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handoutMasterIdLst>
    <p:handoutMasterId r:id="rId25"/>
  </p:handoutMasterIdLst>
  <p:sldIdLst>
    <p:sldId id="256" r:id="rId2"/>
    <p:sldId id="257" r:id="rId3"/>
    <p:sldId id="524" r:id="rId4"/>
    <p:sldId id="260" r:id="rId5"/>
    <p:sldId id="529" r:id="rId6"/>
    <p:sldId id="545" r:id="rId7"/>
    <p:sldId id="531" r:id="rId8"/>
    <p:sldId id="546" r:id="rId9"/>
    <p:sldId id="548" r:id="rId10"/>
    <p:sldId id="530" r:id="rId11"/>
    <p:sldId id="537" r:id="rId12"/>
    <p:sldId id="539" r:id="rId13"/>
    <p:sldId id="535" r:id="rId14"/>
    <p:sldId id="532" r:id="rId15"/>
    <p:sldId id="541" r:id="rId16"/>
    <p:sldId id="540" r:id="rId17"/>
    <p:sldId id="542" r:id="rId18"/>
    <p:sldId id="543" r:id="rId19"/>
    <p:sldId id="547" r:id="rId20"/>
    <p:sldId id="544" r:id="rId21"/>
    <p:sldId id="534" r:id="rId22"/>
    <p:sldId id="52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CC5D12"/>
    <a:srgbClr val="34A6DC"/>
    <a:srgbClr val="6CBEE6"/>
    <a:srgbClr val="2EA2DB"/>
    <a:srgbClr val="57C3EA"/>
    <a:srgbClr val="84BAF1"/>
    <a:srgbClr val="66C6E8"/>
    <a:srgbClr val="57BCE6"/>
    <a:srgbClr val="57C3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91" autoAdjust="0"/>
    <p:restoredTop sz="94455"/>
  </p:normalViewPr>
  <p:slideViewPr>
    <p:cSldViewPr snapToGrid="0" snapToObjects="1">
      <p:cViewPr varScale="1">
        <p:scale>
          <a:sx n="85" d="100"/>
          <a:sy n="85" d="100"/>
        </p:scale>
        <p:origin x="294" y="8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snapToGrid="0" snapToObjects="1">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Knowledge%2520Engineering\Disease%20Prediction%20Pipeline\Rerun\DiabetesPredictionModel\Results\Updated_Splits\Formatted%20Resul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Knowledge%2520Engineering\Disease%20Prediction%20Pipeline\Rerun\DiabetesPredictionModel\Results\Updated_Splits\Formatted%20Result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dirty="0"/>
              <a:t>Accuracy Comparison for Updated Dataset</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Sheet2!$B$1</c:f>
              <c:strCache>
                <c:ptCount val="1"/>
                <c:pt idx="0">
                  <c:v>Previous</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Sheet2!$A$2:$A$6</c:f>
              <c:strCache>
                <c:ptCount val="5"/>
                <c:pt idx="0">
                  <c:v>Logistic Regression</c:v>
                </c:pt>
                <c:pt idx="1">
                  <c:v>SVM</c:v>
                </c:pt>
                <c:pt idx="2">
                  <c:v>Random forest</c:v>
                </c:pt>
                <c:pt idx="3">
                  <c:v>AdaBoost</c:v>
                </c:pt>
                <c:pt idx="4">
                  <c:v>XGBoost</c:v>
                </c:pt>
              </c:strCache>
            </c:strRef>
          </c:cat>
          <c:val>
            <c:numRef>
              <c:f>Sheet2!$B$2:$B$6</c:f>
              <c:numCache>
                <c:formatCode>General</c:formatCode>
                <c:ptCount val="5"/>
                <c:pt idx="0">
                  <c:v>0.875</c:v>
                </c:pt>
                <c:pt idx="1">
                  <c:v>0.876</c:v>
                </c:pt>
                <c:pt idx="2">
                  <c:v>0.81299999999999994</c:v>
                </c:pt>
                <c:pt idx="3">
                  <c:v>0.83299999999999996</c:v>
                </c:pt>
                <c:pt idx="4">
                  <c:v>0.78200000000000003</c:v>
                </c:pt>
              </c:numCache>
            </c:numRef>
          </c:val>
          <c:extLst>
            <c:ext xmlns:c16="http://schemas.microsoft.com/office/drawing/2014/chart" uri="{C3380CC4-5D6E-409C-BE32-E72D297353CC}">
              <c16:uniqueId val="{00000000-9283-4837-824B-2B5B355B966F}"/>
            </c:ext>
          </c:extLst>
        </c:ser>
        <c:ser>
          <c:idx val="1"/>
          <c:order val="1"/>
          <c:tx>
            <c:strRef>
              <c:f>Sheet2!$C$1</c:f>
              <c:strCache>
                <c:ptCount val="1"/>
                <c:pt idx="0">
                  <c:v>Updated</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Sheet2!$A$2:$A$6</c:f>
              <c:strCache>
                <c:ptCount val="5"/>
                <c:pt idx="0">
                  <c:v>Logistic Regression</c:v>
                </c:pt>
                <c:pt idx="1">
                  <c:v>SVM</c:v>
                </c:pt>
                <c:pt idx="2">
                  <c:v>Random forest</c:v>
                </c:pt>
                <c:pt idx="3">
                  <c:v>AdaBoost</c:v>
                </c:pt>
                <c:pt idx="4">
                  <c:v>XGBoost</c:v>
                </c:pt>
              </c:strCache>
            </c:strRef>
          </c:cat>
          <c:val>
            <c:numRef>
              <c:f>Sheet2!$C$2:$C$6</c:f>
              <c:numCache>
                <c:formatCode>General</c:formatCode>
                <c:ptCount val="5"/>
                <c:pt idx="0">
                  <c:v>0.89</c:v>
                </c:pt>
                <c:pt idx="1">
                  <c:v>0.86499999999999999</c:v>
                </c:pt>
                <c:pt idx="2">
                  <c:v>0.81599999999999995</c:v>
                </c:pt>
                <c:pt idx="3">
                  <c:v>0.83799999999999997</c:v>
                </c:pt>
                <c:pt idx="4">
                  <c:v>0.79800000000000004</c:v>
                </c:pt>
              </c:numCache>
            </c:numRef>
          </c:val>
          <c:extLst>
            <c:ext xmlns:c16="http://schemas.microsoft.com/office/drawing/2014/chart" uri="{C3380CC4-5D6E-409C-BE32-E72D297353CC}">
              <c16:uniqueId val="{00000001-9283-4837-824B-2B5B355B966F}"/>
            </c:ext>
          </c:extLst>
        </c:ser>
        <c:dLbls>
          <c:dLblPos val="inEnd"/>
          <c:showLegendKey val="0"/>
          <c:showVal val="1"/>
          <c:showCatName val="0"/>
          <c:showSerName val="0"/>
          <c:showPercent val="0"/>
          <c:showBubbleSize val="0"/>
        </c:dLbls>
        <c:gapWidth val="65"/>
        <c:axId val="1003096736"/>
        <c:axId val="1003097064"/>
      </c:barChart>
      <c:catAx>
        <c:axId val="100309673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1003097064"/>
        <c:crosses val="autoZero"/>
        <c:auto val="1"/>
        <c:lblAlgn val="ctr"/>
        <c:lblOffset val="100"/>
        <c:noMultiLvlLbl val="0"/>
      </c:catAx>
      <c:valAx>
        <c:axId val="100309706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003096736"/>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sz="1800" b="1" i="0" baseline="0" dirty="0">
                <a:effectLst/>
              </a:rPr>
              <a:t>Accuracy Comparison after Feature Selection</a:t>
            </a:r>
            <a:endParaRPr lang="en-US" dirty="0">
              <a:effectLst/>
            </a:endParaRP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Sheet3!$B$1</c:f>
              <c:strCache>
                <c:ptCount val="1"/>
                <c:pt idx="0">
                  <c:v>Features = 810</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Sheet3!$A$2:$A$6</c:f>
              <c:strCache>
                <c:ptCount val="5"/>
                <c:pt idx="0">
                  <c:v>Logistic Regression</c:v>
                </c:pt>
                <c:pt idx="1">
                  <c:v>SVM</c:v>
                </c:pt>
                <c:pt idx="2">
                  <c:v>Random forest</c:v>
                </c:pt>
                <c:pt idx="3">
                  <c:v>AdaBoost</c:v>
                </c:pt>
                <c:pt idx="4">
                  <c:v>XGBoost</c:v>
                </c:pt>
              </c:strCache>
            </c:strRef>
          </c:cat>
          <c:val>
            <c:numRef>
              <c:f>Sheet3!$B$2:$B$6</c:f>
              <c:numCache>
                <c:formatCode>General</c:formatCode>
                <c:ptCount val="5"/>
                <c:pt idx="0">
                  <c:v>0.88900000000000001</c:v>
                </c:pt>
                <c:pt idx="1">
                  <c:v>0.86499999999999999</c:v>
                </c:pt>
                <c:pt idx="2">
                  <c:v>0.81599999999999995</c:v>
                </c:pt>
                <c:pt idx="3">
                  <c:v>0.83799999999999997</c:v>
                </c:pt>
                <c:pt idx="4">
                  <c:v>0.79800000000000004</c:v>
                </c:pt>
              </c:numCache>
            </c:numRef>
          </c:val>
          <c:extLst>
            <c:ext xmlns:c16="http://schemas.microsoft.com/office/drawing/2014/chart" uri="{C3380CC4-5D6E-409C-BE32-E72D297353CC}">
              <c16:uniqueId val="{00000000-19D2-4F2E-84D8-E8990BC61BCC}"/>
            </c:ext>
          </c:extLst>
        </c:ser>
        <c:ser>
          <c:idx val="1"/>
          <c:order val="1"/>
          <c:tx>
            <c:strRef>
              <c:f>Sheet3!$C$1</c:f>
              <c:strCache>
                <c:ptCount val="1"/>
                <c:pt idx="0">
                  <c:v>Features = 74</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Sheet3!$A$2:$A$6</c:f>
              <c:strCache>
                <c:ptCount val="5"/>
                <c:pt idx="0">
                  <c:v>Logistic Regression</c:v>
                </c:pt>
                <c:pt idx="1">
                  <c:v>SVM</c:v>
                </c:pt>
                <c:pt idx="2">
                  <c:v>Random forest</c:v>
                </c:pt>
                <c:pt idx="3">
                  <c:v>AdaBoost</c:v>
                </c:pt>
                <c:pt idx="4">
                  <c:v>XGBoost</c:v>
                </c:pt>
              </c:strCache>
            </c:strRef>
          </c:cat>
          <c:val>
            <c:numRef>
              <c:f>Sheet3!$C$2:$C$6</c:f>
              <c:numCache>
                <c:formatCode>General</c:formatCode>
                <c:ptCount val="5"/>
                <c:pt idx="0">
                  <c:v>0.83699999999999997</c:v>
                </c:pt>
                <c:pt idx="1">
                  <c:v>0.84099999999999997</c:v>
                </c:pt>
                <c:pt idx="2">
                  <c:v>0.82499999999999996</c:v>
                </c:pt>
                <c:pt idx="3">
                  <c:v>0.83</c:v>
                </c:pt>
                <c:pt idx="4">
                  <c:v>0.78500000000000003</c:v>
                </c:pt>
              </c:numCache>
            </c:numRef>
          </c:val>
          <c:extLst>
            <c:ext xmlns:c16="http://schemas.microsoft.com/office/drawing/2014/chart" uri="{C3380CC4-5D6E-409C-BE32-E72D297353CC}">
              <c16:uniqueId val="{00000001-19D2-4F2E-84D8-E8990BC61BCC}"/>
            </c:ext>
          </c:extLst>
        </c:ser>
        <c:dLbls>
          <c:dLblPos val="inEnd"/>
          <c:showLegendKey val="0"/>
          <c:showVal val="1"/>
          <c:showCatName val="0"/>
          <c:showSerName val="0"/>
          <c:showPercent val="0"/>
          <c:showBubbleSize val="0"/>
        </c:dLbls>
        <c:gapWidth val="65"/>
        <c:axId val="740129488"/>
        <c:axId val="740130472"/>
      </c:barChart>
      <c:catAx>
        <c:axId val="74012948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740130472"/>
        <c:crosses val="autoZero"/>
        <c:auto val="1"/>
        <c:lblAlgn val="ctr"/>
        <c:lblOffset val="100"/>
        <c:noMultiLvlLbl val="0"/>
      </c:catAx>
      <c:valAx>
        <c:axId val="740130472"/>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740129488"/>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5FEB92-9794-4C7C-8C57-A93208C96200}" type="datetimeFigureOut">
              <a:rPr lang="en-US" smtClean="0"/>
              <a:t>8/7/2023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4879C3-5D69-4D58-AD1C-C5425233C818}" type="slidenum">
              <a:rPr lang="en-US" smtClean="0"/>
              <a:t>‹#›</a:t>
            </a:fld>
            <a:endParaRPr lang="en-US"/>
          </a:p>
        </p:txBody>
      </p:sp>
    </p:spTree>
    <p:extLst>
      <p:ext uri="{BB962C8B-B14F-4D97-AF65-F5344CB8AC3E}">
        <p14:creationId xmlns:p14="http://schemas.microsoft.com/office/powerpoint/2010/main" val="8797676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E92B92-7896-6246-9CC5-687CE76BB093}" type="datetimeFigureOut">
              <a:rPr lang="en-US" smtClean="0"/>
              <a:t>8/7/2023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3AA729-FF79-1146-A286-CCEF9A183414}" type="slidenum">
              <a:rPr lang="en-US" smtClean="0"/>
              <a:t>‹#›</a:t>
            </a:fld>
            <a:endParaRPr lang="en-US"/>
          </a:p>
        </p:txBody>
      </p:sp>
    </p:spTree>
    <p:extLst>
      <p:ext uri="{BB962C8B-B14F-4D97-AF65-F5344CB8AC3E}">
        <p14:creationId xmlns:p14="http://schemas.microsoft.com/office/powerpoint/2010/main" val="147459352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8/10/2023</a:t>
            </a:r>
            <a:endParaRPr lang="en-US" dirty="0"/>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8279435-30EF-C241-87D1-8D13B984C0EB}" type="slidenum">
              <a:rPr lang="en-US" smtClean="0"/>
              <a:t>‹#›</a:t>
            </a:fld>
            <a:endParaRPr lang="en-US"/>
          </a:p>
        </p:txBody>
      </p:sp>
      <p:sp>
        <p:nvSpPr>
          <p:cNvPr id="7" name="Rectangle 6"/>
          <p:cNvSpPr/>
          <p:nvPr userDrawn="1"/>
        </p:nvSpPr>
        <p:spPr>
          <a:xfrm>
            <a:off x="8925" y="5245768"/>
            <a:ext cx="12192000" cy="1612232"/>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bg1"/>
              </a:solidFill>
            </a:endParaRPr>
          </a:p>
        </p:txBody>
      </p:sp>
      <p:sp>
        <p:nvSpPr>
          <p:cNvPr id="17" name="Title 1"/>
          <p:cNvSpPr>
            <a:spLocks noGrp="1"/>
          </p:cNvSpPr>
          <p:nvPr>
            <p:ph type="ctrTitle"/>
          </p:nvPr>
        </p:nvSpPr>
        <p:spPr>
          <a:xfrm>
            <a:off x="886714" y="2140770"/>
            <a:ext cx="10363200" cy="1470025"/>
          </a:xfrm>
        </p:spPr>
        <p:txBody>
          <a:bodyPr/>
          <a:lstStyle>
            <a:lvl1pPr>
              <a:defRPr>
                <a:solidFill>
                  <a:schemeClr val="tx1"/>
                </a:solidFill>
              </a:defRPr>
            </a:lvl1pPr>
          </a:lstStyle>
          <a:p>
            <a:r>
              <a:rPr lang="en-US" dirty="0"/>
              <a:t>Click to edit Master title style</a:t>
            </a:r>
          </a:p>
        </p:txBody>
      </p:sp>
      <p:sp>
        <p:nvSpPr>
          <p:cNvPr id="18"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22" name="Picture 21"/>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486526"/>
            <a:ext cx="12192000" cy="2351891"/>
          </a:xfrm>
          <a:prstGeom prst="rect">
            <a:avLst/>
          </a:prstGeom>
        </p:spPr>
      </p:pic>
      <p:grpSp>
        <p:nvGrpSpPr>
          <p:cNvPr id="24" name="Group 9"/>
          <p:cNvGrpSpPr>
            <a:grpSpLocks noChangeAspect="1"/>
          </p:cNvGrpSpPr>
          <p:nvPr userDrawn="1"/>
        </p:nvGrpSpPr>
        <p:grpSpPr bwMode="hidden">
          <a:xfrm flipH="1">
            <a:off x="0" y="860931"/>
            <a:ext cx="12192000" cy="101504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29"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dirty="0"/>
            </a:p>
          </p:txBody>
        </p:sp>
      </p:grpSp>
      <p:pic>
        <p:nvPicPr>
          <p:cNvPr id="19" name="Picture 18">
            <a:extLst>
              <a:ext uri="{FF2B5EF4-FFF2-40B4-BE49-F238E27FC236}">
                <a16:creationId xmlns:a16="http://schemas.microsoft.com/office/drawing/2014/main" id="{6918C9B6-A29F-7C4A-A83A-CABDDEA1F9BF}"/>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contrast="-40000"/>
                    </a14:imgEffect>
                  </a14:imgLayer>
                </a14:imgProps>
              </a:ext>
            </a:extLst>
          </a:blip>
          <a:srcRect/>
          <a:stretch/>
        </p:blipFill>
        <p:spPr>
          <a:xfrm>
            <a:off x="10363729" y="6298250"/>
            <a:ext cx="1284797" cy="284345"/>
          </a:xfrm>
          <a:prstGeom prst="rect">
            <a:avLst/>
          </a:prstGeom>
        </p:spPr>
      </p:pic>
    </p:spTree>
    <p:extLst>
      <p:ext uri="{BB962C8B-B14F-4D97-AF65-F5344CB8AC3E}">
        <p14:creationId xmlns:p14="http://schemas.microsoft.com/office/powerpoint/2010/main" val="2398555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8/10/2023</a:t>
            </a:r>
          </a:p>
        </p:txBody>
      </p:sp>
      <p:sp>
        <p:nvSpPr>
          <p:cNvPr id="6" name="Slide Number Placeholder 5"/>
          <p:cNvSpPr>
            <a:spLocks noGrp="1"/>
          </p:cNvSpPr>
          <p:nvPr>
            <p:ph type="sldNum" sz="quarter" idx="12"/>
          </p:nvPr>
        </p:nvSpPr>
        <p:spPr/>
        <p:txBody>
          <a:bodyPr/>
          <a:lstStyle/>
          <a:p>
            <a:fld id="{88279435-30EF-C241-87D1-8D13B984C0EB}" type="slidenum">
              <a:rPr lang="en-US" smtClean="0"/>
              <a:t>‹#›</a:t>
            </a:fld>
            <a:endParaRPr lang="en-US"/>
          </a:p>
        </p:txBody>
      </p:sp>
    </p:spTree>
    <p:extLst>
      <p:ext uri="{BB962C8B-B14F-4D97-AF65-F5344CB8AC3E}">
        <p14:creationId xmlns:p14="http://schemas.microsoft.com/office/powerpoint/2010/main" val="2385351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8/10/2023</a:t>
            </a:r>
          </a:p>
        </p:txBody>
      </p:sp>
      <p:sp>
        <p:nvSpPr>
          <p:cNvPr id="6" name="Slide Number Placeholder 5"/>
          <p:cNvSpPr>
            <a:spLocks noGrp="1"/>
          </p:cNvSpPr>
          <p:nvPr>
            <p:ph type="sldNum" sz="quarter" idx="12"/>
          </p:nvPr>
        </p:nvSpPr>
        <p:spPr/>
        <p:txBody>
          <a:bodyPr/>
          <a:lstStyle/>
          <a:p>
            <a:fld id="{88279435-30EF-C241-87D1-8D13B984C0EB}" type="slidenum">
              <a:rPr lang="en-US" smtClean="0"/>
              <a:t>‹#›</a:t>
            </a:fld>
            <a:endParaRPr lang="en-US"/>
          </a:p>
        </p:txBody>
      </p:sp>
    </p:spTree>
    <p:extLst>
      <p:ext uri="{BB962C8B-B14F-4D97-AF65-F5344CB8AC3E}">
        <p14:creationId xmlns:p14="http://schemas.microsoft.com/office/powerpoint/2010/main" val="1214720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8/10/2023</a:t>
            </a:r>
            <a:endParaRPr lang="en-US" dirty="0"/>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8279435-30EF-C241-87D1-8D13B984C0EB}" type="slidenum">
              <a:rPr lang="en-US" smtClean="0"/>
              <a:t>‹#›</a:t>
            </a:fld>
            <a:endParaRPr lang="en-US"/>
          </a:p>
        </p:txBody>
      </p:sp>
      <p:sp>
        <p:nvSpPr>
          <p:cNvPr id="7" name="Rectangle 6"/>
          <p:cNvSpPr/>
          <p:nvPr userDrawn="1"/>
        </p:nvSpPr>
        <p:spPr>
          <a:xfrm>
            <a:off x="0" y="5245768"/>
            <a:ext cx="12192000" cy="1612232"/>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bg1"/>
              </a:solidFill>
            </a:endParaRPr>
          </a:p>
        </p:txBody>
      </p:sp>
      <p:sp>
        <p:nvSpPr>
          <p:cNvPr id="17" name="Title 1"/>
          <p:cNvSpPr>
            <a:spLocks noGrp="1"/>
          </p:cNvSpPr>
          <p:nvPr>
            <p:ph type="ctrTitle"/>
          </p:nvPr>
        </p:nvSpPr>
        <p:spPr>
          <a:xfrm>
            <a:off x="914400" y="2130426"/>
            <a:ext cx="10363200" cy="1470025"/>
          </a:xfrm>
        </p:spPr>
        <p:txBody>
          <a:bodyPr/>
          <a:lstStyle/>
          <a:p>
            <a:r>
              <a:rPr lang="en-US"/>
              <a:t>Click to edit Master title style</a:t>
            </a:r>
          </a:p>
        </p:txBody>
      </p:sp>
      <p:sp>
        <p:nvSpPr>
          <p:cNvPr id="18"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21" name="Slide Number Placeholder 5"/>
          <p:cNvSpPr txBox="1">
            <a:spLocks/>
          </p:cNvSpPr>
          <p:nvPr userDrawn="1"/>
        </p:nvSpPr>
        <p:spPr>
          <a:xfrm>
            <a:off x="8737600" y="6356351"/>
            <a:ext cx="28448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FE35DC9-8D54-45EF-A345-7AC5A9ADAFE8}" type="slidenum">
              <a:rPr lang="en-US" altLang="en-US" sz="1200" smtClean="0"/>
              <a:pPr/>
              <a:t>‹#›</a:t>
            </a:fld>
            <a:endParaRPr lang="en-US" altLang="en-US" sz="1200"/>
          </a:p>
        </p:txBody>
      </p:sp>
      <p:pic>
        <p:nvPicPr>
          <p:cNvPr id="22" name="Picture 21"/>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25400"/>
            <a:ext cx="12192000" cy="3327400"/>
          </a:xfrm>
          <a:prstGeom prst="rect">
            <a:avLst/>
          </a:prstGeom>
        </p:spPr>
      </p:pic>
      <p:grpSp>
        <p:nvGrpSpPr>
          <p:cNvPr id="24" name="Group 9"/>
          <p:cNvGrpSpPr>
            <a:grpSpLocks noChangeAspect="1"/>
          </p:cNvGrpSpPr>
          <p:nvPr userDrawn="1"/>
        </p:nvGrpSpPr>
        <p:grpSpPr bwMode="hidden">
          <a:xfrm flipH="1">
            <a:off x="-1" y="2819400"/>
            <a:ext cx="12192000" cy="101504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29"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dirty="0"/>
            </a:p>
          </p:txBody>
        </p:sp>
      </p:grpSp>
      <p:pic>
        <p:nvPicPr>
          <p:cNvPr id="19" name="Picture 18">
            <a:extLst>
              <a:ext uri="{FF2B5EF4-FFF2-40B4-BE49-F238E27FC236}">
                <a16:creationId xmlns:a16="http://schemas.microsoft.com/office/drawing/2014/main" id="{6918C9B6-A29F-7C4A-A83A-CABDDEA1F9BF}"/>
              </a:ext>
            </a:extLst>
          </p:cNvPr>
          <p:cNvPicPr>
            <a:picLocks noChangeAspect="1"/>
          </p:cNvPicPr>
          <p:nvPr userDrawn="1"/>
        </p:nvPicPr>
        <p:blipFill>
          <a:blip r:embed="rId4"/>
          <a:srcRect/>
          <a:stretch/>
        </p:blipFill>
        <p:spPr>
          <a:xfrm>
            <a:off x="10363729" y="6298250"/>
            <a:ext cx="1284797" cy="284345"/>
          </a:xfrm>
          <a:prstGeom prst="rect">
            <a:avLst/>
          </a:prstGeom>
        </p:spPr>
      </p:pic>
    </p:spTree>
    <p:extLst>
      <p:ext uri="{BB962C8B-B14F-4D97-AF65-F5344CB8AC3E}">
        <p14:creationId xmlns:p14="http://schemas.microsoft.com/office/powerpoint/2010/main" val="1059362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7D9D4D0F-0B89-49D7-8B1E-A93CD70A0CCB}"/>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2"/>
            <a:ext cx="12192000" cy="444843"/>
          </a:xfrm>
          <a:prstGeom prst="rect">
            <a:avLst/>
          </a:prstGeom>
        </p:spPr>
      </p:pic>
      <p:sp>
        <p:nvSpPr>
          <p:cNvPr id="3" name="Content Placeholder 2"/>
          <p:cNvSpPr>
            <a:spLocks noGrp="1"/>
          </p:cNvSpPr>
          <p:nvPr>
            <p:ph idx="1"/>
          </p:nvPr>
        </p:nvSpPr>
        <p:spPr>
          <a:xfrm>
            <a:off x="609600" y="988383"/>
            <a:ext cx="10972800" cy="49863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a:t>8/10/2023</a:t>
            </a:r>
          </a:p>
        </p:txBody>
      </p:sp>
      <p:sp>
        <p:nvSpPr>
          <p:cNvPr id="6" name="Slide Number Placeholder 5"/>
          <p:cNvSpPr>
            <a:spLocks noGrp="1"/>
          </p:cNvSpPr>
          <p:nvPr>
            <p:ph type="sldNum" sz="quarter" idx="12"/>
          </p:nvPr>
        </p:nvSpPr>
        <p:spPr>
          <a:xfrm>
            <a:off x="4673600" y="6356350"/>
            <a:ext cx="2844800" cy="365125"/>
          </a:xfrm>
        </p:spPr>
        <p:txBody>
          <a:bodyPr/>
          <a:lstStyle>
            <a:lvl1pPr algn="ctr">
              <a:defRPr/>
            </a:lvl1pPr>
          </a:lstStyle>
          <a:p>
            <a:fld id="{88279435-30EF-C241-87D1-8D13B984C0EB}" type="slidenum">
              <a:rPr lang="en-US" smtClean="0"/>
              <a:pPr/>
              <a:t>‹#›</a:t>
            </a:fld>
            <a:endParaRPr lang="en-US"/>
          </a:p>
        </p:txBody>
      </p:sp>
      <p:pic>
        <p:nvPicPr>
          <p:cNvPr id="16" name="Picture 15">
            <a:extLst>
              <a:ext uri="{FF2B5EF4-FFF2-40B4-BE49-F238E27FC236}">
                <a16:creationId xmlns:a16="http://schemas.microsoft.com/office/drawing/2014/main" id="{095D00C3-9D6E-1340-9EBD-DD3D424F3FE9}"/>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contrast="-40000"/>
                    </a14:imgEffect>
                  </a14:imgLayer>
                </a14:imgProps>
              </a:ext>
            </a:extLst>
          </a:blip>
          <a:srcRect/>
          <a:stretch/>
        </p:blipFill>
        <p:spPr>
          <a:xfrm>
            <a:off x="10363729" y="6298250"/>
            <a:ext cx="1284797" cy="284345"/>
          </a:xfrm>
          <a:prstGeom prst="rect">
            <a:avLst/>
          </a:prstGeom>
        </p:spPr>
      </p:pic>
      <p:pic>
        <p:nvPicPr>
          <p:cNvPr id="45" name="Picture 44">
            <a:extLst>
              <a:ext uri="{FF2B5EF4-FFF2-40B4-BE49-F238E27FC236}">
                <a16:creationId xmlns:a16="http://schemas.microsoft.com/office/drawing/2014/main" id="{5B57C765-4AE1-424A-B6E6-3E036EBE8FC3}"/>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2"/>
            <a:ext cx="12192000" cy="862012"/>
          </a:xfrm>
          <a:prstGeom prst="rect">
            <a:avLst/>
          </a:prstGeom>
        </p:spPr>
      </p:pic>
      <p:sp>
        <p:nvSpPr>
          <p:cNvPr id="47" name="Title Placeholder 1">
            <a:extLst>
              <a:ext uri="{FF2B5EF4-FFF2-40B4-BE49-F238E27FC236}">
                <a16:creationId xmlns:a16="http://schemas.microsoft.com/office/drawing/2014/main" id="{D2B83DE4-60DC-43FF-A807-226486F322C4}"/>
              </a:ext>
            </a:extLst>
          </p:cNvPr>
          <p:cNvSpPr>
            <a:spLocks noGrp="1"/>
          </p:cNvSpPr>
          <p:nvPr>
            <p:ph type="title"/>
          </p:nvPr>
        </p:nvSpPr>
        <p:spPr>
          <a:xfrm>
            <a:off x="643467" y="126371"/>
            <a:ext cx="10972800" cy="607722"/>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3448063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8/10/2023</a:t>
            </a:r>
          </a:p>
        </p:txBody>
      </p:sp>
      <p:sp>
        <p:nvSpPr>
          <p:cNvPr id="6" name="Slide Number Placeholder 5"/>
          <p:cNvSpPr>
            <a:spLocks noGrp="1"/>
          </p:cNvSpPr>
          <p:nvPr>
            <p:ph type="sldNum" sz="quarter" idx="12"/>
          </p:nvPr>
        </p:nvSpPr>
        <p:spPr/>
        <p:txBody>
          <a:bodyPr/>
          <a:lstStyle/>
          <a:p>
            <a:fld id="{88279435-30EF-C241-87D1-8D13B984C0EB}" type="slidenum">
              <a:rPr lang="en-US" smtClean="0"/>
              <a:t>‹#›</a:t>
            </a:fld>
            <a:endParaRPr lang="en-US" dirty="0"/>
          </a:p>
        </p:txBody>
      </p:sp>
    </p:spTree>
    <p:extLst>
      <p:ext uri="{BB962C8B-B14F-4D97-AF65-F5344CB8AC3E}">
        <p14:creationId xmlns:p14="http://schemas.microsoft.com/office/powerpoint/2010/main" val="2299305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8/10/2023</a:t>
            </a:r>
          </a:p>
        </p:txBody>
      </p:sp>
      <p:sp>
        <p:nvSpPr>
          <p:cNvPr id="7" name="Slide Number Placeholder 6"/>
          <p:cNvSpPr>
            <a:spLocks noGrp="1"/>
          </p:cNvSpPr>
          <p:nvPr>
            <p:ph type="sldNum" sz="quarter" idx="12"/>
          </p:nvPr>
        </p:nvSpPr>
        <p:spPr/>
        <p:txBody>
          <a:bodyPr/>
          <a:lstStyle/>
          <a:p>
            <a:fld id="{88279435-30EF-C241-87D1-8D13B984C0EB}" type="slidenum">
              <a:rPr lang="en-US" smtClean="0"/>
              <a:t>‹#›</a:t>
            </a:fld>
            <a:endParaRPr lang="en-US"/>
          </a:p>
        </p:txBody>
      </p:sp>
    </p:spTree>
    <p:extLst>
      <p:ext uri="{BB962C8B-B14F-4D97-AF65-F5344CB8AC3E}">
        <p14:creationId xmlns:p14="http://schemas.microsoft.com/office/powerpoint/2010/main" val="1137448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8/10/2023</a:t>
            </a:r>
          </a:p>
        </p:txBody>
      </p:sp>
      <p:sp>
        <p:nvSpPr>
          <p:cNvPr id="9" name="Slide Number Placeholder 8"/>
          <p:cNvSpPr>
            <a:spLocks noGrp="1"/>
          </p:cNvSpPr>
          <p:nvPr>
            <p:ph type="sldNum" sz="quarter" idx="12"/>
          </p:nvPr>
        </p:nvSpPr>
        <p:spPr/>
        <p:txBody>
          <a:bodyPr/>
          <a:lstStyle/>
          <a:p>
            <a:fld id="{88279435-30EF-C241-87D1-8D13B984C0EB}" type="slidenum">
              <a:rPr lang="en-US" smtClean="0"/>
              <a:t>‹#›</a:t>
            </a:fld>
            <a:endParaRPr lang="en-US"/>
          </a:p>
        </p:txBody>
      </p:sp>
    </p:spTree>
    <p:extLst>
      <p:ext uri="{BB962C8B-B14F-4D97-AF65-F5344CB8AC3E}">
        <p14:creationId xmlns:p14="http://schemas.microsoft.com/office/powerpoint/2010/main" val="3102219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userDrawn="1"/>
        </p:nvSpPr>
        <p:spPr>
          <a:xfrm>
            <a:off x="0" y="5622878"/>
            <a:ext cx="12192000" cy="123512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8/10/2023</a:t>
            </a:r>
          </a:p>
        </p:txBody>
      </p:sp>
      <p:sp>
        <p:nvSpPr>
          <p:cNvPr id="5" name="Slide Number Placeholder 4"/>
          <p:cNvSpPr>
            <a:spLocks noGrp="1"/>
          </p:cNvSpPr>
          <p:nvPr>
            <p:ph type="sldNum" sz="quarter" idx="12"/>
          </p:nvPr>
        </p:nvSpPr>
        <p:spPr/>
        <p:txBody>
          <a:bodyPr/>
          <a:lstStyle/>
          <a:p>
            <a:fld id="{88279435-30EF-C241-87D1-8D13B984C0EB}" type="slidenum">
              <a:rPr lang="en-US" smtClean="0"/>
              <a:t>‹#›</a:t>
            </a:fld>
            <a:endParaRPr lang="en-US"/>
          </a:p>
        </p:txBody>
      </p:sp>
      <p:pic>
        <p:nvPicPr>
          <p:cNvPr id="7" name="Picture 6">
            <a:extLst>
              <a:ext uri="{FF2B5EF4-FFF2-40B4-BE49-F238E27FC236}">
                <a16:creationId xmlns:a16="http://schemas.microsoft.com/office/drawing/2014/main" id="{27C3EDF7-D7E7-4268-8C0C-0D74B3422564}"/>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rcRect/>
          <a:stretch/>
        </p:blipFill>
        <p:spPr>
          <a:xfrm>
            <a:off x="10460441" y="6271874"/>
            <a:ext cx="1284797" cy="284345"/>
          </a:xfrm>
          <a:prstGeom prst="rect">
            <a:avLst/>
          </a:prstGeom>
        </p:spPr>
      </p:pic>
    </p:spTree>
    <p:extLst>
      <p:ext uri="{BB962C8B-B14F-4D97-AF65-F5344CB8AC3E}">
        <p14:creationId xmlns:p14="http://schemas.microsoft.com/office/powerpoint/2010/main" val="3517078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8/10/2023</a:t>
            </a:r>
          </a:p>
        </p:txBody>
      </p:sp>
      <p:sp>
        <p:nvSpPr>
          <p:cNvPr id="4" name="Slide Number Placeholder 3"/>
          <p:cNvSpPr>
            <a:spLocks noGrp="1"/>
          </p:cNvSpPr>
          <p:nvPr>
            <p:ph type="sldNum" sz="quarter" idx="12"/>
          </p:nvPr>
        </p:nvSpPr>
        <p:spPr/>
        <p:txBody>
          <a:bodyPr/>
          <a:lstStyle/>
          <a:p>
            <a:fld id="{88279435-30EF-C241-87D1-8D13B984C0EB}" type="slidenum">
              <a:rPr lang="en-US" smtClean="0"/>
              <a:t>‹#›</a:t>
            </a:fld>
            <a:endParaRPr lang="en-US"/>
          </a:p>
        </p:txBody>
      </p:sp>
    </p:spTree>
    <p:extLst>
      <p:ext uri="{BB962C8B-B14F-4D97-AF65-F5344CB8AC3E}">
        <p14:creationId xmlns:p14="http://schemas.microsoft.com/office/powerpoint/2010/main" val="2864472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8/10/2023</a:t>
            </a:r>
          </a:p>
        </p:txBody>
      </p:sp>
      <p:sp>
        <p:nvSpPr>
          <p:cNvPr id="7" name="Slide Number Placeholder 6"/>
          <p:cNvSpPr>
            <a:spLocks noGrp="1"/>
          </p:cNvSpPr>
          <p:nvPr>
            <p:ph type="sldNum" sz="quarter" idx="12"/>
          </p:nvPr>
        </p:nvSpPr>
        <p:spPr/>
        <p:txBody>
          <a:bodyPr/>
          <a:lstStyle/>
          <a:p>
            <a:fld id="{88279435-30EF-C241-87D1-8D13B984C0EB}" type="slidenum">
              <a:rPr lang="en-US" smtClean="0"/>
              <a:t>‹#›</a:t>
            </a:fld>
            <a:endParaRPr lang="en-US"/>
          </a:p>
        </p:txBody>
      </p:sp>
    </p:spTree>
    <p:extLst>
      <p:ext uri="{BB962C8B-B14F-4D97-AF65-F5344CB8AC3E}">
        <p14:creationId xmlns:p14="http://schemas.microsoft.com/office/powerpoint/2010/main" val="2167766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8/10/2023</a:t>
            </a:r>
          </a:p>
        </p:txBody>
      </p:sp>
      <p:sp>
        <p:nvSpPr>
          <p:cNvPr id="7" name="Slide Number Placeholder 6"/>
          <p:cNvSpPr>
            <a:spLocks noGrp="1"/>
          </p:cNvSpPr>
          <p:nvPr>
            <p:ph type="sldNum" sz="quarter" idx="12"/>
          </p:nvPr>
        </p:nvSpPr>
        <p:spPr/>
        <p:txBody>
          <a:bodyPr/>
          <a:lstStyle/>
          <a:p>
            <a:fld id="{88279435-30EF-C241-87D1-8D13B984C0EB}" type="slidenum">
              <a:rPr lang="en-US" smtClean="0"/>
              <a:t>‹#›</a:t>
            </a:fld>
            <a:endParaRPr lang="en-US"/>
          </a:p>
        </p:txBody>
      </p:sp>
    </p:spTree>
    <p:extLst>
      <p:ext uri="{BB962C8B-B14F-4D97-AF65-F5344CB8AC3E}">
        <p14:creationId xmlns:p14="http://schemas.microsoft.com/office/powerpoint/2010/main" val="2920785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2.wdp"/><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a:extLst>
              <a:ext uri="{BEBA8EAE-BF5A-486C-A8C5-ECC9F3942E4B}">
                <a14:imgProps xmlns:a14="http://schemas.microsoft.com/office/drawing/2010/main">
                  <a14:imgLayer r:embed="rId15">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2"/>
            <a:ext cx="12192000" cy="862012"/>
          </a:xfrm>
          <a:prstGeom prst="rect">
            <a:avLst/>
          </a:prstGeom>
        </p:spPr>
      </p:pic>
      <p:sp>
        <p:nvSpPr>
          <p:cNvPr id="3" name="Text Placeholder 2"/>
          <p:cNvSpPr>
            <a:spLocks noGrp="1"/>
          </p:cNvSpPr>
          <p:nvPr>
            <p:ph type="body" idx="1"/>
          </p:nvPr>
        </p:nvSpPr>
        <p:spPr>
          <a:xfrm>
            <a:off x="643467" y="988383"/>
            <a:ext cx="10972800" cy="48837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4673600" y="6356350"/>
            <a:ext cx="284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88279435-30EF-C241-87D1-8D13B984C0EB}" type="slidenum">
              <a:rPr lang="en-US" smtClean="0"/>
              <a:pPr/>
              <a:t>‹#›</a:t>
            </a:fld>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8/10/2023</a:t>
            </a:r>
            <a:endParaRPr lang="en-US" dirty="0"/>
          </a:p>
        </p:txBody>
      </p:sp>
      <p:pic>
        <p:nvPicPr>
          <p:cNvPr id="15" name="Picture 14">
            <a:extLst>
              <a:ext uri="{FF2B5EF4-FFF2-40B4-BE49-F238E27FC236}">
                <a16:creationId xmlns:a16="http://schemas.microsoft.com/office/drawing/2014/main" id="{62161B55-68B1-1D4A-9A6C-0BB796F1579E}"/>
              </a:ext>
            </a:extLst>
          </p:cNvPr>
          <p:cNvPicPr>
            <a:picLocks noChangeAspect="1"/>
          </p:cNvPicPr>
          <p:nvPr userDrawn="1"/>
        </p:nvPicPr>
        <p:blipFill>
          <a:blip r:embed="rId16">
            <a:extLst>
              <a:ext uri="{BEBA8EAE-BF5A-486C-A8C5-ECC9F3942E4B}">
                <a14:imgProps xmlns:a14="http://schemas.microsoft.com/office/drawing/2010/main">
                  <a14:imgLayer r:embed="rId17">
                    <a14:imgEffect>
                      <a14:brightnessContrast contrast="-40000"/>
                    </a14:imgEffect>
                  </a14:imgLayer>
                </a14:imgProps>
              </a:ext>
            </a:extLst>
          </a:blip>
          <a:srcRect/>
          <a:stretch/>
        </p:blipFill>
        <p:spPr>
          <a:xfrm>
            <a:off x="10460441" y="6271874"/>
            <a:ext cx="1284797" cy="284345"/>
          </a:xfrm>
          <a:prstGeom prst="rect">
            <a:avLst/>
          </a:prstGeom>
        </p:spPr>
      </p:pic>
      <p:sp>
        <p:nvSpPr>
          <p:cNvPr id="2" name="Title Placeholder 1"/>
          <p:cNvSpPr>
            <a:spLocks noGrp="1"/>
          </p:cNvSpPr>
          <p:nvPr>
            <p:ph type="title"/>
          </p:nvPr>
        </p:nvSpPr>
        <p:spPr>
          <a:xfrm>
            <a:off x="643467" y="126371"/>
            <a:ext cx="10972800" cy="607722"/>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42449732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49" r:id="rId12"/>
  </p:sldLayoutIdLst>
  <p:hf hdr="0" ftr="0"/>
  <p:txStyles>
    <p:titleStyle>
      <a:lvl1pPr algn="ctr" defTabSz="457200" rtl="0" eaLnBrk="1" latinLnBrk="0" hangingPunct="1">
        <a:spcBef>
          <a:spcPct val="0"/>
        </a:spcBef>
        <a:buNone/>
        <a:defRPr sz="3600" b="0" kern="1200">
          <a:solidFill>
            <a:schemeClr val="bg1"/>
          </a:solidFill>
          <a:latin typeface="Microsoft PhagsPa" panose="020B0502040204020203" pitchFamily="34" charset="0"/>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icrosoft PhagsPa" panose="020B0502040204020203"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icrosoft PhagsPa" panose="020B0502040204020203" pitchFamily="34" charset="0"/>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icrosoft PhagsPa" panose="020B0502040204020203" pitchFamily="34" charset="0"/>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icrosoft PhagsPa" panose="020B0502040204020203" pitchFamily="34" charset="0"/>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icrosoft PhagsPa" panose="020B0502040204020203"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AF93A-015D-48A5-A7BC-F1F5AC9DCC62}"/>
              </a:ext>
            </a:extLst>
          </p:cNvPr>
          <p:cNvSpPr>
            <a:spLocks noGrp="1"/>
          </p:cNvSpPr>
          <p:nvPr>
            <p:ph type="ctrTitle"/>
          </p:nvPr>
        </p:nvSpPr>
        <p:spPr>
          <a:xfrm>
            <a:off x="1524000" y="1974613"/>
            <a:ext cx="9144000" cy="2387600"/>
          </a:xfrm>
        </p:spPr>
        <p:txBody>
          <a:bodyPr/>
          <a:lstStyle/>
          <a:p>
            <a:r>
              <a:rPr lang="en-US" dirty="0"/>
              <a:t>Type 2 Diabetes Prediction Model</a:t>
            </a:r>
          </a:p>
        </p:txBody>
      </p:sp>
      <p:sp>
        <p:nvSpPr>
          <p:cNvPr id="3" name="Subtitle 2">
            <a:extLst>
              <a:ext uri="{FF2B5EF4-FFF2-40B4-BE49-F238E27FC236}">
                <a16:creationId xmlns:a16="http://schemas.microsoft.com/office/drawing/2014/main" id="{0C2F659A-70D7-49D3-A706-26655CF394F9}"/>
              </a:ext>
            </a:extLst>
          </p:cNvPr>
          <p:cNvSpPr>
            <a:spLocks noGrp="1"/>
          </p:cNvSpPr>
          <p:nvPr>
            <p:ph type="subTitle" idx="1"/>
          </p:nvPr>
        </p:nvSpPr>
        <p:spPr>
          <a:xfrm>
            <a:off x="1524000" y="4454288"/>
            <a:ext cx="9144000" cy="1655762"/>
          </a:xfrm>
        </p:spPr>
        <p:txBody>
          <a:bodyPr/>
          <a:lstStyle/>
          <a:p>
            <a:r>
              <a:rPr lang="en-US" dirty="0"/>
              <a:t>Muhammad Faisal Shahid</a:t>
            </a:r>
          </a:p>
        </p:txBody>
      </p:sp>
      <p:sp>
        <p:nvSpPr>
          <p:cNvPr id="5" name="Date Placeholder 4">
            <a:extLst>
              <a:ext uri="{FF2B5EF4-FFF2-40B4-BE49-F238E27FC236}">
                <a16:creationId xmlns:a16="http://schemas.microsoft.com/office/drawing/2014/main" id="{B40E0260-058C-49BE-B4C2-F323B6546046}"/>
              </a:ext>
            </a:extLst>
          </p:cNvPr>
          <p:cNvSpPr>
            <a:spLocks noGrp="1"/>
          </p:cNvSpPr>
          <p:nvPr>
            <p:ph type="dt" sz="half" idx="10"/>
          </p:nvPr>
        </p:nvSpPr>
        <p:spPr/>
        <p:txBody>
          <a:bodyPr/>
          <a:lstStyle/>
          <a:p>
            <a:r>
              <a:rPr lang="en-US"/>
              <a:t>8/10/2023</a:t>
            </a:r>
          </a:p>
        </p:txBody>
      </p:sp>
      <p:sp>
        <p:nvSpPr>
          <p:cNvPr id="6" name="Slide Number Placeholder 5">
            <a:extLst>
              <a:ext uri="{FF2B5EF4-FFF2-40B4-BE49-F238E27FC236}">
                <a16:creationId xmlns:a16="http://schemas.microsoft.com/office/drawing/2014/main" id="{914D8740-C2C0-48D9-9912-8378BBE59E8A}"/>
              </a:ext>
            </a:extLst>
          </p:cNvPr>
          <p:cNvSpPr>
            <a:spLocks noGrp="1"/>
          </p:cNvSpPr>
          <p:nvPr>
            <p:ph type="sldNum" sz="quarter" idx="12"/>
          </p:nvPr>
        </p:nvSpPr>
        <p:spPr/>
        <p:txBody>
          <a:bodyPr/>
          <a:lstStyle/>
          <a:p>
            <a:fld id="{BCD31FF8-ED74-4814-BEC8-373D79CF1B66}" type="slidenum">
              <a:rPr lang="en-US" smtClean="0"/>
              <a:t>1</a:t>
            </a:fld>
            <a:endParaRPr lang="en-US"/>
          </a:p>
        </p:txBody>
      </p:sp>
    </p:spTree>
    <p:extLst>
      <p:ext uri="{BB962C8B-B14F-4D97-AF65-F5344CB8AC3E}">
        <p14:creationId xmlns:p14="http://schemas.microsoft.com/office/powerpoint/2010/main" val="1966388105"/>
      </p:ext>
    </p:extLst>
  </p:cSld>
  <p:clrMapOvr>
    <a:masterClrMapping/>
  </p:clrMapOvr>
  <mc:AlternateContent xmlns:mc="http://schemas.openxmlformats.org/markup-compatibility/2006" xmlns:p14="http://schemas.microsoft.com/office/powerpoint/2010/main">
    <mc:Choice Requires="p14">
      <p:transition spd="slow" p14:dur="2000" advTm="3337"/>
    </mc:Choice>
    <mc:Fallback xmlns="">
      <p:transition spd="slow" advTm="333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7B561E5-423D-428C-8143-80699E6C9632}"/>
              </a:ext>
            </a:extLst>
          </p:cNvPr>
          <p:cNvSpPr>
            <a:spLocks noGrp="1"/>
          </p:cNvSpPr>
          <p:nvPr>
            <p:ph type="dt" sz="half" idx="10"/>
          </p:nvPr>
        </p:nvSpPr>
        <p:spPr/>
        <p:txBody>
          <a:bodyPr/>
          <a:lstStyle/>
          <a:p>
            <a:r>
              <a:rPr lang="en-US"/>
              <a:t>8/10/2023</a:t>
            </a:r>
          </a:p>
        </p:txBody>
      </p:sp>
      <p:sp>
        <p:nvSpPr>
          <p:cNvPr id="4" name="Slide Number Placeholder 3">
            <a:extLst>
              <a:ext uri="{FF2B5EF4-FFF2-40B4-BE49-F238E27FC236}">
                <a16:creationId xmlns:a16="http://schemas.microsoft.com/office/drawing/2014/main" id="{C451DCBC-9608-4DB7-9B89-1A629A88BF5A}"/>
              </a:ext>
            </a:extLst>
          </p:cNvPr>
          <p:cNvSpPr>
            <a:spLocks noGrp="1"/>
          </p:cNvSpPr>
          <p:nvPr>
            <p:ph type="sldNum" sz="quarter" idx="12"/>
          </p:nvPr>
        </p:nvSpPr>
        <p:spPr/>
        <p:txBody>
          <a:bodyPr/>
          <a:lstStyle/>
          <a:p>
            <a:fld id="{88279435-30EF-C241-87D1-8D13B984C0EB}" type="slidenum">
              <a:rPr lang="en-US" smtClean="0"/>
              <a:pPr/>
              <a:t>10</a:t>
            </a:fld>
            <a:endParaRPr lang="en-US" dirty="0"/>
          </a:p>
        </p:txBody>
      </p:sp>
      <p:sp>
        <p:nvSpPr>
          <p:cNvPr id="5" name="Title 4">
            <a:extLst>
              <a:ext uri="{FF2B5EF4-FFF2-40B4-BE49-F238E27FC236}">
                <a16:creationId xmlns:a16="http://schemas.microsoft.com/office/drawing/2014/main" id="{B7E6FDFE-3A85-4467-A987-5C9B715467E6}"/>
              </a:ext>
            </a:extLst>
          </p:cNvPr>
          <p:cNvSpPr>
            <a:spLocks noGrp="1"/>
          </p:cNvSpPr>
          <p:nvPr>
            <p:ph type="title"/>
          </p:nvPr>
        </p:nvSpPr>
        <p:spPr/>
        <p:txBody>
          <a:bodyPr/>
          <a:lstStyle/>
          <a:p>
            <a:r>
              <a:rPr lang="en-US" dirty="0"/>
              <a:t>Utilizing Provider Notes</a:t>
            </a:r>
          </a:p>
        </p:txBody>
      </p:sp>
      <p:sp>
        <p:nvSpPr>
          <p:cNvPr id="8" name="TextBox 7">
            <a:extLst>
              <a:ext uri="{FF2B5EF4-FFF2-40B4-BE49-F238E27FC236}">
                <a16:creationId xmlns:a16="http://schemas.microsoft.com/office/drawing/2014/main" id="{E4F1FC55-5FD2-4B8D-AAB7-6F5DE754DE0C}"/>
              </a:ext>
            </a:extLst>
          </p:cNvPr>
          <p:cNvSpPr txBox="1"/>
          <p:nvPr/>
        </p:nvSpPr>
        <p:spPr>
          <a:xfrm>
            <a:off x="643467" y="924095"/>
            <a:ext cx="11221155" cy="5432256"/>
          </a:xfrm>
          <a:prstGeom prst="rect">
            <a:avLst/>
          </a:prstGeom>
          <a:noFill/>
        </p:spPr>
        <p:txBody>
          <a:bodyPr wrap="square" rtlCol="0" anchor="ctr">
            <a:spAutoFit/>
          </a:bodyPr>
          <a:lstStyle/>
          <a:p>
            <a:r>
              <a:rPr lang="en-US" sz="2200" dirty="0">
                <a:latin typeface="Microsoft PhagsPa" panose="020B0502040204020203" pitchFamily="34" charset="0"/>
              </a:rPr>
              <a:t>Vitals Extraction from Provider Notes</a:t>
            </a:r>
          </a:p>
          <a:p>
            <a:pPr marL="457200" indent="-457200">
              <a:lnSpc>
                <a:spcPct val="150000"/>
              </a:lnSpc>
              <a:buFont typeface="Arial" panose="020B0604020202020204" pitchFamily="34" charset="0"/>
              <a:buChar char="•"/>
            </a:pPr>
            <a:r>
              <a:rPr lang="en-US" sz="2200" dirty="0">
                <a:latin typeface="Microsoft PhagsPa" panose="020B0502040204020203" pitchFamily="34" charset="0"/>
              </a:rPr>
              <a:t>Total Unique Patients: 35,480</a:t>
            </a:r>
          </a:p>
          <a:p>
            <a:pPr marL="914400" lvl="1" indent="-457200">
              <a:lnSpc>
                <a:spcPct val="150000"/>
              </a:lnSpc>
              <a:buFont typeface="Arial" panose="020B0604020202020204" pitchFamily="34" charset="0"/>
              <a:buChar char="•"/>
            </a:pPr>
            <a:r>
              <a:rPr lang="en-US" sz="2200" dirty="0">
                <a:latin typeface="Microsoft PhagsPa" panose="020B0502040204020203" pitchFamily="34" charset="0"/>
              </a:rPr>
              <a:t>Diabetic (Type 2): 4122</a:t>
            </a:r>
          </a:p>
          <a:p>
            <a:pPr marL="914400" lvl="1" indent="-457200">
              <a:lnSpc>
                <a:spcPct val="150000"/>
              </a:lnSpc>
              <a:buFont typeface="Arial" panose="020B0604020202020204" pitchFamily="34" charset="0"/>
              <a:buChar char="•"/>
            </a:pPr>
            <a:r>
              <a:rPr lang="en-US" sz="2200" dirty="0">
                <a:latin typeface="Microsoft PhagsPa" panose="020B0502040204020203" pitchFamily="34" charset="0"/>
              </a:rPr>
              <a:t>Other: 31,358</a:t>
            </a:r>
          </a:p>
          <a:p>
            <a:pPr marL="457200" indent="-457200">
              <a:lnSpc>
                <a:spcPct val="150000"/>
              </a:lnSpc>
              <a:buFont typeface="Arial" panose="020B0604020202020204" pitchFamily="34" charset="0"/>
              <a:buChar char="•"/>
            </a:pPr>
            <a:r>
              <a:rPr lang="en-US" sz="2200" dirty="0">
                <a:latin typeface="Microsoft PhagsPa" panose="020B0502040204020203" pitchFamily="34" charset="0"/>
              </a:rPr>
              <a:t>Total Provider Notes: 5,74,617</a:t>
            </a:r>
          </a:p>
          <a:p>
            <a:pPr marL="914400" lvl="1" indent="-457200">
              <a:lnSpc>
                <a:spcPct val="150000"/>
              </a:lnSpc>
              <a:buFont typeface="Arial" panose="020B0604020202020204" pitchFamily="34" charset="0"/>
              <a:buChar char="•"/>
            </a:pPr>
            <a:r>
              <a:rPr lang="en-US" sz="2200" dirty="0">
                <a:latin typeface="Microsoft PhagsPa" panose="020B0502040204020203" pitchFamily="34" charset="0"/>
              </a:rPr>
              <a:t>Available Notes: 23,299</a:t>
            </a:r>
          </a:p>
          <a:p>
            <a:pPr marL="914400" lvl="1" indent="-457200">
              <a:lnSpc>
                <a:spcPct val="150000"/>
              </a:lnSpc>
              <a:buFont typeface="Arial" panose="020B0604020202020204" pitchFamily="34" charset="0"/>
              <a:buChar char="•"/>
            </a:pPr>
            <a:r>
              <a:rPr lang="en-US" sz="2200" dirty="0">
                <a:latin typeface="Microsoft PhagsPa" panose="020B0502040204020203" pitchFamily="34" charset="0"/>
              </a:rPr>
              <a:t>Patients: 3,984</a:t>
            </a:r>
          </a:p>
          <a:p>
            <a:pPr marL="457200" indent="-457200">
              <a:lnSpc>
                <a:spcPct val="150000"/>
              </a:lnSpc>
              <a:buFont typeface="Arial" panose="020B0604020202020204" pitchFamily="34" charset="0"/>
              <a:buChar char="•"/>
            </a:pPr>
            <a:r>
              <a:rPr lang="en-US" sz="2200" dirty="0">
                <a:latin typeface="Microsoft PhagsPa" panose="020B0502040204020203" pitchFamily="34" charset="0"/>
              </a:rPr>
              <a:t>Total Provider Notes: </a:t>
            </a:r>
            <a:r>
              <a:rPr lang="en-US" sz="2200" b="1" dirty="0">
                <a:latin typeface="Microsoft PhagsPa" panose="020B0502040204020203" pitchFamily="34" charset="0"/>
                <a:ea typeface="Calibri" panose="020F0502020204030204" pitchFamily="34" charset="0"/>
                <a:cs typeface="Times New Roman" panose="02020603050405020304" pitchFamily="18" charset="0"/>
              </a:rPr>
              <a:t>7,72,227</a:t>
            </a:r>
            <a:endParaRPr lang="en-US" sz="2200" b="1" dirty="0">
              <a:latin typeface="Microsoft PhagsPa" panose="020B0502040204020203" pitchFamily="34" charset="0"/>
            </a:endParaRPr>
          </a:p>
          <a:p>
            <a:pPr marL="914400" lvl="1" indent="-457200">
              <a:lnSpc>
                <a:spcPct val="150000"/>
              </a:lnSpc>
              <a:buFont typeface="Arial" panose="020B0604020202020204" pitchFamily="34" charset="0"/>
              <a:buChar char="•"/>
            </a:pPr>
            <a:r>
              <a:rPr lang="en-US" sz="2200" dirty="0">
                <a:latin typeface="Microsoft PhagsPa" panose="020B0502040204020203" pitchFamily="34" charset="0"/>
              </a:rPr>
              <a:t>Available Notes: </a:t>
            </a:r>
            <a:r>
              <a:rPr lang="en-US" sz="2200" b="1" dirty="0">
                <a:latin typeface="Microsoft PhagsPa" panose="020B0502040204020203" pitchFamily="34" charset="0"/>
              </a:rPr>
              <a:t>1,98,189 </a:t>
            </a:r>
          </a:p>
          <a:p>
            <a:pPr marL="914400" lvl="1" indent="-457200">
              <a:lnSpc>
                <a:spcPct val="150000"/>
              </a:lnSpc>
              <a:buFont typeface="Arial" panose="020B0604020202020204" pitchFamily="34" charset="0"/>
              <a:buChar char="•"/>
            </a:pPr>
            <a:r>
              <a:rPr lang="en-US" sz="2200" dirty="0">
                <a:latin typeface="Microsoft PhagsPa" panose="020B0502040204020203" pitchFamily="34" charset="0"/>
              </a:rPr>
              <a:t>Patients: </a:t>
            </a:r>
            <a:r>
              <a:rPr lang="en-US" sz="2200" b="1" dirty="0">
                <a:latin typeface="Microsoft PhagsPa" panose="020B0502040204020203" pitchFamily="34" charset="0"/>
                <a:ea typeface="Calibri" panose="020F0502020204030204" pitchFamily="34" charset="0"/>
                <a:cs typeface="Times New Roman" panose="02020603050405020304" pitchFamily="18" charset="0"/>
              </a:rPr>
              <a:t>20,119</a:t>
            </a:r>
            <a:r>
              <a:rPr lang="en-US" sz="2200" dirty="0">
                <a:latin typeface="Microsoft PhagsPa" panose="020B0502040204020203" pitchFamily="34" charset="0"/>
                <a:ea typeface="Calibri" panose="020F0502020204030204" pitchFamily="34" charset="0"/>
                <a:cs typeface="Times New Roman" panose="02020603050405020304" pitchFamily="18" charset="0"/>
              </a:rPr>
              <a:t> </a:t>
            </a:r>
            <a:endParaRPr lang="en-US" sz="2200" dirty="0">
              <a:latin typeface="Microsoft PhagsPa" panose="020B0502040204020203" pitchFamily="34" charset="0"/>
            </a:endParaRPr>
          </a:p>
          <a:p>
            <a:endParaRPr lang="en-US" sz="2800" dirty="0">
              <a:latin typeface="Microsoft PhagsPa" panose="020B0502040204020203" pitchFamily="34" charset="0"/>
            </a:endParaRPr>
          </a:p>
        </p:txBody>
      </p:sp>
    </p:spTree>
    <p:extLst>
      <p:ext uri="{BB962C8B-B14F-4D97-AF65-F5344CB8AC3E}">
        <p14:creationId xmlns:p14="http://schemas.microsoft.com/office/powerpoint/2010/main" val="2620052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4ADC6A1-BF56-43CB-A4FA-3DA4F42B1B74}"/>
              </a:ext>
            </a:extLst>
          </p:cNvPr>
          <p:cNvSpPr>
            <a:spLocks noGrp="1"/>
          </p:cNvSpPr>
          <p:nvPr>
            <p:ph type="dt" sz="half" idx="10"/>
          </p:nvPr>
        </p:nvSpPr>
        <p:spPr/>
        <p:txBody>
          <a:bodyPr/>
          <a:lstStyle/>
          <a:p>
            <a:r>
              <a:rPr lang="en-US"/>
              <a:t>8/10/2023</a:t>
            </a:r>
          </a:p>
        </p:txBody>
      </p:sp>
      <p:sp>
        <p:nvSpPr>
          <p:cNvPr id="4" name="Slide Number Placeholder 3">
            <a:extLst>
              <a:ext uri="{FF2B5EF4-FFF2-40B4-BE49-F238E27FC236}">
                <a16:creationId xmlns:a16="http://schemas.microsoft.com/office/drawing/2014/main" id="{97D45F1A-2285-4496-8F57-8FD821C78E9C}"/>
              </a:ext>
            </a:extLst>
          </p:cNvPr>
          <p:cNvSpPr>
            <a:spLocks noGrp="1"/>
          </p:cNvSpPr>
          <p:nvPr>
            <p:ph type="sldNum" sz="quarter" idx="12"/>
          </p:nvPr>
        </p:nvSpPr>
        <p:spPr/>
        <p:txBody>
          <a:bodyPr/>
          <a:lstStyle/>
          <a:p>
            <a:fld id="{88279435-30EF-C241-87D1-8D13B984C0EB}" type="slidenum">
              <a:rPr lang="en-US" smtClean="0"/>
              <a:pPr/>
              <a:t>11</a:t>
            </a:fld>
            <a:endParaRPr lang="en-US" dirty="0"/>
          </a:p>
        </p:txBody>
      </p:sp>
      <p:sp>
        <p:nvSpPr>
          <p:cNvPr id="5" name="Title 4">
            <a:extLst>
              <a:ext uri="{FF2B5EF4-FFF2-40B4-BE49-F238E27FC236}">
                <a16:creationId xmlns:a16="http://schemas.microsoft.com/office/drawing/2014/main" id="{2289ED6A-76F8-4499-8AB9-92FA434FA4A5}"/>
              </a:ext>
            </a:extLst>
          </p:cNvPr>
          <p:cNvSpPr>
            <a:spLocks noGrp="1"/>
          </p:cNvSpPr>
          <p:nvPr>
            <p:ph type="title"/>
          </p:nvPr>
        </p:nvSpPr>
        <p:spPr/>
        <p:txBody>
          <a:bodyPr/>
          <a:lstStyle/>
          <a:p>
            <a:r>
              <a:rPr lang="en-US" dirty="0"/>
              <a:t>Medications</a:t>
            </a:r>
          </a:p>
        </p:txBody>
      </p:sp>
      <p:sp>
        <p:nvSpPr>
          <p:cNvPr id="6" name="Content Placeholder 5">
            <a:extLst>
              <a:ext uri="{FF2B5EF4-FFF2-40B4-BE49-F238E27FC236}">
                <a16:creationId xmlns:a16="http://schemas.microsoft.com/office/drawing/2014/main" id="{C93ED07A-6855-4F78-A51E-A7707BCC07E7}"/>
              </a:ext>
            </a:extLst>
          </p:cNvPr>
          <p:cNvSpPr>
            <a:spLocks noGrp="1"/>
          </p:cNvSpPr>
          <p:nvPr>
            <p:ph idx="1"/>
          </p:nvPr>
        </p:nvSpPr>
        <p:spPr/>
        <p:txBody>
          <a:bodyPr>
            <a:normAutofit/>
          </a:bodyPr>
          <a:lstStyle/>
          <a:p>
            <a:pPr algn="just"/>
            <a:r>
              <a:rPr lang="en-US" sz="2800" dirty="0"/>
              <a:t>Prednisone, Acarbose, Miglitol, Olanzapine, Clozapine, Stavudine, Serotonin Reuptake Inhibitors, Hydrochlorothiazide, Atenolol, Metoprolol, Doxazosin, Terazosin, Lisinopril, Enalapril, Losartan, Atorvastatin, Simvastatin, Gemfibrozil, Fenofibrate, Niacin</a:t>
            </a:r>
          </a:p>
          <a:p>
            <a:pPr algn="just">
              <a:lnSpc>
                <a:spcPct val="150000"/>
              </a:lnSpc>
            </a:pPr>
            <a:r>
              <a:rPr lang="en-US" sz="2800" dirty="0"/>
              <a:t>Causes: Glucose Metabolism, Insulin Resistance or Weight Gain</a:t>
            </a:r>
          </a:p>
          <a:p>
            <a:pPr algn="just">
              <a:lnSpc>
                <a:spcPct val="150000"/>
              </a:lnSpc>
            </a:pPr>
            <a:endParaRPr lang="en-US" sz="2800" dirty="0"/>
          </a:p>
        </p:txBody>
      </p:sp>
    </p:spTree>
    <p:extLst>
      <p:ext uri="{BB962C8B-B14F-4D97-AF65-F5344CB8AC3E}">
        <p14:creationId xmlns:p14="http://schemas.microsoft.com/office/powerpoint/2010/main" val="1131514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4ADC6A1-BF56-43CB-A4FA-3DA4F42B1B74}"/>
              </a:ext>
            </a:extLst>
          </p:cNvPr>
          <p:cNvSpPr>
            <a:spLocks noGrp="1"/>
          </p:cNvSpPr>
          <p:nvPr>
            <p:ph type="dt" sz="half" idx="10"/>
          </p:nvPr>
        </p:nvSpPr>
        <p:spPr/>
        <p:txBody>
          <a:bodyPr/>
          <a:lstStyle/>
          <a:p>
            <a:r>
              <a:rPr lang="en-US"/>
              <a:t>8/10/2023</a:t>
            </a:r>
          </a:p>
        </p:txBody>
      </p:sp>
      <p:sp>
        <p:nvSpPr>
          <p:cNvPr id="4" name="Slide Number Placeholder 3">
            <a:extLst>
              <a:ext uri="{FF2B5EF4-FFF2-40B4-BE49-F238E27FC236}">
                <a16:creationId xmlns:a16="http://schemas.microsoft.com/office/drawing/2014/main" id="{97D45F1A-2285-4496-8F57-8FD821C78E9C}"/>
              </a:ext>
            </a:extLst>
          </p:cNvPr>
          <p:cNvSpPr>
            <a:spLocks noGrp="1"/>
          </p:cNvSpPr>
          <p:nvPr>
            <p:ph type="sldNum" sz="quarter" idx="12"/>
          </p:nvPr>
        </p:nvSpPr>
        <p:spPr/>
        <p:txBody>
          <a:bodyPr/>
          <a:lstStyle/>
          <a:p>
            <a:fld id="{88279435-30EF-C241-87D1-8D13B984C0EB}" type="slidenum">
              <a:rPr lang="en-US" smtClean="0"/>
              <a:pPr/>
              <a:t>12</a:t>
            </a:fld>
            <a:endParaRPr lang="en-US"/>
          </a:p>
        </p:txBody>
      </p:sp>
      <p:sp>
        <p:nvSpPr>
          <p:cNvPr id="5" name="Title 4">
            <a:extLst>
              <a:ext uri="{FF2B5EF4-FFF2-40B4-BE49-F238E27FC236}">
                <a16:creationId xmlns:a16="http://schemas.microsoft.com/office/drawing/2014/main" id="{2289ED6A-76F8-4499-8AB9-92FA434FA4A5}"/>
              </a:ext>
            </a:extLst>
          </p:cNvPr>
          <p:cNvSpPr>
            <a:spLocks noGrp="1"/>
          </p:cNvSpPr>
          <p:nvPr>
            <p:ph type="title"/>
          </p:nvPr>
        </p:nvSpPr>
        <p:spPr/>
        <p:txBody>
          <a:bodyPr/>
          <a:lstStyle/>
          <a:p>
            <a:r>
              <a:rPr lang="en-US" dirty="0"/>
              <a:t>Procedures</a:t>
            </a:r>
          </a:p>
        </p:txBody>
      </p:sp>
      <p:sp>
        <p:nvSpPr>
          <p:cNvPr id="6" name="Content Placeholder 5">
            <a:extLst>
              <a:ext uri="{FF2B5EF4-FFF2-40B4-BE49-F238E27FC236}">
                <a16:creationId xmlns:a16="http://schemas.microsoft.com/office/drawing/2014/main" id="{5C8B8D33-045B-4B9F-A8BB-61D1BF60C00D}"/>
              </a:ext>
            </a:extLst>
          </p:cNvPr>
          <p:cNvSpPr>
            <a:spLocks noGrp="1"/>
          </p:cNvSpPr>
          <p:nvPr>
            <p:ph idx="1"/>
          </p:nvPr>
        </p:nvSpPr>
        <p:spPr/>
        <p:txBody>
          <a:bodyPr>
            <a:normAutofit/>
          </a:bodyPr>
          <a:lstStyle/>
          <a:p>
            <a:pPr algn="just"/>
            <a:r>
              <a:rPr lang="en-US" sz="2800" dirty="0"/>
              <a:t>Pancreatic Surgery, Cardiovascular Surgery, </a:t>
            </a:r>
          </a:p>
          <a:p>
            <a:pPr marL="0" indent="0" algn="just">
              <a:buNone/>
            </a:pPr>
            <a:r>
              <a:rPr lang="en-US" sz="2800" dirty="0"/>
              <a:t>    Kidney Transplantation, Bariatric Surgery</a:t>
            </a:r>
          </a:p>
          <a:p>
            <a:pPr algn="just">
              <a:lnSpc>
                <a:spcPct val="150000"/>
              </a:lnSpc>
            </a:pPr>
            <a:r>
              <a:rPr lang="en-US" sz="2800" dirty="0"/>
              <a:t>Causes: Insulin Production or Glucose Metabolism</a:t>
            </a:r>
          </a:p>
          <a:p>
            <a:pPr>
              <a:lnSpc>
                <a:spcPct val="150000"/>
              </a:lnSpc>
            </a:pPr>
            <a:endParaRPr lang="en-US" sz="2800" dirty="0"/>
          </a:p>
        </p:txBody>
      </p:sp>
    </p:spTree>
    <p:extLst>
      <p:ext uri="{BB962C8B-B14F-4D97-AF65-F5344CB8AC3E}">
        <p14:creationId xmlns:p14="http://schemas.microsoft.com/office/powerpoint/2010/main" val="3676226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01CF33-9902-409E-A308-DA8EBFC24160}"/>
              </a:ext>
            </a:extLst>
          </p:cNvPr>
          <p:cNvSpPr>
            <a:spLocks noGrp="1"/>
          </p:cNvSpPr>
          <p:nvPr>
            <p:ph idx="1"/>
          </p:nvPr>
        </p:nvSpPr>
        <p:spPr>
          <a:xfrm>
            <a:off x="6498830" y="2354865"/>
            <a:ext cx="4926013" cy="1997778"/>
          </a:xfrm>
        </p:spPr>
        <p:txBody>
          <a:bodyPr>
            <a:normAutofit fontScale="92500" lnSpcReduction="20000"/>
          </a:bodyPr>
          <a:lstStyle/>
          <a:p>
            <a:pPr>
              <a:lnSpc>
                <a:spcPct val="150000"/>
              </a:lnSpc>
              <a:buFont typeface="Arial" panose="020B0604020202020204" pitchFamily="34" charset="0"/>
              <a:buChar char="•"/>
            </a:pPr>
            <a:r>
              <a:rPr lang="en-US" sz="3000" dirty="0"/>
              <a:t>Total Patients 31,235</a:t>
            </a:r>
          </a:p>
          <a:p>
            <a:pPr lvl="1">
              <a:lnSpc>
                <a:spcPct val="150000"/>
              </a:lnSpc>
              <a:buFont typeface="Arial" panose="020B0604020202020204" pitchFamily="34" charset="0"/>
              <a:buChar char="•"/>
            </a:pPr>
            <a:r>
              <a:rPr lang="en-US" sz="3000" dirty="0"/>
              <a:t>Diabetic: 3,785</a:t>
            </a:r>
          </a:p>
          <a:p>
            <a:pPr lvl="1">
              <a:lnSpc>
                <a:spcPct val="150000"/>
              </a:lnSpc>
              <a:buFont typeface="Arial" panose="020B0604020202020204" pitchFamily="34" charset="0"/>
              <a:buChar char="•"/>
            </a:pPr>
            <a:r>
              <a:rPr lang="en-US" sz="3000" dirty="0"/>
              <a:t>Non Diabetic: 27,450</a:t>
            </a:r>
          </a:p>
          <a:p>
            <a:endParaRPr lang="en-US" dirty="0"/>
          </a:p>
        </p:txBody>
      </p:sp>
      <p:sp>
        <p:nvSpPr>
          <p:cNvPr id="3" name="Date Placeholder 2">
            <a:extLst>
              <a:ext uri="{FF2B5EF4-FFF2-40B4-BE49-F238E27FC236}">
                <a16:creationId xmlns:a16="http://schemas.microsoft.com/office/drawing/2014/main" id="{431D0CD7-BCD2-47EE-918E-7B90C3C316A1}"/>
              </a:ext>
            </a:extLst>
          </p:cNvPr>
          <p:cNvSpPr>
            <a:spLocks noGrp="1"/>
          </p:cNvSpPr>
          <p:nvPr>
            <p:ph type="dt" sz="half" idx="10"/>
          </p:nvPr>
        </p:nvSpPr>
        <p:spPr/>
        <p:txBody>
          <a:bodyPr/>
          <a:lstStyle/>
          <a:p>
            <a:r>
              <a:rPr lang="en-US"/>
              <a:t>8/10/2023</a:t>
            </a:r>
          </a:p>
        </p:txBody>
      </p:sp>
      <p:sp>
        <p:nvSpPr>
          <p:cNvPr id="4" name="Slide Number Placeholder 3">
            <a:extLst>
              <a:ext uri="{FF2B5EF4-FFF2-40B4-BE49-F238E27FC236}">
                <a16:creationId xmlns:a16="http://schemas.microsoft.com/office/drawing/2014/main" id="{15130A79-91E4-4493-A038-B5B302DD38CF}"/>
              </a:ext>
            </a:extLst>
          </p:cNvPr>
          <p:cNvSpPr>
            <a:spLocks noGrp="1"/>
          </p:cNvSpPr>
          <p:nvPr>
            <p:ph type="sldNum" sz="quarter" idx="12"/>
          </p:nvPr>
        </p:nvSpPr>
        <p:spPr/>
        <p:txBody>
          <a:bodyPr/>
          <a:lstStyle/>
          <a:p>
            <a:fld id="{88279435-30EF-C241-87D1-8D13B984C0EB}" type="slidenum">
              <a:rPr lang="en-US" smtClean="0"/>
              <a:pPr/>
              <a:t>13</a:t>
            </a:fld>
            <a:endParaRPr lang="en-US" dirty="0"/>
          </a:p>
        </p:txBody>
      </p:sp>
      <p:sp>
        <p:nvSpPr>
          <p:cNvPr id="5" name="Title 4">
            <a:extLst>
              <a:ext uri="{FF2B5EF4-FFF2-40B4-BE49-F238E27FC236}">
                <a16:creationId xmlns:a16="http://schemas.microsoft.com/office/drawing/2014/main" id="{FAA20259-A07D-451E-897B-D78168C5A9BF}"/>
              </a:ext>
            </a:extLst>
          </p:cNvPr>
          <p:cNvSpPr>
            <a:spLocks noGrp="1"/>
          </p:cNvSpPr>
          <p:nvPr>
            <p:ph type="title"/>
          </p:nvPr>
        </p:nvSpPr>
        <p:spPr/>
        <p:txBody>
          <a:bodyPr/>
          <a:lstStyle/>
          <a:p>
            <a:r>
              <a:rPr lang="en-US" dirty="0"/>
              <a:t>Handling Outliers</a:t>
            </a:r>
          </a:p>
        </p:txBody>
      </p:sp>
      <p:pic>
        <p:nvPicPr>
          <p:cNvPr id="7" name="Picture 6">
            <a:extLst>
              <a:ext uri="{FF2B5EF4-FFF2-40B4-BE49-F238E27FC236}">
                <a16:creationId xmlns:a16="http://schemas.microsoft.com/office/drawing/2014/main" id="{9D5B94A5-6425-4C7D-BB84-D25DFF6E6AD5}"/>
              </a:ext>
            </a:extLst>
          </p:cNvPr>
          <p:cNvPicPr>
            <a:picLocks noChangeAspect="1"/>
          </p:cNvPicPr>
          <p:nvPr/>
        </p:nvPicPr>
        <p:blipFill>
          <a:blip r:embed="rId2"/>
          <a:stretch>
            <a:fillRect/>
          </a:stretch>
        </p:blipFill>
        <p:spPr>
          <a:xfrm>
            <a:off x="609600" y="1505090"/>
            <a:ext cx="4926013" cy="3697328"/>
          </a:xfrm>
          <a:prstGeom prst="rect">
            <a:avLst/>
          </a:prstGeom>
        </p:spPr>
      </p:pic>
    </p:spTree>
    <p:extLst>
      <p:ext uri="{BB962C8B-B14F-4D97-AF65-F5344CB8AC3E}">
        <p14:creationId xmlns:p14="http://schemas.microsoft.com/office/powerpoint/2010/main" val="3384429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CF5E7DB-8910-42B0-B0D6-106D5BE6C924}"/>
              </a:ext>
            </a:extLst>
          </p:cNvPr>
          <p:cNvSpPr>
            <a:spLocks noGrp="1"/>
          </p:cNvSpPr>
          <p:nvPr>
            <p:ph type="dt" sz="half" idx="10"/>
          </p:nvPr>
        </p:nvSpPr>
        <p:spPr/>
        <p:txBody>
          <a:bodyPr/>
          <a:lstStyle/>
          <a:p>
            <a:r>
              <a:rPr lang="en-US"/>
              <a:t>8/10/2023</a:t>
            </a:r>
          </a:p>
        </p:txBody>
      </p:sp>
      <p:sp>
        <p:nvSpPr>
          <p:cNvPr id="4" name="Slide Number Placeholder 3">
            <a:extLst>
              <a:ext uri="{FF2B5EF4-FFF2-40B4-BE49-F238E27FC236}">
                <a16:creationId xmlns:a16="http://schemas.microsoft.com/office/drawing/2014/main" id="{BE6794FE-1648-4CFE-89D7-C4D9DAAB0B3A}"/>
              </a:ext>
            </a:extLst>
          </p:cNvPr>
          <p:cNvSpPr>
            <a:spLocks noGrp="1"/>
          </p:cNvSpPr>
          <p:nvPr>
            <p:ph type="sldNum" sz="quarter" idx="12"/>
          </p:nvPr>
        </p:nvSpPr>
        <p:spPr/>
        <p:txBody>
          <a:bodyPr/>
          <a:lstStyle/>
          <a:p>
            <a:fld id="{88279435-30EF-C241-87D1-8D13B984C0EB}" type="slidenum">
              <a:rPr lang="en-US" smtClean="0"/>
              <a:pPr/>
              <a:t>14</a:t>
            </a:fld>
            <a:endParaRPr lang="en-US"/>
          </a:p>
        </p:txBody>
      </p:sp>
      <p:sp>
        <p:nvSpPr>
          <p:cNvPr id="5" name="Title 4">
            <a:extLst>
              <a:ext uri="{FF2B5EF4-FFF2-40B4-BE49-F238E27FC236}">
                <a16:creationId xmlns:a16="http://schemas.microsoft.com/office/drawing/2014/main" id="{618F5283-D08C-491A-A05C-462535D81DFB}"/>
              </a:ext>
            </a:extLst>
          </p:cNvPr>
          <p:cNvSpPr>
            <a:spLocks noGrp="1"/>
          </p:cNvSpPr>
          <p:nvPr>
            <p:ph type="title"/>
          </p:nvPr>
        </p:nvSpPr>
        <p:spPr/>
        <p:txBody>
          <a:bodyPr/>
          <a:lstStyle/>
          <a:p>
            <a:r>
              <a:rPr lang="en-US" dirty="0"/>
              <a:t>Results Comparison with Medications and Surgeries</a:t>
            </a:r>
          </a:p>
        </p:txBody>
      </p:sp>
      <p:graphicFrame>
        <p:nvGraphicFramePr>
          <p:cNvPr id="7" name="Chart 6">
            <a:extLst>
              <a:ext uri="{FF2B5EF4-FFF2-40B4-BE49-F238E27FC236}">
                <a16:creationId xmlns:a16="http://schemas.microsoft.com/office/drawing/2014/main" id="{C455CA47-82DA-4657-B2E9-1BD5FEAA82D3}"/>
              </a:ext>
            </a:extLst>
          </p:cNvPr>
          <p:cNvGraphicFramePr/>
          <p:nvPr>
            <p:extLst>
              <p:ext uri="{D42A27DB-BD31-4B8C-83A1-F6EECF244321}">
                <p14:modId xmlns:p14="http://schemas.microsoft.com/office/powerpoint/2010/main" val="55689297"/>
              </p:ext>
            </p:extLst>
          </p:nvPr>
        </p:nvGraphicFramePr>
        <p:xfrm>
          <a:off x="0" y="858982"/>
          <a:ext cx="12192000" cy="599901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16637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9F4B2D-C559-494C-AEB5-C79F57230FE2}"/>
              </a:ext>
            </a:extLst>
          </p:cNvPr>
          <p:cNvSpPr>
            <a:spLocks noGrp="1"/>
          </p:cNvSpPr>
          <p:nvPr>
            <p:ph idx="1"/>
          </p:nvPr>
        </p:nvSpPr>
        <p:spPr/>
        <p:txBody>
          <a:bodyPr/>
          <a:lstStyle/>
          <a:p>
            <a:pPr marL="0" indent="0">
              <a:buNone/>
            </a:pPr>
            <a:r>
              <a:rPr lang="en-US" b="1" dirty="0"/>
              <a:t>Boruta</a:t>
            </a:r>
          </a:p>
          <a:p>
            <a:pPr algn="just">
              <a:lnSpc>
                <a:spcPct val="150000"/>
              </a:lnSpc>
            </a:pPr>
            <a:r>
              <a:rPr lang="en-US" sz="2800" dirty="0"/>
              <a:t>Adds randomness to the given data set by creating shuffled copies of all features (which are called shadow features).</a:t>
            </a:r>
          </a:p>
          <a:p>
            <a:pPr algn="just">
              <a:lnSpc>
                <a:spcPct val="150000"/>
              </a:lnSpc>
            </a:pPr>
            <a:r>
              <a:rPr lang="en-US" sz="2800" dirty="0"/>
              <a:t>It trains a random forest classifier on the extended data set and applies a feature importance measure.</a:t>
            </a:r>
          </a:p>
        </p:txBody>
      </p:sp>
      <p:sp>
        <p:nvSpPr>
          <p:cNvPr id="3" name="Date Placeholder 2">
            <a:extLst>
              <a:ext uri="{FF2B5EF4-FFF2-40B4-BE49-F238E27FC236}">
                <a16:creationId xmlns:a16="http://schemas.microsoft.com/office/drawing/2014/main" id="{548E62BC-BE2D-46EF-8AD8-98B1DA95F3CA}"/>
              </a:ext>
            </a:extLst>
          </p:cNvPr>
          <p:cNvSpPr>
            <a:spLocks noGrp="1"/>
          </p:cNvSpPr>
          <p:nvPr>
            <p:ph type="dt" sz="half" idx="10"/>
          </p:nvPr>
        </p:nvSpPr>
        <p:spPr/>
        <p:txBody>
          <a:bodyPr/>
          <a:lstStyle/>
          <a:p>
            <a:r>
              <a:rPr lang="en-US"/>
              <a:t>8/10/2023</a:t>
            </a:r>
          </a:p>
        </p:txBody>
      </p:sp>
      <p:sp>
        <p:nvSpPr>
          <p:cNvPr id="4" name="Slide Number Placeholder 3">
            <a:extLst>
              <a:ext uri="{FF2B5EF4-FFF2-40B4-BE49-F238E27FC236}">
                <a16:creationId xmlns:a16="http://schemas.microsoft.com/office/drawing/2014/main" id="{5E11A839-955C-4460-981A-514846C72035}"/>
              </a:ext>
            </a:extLst>
          </p:cNvPr>
          <p:cNvSpPr>
            <a:spLocks noGrp="1"/>
          </p:cNvSpPr>
          <p:nvPr>
            <p:ph type="sldNum" sz="quarter" idx="12"/>
          </p:nvPr>
        </p:nvSpPr>
        <p:spPr/>
        <p:txBody>
          <a:bodyPr/>
          <a:lstStyle/>
          <a:p>
            <a:fld id="{88279435-30EF-C241-87D1-8D13B984C0EB}" type="slidenum">
              <a:rPr lang="en-US" smtClean="0"/>
              <a:pPr/>
              <a:t>15</a:t>
            </a:fld>
            <a:endParaRPr lang="en-US"/>
          </a:p>
        </p:txBody>
      </p:sp>
      <p:sp>
        <p:nvSpPr>
          <p:cNvPr id="5" name="Title 4">
            <a:extLst>
              <a:ext uri="{FF2B5EF4-FFF2-40B4-BE49-F238E27FC236}">
                <a16:creationId xmlns:a16="http://schemas.microsoft.com/office/drawing/2014/main" id="{3591ED1E-CD62-497C-930F-8889FD15F66A}"/>
              </a:ext>
            </a:extLst>
          </p:cNvPr>
          <p:cNvSpPr>
            <a:spLocks noGrp="1"/>
          </p:cNvSpPr>
          <p:nvPr>
            <p:ph type="title"/>
          </p:nvPr>
        </p:nvSpPr>
        <p:spPr/>
        <p:txBody>
          <a:bodyPr/>
          <a:lstStyle/>
          <a:p>
            <a:r>
              <a:rPr lang="en-US" dirty="0"/>
              <a:t>Feature Selection</a:t>
            </a:r>
          </a:p>
        </p:txBody>
      </p:sp>
      <p:pic>
        <p:nvPicPr>
          <p:cNvPr id="6" name="Picture 5">
            <a:extLst>
              <a:ext uri="{FF2B5EF4-FFF2-40B4-BE49-F238E27FC236}">
                <a16:creationId xmlns:a16="http://schemas.microsoft.com/office/drawing/2014/main" id="{1F7FACB4-CCA4-48D1-93C5-B5D48A55A486}"/>
              </a:ext>
            </a:extLst>
          </p:cNvPr>
          <p:cNvPicPr>
            <a:picLocks noChangeAspect="1"/>
          </p:cNvPicPr>
          <p:nvPr/>
        </p:nvPicPr>
        <p:blipFill rotWithShape="1">
          <a:blip r:embed="rId2"/>
          <a:srcRect l="20622" t="2181" r="20604" b="16306"/>
          <a:stretch/>
        </p:blipFill>
        <p:spPr>
          <a:xfrm>
            <a:off x="8010145" y="3767328"/>
            <a:ext cx="3931920" cy="2461698"/>
          </a:xfrm>
          <a:prstGeom prst="rect">
            <a:avLst/>
          </a:prstGeom>
        </p:spPr>
      </p:pic>
    </p:spTree>
    <p:extLst>
      <p:ext uri="{BB962C8B-B14F-4D97-AF65-F5344CB8AC3E}">
        <p14:creationId xmlns:p14="http://schemas.microsoft.com/office/powerpoint/2010/main" val="1349938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9F4B2D-C559-494C-AEB5-C79F57230FE2}"/>
              </a:ext>
            </a:extLst>
          </p:cNvPr>
          <p:cNvSpPr>
            <a:spLocks noGrp="1"/>
          </p:cNvSpPr>
          <p:nvPr>
            <p:ph idx="1"/>
          </p:nvPr>
        </p:nvSpPr>
        <p:spPr/>
        <p:txBody>
          <a:bodyPr/>
          <a:lstStyle/>
          <a:p>
            <a:pPr marL="0" indent="0">
              <a:buNone/>
            </a:pPr>
            <a:r>
              <a:rPr lang="en-US" b="1" dirty="0"/>
              <a:t>Mutual Information</a:t>
            </a:r>
          </a:p>
          <a:p>
            <a:pPr algn="just">
              <a:lnSpc>
                <a:spcPct val="150000"/>
              </a:lnSpc>
            </a:pPr>
            <a:r>
              <a:rPr lang="en-US" sz="2800" dirty="0"/>
              <a:t>Dependency or relation of features to its target feature</a:t>
            </a:r>
          </a:p>
          <a:p>
            <a:pPr algn="just">
              <a:lnSpc>
                <a:spcPct val="150000"/>
              </a:lnSpc>
            </a:pPr>
            <a:r>
              <a:rPr lang="en-US" sz="2800" dirty="0"/>
              <a:t>If the value is 0 then the feature and the target feature is independent to each other</a:t>
            </a:r>
          </a:p>
          <a:p>
            <a:pPr algn="just">
              <a:lnSpc>
                <a:spcPct val="150000"/>
              </a:lnSpc>
            </a:pPr>
            <a:r>
              <a:rPr lang="en-US" sz="2800" dirty="0"/>
              <a:t>Returns all features with importance</a:t>
            </a:r>
          </a:p>
        </p:txBody>
      </p:sp>
      <p:sp>
        <p:nvSpPr>
          <p:cNvPr id="3" name="Date Placeholder 2">
            <a:extLst>
              <a:ext uri="{FF2B5EF4-FFF2-40B4-BE49-F238E27FC236}">
                <a16:creationId xmlns:a16="http://schemas.microsoft.com/office/drawing/2014/main" id="{548E62BC-BE2D-46EF-8AD8-98B1DA95F3CA}"/>
              </a:ext>
            </a:extLst>
          </p:cNvPr>
          <p:cNvSpPr>
            <a:spLocks noGrp="1"/>
          </p:cNvSpPr>
          <p:nvPr>
            <p:ph type="dt" sz="half" idx="10"/>
          </p:nvPr>
        </p:nvSpPr>
        <p:spPr/>
        <p:txBody>
          <a:bodyPr/>
          <a:lstStyle/>
          <a:p>
            <a:r>
              <a:rPr lang="en-US"/>
              <a:t>8/10/2023</a:t>
            </a:r>
          </a:p>
        </p:txBody>
      </p:sp>
      <p:sp>
        <p:nvSpPr>
          <p:cNvPr id="4" name="Slide Number Placeholder 3">
            <a:extLst>
              <a:ext uri="{FF2B5EF4-FFF2-40B4-BE49-F238E27FC236}">
                <a16:creationId xmlns:a16="http://schemas.microsoft.com/office/drawing/2014/main" id="{5E11A839-955C-4460-981A-514846C72035}"/>
              </a:ext>
            </a:extLst>
          </p:cNvPr>
          <p:cNvSpPr>
            <a:spLocks noGrp="1"/>
          </p:cNvSpPr>
          <p:nvPr>
            <p:ph type="sldNum" sz="quarter" idx="12"/>
          </p:nvPr>
        </p:nvSpPr>
        <p:spPr/>
        <p:txBody>
          <a:bodyPr/>
          <a:lstStyle/>
          <a:p>
            <a:fld id="{88279435-30EF-C241-87D1-8D13B984C0EB}" type="slidenum">
              <a:rPr lang="en-US" smtClean="0"/>
              <a:pPr/>
              <a:t>16</a:t>
            </a:fld>
            <a:endParaRPr lang="en-US"/>
          </a:p>
        </p:txBody>
      </p:sp>
      <p:sp>
        <p:nvSpPr>
          <p:cNvPr id="5" name="Title 4">
            <a:extLst>
              <a:ext uri="{FF2B5EF4-FFF2-40B4-BE49-F238E27FC236}">
                <a16:creationId xmlns:a16="http://schemas.microsoft.com/office/drawing/2014/main" id="{3591ED1E-CD62-497C-930F-8889FD15F66A}"/>
              </a:ext>
            </a:extLst>
          </p:cNvPr>
          <p:cNvSpPr>
            <a:spLocks noGrp="1"/>
          </p:cNvSpPr>
          <p:nvPr>
            <p:ph type="title"/>
          </p:nvPr>
        </p:nvSpPr>
        <p:spPr/>
        <p:txBody>
          <a:bodyPr/>
          <a:lstStyle/>
          <a:p>
            <a:r>
              <a:rPr lang="en-US" dirty="0"/>
              <a:t>Feature Selection</a:t>
            </a:r>
          </a:p>
        </p:txBody>
      </p:sp>
    </p:spTree>
    <p:extLst>
      <p:ext uri="{BB962C8B-B14F-4D97-AF65-F5344CB8AC3E}">
        <p14:creationId xmlns:p14="http://schemas.microsoft.com/office/powerpoint/2010/main" val="1914749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9F4B2D-C559-494C-AEB5-C79F57230FE2}"/>
              </a:ext>
            </a:extLst>
          </p:cNvPr>
          <p:cNvSpPr>
            <a:spLocks noGrp="1"/>
          </p:cNvSpPr>
          <p:nvPr>
            <p:ph idx="1"/>
          </p:nvPr>
        </p:nvSpPr>
        <p:spPr/>
        <p:txBody>
          <a:bodyPr/>
          <a:lstStyle/>
          <a:p>
            <a:pPr marL="0" indent="0">
              <a:buNone/>
            </a:pPr>
            <a:r>
              <a:rPr lang="en-US" b="1" dirty="0"/>
              <a:t>Chi2</a:t>
            </a:r>
          </a:p>
          <a:p>
            <a:pPr>
              <a:lnSpc>
                <a:spcPct val="150000"/>
              </a:lnSpc>
            </a:pPr>
            <a:r>
              <a:rPr lang="en-US" sz="2800" dirty="0"/>
              <a:t>The chi-squared test helps you determine if there's a significant association or pattern between two categorical things.</a:t>
            </a:r>
          </a:p>
          <a:p>
            <a:pPr>
              <a:lnSpc>
                <a:spcPct val="150000"/>
              </a:lnSpc>
            </a:pPr>
            <a:r>
              <a:rPr lang="en-US" sz="2800" dirty="0"/>
              <a:t>Returns all features with </a:t>
            </a:r>
            <a:r>
              <a:rPr lang="en-US" sz="2800" dirty="0" err="1"/>
              <a:t>importances</a:t>
            </a:r>
            <a:endParaRPr lang="en-US" sz="2800" dirty="0"/>
          </a:p>
        </p:txBody>
      </p:sp>
      <p:sp>
        <p:nvSpPr>
          <p:cNvPr id="3" name="Date Placeholder 2">
            <a:extLst>
              <a:ext uri="{FF2B5EF4-FFF2-40B4-BE49-F238E27FC236}">
                <a16:creationId xmlns:a16="http://schemas.microsoft.com/office/drawing/2014/main" id="{548E62BC-BE2D-46EF-8AD8-98B1DA95F3CA}"/>
              </a:ext>
            </a:extLst>
          </p:cNvPr>
          <p:cNvSpPr>
            <a:spLocks noGrp="1"/>
          </p:cNvSpPr>
          <p:nvPr>
            <p:ph type="dt" sz="half" idx="10"/>
          </p:nvPr>
        </p:nvSpPr>
        <p:spPr/>
        <p:txBody>
          <a:bodyPr/>
          <a:lstStyle/>
          <a:p>
            <a:r>
              <a:rPr lang="en-US"/>
              <a:t>8/10/2023</a:t>
            </a:r>
          </a:p>
        </p:txBody>
      </p:sp>
      <p:sp>
        <p:nvSpPr>
          <p:cNvPr id="4" name="Slide Number Placeholder 3">
            <a:extLst>
              <a:ext uri="{FF2B5EF4-FFF2-40B4-BE49-F238E27FC236}">
                <a16:creationId xmlns:a16="http://schemas.microsoft.com/office/drawing/2014/main" id="{5E11A839-955C-4460-981A-514846C72035}"/>
              </a:ext>
            </a:extLst>
          </p:cNvPr>
          <p:cNvSpPr>
            <a:spLocks noGrp="1"/>
          </p:cNvSpPr>
          <p:nvPr>
            <p:ph type="sldNum" sz="quarter" idx="12"/>
          </p:nvPr>
        </p:nvSpPr>
        <p:spPr/>
        <p:txBody>
          <a:bodyPr/>
          <a:lstStyle/>
          <a:p>
            <a:fld id="{88279435-30EF-C241-87D1-8D13B984C0EB}" type="slidenum">
              <a:rPr lang="en-US" smtClean="0"/>
              <a:pPr/>
              <a:t>17</a:t>
            </a:fld>
            <a:endParaRPr lang="en-US"/>
          </a:p>
        </p:txBody>
      </p:sp>
      <p:sp>
        <p:nvSpPr>
          <p:cNvPr id="5" name="Title 4">
            <a:extLst>
              <a:ext uri="{FF2B5EF4-FFF2-40B4-BE49-F238E27FC236}">
                <a16:creationId xmlns:a16="http://schemas.microsoft.com/office/drawing/2014/main" id="{3591ED1E-CD62-497C-930F-8889FD15F66A}"/>
              </a:ext>
            </a:extLst>
          </p:cNvPr>
          <p:cNvSpPr>
            <a:spLocks noGrp="1"/>
          </p:cNvSpPr>
          <p:nvPr>
            <p:ph type="title"/>
          </p:nvPr>
        </p:nvSpPr>
        <p:spPr/>
        <p:txBody>
          <a:bodyPr/>
          <a:lstStyle/>
          <a:p>
            <a:r>
              <a:rPr lang="en-US" dirty="0"/>
              <a:t>Feature Selection</a:t>
            </a:r>
          </a:p>
        </p:txBody>
      </p:sp>
    </p:spTree>
    <p:extLst>
      <p:ext uri="{BB962C8B-B14F-4D97-AF65-F5344CB8AC3E}">
        <p14:creationId xmlns:p14="http://schemas.microsoft.com/office/powerpoint/2010/main" val="300920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B27D7-9411-47F6-8723-05C81109A0F4}"/>
              </a:ext>
            </a:extLst>
          </p:cNvPr>
          <p:cNvSpPr>
            <a:spLocks noGrp="1"/>
          </p:cNvSpPr>
          <p:nvPr>
            <p:ph type="title"/>
          </p:nvPr>
        </p:nvSpPr>
        <p:spPr/>
        <p:txBody>
          <a:bodyPr/>
          <a:lstStyle/>
          <a:p>
            <a:pPr algn="ctr"/>
            <a:r>
              <a:rPr lang="en-US" dirty="0"/>
              <a:t>Classifiers Results Comparison</a:t>
            </a:r>
          </a:p>
        </p:txBody>
      </p:sp>
      <p:graphicFrame>
        <p:nvGraphicFramePr>
          <p:cNvPr id="4" name="Content Placeholder 3">
            <a:extLst>
              <a:ext uri="{FF2B5EF4-FFF2-40B4-BE49-F238E27FC236}">
                <a16:creationId xmlns:a16="http://schemas.microsoft.com/office/drawing/2014/main" id="{F34C19BA-1ECE-4196-90B7-8C55A310500F}"/>
              </a:ext>
            </a:extLst>
          </p:cNvPr>
          <p:cNvGraphicFramePr>
            <a:graphicFrameLocks noGrp="1"/>
          </p:cNvGraphicFramePr>
          <p:nvPr>
            <p:ph idx="1"/>
            <p:extLst>
              <p:ext uri="{D42A27DB-BD31-4B8C-83A1-F6EECF244321}">
                <p14:modId xmlns:p14="http://schemas.microsoft.com/office/powerpoint/2010/main" val="3594989905"/>
              </p:ext>
            </p:extLst>
          </p:nvPr>
        </p:nvGraphicFramePr>
        <p:xfrm>
          <a:off x="2707689" y="1693740"/>
          <a:ext cx="5921406" cy="2225040"/>
        </p:xfrm>
        <a:graphic>
          <a:graphicData uri="http://schemas.openxmlformats.org/drawingml/2006/table">
            <a:tbl>
              <a:tblPr firstRow="1" bandRow="1">
                <a:tableStyleId>{5C22544A-7EE6-4342-B048-85BDC9FD1C3A}</a:tableStyleId>
              </a:tblPr>
              <a:tblGrid>
                <a:gridCol w="2000066">
                  <a:extLst>
                    <a:ext uri="{9D8B030D-6E8A-4147-A177-3AD203B41FA5}">
                      <a16:colId xmlns:a16="http://schemas.microsoft.com/office/drawing/2014/main" val="4188642167"/>
                    </a:ext>
                  </a:extLst>
                </a:gridCol>
                <a:gridCol w="1970843">
                  <a:extLst>
                    <a:ext uri="{9D8B030D-6E8A-4147-A177-3AD203B41FA5}">
                      <a16:colId xmlns:a16="http://schemas.microsoft.com/office/drawing/2014/main" val="1660464765"/>
                    </a:ext>
                  </a:extLst>
                </a:gridCol>
                <a:gridCol w="1950497">
                  <a:extLst>
                    <a:ext uri="{9D8B030D-6E8A-4147-A177-3AD203B41FA5}">
                      <a16:colId xmlns:a16="http://schemas.microsoft.com/office/drawing/2014/main" val="3095455113"/>
                    </a:ext>
                  </a:extLst>
                </a:gridCol>
              </a:tblGrid>
              <a:tr h="370840">
                <a:tc>
                  <a:txBody>
                    <a:bodyPr/>
                    <a:lstStyle/>
                    <a:p>
                      <a:r>
                        <a:rPr lang="en-US" dirty="0"/>
                        <a:t>Algorithm</a:t>
                      </a:r>
                    </a:p>
                  </a:txBody>
                  <a:tcPr/>
                </a:tc>
                <a:tc>
                  <a:txBody>
                    <a:bodyPr/>
                    <a:lstStyle/>
                    <a:p>
                      <a:pPr algn="ctr"/>
                      <a:r>
                        <a:rPr lang="en-US" dirty="0"/>
                        <a:t>Accuracy (N=810)</a:t>
                      </a:r>
                    </a:p>
                  </a:txBody>
                  <a:tcPr/>
                </a:tc>
                <a:tc>
                  <a:txBody>
                    <a:bodyPr/>
                    <a:lstStyle/>
                    <a:p>
                      <a:pPr algn="ctr"/>
                      <a:r>
                        <a:rPr lang="en-US" dirty="0"/>
                        <a:t>Accuracy (N=74)</a:t>
                      </a:r>
                    </a:p>
                  </a:txBody>
                  <a:tcPr/>
                </a:tc>
                <a:extLst>
                  <a:ext uri="{0D108BD9-81ED-4DB2-BD59-A6C34878D82A}">
                    <a16:rowId xmlns:a16="http://schemas.microsoft.com/office/drawing/2014/main" val="4239756224"/>
                  </a:ext>
                </a:extLst>
              </a:tr>
              <a:tr h="370840">
                <a:tc>
                  <a:txBody>
                    <a:bodyPr/>
                    <a:lstStyle/>
                    <a:p>
                      <a:r>
                        <a:rPr lang="en-US" dirty="0"/>
                        <a:t>Logistic Regression</a:t>
                      </a:r>
                    </a:p>
                  </a:txBody>
                  <a:tcPr/>
                </a:tc>
                <a:tc>
                  <a:txBody>
                    <a:bodyPr/>
                    <a:lstStyle/>
                    <a:p>
                      <a:pPr algn="ctr" fontAlgn="b"/>
                      <a:r>
                        <a:rPr lang="en-US" sz="1800" b="0" i="0" u="none" strike="noStrike" dirty="0">
                          <a:solidFill>
                            <a:srgbClr val="000000"/>
                          </a:solidFill>
                          <a:effectLst/>
                          <a:latin typeface="Calibri" panose="020F0502020204030204" pitchFamily="34" charset="0"/>
                        </a:rPr>
                        <a:t>0.889</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0.837</a:t>
                      </a:r>
                    </a:p>
                  </a:txBody>
                  <a:tcPr marL="7620" marR="7620" marT="7620" marB="0" anchor="b"/>
                </a:tc>
                <a:extLst>
                  <a:ext uri="{0D108BD9-81ED-4DB2-BD59-A6C34878D82A}">
                    <a16:rowId xmlns:a16="http://schemas.microsoft.com/office/drawing/2014/main" val="3600206186"/>
                  </a:ext>
                </a:extLst>
              </a:tr>
              <a:tr h="370840">
                <a:tc>
                  <a:txBody>
                    <a:bodyPr/>
                    <a:lstStyle/>
                    <a:p>
                      <a:r>
                        <a:rPr lang="en-US" dirty="0"/>
                        <a:t>SVM (Linear)</a:t>
                      </a:r>
                    </a:p>
                  </a:txBody>
                  <a:tcPr/>
                </a:tc>
                <a:tc>
                  <a:txBody>
                    <a:bodyPr/>
                    <a:lstStyle/>
                    <a:p>
                      <a:pPr algn="ctr" fontAlgn="b"/>
                      <a:r>
                        <a:rPr lang="en-US" sz="1800" b="0" i="0" u="none" strike="noStrike" dirty="0">
                          <a:solidFill>
                            <a:srgbClr val="000000"/>
                          </a:solidFill>
                          <a:effectLst/>
                          <a:latin typeface="Calibri" panose="020F0502020204030204" pitchFamily="34" charset="0"/>
                        </a:rPr>
                        <a:t>0.865</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0.841</a:t>
                      </a:r>
                    </a:p>
                  </a:txBody>
                  <a:tcPr marL="7620" marR="7620" marT="7620" marB="0" anchor="b"/>
                </a:tc>
                <a:extLst>
                  <a:ext uri="{0D108BD9-81ED-4DB2-BD59-A6C34878D82A}">
                    <a16:rowId xmlns:a16="http://schemas.microsoft.com/office/drawing/2014/main" val="1834802130"/>
                  </a:ext>
                </a:extLst>
              </a:tr>
              <a:tr h="370840">
                <a:tc>
                  <a:txBody>
                    <a:bodyPr/>
                    <a:lstStyle/>
                    <a:p>
                      <a:r>
                        <a:rPr lang="en-US" dirty="0"/>
                        <a:t>Random Forest</a:t>
                      </a:r>
                    </a:p>
                  </a:txBody>
                  <a:tcPr/>
                </a:tc>
                <a:tc>
                  <a:txBody>
                    <a:bodyPr/>
                    <a:lstStyle/>
                    <a:p>
                      <a:pPr algn="ctr" fontAlgn="b"/>
                      <a:r>
                        <a:rPr lang="en-US" sz="1800" b="0" i="0" u="none" strike="noStrike" dirty="0">
                          <a:solidFill>
                            <a:srgbClr val="000000"/>
                          </a:solidFill>
                          <a:effectLst/>
                          <a:latin typeface="Calibri" panose="020F0502020204030204" pitchFamily="34" charset="0"/>
                        </a:rPr>
                        <a:t>0.816</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0.825</a:t>
                      </a:r>
                    </a:p>
                  </a:txBody>
                  <a:tcPr marL="7620" marR="7620" marT="7620" marB="0" anchor="b"/>
                </a:tc>
                <a:extLst>
                  <a:ext uri="{0D108BD9-81ED-4DB2-BD59-A6C34878D82A}">
                    <a16:rowId xmlns:a16="http://schemas.microsoft.com/office/drawing/2014/main" val="3463676684"/>
                  </a:ext>
                </a:extLst>
              </a:tr>
              <a:tr h="370840">
                <a:tc>
                  <a:txBody>
                    <a:bodyPr/>
                    <a:lstStyle/>
                    <a:p>
                      <a:r>
                        <a:rPr lang="en-US" dirty="0"/>
                        <a:t>AdaBoost (RF)</a:t>
                      </a:r>
                    </a:p>
                  </a:txBody>
                  <a:tcPr/>
                </a:tc>
                <a:tc>
                  <a:txBody>
                    <a:bodyPr/>
                    <a:lstStyle/>
                    <a:p>
                      <a:pPr algn="ctr" fontAlgn="b"/>
                      <a:r>
                        <a:rPr lang="en-US" sz="1800" b="0" i="0" u="none" strike="noStrike" dirty="0">
                          <a:solidFill>
                            <a:srgbClr val="000000"/>
                          </a:solidFill>
                          <a:effectLst/>
                          <a:latin typeface="Calibri" panose="020F0502020204030204" pitchFamily="34" charset="0"/>
                        </a:rPr>
                        <a:t>0.838</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0.830</a:t>
                      </a:r>
                    </a:p>
                  </a:txBody>
                  <a:tcPr marL="7620" marR="7620" marT="7620" marB="0" anchor="b"/>
                </a:tc>
                <a:extLst>
                  <a:ext uri="{0D108BD9-81ED-4DB2-BD59-A6C34878D82A}">
                    <a16:rowId xmlns:a16="http://schemas.microsoft.com/office/drawing/2014/main" val="1832787911"/>
                  </a:ext>
                </a:extLst>
              </a:tr>
              <a:tr h="370840">
                <a:tc>
                  <a:txBody>
                    <a:bodyPr/>
                    <a:lstStyle/>
                    <a:p>
                      <a:r>
                        <a:rPr lang="en-US" dirty="0" err="1"/>
                        <a:t>XGBoost</a:t>
                      </a:r>
                      <a:endParaRPr lang="en-US" dirty="0"/>
                    </a:p>
                  </a:txBody>
                  <a:tcPr/>
                </a:tc>
                <a:tc>
                  <a:txBody>
                    <a:bodyPr/>
                    <a:lstStyle/>
                    <a:p>
                      <a:pPr algn="ctr" fontAlgn="b"/>
                      <a:r>
                        <a:rPr lang="en-US" sz="1800" b="0" i="0" u="none" strike="noStrike" dirty="0">
                          <a:solidFill>
                            <a:srgbClr val="000000"/>
                          </a:solidFill>
                          <a:effectLst/>
                          <a:latin typeface="Calibri" panose="020F0502020204030204" pitchFamily="34" charset="0"/>
                        </a:rPr>
                        <a:t>0.798</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0.785</a:t>
                      </a:r>
                    </a:p>
                  </a:txBody>
                  <a:tcPr marL="7620" marR="7620" marT="7620" marB="0" anchor="b"/>
                </a:tc>
                <a:extLst>
                  <a:ext uri="{0D108BD9-81ED-4DB2-BD59-A6C34878D82A}">
                    <a16:rowId xmlns:a16="http://schemas.microsoft.com/office/drawing/2014/main" val="3049173358"/>
                  </a:ext>
                </a:extLst>
              </a:tr>
            </a:tbl>
          </a:graphicData>
        </a:graphic>
      </p:graphicFrame>
      <p:sp>
        <p:nvSpPr>
          <p:cNvPr id="5" name="Date Placeholder 4">
            <a:extLst>
              <a:ext uri="{FF2B5EF4-FFF2-40B4-BE49-F238E27FC236}">
                <a16:creationId xmlns:a16="http://schemas.microsoft.com/office/drawing/2014/main" id="{C48F8291-14C7-4A17-9FC1-47543B2E70ED}"/>
              </a:ext>
            </a:extLst>
          </p:cNvPr>
          <p:cNvSpPr>
            <a:spLocks noGrp="1"/>
          </p:cNvSpPr>
          <p:nvPr>
            <p:ph type="dt" sz="half" idx="10"/>
          </p:nvPr>
        </p:nvSpPr>
        <p:spPr/>
        <p:txBody>
          <a:bodyPr/>
          <a:lstStyle/>
          <a:p>
            <a:r>
              <a:rPr lang="en-US"/>
              <a:t>8/10/2023</a:t>
            </a:r>
          </a:p>
        </p:txBody>
      </p:sp>
      <p:sp>
        <p:nvSpPr>
          <p:cNvPr id="6" name="Slide Number Placeholder 5">
            <a:extLst>
              <a:ext uri="{FF2B5EF4-FFF2-40B4-BE49-F238E27FC236}">
                <a16:creationId xmlns:a16="http://schemas.microsoft.com/office/drawing/2014/main" id="{5C276627-390B-4CC8-B5A1-12DF355917F8}"/>
              </a:ext>
            </a:extLst>
          </p:cNvPr>
          <p:cNvSpPr>
            <a:spLocks noGrp="1"/>
          </p:cNvSpPr>
          <p:nvPr>
            <p:ph type="sldNum" sz="quarter" idx="12"/>
          </p:nvPr>
        </p:nvSpPr>
        <p:spPr/>
        <p:txBody>
          <a:bodyPr/>
          <a:lstStyle/>
          <a:p>
            <a:fld id="{BCD31FF8-ED74-4814-BEC8-373D79CF1B66}" type="slidenum">
              <a:rPr lang="en-US" smtClean="0"/>
              <a:t>18</a:t>
            </a:fld>
            <a:endParaRPr lang="en-US"/>
          </a:p>
        </p:txBody>
      </p:sp>
      <p:sp>
        <p:nvSpPr>
          <p:cNvPr id="3" name="TextBox 2">
            <a:extLst>
              <a:ext uri="{FF2B5EF4-FFF2-40B4-BE49-F238E27FC236}">
                <a16:creationId xmlns:a16="http://schemas.microsoft.com/office/drawing/2014/main" id="{FC407A09-B467-4AF3-9840-7F4A15C43646}"/>
              </a:ext>
            </a:extLst>
          </p:cNvPr>
          <p:cNvSpPr txBox="1"/>
          <p:nvPr/>
        </p:nvSpPr>
        <p:spPr>
          <a:xfrm>
            <a:off x="958788" y="4534929"/>
            <a:ext cx="9419208" cy="861774"/>
          </a:xfrm>
          <a:prstGeom prst="rect">
            <a:avLst/>
          </a:prstGeom>
          <a:noFill/>
        </p:spPr>
        <p:txBody>
          <a:bodyPr wrap="square" rtlCol="0">
            <a:spAutoFit/>
          </a:bodyPr>
          <a:lstStyle/>
          <a:p>
            <a:r>
              <a:rPr lang="en-US" sz="2500" dirty="0"/>
              <a:t>N is the number of features</a:t>
            </a:r>
          </a:p>
          <a:p>
            <a:r>
              <a:rPr lang="en-US" sz="2500" dirty="0"/>
              <a:t>Clinically relevant features are retained during feature selection process</a:t>
            </a:r>
          </a:p>
        </p:txBody>
      </p:sp>
      <p:graphicFrame>
        <p:nvGraphicFramePr>
          <p:cNvPr id="8" name="Chart 7">
            <a:extLst>
              <a:ext uri="{FF2B5EF4-FFF2-40B4-BE49-F238E27FC236}">
                <a16:creationId xmlns:a16="http://schemas.microsoft.com/office/drawing/2014/main" id="{43342450-7BBC-47E0-950B-55287D7ED3B6}"/>
              </a:ext>
            </a:extLst>
          </p:cNvPr>
          <p:cNvGraphicFramePr>
            <a:graphicFrameLocks/>
          </p:cNvGraphicFramePr>
          <p:nvPr>
            <p:extLst>
              <p:ext uri="{D42A27DB-BD31-4B8C-83A1-F6EECF244321}">
                <p14:modId xmlns:p14="http://schemas.microsoft.com/office/powerpoint/2010/main" val="1927337252"/>
              </p:ext>
            </p:extLst>
          </p:nvPr>
        </p:nvGraphicFramePr>
        <p:xfrm>
          <a:off x="0" y="861134"/>
          <a:ext cx="12192000" cy="599686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79031503"/>
      </p:ext>
    </p:extLst>
  </p:cSld>
  <p:clrMapOvr>
    <a:masterClrMapping/>
  </p:clrMapOvr>
  <mc:AlternateContent xmlns:mc="http://schemas.openxmlformats.org/markup-compatibility/2006" xmlns:p14="http://schemas.microsoft.com/office/powerpoint/2010/main">
    <mc:Choice Requires="p14">
      <p:transition spd="slow" p14:dur="2000" advTm="66078"/>
    </mc:Choice>
    <mc:Fallback xmlns="">
      <p:transition spd="slow" advTm="66078"/>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21E408-3D47-41CE-9365-69F7CBA79981}"/>
              </a:ext>
            </a:extLst>
          </p:cNvPr>
          <p:cNvSpPr>
            <a:spLocks noGrp="1"/>
          </p:cNvSpPr>
          <p:nvPr>
            <p:ph idx="1"/>
          </p:nvPr>
        </p:nvSpPr>
        <p:spPr>
          <a:xfrm>
            <a:off x="609599" y="988383"/>
            <a:ext cx="11037903" cy="4986353"/>
          </a:xfrm>
        </p:spPr>
        <p:txBody>
          <a:bodyPr/>
          <a:lstStyle/>
          <a:p>
            <a:pPr>
              <a:lnSpc>
                <a:spcPct val="150000"/>
              </a:lnSpc>
            </a:pPr>
            <a:r>
              <a:rPr lang="en-US" sz="2800" dirty="0"/>
              <a:t>Dataset: Diabetic = 3,785 Non Diabetic = 27,450 and features = 64</a:t>
            </a:r>
          </a:p>
          <a:p>
            <a:pPr>
              <a:lnSpc>
                <a:spcPct val="150000"/>
              </a:lnSpc>
            </a:pPr>
            <a:r>
              <a:rPr lang="en-US" sz="2800" dirty="0"/>
              <a:t>Includes: Demographics, Vitals, Diagnosis, Medications, Procedures</a:t>
            </a:r>
          </a:p>
          <a:p>
            <a:pPr>
              <a:lnSpc>
                <a:spcPct val="150000"/>
              </a:lnSpc>
            </a:pPr>
            <a:r>
              <a:rPr lang="en-US" sz="2800" dirty="0"/>
              <a:t>Achieved Results:</a:t>
            </a:r>
          </a:p>
        </p:txBody>
      </p:sp>
      <p:sp>
        <p:nvSpPr>
          <p:cNvPr id="3" name="Date Placeholder 2">
            <a:extLst>
              <a:ext uri="{FF2B5EF4-FFF2-40B4-BE49-F238E27FC236}">
                <a16:creationId xmlns:a16="http://schemas.microsoft.com/office/drawing/2014/main" id="{C2717D2C-62BA-4C85-946D-8F39DD7D2460}"/>
              </a:ext>
            </a:extLst>
          </p:cNvPr>
          <p:cNvSpPr>
            <a:spLocks noGrp="1"/>
          </p:cNvSpPr>
          <p:nvPr>
            <p:ph type="dt" sz="half" idx="10"/>
          </p:nvPr>
        </p:nvSpPr>
        <p:spPr/>
        <p:txBody>
          <a:bodyPr/>
          <a:lstStyle/>
          <a:p>
            <a:r>
              <a:rPr lang="en-US"/>
              <a:t>8/10/2023</a:t>
            </a:r>
          </a:p>
        </p:txBody>
      </p:sp>
      <p:sp>
        <p:nvSpPr>
          <p:cNvPr id="4" name="Slide Number Placeholder 3">
            <a:extLst>
              <a:ext uri="{FF2B5EF4-FFF2-40B4-BE49-F238E27FC236}">
                <a16:creationId xmlns:a16="http://schemas.microsoft.com/office/drawing/2014/main" id="{F7371C2F-B023-40C0-B643-EEC9179D6EC3}"/>
              </a:ext>
            </a:extLst>
          </p:cNvPr>
          <p:cNvSpPr>
            <a:spLocks noGrp="1"/>
          </p:cNvSpPr>
          <p:nvPr>
            <p:ph type="sldNum" sz="quarter" idx="12"/>
          </p:nvPr>
        </p:nvSpPr>
        <p:spPr/>
        <p:txBody>
          <a:bodyPr/>
          <a:lstStyle/>
          <a:p>
            <a:fld id="{88279435-30EF-C241-87D1-8D13B984C0EB}" type="slidenum">
              <a:rPr lang="en-US" smtClean="0"/>
              <a:pPr/>
              <a:t>19</a:t>
            </a:fld>
            <a:endParaRPr lang="en-US" dirty="0"/>
          </a:p>
        </p:txBody>
      </p:sp>
      <p:sp>
        <p:nvSpPr>
          <p:cNvPr id="5" name="Title 4">
            <a:extLst>
              <a:ext uri="{FF2B5EF4-FFF2-40B4-BE49-F238E27FC236}">
                <a16:creationId xmlns:a16="http://schemas.microsoft.com/office/drawing/2014/main" id="{E8C0C035-2501-435D-BFEA-19EF792E6415}"/>
              </a:ext>
            </a:extLst>
          </p:cNvPr>
          <p:cNvSpPr>
            <a:spLocks noGrp="1"/>
          </p:cNvSpPr>
          <p:nvPr>
            <p:ph type="title"/>
          </p:nvPr>
        </p:nvSpPr>
        <p:spPr/>
        <p:txBody>
          <a:bodyPr/>
          <a:lstStyle/>
          <a:p>
            <a:r>
              <a:rPr lang="en-US" dirty="0"/>
              <a:t>Summary</a:t>
            </a:r>
          </a:p>
        </p:txBody>
      </p:sp>
      <p:sp>
        <p:nvSpPr>
          <p:cNvPr id="7" name="TextBox 6">
            <a:extLst>
              <a:ext uri="{FF2B5EF4-FFF2-40B4-BE49-F238E27FC236}">
                <a16:creationId xmlns:a16="http://schemas.microsoft.com/office/drawing/2014/main" id="{A5099D94-017E-41A2-88AC-40650B6F79BE}"/>
              </a:ext>
            </a:extLst>
          </p:cNvPr>
          <p:cNvSpPr txBox="1"/>
          <p:nvPr/>
        </p:nvSpPr>
        <p:spPr>
          <a:xfrm>
            <a:off x="887767" y="5115081"/>
            <a:ext cx="9419208" cy="430887"/>
          </a:xfrm>
          <a:prstGeom prst="rect">
            <a:avLst/>
          </a:prstGeom>
          <a:noFill/>
        </p:spPr>
        <p:txBody>
          <a:bodyPr wrap="square" rtlCol="0">
            <a:spAutoFit/>
          </a:bodyPr>
          <a:lstStyle/>
          <a:p>
            <a:r>
              <a:rPr lang="en-US" sz="2200" dirty="0"/>
              <a:t>N is the number of features</a:t>
            </a:r>
          </a:p>
        </p:txBody>
      </p:sp>
      <p:graphicFrame>
        <p:nvGraphicFramePr>
          <p:cNvPr id="8" name="Content Placeholder 3">
            <a:extLst>
              <a:ext uri="{FF2B5EF4-FFF2-40B4-BE49-F238E27FC236}">
                <a16:creationId xmlns:a16="http://schemas.microsoft.com/office/drawing/2014/main" id="{049C9DC3-5104-458A-B826-4776507EE202}"/>
              </a:ext>
            </a:extLst>
          </p:cNvPr>
          <p:cNvGraphicFramePr>
            <a:graphicFrameLocks/>
          </p:cNvGraphicFramePr>
          <p:nvPr>
            <p:extLst>
              <p:ext uri="{D42A27DB-BD31-4B8C-83A1-F6EECF244321}">
                <p14:modId xmlns:p14="http://schemas.microsoft.com/office/powerpoint/2010/main" val="763271071"/>
              </p:ext>
            </p:extLst>
          </p:nvPr>
        </p:nvGraphicFramePr>
        <p:xfrm>
          <a:off x="544498" y="2562874"/>
          <a:ext cx="11333823" cy="1854200"/>
        </p:xfrm>
        <a:graphic>
          <a:graphicData uri="http://schemas.openxmlformats.org/drawingml/2006/table">
            <a:tbl>
              <a:tblPr firstRow="1" bandRow="1">
                <a:tableStyleId>{5C22544A-7EE6-4342-B048-85BDC9FD1C3A}</a:tableStyleId>
              </a:tblPr>
              <a:tblGrid>
                <a:gridCol w="1967883">
                  <a:extLst>
                    <a:ext uri="{9D8B030D-6E8A-4147-A177-3AD203B41FA5}">
                      <a16:colId xmlns:a16="http://schemas.microsoft.com/office/drawing/2014/main" val="4188642167"/>
                    </a:ext>
                  </a:extLst>
                </a:gridCol>
                <a:gridCol w="1100831">
                  <a:extLst>
                    <a:ext uri="{9D8B030D-6E8A-4147-A177-3AD203B41FA5}">
                      <a16:colId xmlns:a16="http://schemas.microsoft.com/office/drawing/2014/main" val="1660464765"/>
                    </a:ext>
                  </a:extLst>
                </a:gridCol>
                <a:gridCol w="1074198">
                  <a:extLst>
                    <a:ext uri="{9D8B030D-6E8A-4147-A177-3AD203B41FA5}">
                      <a16:colId xmlns:a16="http://schemas.microsoft.com/office/drawing/2014/main" val="3095455113"/>
                    </a:ext>
                  </a:extLst>
                </a:gridCol>
                <a:gridCol w="816745">
                  <a:extLst>
                    <a:ext uri="{9D8B030D-6E8A-4147-A177-3AD203B41FA5}">
                      <a16:colId xmlns:a16="http://schemas.microsoft.com/office/drawing/2014/main" val="117432761"/>
                    </a:ext>
                  </a:extLst>
                </a:gridCol>
                <a:gridCol w="958789">
                  <a:extLst>
                    <a:ext uri="{9D8B030D-6E8A-4147-A177-3AD203B41FA5}">
                      <a16:colId xmlns:a16="http://schemas.microsoft.com/office/drawing/2014/main" val="2658702865"/>
                    </a:ext>
                  </a:extLst>
                </a:gridCol>
                <a:gridCol w="878889">
                  <a:extLst>
                    <a:ext uri="{9D8B030D-6E8A-4147-A177-3AD203B41FA5}">
                      <a16:colId xmlns:a16="http://schemas.microsoft.com/office/drawing/2014/main" val="4046853624"/>
                    </a:ext>
                  </a:extLst>
                </a:gridCol>
                <a:gridCol w="1189608">
                  <a:extLst>
                    <a:ext uri="{9D8B030D-6E8A-4147-A177-3AD203B41FA5}">
                      <a16:colId xmlns:a16="http://schemas.microsoft.com/office/drawing/2014/main" val="1967345574"/>
                    </a:ext>
                  </a:extLst>
                </a:gridCol>
                <a:gridCol w="1225118">
                  <a:extLst>
                    <a:ext uri="{9D8B030D-6E8A-4147-A177-3AD203B41FA5}">
                      <a16:colId xmlns:a16="http://schemas.microsoft.com/office/drawing/2014/main" val="3361462492"/>
                    </a:ext>
                  </a:extLst>
                </a:gridCol>
                <a:gridCol w="648070">
                  <a:extLst>
                    <a:ext uri="{9D8B030D-6E8A-4147-A177-3AD203B41FA5}">
                      <a16:colId xmlns:a16="http://schemas.microsoft.com/office/drawing/2014/main" val="3395210748"/>
                    </a:ext>
                  </a:extLst>
                </a:gridCol>
                <a:gridCol w="639192">
                  <a:extLst>
                    <a:ext uri="{9D8B030D-6E8A-4147-A177-3AD203B41FA5}">
                      <a16:colId xmlns:a16="http://schemas.microsoft.com/office/drawing/2014/main" val="873154741"/>
                    </a:ext>
                  </a:extLst>
                </a:gridCol>
                <a:gridCol w="834500">
                  <a:extLst>
                    <a:ext uri="{9D8B030D-6E8A-4147-A177-3AD203B41FA5}">
                      <a16:colId xmlns:a16="http://schemas.microsoft.com/office/drawing/2014/main" val="3028840191"/>
                    </a:ext>
                  </a:extLst>
                </a:gridCol>
              </a:tblGrid>
              <a:tr h="370840">
                <a:tc>
                  <a:txBody>
                    <a:bodyPr/>
                    <a:lstStyle/>
                    <a:p>
                      <a:r>
                        <a:rPr lang="en-US" dirty="0"/>
                        <a:t>Algorithm</a:t>
                      </a:r>
                    </a:p>
                  </a:txBody>
                  <a:tcPr/>
                </a:tc>
                <a:tc>
                  <a:txBody>
                    <a:bodyPr/>
                    <a:lstStyle/>
                    <a:p>
                      <a:pPr algn="ctr"/>
                      <a:r>
                        <a:rPr lang="en-US" dirty="0"/>
                        <a:t>Accuracy</a:t>
                      </a:r>
                    </a:p>
                  </a:txBody>
                  <a:tcPr/>
                </a:tc>
                <a:tc>
                  <a:txBody>
                    <a:bodyPr/>
                    <a:lstStyle/>
                    <a:p>
                      <a:pPr algn="ctr"/>
                      <a:r>
                        <a:rPr lang="en-US" dirty="0"/>
                        <a:t>Precision</a:t>
                      </a:r>
                    </a:p>
                  </a:txBody>
                  <a:tcPr/>
                </a:tc>
                <a:tc>
                  <a:txBody>
                    <a:bodyPr/>
                    <a:lstStyle/>
                    <a:p>
                      <a:pPr algn="ctr"/>
                      <a:r>
                        <a:rPr lang="en-US" dirty="0"/>
                        <a:t>Recall</a:t>
                      </a:r>
                    </a:p>
                  </a:txBody>
                  <a:tcPr/>
                </a:tc>
                <a:tc>
                  <a:txBody>
                    <a:bodyPr/>
                    <a:lstStyle/>
                    <a:p>
                      <a:pPr algn="ctr"/>
                      <a:r>
                        <a:rPr lang="en-US" dirty="0"/>
                        <a:t>F1 score</a:t>
                      </a:r>
                    </a:p>
                  </a:txBody>
                  <a:tcPr/>
                </a:tc>
                <a:tc>
                  <a:txBody>
                    <a:bodyPr/>
                    <a:lstStyle/>
                    <a:p>
                      <a:pPr algn="ctr"/>
                      <a:r>
                        <a:rPr lang="en-US" dirty="0"/>
                        <a:t>AUC</a:t>
                      </a:r>
                    </a:p>
                  </a:txBody>
                  <a:tcPr/>
                </a:tc>
                <a:tc>
                  <a:txBody>
                    <a:bodyPr/>
                    <a:lstStyle/>
                    <a:p>
                      <a:pPr algn="ctr"/>
                      <a:r>
                        <a:rPr lang="en-US" dirty="0"/>
                        <a:t>Specificity</a:t>
                      </a:r>
                    </a:p>
                  </a:txBody>
                  <a:tcPr/>
                </a:tc>
                <a:tc>
                  <a:txBody>
                    <a:bodyPr/>
                    <a:lstStyle/>
                    <a:p>
                      <a:pPr algn="ctr"/>
                      <a:r>
                        <a:rPr lang="en-US" dirty="0"/>
                        <a:t>Sensitivity</a:t>
                      </a:r>
                    </a:p>
                  </a:txBody>
                  <a:tcPr/>
                </a:tc>
                <a:tc>
                  <a:txBody>
                    <a:bodyPr/>
                    <a:lstStyle/>
                    <a:p>
                      <a:pPr algn="ctr"/>
                      <a:r>
                        <a:rPr lang="en-US" dirty="0"/>
                        <a:t>PPV</a:t>
                      </a:r>
                    </a:p>
                  </a:txBody>
                  <a:tcPr/>
                </a:tc>
                <a:tc>
                  <a:txBody>
                    <a:bodyPr/>
                    <a:lstStyle/>
                    <a:p>
                      <a:pPr algn="ctr"/>
                      <a:r>
                        <a:rPr lang="en-US" dirty="0"/>
                        <a:t>NPV</a:t>
                      </a:r>
                    </a:p>
                  </a:txBody>
                  <a:tcPr/>
                </a:tc>
                <a:tc>
                  <a:txBody>
                    <a:bodyPr/>
                    <a:lstStyle/>
                    <a:p>
                      <a:pPr algn="ctr"/>
                      <a:r>
                        <a:rPr lang="en-US" dirty="0"/>
                        <a:t>AUPR</a:t>
                      </a:r>
                    </a:p>
                  </a:txBody>
                  <a:tcPr/>
                </a:tc>
                <a:extLst>
                  <a:ext uri="{0D108BD9-81ED-4DB2-BD59-A6C34878D82A}">
                    <a16:rowId xmlns:a16="http://schemas.microsoft.com/office/drawing/2014/main" val="4239756224"/>
                  </a:ext>
                </a:extLst>
              </a:tr>
              <a:tr h="370840">
                <a:tc>
                  <a:txBody>
                    <a:bodyPr/>
                    <a:lstStyle/>
                    <a:p>
                      <a:r>
                        <a:rPr lang="en-US" dirty="0"/>
                        <a:t>Logistic Regression</a:t>
                      </a:r>
                    </a:p>
                  </a:txBody>
                  <a:tcPr/>
                </a:tc>
                <a:tc>
                  <a:txBody>
                    <a:bodyPr/>
                    <a:lstStyle/>
                    <a:p>
                      <a:pPr algn="ctr" fontAlgn="b"/>
                      <a:r>
                        <a:rPr lang="en-US" sz="1800" b="0" i="0" u="none" strike="noStrike" dirty="0">
                          <a:solidFill>
                            <a:srgbClr val="000000"/>
                          </a:solidFill>
                          <a:effectLst/>
                          <a:latin typeface="Calibri" panose="020F0502020204030204" pitchFamily="34" charset="0"/>
                        </a:rPr>
                        <a:t>0.837</a:t>
                      </a:r>
                    </a:p>
                  </a:txBody>
                  <a:tcPr marL="7620" marR="7620" marT="7620" marB="0" anchor="b"/>
                </a:tc>
                <a:tc>
                  <a:txBody>
                    <a:bodyPr/>
                    <a:lstStyle/>
                    <a:p>
                      <a:pPr algn="ctr" fontAlgn="b"/>
                      <a:r>
                        <a:rPr lang="en-US" sz="1800" b="1" i="0" u="none" strike="noStrike" dirty="0">
                          <a:solidFill>
                            <a:srgbClr val="000000"/>
                          </a:solidFill>
                          <a:effectLst/>
                          <a:latin typeface="Calibri" panose="020F0502020204030204" pitchFamily="34" charset="0"/>
                        </a:rPr>
                        <a:t>0.881</a:t>
                      </a:r>
                    </a:p>
                  </a:txBody>
                  <a:tcPr marL="7620" marR="7620" marT="7620" marB="0" anchor="b"/>
                </a:tc>
                <a:tc>
                  <a:txBody>
                    <a:bodyPr/>
                    <a:lstStyle/>
                    <a:p>
                      <a:pPr algn="ctr" fontAlgn="b"/>
                      <a:r>
                        <a:rPr lang="en-US" sz="1800" b="0" i="0" u="none" strike="noStrike">
                          <a:solidFill>
                            <a:srgbClr val="000000"/>
                          </a:solidFill>
                          <a:effectLst/>
                          <a:latin typeface="Calibri" panose="020F0502020204030204" pitchFamily="34" charset="0"/>
                        </a:rPr>
                        <a:t>0.868</a:t>
                      </a:r>
                    </a:p>
                  </a:txBody>
                  <a:tcPr marL="7620" marR="7620" marT="7620" marB="0" anchor="b"/>
                </a:tc>
                <a:tc>
                  <a:txBody>
                    <a:bodyPr/>
                    <a:lstStyle/>
                    <a:p>
                      <a:pPr algn="ctr" fontAlgn="b"/>
                      <a:r>
                        <a:rPr lang="en-US" sz="1800" b="1" i="0" u="none" strike="noStrike" dirty="0">
                          <a:solidFill>
                            <a:srgbClr val="000000"/>
                          </a:solidFill>
                          <a:effectLst/>
                          <a:latin typeface="Calibri" panose="020F0502020204030204" pitchFamily="34" charset="0"/>
                        </a:rPr>
                        <a:t>0.875</a:t>
                      </a:r>
                    </a:p>
                  </a:txBody>
                  <a:tcPr marL="7620" marR="7620" marT="7620" marB="0" anchor="b"/>
                </a:tc>
                <a:tc>
                  <a:txBody>
                    <a:bodyPr/>
                    <a:lstStyle/>
                    <a:p>
                      <a:pPr algn="ctr" fontAlgn="b"/>
                      <a:r>
                        <a:rPr lang="en-US" sz="1800" b="1" i="0" u="none" strike="noStrike" dirty="0">
                          <a:solidFill>
                            <a:srgbClr val="000000"/>
                          </a:solidFill>
                          <a:effectLst/>
                          <a:latin typeface="Calibri" panose="020F0502020204030204" pitchFamily="34" charset="0"/>
                        </a:rPr>
                        <a:t>0.876</a:t>
                      </a:r>
                    </a:p>
                  </a:txBody>
                  <a:tcPr marL="7620" marR="7620" marT="7620" marB="0" anchor="b"/>
                </a:tc>
                <a:tc>
                  <a:txBody>
                    <a:bodyPr/>
                    <a:lstStyle/>
                    <a:p>
                      <a:pPr algn="ctr" fontAlgn="b"/>
                      <a:r>
                        <a:rPr lang="en-US" sz="1800" b="1" i="0" u="none" strike="noStrike" dirty="0">
                          <a:solidFill>
                            <a:srgbClr val="000000"/>
                          </a:solidFill>
                          <a:effectLst/>
                          <a:latin typeface="Calibri" panose="020F0502020204030204" pitchFamily="34" charset="0"/>
                        </a:rPr>
                        <a:t>0.849</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0.824</a:t>
                      </a:r>
                    </a:p>
                  </a:txBody>
                  <a:tcPr marL="7620" marR="7620" marT="7620" marB="0" anchor="b"/>
                </a:tc>
                <a:tc>
                  <a:txBody>
                    <a:bodyPr/>
                    <a:lstStyle/>
                    <a:p>
                      <a:pPr algn="ctr" fontAlgn="b"/>
                      <a:r>
                        <a:rPr lang="en-US" sz="1800" b="1" i="0" u="none" strike="noStrike" dirty="0">
                          <a:solidFill>
                            <a:srgbClr val="000000"/>
                          </a:solidFill>
                          <a:effectLst/>
                          <a:latin typeface="Calibri" panose="020F0502020204030204" pitchFamily="34" charset="0"/>
                        </a:rPr>
                        <a:t>0.846</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0.829</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0.879</a:t>
                      </a:r>
                    </a:p>
                  </a:txBody>
                  <a:tcPr marL="7620" marR="7620" marT="7620" marB="0" anchor="b"/>
                </a:tc>
                <a:extLst>
                  <a:ext uri="{0D108BD9-81ED-4DB2-BD59-A6C34878D82A}">
                    <a16:rowId xmlns:a16="http://schemas.microsoft.com/office/drawing/2014/main" val="3600206186"/>
                  </a:ext>
                </a:extLst>
              </a:tr>
              <a:tr h="370840">
                <a:tc>
                  <a:txBody>
                    <a:bodyPr/>
                    <a:lstStyle/>
                    <a:p>
                      <a:r>
                        <a:rPr lang="en-US" dirty="0"/>
                        <a:t>SVM (Linear)</a:t>
                      </a:r>
                    </a:p>
                  </a:txBody>
                  <a:tcPr/>
                </a:tc>
                <a:tc>
                  <a:txBody>
                    <a:bodyPr/>
                    <a:lstStyle/>
                    <a:p>
                      <a:pPr algn="ctr" fontAlgn="b"/>
                      <a:r>
                        <a:rPr lang="en-US" sz="1800" b="1" i="0" u="none" strike="noStrike" dirty="0">
                          <a:solidFill>
                            <a:srgbClr val="000000"/>
                          </a:solidFill>
                          <a:effectLst/>
                          <a:latin typeface="Calibri" panose="020F0502020204030204" pitchFamily="34" charset="0"/>
                        </a:rPr>
                        <a:t>0.841</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0.878</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0.873</a:t>
                      </a:r>
                    </a:p>
                  </a:txBody>
                  <a:tcPr marL="7620" marR="7620" marT="7620" marB="0" anchor="b"/>
                </a:tc>
                <a:tc>
                  <a:txBody>
                    <a:bodyPr/>
                    <a:lstStyle/>
                    <a:p>
                      <a:pPr algn="ctr" fontAlgn="b"/>
                      <a:r>
                        <a:rPr lang="en-US" sz="1800" b="1" i="0" u="none" strike="noStrike" dirty="0">
                          <a:solidFill>
                            <a:srgbClr val="000000"/>
                          </a:solidFill>
                          <a:effectLst/>
                          <a:latin typeface="Calibri" panose="020F0502020204030204" pitchFamily="34" charset="0"/>
                        </a:rPr>
                        <a:t>0.875</a:t>
                      </a:r>
                    </a:p>
                  </a:txBody>
                  <a:tcPr marL="7620" marR="7620" marT="7620" marB="0" anchor="b"/>
                </a:tc>
                <a:tc>
                  <a:txBody>
                    <a:bodyPr/>
                    <a:lstStyle/>
                    <a:p>
                      <a:pPr algn="ctr" fontAlgn="b"/>
                      <a:r>
                        <a:rPr lang="en-US" sz="1800" b="1" i="0" u="none" strike="noStrike" dirty="0">
                          <a:solidFill>
                            <a:srgbClr val="000000"/>
                          </a:solidFill>
                          <a:effectLst/>
                          <a:latin typeface="Calibri" panose="020F0502020204030204" pitchFamily="34" charset="0"/>
                        </a:rPr>
                        <a:t>0.876</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0.844</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0.839</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0.843</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0.840</a:t>
                      </a:r>
                    </a:p>
                  </a:txBody>
                  <a:tcPr marL="7620" marR="7620" marT="7620" marB="0" anchor="b"/>
                </a:tc>
                <a:tc>
                  <a:txBody>
                    <a:bodyPr/>
                    <a:lstStyle/>
                    <a:p>
                      <a:pPr algn="ctr" fontAlgn="b"/>
                      <a:r>
                        <a:rPr lang="en-US" sz="1800" b="1" i="0" u="none" strike="noStrike" dirty="0">
                          <a:solidFill>
                            <a:srgbClr val="000000"/>
                          </a:solidFill>
                          <a:effectLst/>
                          <a:latin typeface="Calibri" panose="020F0502020204030204" pitchFamily="34" charset="0"/>
                        </a:rPr>
                        <a:t>0.881</a:t>
                      </a:r>
                    </a:p>
                  </a:txBody>
                  <a:tcPr marL="7620" marR="7620" marT="7620" marB="0" anchor="b"/>
                </a:tc>
                <a:extLst>
                  <a:ext uri="{0D108BD9-81ED-4DB2-BD59-A6C34878D82A}">
                    <a16:rowId xmlns:a16="http://schemas.microsoft.com/office/drawing/2014/main" val="1834802130"/>
                  </a:ext>
                </a:extLst>
              </a:tr>
              <a:tr h="370840">
                <a:tc>
                  <a:txBody>
                    <a:bodyPr/>
                    <a:lstStyle/>
                    <a:p>
                      <a:r>
                        <a:rPr lang="en-US" dirty="0"/>
                        <a:t>Random Forest</a:t>
                      </a:r>
                    </a:p>
                  </a:txBody>
                  <a:tcPr/>
                </a:tc>
                <a:tc>
                  <a:txBody>
                    <a:bodyPr/>
                    <a:lstStyle/>
                    <a:p>
                      <a:pPr algn="ctr" fontAlgn="b"/>
                      <a:r>
                        <a:rPr lang="en-US" sz="1800" b="0" i="0" u="none" strike="noStrike" dirty="0">
                          <a:solidFill>
                            <a:srgbClr val="000000"/>
                          </a:solidFill>
                          <a:effectLst/>
                          <a:latin typeface="Calibri" panose="020F0502020204030204" pitchFamily="34" charset="0"/>
                        </a:rPr>
                        <a:t>0.825</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0.795</a:t>
                      </a:r>
                    </a:p>
                  </a:txBody>
                  <a:tcPr marL="7620" marR="7620" marT="7620" marB="0" anchor="b"/>
                </a:tc>
                <a:tc>
                  <a:txBody>
                    <a:bodyPr/>
                    <a:lstStyle/>
                    <a:p>
                      <a:pPr algn="ctr" fontAlgn="b"/>
                      <a:r>
                        <a:rPr lang="en-US" sz="1800" b="0" i="0" u="none" strike="noStrike">
                          <a:solidFill>
                            <a:srgbClr val="000000"/>
                          </a:solidFill>
                          <a:effectLst/>
                          <a:latin typeface="Calibri" panose="020F0502020204030204" pitchFamily="34" charset="0"/>
                        </a:rPr>
                        <a:t>0.849</a:t>
                      </a:r>
                    </a:p>
                  </a:txBody>
                  <a:tcPr marL="7620" marR="7620" marT="7620" marB="0" anchor="b"/>
                </a:tc>
                <a:tc>
                  <a:txBody>
                    <a:bodyPr/>
                    <a:lstStyle/>
                    <a:p>
                      <a:pPr algn="ctr" fontAlgn="b"/>
                      <a:r>
                        <a:rPr lang="en-US" sz="1800" b="0" i="0" u="none" strike="noStrike">
                          <a:solidFill>
                            <a:srgbClr val="000000"/>
                          </a:solidFill>
                          <a:effectLst/>
                          <a:latin typeface="Calibri" panose="020F0502020204030204" pitchFamily="34" charset="0"/>
                        </a:rPr>
                        <a:t>0.821</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0.815</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0.808</a:t>
                      </a:r>
                    </a:p>
                  </a:txBody>
                  <a:tcPr marL="7620" marR="7620" marT="7620" marB="0" anchor="b"/>
                </a:tc>
                <a:tc>
                  <a:txBody>
                    <a:bodyPr/>
                    <a:lstStyle/>
                    <a:p>
                      <a:pPr algn="ctr" fontAlgn="b"/>
                      <a:r>
                        <a:rPr lang="en-US" sz="1800" b="1" i="0" u="none" strike="noStrike" dirty="0">
                          <a:solidFill>
                            <a:srgbClr val="000000"/>
                          </a:solidFill>
                          <a:effectLst/>
                          <a:latin typeface="Calibri" panose="020F0502020204030204" pitchFamily="34" charset="0"/>
                        </a:rPr>
                        <a:t>0.849</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0.816</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0.842</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0.870</a:t>
                      </a:r>
                    </a:p>
                  </a:txBody>
                  <a:tcPr marL="7620" marR="7620" marT="7620" marB="0" anchor="b"/>
                </a:tc>
                <a:extLst>
                  <a:ext uri="{0D108BD9-81ED-4DB2-BD59-A6C34878D82A}">
                    <a16:rowId xmlns:a16="http://schemas.microsoft.com/office/drawing/2014/main" val="3463676684"/>
                  </a:ext>
                </a:extLst>
              </a:tr>
              <a:tr h="370840">
                <a:tc>
                  <a:txBody>
                    <a:bodyPr/>
                    <a:lstStyle/>
                    <a:p>
                      <a:r>
                        <a:rPr lang="en-US" dirty="0"/>
                        <a:t>AdaBoost (RF)</a:t>
                      </a:r>
                    </a:p>
                  </a:txBody>
                  <a:tcPr/>
                </a:tc>
                <a:tc>
                  <a:txBody>
                    <a:bodyPr/>
                    <a:lstStyle/>
                    <a:p>
                      <a:pPr algn="ctr" fontAlgn="b"/>
                      <a:r>
                        <a:rPr lang="en-US" sz="1800" b="0" i="0" u="none" strike="noStrike" dirty="0">
                          <a:solidFill>
                            <a:srgbClr val="000000"/>
                          </a:solidFill>
                          <a:effectLst/>
                          <a:latin typeface="Calibri" panose="020F0502020204030204" pitchFamily="34" charset="0"/>
                        </a:rPr>
                        <a:t>0.830</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0.805</a:t>
                      </a:r>
                    </a:p>
                  </a:txBody>
                  <a:tcPr marL="7620" marR="7620" marT="7620" marB="0" anchor="b"/>
                </a:tc>
                <a:tc>
                  <a:txBody>
                    <a:bodyPr/>
                    <a:lstStyle/>
                    <a:p>
                      <a:pPr algn="ctr" fontAlgn="b"/>
                      <a:r>
                        <a:rPr lang="en-US" sz="1800" b="1" i="0" u="none" strike="noStrike" dirty="0">
                          <a:solidFill>
                            <a:srgbClr val="000000"/>
                          </a:solidFill>
                          <a:effectLst/>
                          <a:latin typeface="Calibri" panose="020F0502020204030204" pitchFamily="34" charset="0"/>
                        </a:rPr>
                        <a:t>0.884</a:t>
                      </a:r>
                    </a:p>
                  </a:txBody>
                  <a:tcPr marL="7620" marR="7620" marT="7620" marB="0" anchor="b"/>
                </a:tc>
                <a:tc>
                  <a:txBody>
                    <a:bodyPr/>
                    <a:lstStyle/>
                    <a:p>
                      <a:pPr algn="ctr" fontAlgn="b"/>
                      <a:r>
                        <a:rPr lang="en-US" sz="1800" b="0" i="0" u="none" strike="noStrike">
                          <a:solidFill>
                            <a:srgbClr val="000000"/>
                          </a:solidFill>
                          <a:effectLst/>
                          <a:latin typeface="Calibri" panose="020F0502020204030204" pitchFamily="34" charset="0"/>
                        </a:rPr>
                        <a:t>0.843</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0.835</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0.810</a:t>
                      </a:r>
                    </a:p>
                  </a:txBody>
                  <a:tcPr marL="7620" marR="7620" marT="7620" marB="0" anchor="b"/>
                </a:tc>
                <a:tc>
                  <a:txBody>
                    <a:bodyPr/>
                    <a:lstStyle/>
                    <a:p>
                      <a:pPr algn="ctr" fontAlgn="b"/>
                      <a:r>
                        <a:rPr lang="en-US" sz="1800" b="1" i="0" u="none" strike="noStrike" dirty="0">
                          <a:solidFill>
                            <a:srgbClr val="000000"/>
                          </a:solidFill>
                          <a:effectLst/>
                          <a:latin typeface="Calibri" panose="020F0502020204030204" pitchFamily="34" charset="0"/>
                        </a:rPr>
                        <a:t>0.849</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0.817</a:t>
                      </a:r>
                    </a:p>
                  </a:txBody>
                  <a:tcPr marL="7620" marR="7620" marT="7620" marB="0" anchor="b"/>
                </a:tc>
                <a:tc>
                  <a:txBody>
                    <a:bodyPr/>
                    <a:lstStyle/>
                    <a:p>
                      <a:pPr algn="ctr" fontAlgn="b"/>
                      <a:r>
                        <a:rPr lang="en-US" sz="1800" b="1" i="0" u="none" strike="noStrike" dirty="0">
                          <a:solidFill>
                            <a:srgbClr val="000000"/>
                          </a:solidFill>
                          <a:effectLst/>
                          <a:latin typeface="Calibri" panose="020F0502020204030204" pitchFamily="34" charset="0"/>
                        </a:rPr>
                        <a:t>0.843</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0.871</a:t>
                      </a:r>
                    </a:p>
                  </a:txBody>
                  <a:tcPr marL="7620" marR="7620" marT="7620" marB="0" anchor="b"/>
                </a:tc>
                <a:extLst>
                  <a:ext uri="{0D108BD9-81ED-4DB2-BD59-A6C34878D82A}">
                    <a16:rowId xmlns:a16="http://schemas.microsoft.com/office/drawing/2014/main" val="1832787911"/>
                  </a:ext>
                </a:extLst>
              </a:tr>
            </a:tbl>
          </a:graphicData>
        </a:graphic>
      </p:graphicFrame>
    </p:spTree>
    <p:extLst>
      <p:ext uri="{BB962C8B-B14F-4D97-AF65-F5344CB8AC3E}">
        <p14:creationId xmlns:p14="http://schemas.microsoft.com/office/powerpoint/2010/main" val="3672453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B27D7-9411-47F6-8723-05C81109A0F4}"/>
              </a:ext>
            </a:extLst>
          </p:cNvPr>
          <p:cNvSpPr>
            <a:spLocks noGrp="1"/>
          </p:cNvSpPr>
          <p:nvPr>
            <p:ph type="title"/>
          </p:nvPr>
        </p:nvSpPr>
        <p:spPr/>
        <p:txBody>
          <a:bodyPr/>
          <a:lstStyle/>
          <a:p>
            <a:pPr algn="ctr"/>
            <a:r>
              <a:rPr lang="en-US" dirty="0"/>
              <a:t>Overview</a:t>
            </a:r>
          </a:p>
        </p:txBody>
      </p:sp>
      <p:sp>
        <p:nvSpPr>
          <p:cNvPr id="3" name="Content Placeholder 2">
            <a:extLst>
              <a:ext uri="{FF2B5EF4-FFF2-40B4-BE49-F238E27FC236}">
                <a16:creationId xmlns:a16="http://schemas.microsoft.com/office/drawing/2014/main" id="{338ADB18-BDEC-4CC8-9B1F-9AFBB84BD174}"/>
              </a:ext>
            </a:extLst>
          </p:cNvPr>
          <p:cNvSpPr>
            <a:spLocks noGrp="1"/>
          </p:cNvSpPr>
          <p:nvPr>
            <p:ph idx="1"/>
          </p:nvPr>
        </p:nvSpPr>
        <p:spPr/>
        <p:txBody>
          <a:bodyPr/>
          <a:lstStyle/>
          <a:p>
            <a:pPr>
              <a:lnSpc>
                <a:spcPct val="150000"/>
              </a:lnSpc>
            </a:pPr>
            <a:r>
              <a:rPr lang="en-US" sz="2800" dirty="0"/>
              <a:t>Recap</a:t>
            </a:r>
          </a:p>
          <a:p>
            <a:pPr>
              <a:lnSpc>
                <a:spcPct val="150000"/>
              </a:lnSpc>
            </a:pPr>
            <a:r>
              <a:rPr lang="en-US" sz="2800" dirty="0"/>
              <a:t>Challenges</a:t>
            </a:r>
          </a:p>
          <a:p>
            <a:pPr>
              <a:lnSpc>
                <a:spcPct val="150000"/>
              </a:lnSpc>
            </a:pPr>
            <a:r>
              <a:rPr lang="en-US" sz="2800" dirty="0"/>
              <a:t>Utilizing Provider Notes</a:t>
            </a:r>
          </a:p>
          <a:p>
            <a:pPr>
              <a:lnSpc>
                <a:spcPct val="150000"/>
              </a:lnSpc>
            </a:pPr>
            <a:r>
              <a:rPr lang="en-US" sz="2800" dirty="0"/>
              <a:t>Feature Selection</a:t>
            </a:r>
          </a:p>
          <a:p>
            <a:pPr>
              <a:lnSpc>
                <a:spcPct val="150000"/>
              </a:lnSpc>
            </a:pPr>
            <a:r>
              <a:rPr lang="en-US" sz="2800" dirty="0"/>
              <a:t>Future Directions</a:t>
            </a:r>
          </a:p>
          <a:p>
            <a:endParaRPr lang="en-US" dirty="0"/>
          </a:p>
          <a:p>
            <a:endParaRPr lang="en-US" dirty="0"/>
          </a:p>
        </p:txBody>
      </p:sp>
      <p:sp>
        <p:nvSpPr>
          <p:cNvPr id="5" name="Date Placeholder 4">
            <a:extLst>
              <a:ext uri="{FF2B5EF4-FFF2-40B4-BE49-F238E27FC236}">
                <a16:creationId xmlns:a16="http://schemas.microsoft.com/office/drawing/2014/main" id="{E7E66214-9841-481B-9C4F-42E4679A6AB5}"/>
              </a:ext>
            </a:extLst>
          </p:cNvPr>
          <p:cNvSpPr>
            <a:spLocks noGrp="1"/>
          </p:cNvSpPr>
          <p:nvPr>
            <p:ph type="dt" sz="half" idx="10"/>
          </p:nvPr>
        </p:nvSpPr>
        <p:spPr/>
        <p:txBody>
          <a:bodyPr/>
          <a:lstStyle/>
          <a:p>
            <a:r>
              <a:rPr lang="en-US"/>
              <a:t>8/10/2023</a:t>
            </a:r>
          </a:p>
        </p:txBody>
      </p:sp>
      <p:sp>
        <p:nvSpPr>
          <p:cNvPr id="6" name="Slide Number Placeholder 5">
            <a:extLst>
              <a:ext uri="{FF2B5EF4-FFF2-40B4-BE49-F238E27FC236}">
                <a16:creationId xmlns:a16="http://schemas.microsoft.com/office/drawing/2014/main" id="{895A9A0B-EEAC-4191-A226-195F1DD86FB2}"/>
              </a:ext>
            </a:extLst>
          </p:cNvPr>
          <p:cNvSpPr>
            <a:spLocks noGrp="1"/>
          </p:cNvSpPr>
          <p:nvPr>
            <p:ph type="sldNum" sz="quarter" idx="12"/>
          </p:nvPr>
        </p:nvSpPr>
        <p:spPr/>
        <p:txBody>
          <a:bodyPr/>
          <a:lstStyle/>
          <a:p>
            <a:fld id="{BCD31FF8-ED74-4814-BEC8-373D79CF1B66}" type="slidenum">
              <a:rPr lang="en-US" smtClean="0"/>
              <a:t>2</a:t>
            </a:fld>
            <a:endParaRPr lang="en-US"/>
          </a:p>
        </p:txBody>
      </p:sp>
    </p:spTree>
    <p:extLst>
      <p:ext uri="{BB962C8B-B14F-4D97-AF65-F5344CB8AC3E}">
        <p14:creationId xmlns:p14="http://schemas.microsoft.com/office/powerpoint/2010/main" val="977940449"/>
      </p:ext>
    </p:extLst>
  </p:cSld>
  <p:clrMapOvr>
    <a:masterClrMapping/>
  </p:clrMapOvr>
  <mc:AlternateContent xmlns:mc="http://schemas.openxmlformats.org/markup-compatibility/2006" xmlns:p14="http://schemas.microsoft.com/office/powerpoint/2010/main">
    <mc:Choice Requires="p14">
      <p:transition spd="slow" p14:dur="2000" advTm="54331"/>
    </mc:Choice>
    <mc:Fallback xmlns="">
      <p:transition spd="slow" advTm="54331"/>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21E408-3D47-41CE-9365-69F7CBA79981}"/>
              </a:ext>
            </a:extLst>
          </p:cNvPr>
          <p:cNvSpPr>
            <a:spLocks noGrp="1"/>
          </p:cNvSpPr>
          <p:nvPr>
            <p:ph idx="1"/>
          </p:nvPr>
        </p:nvSpPr>
        <p:spPr/>
        <p:txBody>
          <a:bodyPr/>
          <a:lstStyle/>
          <a:p>
            <a:pPr algn="just">
              <a:lnSpc>
                <a:spcPct val="150000"/>
              </a:lnSpc>
            </a:pPr>
            <a:r>
              <a:rPr lang="en-US" sz="2800" dirty="0"/>
              <a:t>The study excluded patients if they were diagnosed with kidney failure or cancer, had type 1 diabetes, had gestational diabetes, had incomplete information on diagnoses of T2DM and had incomplete information of potential covariates.</a:t>
            </a:r>
          </a:p>
          <a:p>
            <a:pPr>
              <a:lnSpc>
                <a:spcPct val="150000"/>
              </a:lnSpc>
            </a:pPr>
            <a:r>
              <a:rPr lang="en-US" sz="2800" dirty="0"/>
              <a:t>Now incorporating metrics that have been referenced in the study.</a:t>
            </a:r>
          </a:p>
          <a:p>
            <a:pPr>
              <a:lnSpc>
                <a:spcPct val="150000"/>
              </a:lnSpc>
            </a:pPr>
            <a:r>
              <a:rPr lang="en-US" sz="2800" dirty="0"/>
              <a:t>Study includes demographics, vitals, diagnosis, lab tests, family history</a:t>
            </a:r>
          </a:p>
        </p:txBody>
      </p:sp>
      <p:sp>
        <p:nvSpPr>
          <p:cNvPr id="3" name="Date Placeholder 2">
            <a:extLst>
              <a:ext uri="{FF2B5EF4-FFF2-40B4-BE49-F238E27FC236}">
                <a16:creationId xmlns:a16="http://schemas.microsoft.com/office/drawing/2014/main" id="{C2717D2C-62BA-4C85-946D-8F39DD7D2460}"/>
              </a:ext>
            </a:extLst>
          </p:cNvPr>
          <p:cNvSpPr>
            <a:spLocks noGrp="1"/>
          </p:cNvSpPr>
          <p:nvPr>
            <p:ph type="dt" sz="half" idx="10"/>
          </p:nvPr>
        </p:nvSpPr>
        <p:spPr/>
        <p:txBody>
          <a:bodyPr/>
          <a:lstStyle/>
          <a:p>
            <a:r>
              <a:rPr lang="en-US"/>
              <a:t>8/10/2023</a:t>
            </a:r>
          </a:p>
        </p:txBody>
      </p:sp>
      <p:sp>
        <p:nvSpPr>
          <p:cNvPr id="4" name="Slide Number Placeholder 3">
            <a:extLst>
              <a:ext uri="{FF2B5EF4-FFF2-40B4-BE49-F238E27FC236}">
                <a16:creationId xmlns:a16="http://schemas.microsoft.com/office/drawing/2014/main" id="{F7371C2F-B023-40C0-B643-EEC9179D6EC3}"/>
              </a:ext>
            </a:extLst>
          </p:cNvPr>
          <p:cNvSpPr>
            <a:spLocks noGrp="1"/>
          </p:cNvSpPr>
          <p:nvPr>
            <p:ph type="sldNum" sz="quarter" idx="12"/>
          </p:nvPr>
        </p:nvSpPr>
        <p:spPr/>
        <p:txBody>
          <a:bodyPr/>
          <a:lstStyle/>
          <a:p>
            <a:fld id="{88279435-30EF-C241-87D1-8D13B984C0EB}" type="slidenum">
              <a:rPr lang="en-US" smtClean="0"/>
              <a:pPr/>
              <a:t>20</a:t>
            </a:fld>
            <a:endParaRPr lang="en-US"/>
          </a:p>
        </p:txBody>
      </p:sp>
      <p:sp>
        <p:nvSpPr>
          <p:cNvPr id="5" name="Title 4">
            <a:extLst>
              <a:ext uri="{FF2B5EF4-FFF2-40B4-BE49-F238E27FC236}">
                <a16:creationId xmlns:a16="http://schemas.microsoft.com/office/drawing/2014/main" id="{E8C0C035-2501-435D-BFEA-19EF792E6415}"/>
              </a:ext>
            </a:extLst>
          </p:cNvPr>
          <p:cNvSpPr>
            <a:spLocks noGrp="1"/>
          </p:cNvSpPr>
          <p:nvPr>
            <p:ph type="title"/>
          </p:nvPr>
        </p:nvSpPr>
        <p:spPr/>
        <p:txBody>
          <a:bodyPr/>
          <a:lstStyle/>
          <a:p>
            <a:r>
              <a:rPr lang="en-US" dirty="0"/>
              <a:t>Comparison with The Henan Rural Cohort Study</a:t>
            </a:r>
          </a:p>
        </p:txBody>
      </p:sp>
    </p:spTree>
    <p:extLst>
      <p:ext uri="{BB962C8B-B14F-4D97-AF65-F5344CB8AC3E}">
        <p14:creationId xmlns:p14="http://schemas.microsoft.com/office/powerpoint/2010/main" val="3961180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8B6798-9094-47B8-A086-BCBF41E27516}"/>
              </a:ext>
            </a:extLst>
          </p:cNvPr>
          <p:cNvSpPr>
            <a:spLocks noGrp="1"/>
          </p:cNvSpPr>
          <p:nvPr>
            <p:ph idx="1"/>
          </p:nvPr>
        </p:nvSpPr>
        <p:spPr/>
        <p:txBody>
          <a:bodyPr/>
          <a:lstStyle/>
          <a:p>
            <a:pPr>
              <a:lnSpc>
                <a:spcPct val="150000"/>
              </a:lnSpc>
            </a:pPr>
            <a:r>
              <a:rPr lang="en-US" sz="2800" dirty="0"/>
              <a:t>Accommodate Family and Social History</a:t>
            </a:r>
          </a:p>
          <a:p>
            <a:pPr>
              <a:lnSpc>
                <a:spcPct val="150000"/>
              </a:lnSpc>
            </a:pPr>
            <a:r>
              <a:rPr lang="en-US" sz="2800" dirty="0"/>
              <a:t>Feature Importance and Feature Selection</a:t>
            </a:r>
          </a:p>
          <a:p>
            <a:pPr>
              <a:lnSpc>
                <a:spcPct val="150000"/>
              </a:lnSpc>
            </a:pPr>
            <a:r>
              <a:rPr lang="en-US" sz="2800" dirty="0"/>
              <a:t>Integration with Explainable Interface</a:t>
            </a:r>
          </a:p>
          <a:p>
            <a:pPr>
              <a:lnSpc>
                <a:spcPct val="150000"/>
              </a:lnSpc>
            </a:pPr>
            <a:r>
              <a:rPr lang="en-US" sz="2800" dirty="0"/>
              <a:t>Type 1 Diabetes Prediction Model</a:t>
            </a:r>
          </a:p>
          <a:p>
            <a:endParaRPr lang="en-US" sz="2800" dirty="0"/>
          </a:p>
          <a:p>
            <a:endParaRPr lang="en-US" dirty="0"/>
          </a:p>
        </p:txBody>
      </p:sp>
      <p:sp>
        <p:nvSpPr>
          <p:cNvPr id="3" name="Date Placeholder 2">
            <a:extLst>
              <a:ext uri="{FF2B5EF4-FFF2-40B4-BE49-F238E27FC236}">
                <a16:creationId xmlns:a16="http://schemas.microsoft.com/office/drawing/2014/main" id="{928F4F86-528B-4413-9728-85A849DC16EA}"/>
              </a:ext>
            </a:extLst>
          </p:cNvPr>
          <p:cNvSpPr>
            <a:spLocks noGrp="1"/>
          </p:cNvSpPr>
          <p:nvPr>
            <p:ph type="dt" sz="half" idx="10"/>
          </p:nvPr>
        </p:nvSpPr>
        <p:spPr/>
        <p:txBody>
          <a:bodyPr/>
          <a:lstStyle/>
          <a:p>
            <a:r>
              <a:rPr lang="en-US"/>
              <a:t>8/10/2023</a:t>
            </a:r>
          </a:p>
        </p:txBody>
      </p:sp>
      <p:sp>
        <p:nvSpPr>
          <p:cNvPr id="4" name="Slide Number Placeholder 3">
            <a:extLst>
              <a:ext uri="{FF2B5EF4-FFF2-40B4-BE49-F238E27FC236}">
                <a16:creationId xmlns:a16="http://schemas.microsoft.com/office/drawing/2014/main" id="{3CFC060E-5BB3-43A6-9D44-99EAC9996814}"/>
              </a:ext>
            </a:extLst>
          </p:cNvPr>
          <p:cNvSpPr>
            <a:spLocks noGrp="1"/>
          </p:cNvSpPr>
          <p:nvPr>
            <p:ph type="sldNum" sz="quarter" idx="12"/>
          </p:nvPr>
        </p:nvSpPr>
        <p:spPr/>
        <p:txBody>
          <a:bodyPr/>
          <a:lstStyle/>
          <a:p>
            <a:fld id="{88279435-30EF-C241-87D1-8D13B984C0EB}" type="slidenum">
              <a:rPr lang="en-US" smtClean="0"/>
              <a:pPr/>
              <a:t>21</a:t>
            </a:fld>
            <a:endParaRPr lang="en-US"/>
          </a:p>
        </p:txBody>
      </p:sp>
      <p:sp>
        <p:nvSpPr>
          <p:cNvPr id="5" name="Title 4">
            <a:extLst>
              <a:ext uri="{FF2B5EF4-FFF2-40B4-BE49-F238E27FC236}">
                <a16:creationId xmlns:a16="http://schemas.microsoft.com/office/drawing/2014/main" id="{E2F0A1E9-E138-4708-8F60-0D4ECE6CBC6F}"/>
              </a:ext>
            </a:extLst>
          </p:cNvPr>
          <p:cNvSpPr>
            <a:spLocks noGrp="1"/>
          </p:cNvSpPr>
          <p:nvPr>
            <p:ph type="title"/>
          </p:nvPr>
        </p:nvSpPr>
        <p:spPr/>
        <p:txBody>
          <a:bodyPr/>
          <a:lstStyle/>
          <a:p>
            <a:r>
              <a:rPr lang="en-US" dirty="0"/>
              <a:t>Future Directions</a:t>
            </a:r>
          </a:p>
        </p:txBody>
      </p:sp>
    </p:spTree>
    <p:extLst>
      <p:ext uri="{BB962C8B-B14F-4D97-AF65-F5344CB8AC3E}">
        <p14:creationId xmlns:p14="http://schemas.microsoft.com/office/powerpoint/2010/main" val="847072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8ADB18-BDEC-4CC8-9B1F-9AFBB84BD174}"/>
              </a:ext>
            </a:extLst>
          </p:cNvPr>
          <p:cNvSpPr>
            <a:spLocks noGrp="1"/>
          </p:cNvSpPr>
          <p:nvPr>
            <p:ph idx="1"/>
          </p:nvPr>
        </p:nvSpPr>
        <p:spPr>
          <a:xfrm>
            <a:off x="838200" y="3214348"/>
            <a:ext cx="10515600" cy="429303"/>
          </a:xfrm>
        </p:spPr>
        <p:txBody>
          <a:bodyPr>
            <a:noAutofit/>
          </a:bodyPr>
          <a:lstStyle/>
          <a:p>
            <a:pPr marL="0" indent="0" algn="ctr">
              <a:buNone/>
            </a:pPr>
            <a:r>
              <a:rPr lang="en-US" sz="4000" dirty="0"/>
              <a:t>Thank you!</a:t>
            </a:r>
          </a:p>
        </p:txBody>
      </p:sp>
      <p:sp>
        <p:nvSpPr>
          <p:cNvPr id="4" name="Date Placeholder 3">
            <a:extLst>
              <a:ext uri="{FF2B5EF4-FFF2-40B4-BE49-F238E27FC236}">
                <a16:creationId xmlns:a16="http://schemas.microsoft.com/office/drawing/2014/main" id="{00ADB80A-EDF0-49D3-85B3-C19365238B59}"/>
              </a:ext>
            </a:extLst>
          </p:cNvPr>
          <p:cNvSpPr>
            <a:spLocks noGrp="1"/>
          </p:cNvSpPr>
          <p:nvPr>
            <p:ph type="dt" sz="half" idx="10"/>
          </p:nvPr>
        </p:nvSpPr>
        <p:spPr/>
        <p:txBody>
          <a:bodyPr/>
          <a:lstStyle/>
          <a:p>
            <a:r>
              <a:rPr lang="en-US"/>
              <a:t>8/10/2023</a:t>
            </a:r>
          </a:p>
        </p:txBody>
      </p:sp>
      <p:sp>
        <p:nvSpPr>
          <p:cNvPr id="5" name="Slide Number Placeholder 4">
            <a:extLst>
              <a:ext uri="{FF2B5EF4-FFF2-40B4-BE49-F238E27FC236}">
                <a16:creationId xmlns:a16="http://schemas.microsoft.com/office/drawing/2014/main" id="{449078F0-00B3-40F6-857F-4AB3D059869D}"/>
              </a:ext>
            </a:extLst>
          </p:cNvPr>
          <p:cNvSpPr>
            <a:spLocks noGrp="1"/>
          </p:cNvSpPr>
          <p:nvPr>
            <p:ph type="sldNum" sz="quarter" idx="12"/>
          </p:nvPr>
        </p:nvSpPr>
        <p:spPr/>
        <p:txBody>
          <a:bodyPr/>
          <a:lstStyle/>
          <a:p>
            <a:fld id="{BCD31FF8-ED74-4814-BEC8-373D79CF1B66}" type="slidenum">
              <a:rPr lang="en-US" smtClean="0"/>
              <a:t>22</a:t>
            </a:fld>
            <a:endParaRPr lang="en-US"/>
          </a:p>
        </p:txBody>
      </p:sp>
      <p:pic>
        <p:nvPicPr>
          <p:cNvPr id="6" name="Picture 5">
            <a:extLst>
              <a:ext uri="{FF2B5EF4-FFF2-40B4-BE49-F238E27FC236}">
                <a16:creationId xmlns:a16="http://schemas.microsoft.com/office/drawing/2014/main" id="{A76F4972-7E81-4C57-9460-F9F914467486}"/>
              </a:ext>
            </a:extLst>
          </p:cNvPr>
          <p:cNvPicPr>
            <a:picLocks noChangeAspect="1"/>
          </p:cNvPicPr>
          <p:nvPr/>
        </p:nvPicPr>
        <p:blipFill>
          <a:blip r:embed="rId2"/>
          <a:stretch>
            <a:fillRect/>
          </a:stretch>
        </p:blipFill>
        <p:spPr>
          <a:xfrm>
            <a:off x="10702980" y="136525"/>
            <a:ext cx="1301640" cy="477268"/>
          </a:xfrm>
          <a:prstGeom prst="rect">
            <a:avLst/>
          </a:prstGeom>
        </p:spPr>
      </p:pic>
    </p:spTree>
    <p:extLst>
      <p:ext uri="{BB962C8B-B14F-4D97-AF65-F5344CB8AC3E}">
        <p14:creationId xmlns:p14="http://schemas.microsoft.com/office/powerpoint/2010/main" val="2291153336"/>
      </p:ext>
    </p:extLst>
  </p:cSld>
  <p:clrMapOvr>
    <a:masterClrMapping/>
  </p:clrMapOvr>
  <mc:AlternateContent xmlns:mc="http://schemas.openxmlformats.org/markup-compatibility/2006" xmlns:p14="http://schemas.microsoft.com/office/powerpoint/2010/main">
    <mc:Choice Requires="p14">
      <p:transition spd="slow" p14:dur="2000" advTm="874"/>
    </mc:Choice>
    <mc:Fallback xmlns="">
      <p:transition spd="slow" advTm="87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B27D7-9411-47F6-8723-05C81109A0F4}"/>
              </a:ext>
            </a:extLst>
          </p:cNvPr>
          <p:cNvSpPr>
            <a:spLocks noGrp="1"/>
          </p:cNvSpPr>
          <p:nvPr>
            <p:ph type="title"/>
          </p:nvPr>
        </p:nvSpPr>
        <p:spPr/>
        <p:txBody>
          <a:bodyPr/>
          <a:lstStyle/>
          <a:p>
            <a:pPr algn="ctr"/>
            <a:r>
              <a:rPr lang="en-US" dirty="0"/>
              <a:t>Recap</a:t>
            </a:r>
          </a:p>
        </p:txBody>
      </p:sp>
      <p:sp>
        <p:nvSpPr>
          <p:cNvPr id="10" name="Rectangle 9">
            <a:extLst>
              <a:ext uri="{FF2B5EF4-FFF2-40B4-BE49-F238E27FC236}">
                <a16:creationId xmlns:a16="http://schemas.microsoft.com/office/drawing/2014/main" id="{E4013CBA-C027-47CA-8EE2-C0A63C2F6905}"/>
              </a:ext>
            </a:extLst>
          </p:cNvPr>
          <p:cNvSpPr/>
          <p:nvPr/>
        </p:nvSpPr>
        <p:spPr>
          <a:xfrm>
            <a:off x="5388740" y="1690688"/>
            <a:ext cx="1819923" cy="7417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Total Patients</a:t>
            </a:r>
          </a:p>
          <a:p>
            <a:pPr algn="ctr"/>
            <a:r>
              <a:rPr lang="en-US" dirty="0"/>
              <a:t>1,145,465</a:t>
            </a:r>
          </a:p>
        </p:txBody>
      </p:sp>
      <p:sp>
        <p:nvSpPr>
          <p:cNvPr id="14" name="Rectangle 13">
            <a:extLst>
              <a:ext uri="{FF2B5EF4-FFF2-40B4-BE49-F238E27FC236}">
                <a16:creationId xmlns:a16="http://schemas.microsoft.com/office/drawing/2014/main" id="{D8678ED7-8049-4DC2-899C-9EDA46A59D9A}"/>
              </a:ext>
            </a:extLst>
          </p:cNvPr>
          <p:cNvSpPr/>
          <p:nvPr/>
        </p:nvSpPr>
        <p:spPr>
          <a:xfrm>
            <a:off x="3568817" y="2991076"/>
            <a:ext cx="1819923" cy="7417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T2DM Patients</a:t>
            </a:r>
          </a:p>
          <a:p>
            <a:pPr algn="ctr"/>
            <a:r>
              <a:rPr lang="en-US" dirty="0"/>
              <a:t>72,626</a:t>
            </a:r>
          </a:p>
        </p:txBody>
      </p:sp>
      <p:sp>
        <p:nvSpPr>
          <p:cNvPr id="15" name="Rectangle 14">
            <a:extLst>
              <a:ext uri="{FF2B5EF4-FFF2-40B4-BE49-F238E27FC236}">
                <a16:creationId xmlns:a16="http://schemas.microsoft.com/office/drawing/2014/main" id="{7BA78132-6D14-4133-9EEE-68B9B17BBE9B}"/>
              </a:ext>
            </a:extLst>
          </p:cNvPr>
          <p:cNvSpPr/>
          <p:nvPr/>
        </p:nvSpPr>
        <p:spPr>
          <a:xfrm>
            <a:off x="7219018" y="2991076"/>
            <a:ext cx="1819923" cy="7417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Other Patients</a:t>
            </a:r>
          </a:p>
          <a:p>
            <a:pPr algn="ctr"/>
            <a:r>
              <a:rPr lang="en-US" dirty="0"/>
              <a:t>1,072,839</a:t>
            </a:r>
          </a:p>
        </p:txBody>
      </p:sp>
      <p:sp>
        <p:nvSpPr>
          <p:cNvPr id="16" name="Rectangle 15">
            <a:extLst>
              <a:ext uri="{FF2B5EF4-FFF2-40B4-BE49-F238E27FC236}">
                <a16:creationId xmlns:a16="http://schemas.microsoft.com/office/drawing/2014/main" id="{29650108-C1AF-4A20-97A1-D81FCCE8B2D7}"/>
              </a:ext>
            </a:extLst>
          </p:cNvPr>
          <p:cNvSpPr/>
          <p:nvPr/>
        </p:nvSpPr>
        <p:spPr>
          <a:xfrm>
            <a:off x="1859864" y="4288030"/>
            <a:ext cx="2142479" cy="7417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Patients with at least 3 Encounters</a:t>
            </a:r>
          </a:p>
          <a:p>
            <a:pPr algn="ctr"/>
            <a:r>
              <a:rPr lang="en-US" dirty="0"/>
              <a:t>4,896</a:t>
            </a:r>
          </a:p>
        </p:txBody>
      </p:sp>
      <p:sp>
        <p:nvSpPr>
          <p:cNvPr id="17" name="Rectangle 16">
            <a:extLst>
              <a:ext uri="{FF2B5EF4-FFF2-40B4-BE49-F238E27FC236}">
                <a16:creationId xmlns:a16="http://schemas.microsoft.com/office/drawing/2014/main" id="{609FED46-67DC-4BF0-BCCA-15D7918B8A28}"/>
              </a:ext>
            </a:extLst>
          </p:cNvPr>
          <p:cNvSpPr/>
          <p:nvPr/>
        </p:nvSpPr>
        <p:spPr>
          <a:xfrm>
            <a:off x="8595058" y="4274656"/>
            <a:ext cx="2609971" cy="7417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Patients with at least 3 Encounters</a:t>
            </a:r>
          </a:p>
          <a:p>
            <a:pPr algn="ctr"/>
            <a:r>
              <a:rPr lang="en-US" dirty="0"/>
              <a:t>31,358</a:t>
            </a:r>
          </a:p>
        </p:txBody>
      </p:sp>
      <p:sp>
        <p:nvSpPr>
          <p:cNvPr id="19" name="Rectangle 18">
            <a:extLst>
              <a:ext uri="{FF2B5EF4-FFF2-40B4-BE49-F238E27FC236}">
                <a16:creationId xmlns:a16="http://schemas.microsoft.com/office/drawing/2014/main" id="{F0A53C48-6FE6-430F-BA8C-9D2C4F3F85B0}"/>
              </a:ext>
            </a:extLst>
          </p:cNvPr>
          <p:cNvSpPr/>
          <p:nvPr/>
        </p:nvSpPr>
        <p:spPr>
          <a:xfrm>
            <a:off x="5227461" y="4278205"/>
            <a:ext cx="2142479" cy="7417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Other Patients</a:t>
            </a:r>
          </a:p>
          <a:p>
            <a:pPr algn="ctr"/>
            <a:r>
              <a:rPr lang="en-US" dirty="0"/>
              <a:t>67,730</a:t>
            </a:r>
          </a:p>
        </p:txBody>
      </p:sp>
      <p:cxnSp>
        <p:nvCxnSpPr>
          <p:cNvPr id="23" name="Connector: Elbow 22">
            <a:extLst>
              <a:ext uri="{FF2B5EF4-FFF2-40B4-BE49-F238E27FC236}">
                <a16:creationId xmlns:a16="http://schemas.microsoft.com/office/drawing/2014/main" id="{C7F9AE36-0B84-4C56-88EF-A5ABC0D30726}"/>
              </a:ext>
            </a:extLst>
          </p:cNvPr>
          <p:cNvCxnSpPr>
            <a:stCxn id="10" idx="2"/>
            <a:endCxn id="14" idx="0"/>
          </p:cNvCxnSpPr>
          <p:nvPr/>
        </p:nvCxnSpPr>
        <p:spPr>
          <a:xfrm rot="5400000">
            <a:off x="5109444" y="1801818"/>
            <a:ext cx="558594" cy="181992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7A07A540-797F-4F71-8973-D6240CA781A1}"/>
              </a:ext>
            </a:extLst>
          </p:cNvPr>
          <p:cNvCxnSpPr>
            <a:stCxn id="10" idx="2"/>
            <a:endCxn id="15" idx="0"/>
          </p:cNvCxnSpPr>
          <p:nvPr/>
        </p:nvCxnSpPr>
        <p:spPr>
          <a:xfrm rot="16200000" flipH="1">
            <a:off x="6934544" y="1796640"/>
            <a:ext cx="558594" cy="183027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891464D2-ED51-4B28-8BDC-B0261CCEA5B0}"/>
              </a:ext>
            </a:extLst>
          </p:cNvPr>
          <p:cNvCxnSpPr>
            <a:stCxn id="14" idx="2"/>
            <a:endCxn id="16" idx="0"/>
          </p:cNvCxnSpPr>
          <p:nvPr/>
        </p:nvCxnSpPr>
        <p:spPr>
          <a:xfrm rot="5400000">
            <a:off x="3427362" y="3236613"/>
            <a:ext cx="555160" cy="15476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7555140F-80E7-40DE-9411-7A284E7DF8E2}"/>
              </a:ext>
            </a:extLst>
          </p:cNvPr>
          <p:cNvCxnSpPr>
            <a:stCxn id="14" idx="2"/>
            <a:endCxn id="19" idx="0"/>
          </p:cNvCxnSpPr>
          <p:nvPr/>
        </p:nvCxnSpPr>
        <p:spPr>
          <a:xfrm rot="16200000" flipH="1">
            <a:off x="5116073" y="3095576"/>
            <a:ext cx="545335" cy="18199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452396E3-31A0-4BC1-A3FA-615D09FA540B}"/>
              </a:ext>
            </a:extLst>
          </p:cNvPr>
          <p:cNvCxnSpPr>
            <a:cxnSpLocks/>
            <a:stCxn id="15" idx="2"/>
            <a:endCxn id="17" idx="0"/>
          </p:cNvCxnSpPr>
          <p:nvPr/>
        </p:nvCxnSpPr>
        <p:spPr>
          <a:xfrm rot="16200000" flipH="1">
            <a:off x="8743619" y="3118231"/>
            <a:ext cx="541786" cy="177106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Date Placeholder 35">
            <a:extLst>
              <a:ext uri="{FF2B5EF4-FFF2-40B4-BE49-F238E27FC236}">
                <a16:creationId xmlns:a16="http://schemas.microsoft.com/office/drawing/2014/main" id="{A09A9424-D703-4B3F-8F5B-4D813779B26F}"/>
              </a:ext>
            </a:extLst>
          </p:cNvPr>
          <p:cNvSpPr>
            <a:spLocks noGrp="1"/>
          </p:cNvSpPr>
          <p:nvPr>
            <p:ph type="dt" sz="half" idx="10"/>
          </p:nvPr>
        </p:nvSpPr>
        <p:spPr/>
        <p:txBody>
          <a:bodyPr/>
          <a:lstStyle/>
          <a:p>
            <a:r>
              <a:rPr lang="en-US"/>
              <a:t>8/10/2023</a:t>
            </a:r>
          </a:p>
        </p:txBody>
      </p:sp>
      <p:sp>
        <p:nvSpPr>
          <p:cNvPr id="37" name="Slide Number Placeholder 36">
            <a:extLst>
              <a:ext uri="{FF2B5EF4-FFF2-40B4-BE49-F238E27FC236}">
                <a16:creationId xmlns:a16="http://schemas.microsoft.com/office/drawing/2014/main" id="{449D32BF-7B0F-4DCD-9D67-D1EF11AA588D}"/>
              </a:ext>
            </a:extLst>
          </p:cNvPr>
          <p:cNvSpPr>
            <a:spLocks noGrp="1"/>
          </p:cNvSpPr>
          <p:nvPr>
            <p:ph type="sldNum" sz="quarter" idx="12"/>
          </p:nvPr>
        </p:nvSpPr>
        <p:spPr/>
        <p:txBody>
          <a:bodyPr/>
          <a:lstStyle/>
          <a:p>
            <a:fld id="{BCD31FF8-ED74-4814-BEC8-373D79CF1B66}" type="slidenum">
              <a:rPr lang="en-US" smtClean="0"/>
              <a:t>3</a:t>
            </a:fld>
            <a:endParaRPr lang="en-US" dirty="0"/>
          </a:p>
        </p:txBody>
      </p:sp>
      <p:sp>
        <p:nvSpPr>
          <p:cNvPr id="3" name="TextBox 2">
            <a:extLst>
              <a:ext uri="{FF2B5EF4-FFF2-40B4-BE49-F238E27FC236}">
                <a16:creationId xmlns:a16="http://schemas.microsoft.com/office/drawing/2014/main" id="{3D941692-1447-40E1-B07C-727C660EBA37}"/>
              </a:ext>
            </a:extLst>
          </p:cNvPr>
          <p:cNvSpPr txBox="1"/>
          <p:nvPr/>
        </p:nvSpPr>
        <p:spPr>
          <a:xfrm>
            <a:off x="470517" y="1118586"/>
            <a:ext cx="3195961" cy="523220"/>
          </a:xfrm>
          <a:prstGeom prst="rect">
            <a:avLst/>
          </a:prstGeom>
          <a:noFill/>
        </p:spPr>
        <p:txBody>
          <a:bodyPr wrap="square" rtlCol="0">
            <a:spAutoFit/>
          </a:bodyPr>
          <a:lstStyle/>
          <a:p>
            <a:r>
              <a:rPr lang="en-US" sz="2800" dirty="0"/>
              <a:t>Patient Distribution</a:t>
            </a:r>
          </a:p>
        </p:txBody>
      </p:sp>
    </p:spTree>
    <p:extLst>
      <p:ext uri="{BB962C8B-B14F-4D97-AF65-F5344CB8AC3E}">
        <p14:creationId xmlns:p14="http://schemas.microsoft.com/office/powerpoint/2010/main" val="707730502"/>
      </p:ext>
    </p:extLst>
  </p:cSld>
  <p:clrMapOvr>
    <a:masterClrMapping/>
  </p:clrMapOvr>
  <mc:AlternateContent xmlns:mc="http://schemas.openxmlformats.org/markup-compatibility/2006" xmlns:p14="http://schemas.microsoft.com/office/powerpoint/2010/main">
    <mc:Choice Requires="p14">
      <p:transition spd="slow" p14:dur="2000" advTm="124328"/>
    </mc:Choice>
    <mc:Fallback xmlns="">
      <p:transition spd="slow" advTm="12432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B27D7-9411-47F6-8723-05C81109A0F4}"/>
              </a:ext>
            </a:extLst>
          </p:cNvPr>
          <p:cNvSpPr>
            <a:spLocks noGrp="1"/>
          </p:cNvSpPr>
          <p:nvPr>
            <p:ph type="title"/>
          </p:nvPr>
        </p:nvSpPr>
        <p:spPr/>
        <p:txBody>
          <a:bodyPr/>
          <a:lstStyle/>
          <a:p>
            <a:r>
              <a:rPr lang="en-US" dirty="0"/>
              <a:t>Recap</a:t>
            </a:r>
          </a:p>
        </p:txBody>
      </p:sp>
      <p:graphicFrame>
        <p:nvGraphicFramePr>
          <p:cNvPr id="4" name="Content Placeholder 3">
            <a:extLst>
              <a:ext uri="{FF2B5EF4-FFF2-40B4-BE49-F238E27FC236}">
                <a16:creationId xmlns:a16="http://schemas.microsoft.com/office/drawing/2014/main" id="{F34C19BA-1ECE-4196-90B7-8C55A310500F}"/>
              </a:ext>
            </a:extLst>
          </p:cNvPr>
          <p:cNvGraphicFramePr>
            <a:graphicFrameLocks noGrp="1"/>
          </p:cNvGraphicFramePr>
          <p:nvPr>
            <p:ph idx="1"/>
            <p:extLst>
              <p:ext uri="{D42A27DB-BD31-4B8C-83A1-F6EECF244321}">
                <p14:modId xmlns:p14="http://schemas.microsoft.com/office/powerpoint/2010/main" val="667543187"/>
              </p:ext>
            </p:extLst>
          </p:nvPr>
        </p:nvGraphicFramePr>
        <p:xfrm>
          <a:off x="831911" y="2316480"/>
          <a:ext cx="10528177" cy="2225040"/>
        </p:xfrm>
        <a:graphic>
          <a:graphicData uri="http://schemas.openxmlformats.org/drawingml/2006/table">
            <a:tbl>
              <a:tblPr firstRow="1" bandRow="1">
                <a:tableStyleId>{5C22544A-7EE6-4342-B048-85BDC9FD1C3A}</a:tableStyleId>
              </a:tblPr>
              <a:tblGrid>
                <a:gridCol w="2902998">
                  <a:extLst>
                    <a:ext uri="{9D8B030D-6E8A-4147-A177-3AD203B41FA5}">
                      <a16:colId xmlns:a16="http://schemas.microsoft.com/office/drawing/2014/main" val="4188642167"/>
                    </a:ext>
                  </a:extLst>
                </a:gridCol>
                <a:gridCol w="1464816">
                  <a:extLst>
                    <a:ext uri="{9D8B030D-6E8A-4147-A177-3AD203B41FA5}">
                      <a16:colId xmlns:a16="http://schemas.microsoft.com/office/drawing/2014/main" val="1660464765"/>
                    </a:ext>
                  </a:extLst>
                </a:gridCol>
                <a:gridCol w="1553592">
                  <a:extLst>
                    <a:ext uri="{9D8B030D-6E8A-4147-A177-3AD203B41FA5}">
                      <a16:colId xmlns:a16="http://schemas.microsoft.com/office/drawing/2014/main" val="3095455113"/>
                    </a:ext>
                  </a:extLst>
                </a:gridCol>
                <a:gridCol w="1571348">
                  <a:extLst>
                    <a:ext uri="{9D8B030D-6E8A-4147-A177-3AD203B41FA5}">
                      <a16:colId xmlns:a16="http://schemas.microsoft.com/office/drawing/2014/main" val="117432761"/>
                    </a:ext>
                  </a:extLst>
                </a:gridCol>
                <a:gridCol w="1669002">
                  <a:extLst>
                    <a:ext uri="{9D8B030D-6E8A-4147-A177-3AD203B41FA5}">
                      <a16:colId xmlns:a16="http://schemas.microsoft.com/office/drawing/2014/main" val="2658702865"/>
                    </a:ext>
                  </a:extLst>
                </a:gridCol>
                <a:gridCol w="1366421">
                  <a:extLst>
                    <a:ext uri="{9D8B030D-6E8A-4147-A177-3AD203B41FA5}">
                      <a16:colId xmlns:a16="http://schemas.microsoft.com/office/drawing/2014/main" val="4046853624"/>
                    </a:ext>
                  </a:extLst>
                </a:gridCol>
              </a:tblGrid>
              <a:tr h="370840">
                <a:tc>
                  <a:txBody>
                    <a:bodyPr/>
                    <a:lstStyle/>
                    <a:p>
                      <a:r>
                        <a:rPr lang="en-US" dirty="0"/>
                        <a:t>Algorithm</a:t>
                      </a:r>
                    </a:p>
                  </a:txBody>
                  <a:tcPr/>
                </a:tc>
                <a:tc>
                  <a:txBody>
                    <a:bodyPr/>
                    <a:lstStyle/>
                    <a:p>
                      <a:pPr algn="ctr"/>
                      <a:r>
                        <a:rPr lang="en-US" dirty="0"/>
                        <a:t>Accuracy</a:t>
                      </a:r>
                    </a:p>
                  </a:txBody>
                  <a:tcPr/>
                </a:tc>
                <a:tc>
                  <a:txBody>
                    <a:bodyPr/>
                    <a:lstStyle/>
                    <a:p>
                      <a:pPr algn="ctr"/>
                      <a:r>
                        <a:rPr lang="en-US" dirty="0"/>
                        <a:t>Precision</a:t>
                      </a:r>
                    </a:p>
                  </a:txBody>
                  <a:tcPr/>
                </a:tc>
                <a:tc>
                  <a:txBody>
                    <a:bodyPr/>
                    <a:lstStyle/>
                    <a:p>
                      <a:pPr algn="ctr"/>
                      <a:r>
                        <a:rPr lang="en-US" dirty="0"/>
                        <a:t>Recall</a:t>
                      </a:r>
                    </a:p>
                  </a:txBody>
                  <a:tcPr/>
                </a:tc>
                <a:tc>
                  <a:txBody>
                    <a:bodyPr/>
                    <a:lstStyle/>
                    <a:p>
                      <a:pPr algn="ctr"/>
                      <a:r>
                        <a:rPr lang="en-US" dirty="0"/>
                        <a:t>F1 score</a:t>
                      </a:r>
                    </a:p>
                  </a:txBody>
                  <a:tcPr/>
                </a:tc>
                <a:tc>
                  <a:txBody>
                    <a:bodyPr/>
                    <a:lstStyle/>
                    <a:p>
                      <a:pPr algn="ctr"/>
                      <a:r>
                        <a:rPr lang="en-US" dirty="0"/>
                        <a:t>AUC</a:t>
                      </a:r>
                    </a:p>
                  </a:txBody>
                  <a:tcPr/>
                </a:tc>
                <a:extLst>
                  <a:ext uri="{0D108BD9-81ED-4DB2-BD59-A6C34878D82A}">
                    <a16:rowId xmlns:a16="http://schemas.microsoft.com/office/drawing/2014/main" val="4239756224"/>
                  </a:ext>
                </a:extLst>
              </a:tr>
              <a:tr h="370840">
                <a:tc>
                  <a:txBody>
                    <a:bodyPr/>
                    <a:lstStyle/>
                    <a:p>
                      <a:r>
                        <a:rPr lang="en-US" dirty="0"/>
                        <a:t>Logistic Regression</a:t>
                      </a:r>
                    </a:p>
                  </a:txBody>
                  <a:tcPr/>
                </a:tc>
                <a:tc>
                  <a:txBody>
                    <a:bodyPr/>
                    <a:lstStyle/>
                    <a:p>
                      <a:pPr algn="ctr" fontAlgn="b"/>
                      <a:r>
                        <a:rPr lang="en-US" sz="1800" b="1" i="0" u="none" strike="noStrike" dirty="0">
                          <a:solidFill>
                            <a:srgbClr val="000000"/>
                          </a:solidFill>
                          <a:effectLst/>
                          <a:latin typeface="Calibri" panose="020F0502020204030204" pitchFamily="34" charset="0"/>
                        </a:rPr>
                        <a:t>0.876</a:t>
                      </a:r>
                    </a:p>
                  </a:txBody>
                  <a:tcPr marL="7620" marR="7620" marT="7620" marB="0" anchor="b"/>
                </a:tc>
                <a:tc>
                  <a:txBody>
                    <a:bodyPr/>
                    <a:lstStyle/>
                    <a:p>
                      <a:pPr algn="ctr" fontAlgn="b"/>
                      <a:r>
                        <a:rPr lang="en-US" sz="1800" b="1" i="0" u="none" strike="noStrike" dirty="0">
                          <a:solidFill>
                            <a:srgbClr val="000000"/>
                          </a:solidFill>
                          <a:effectLst/>
                          <a:latin typeface="Calibri" panose="020F0502020204030204" pitchFamily="34" charset="0"/>
                        </a:rPr>
                        <a:t>0.881</a:t>
                      </a:r>
                    </a:p>
                  </a:txBody>
                  <a:tcPr marL="7620" marR="7620" marT="7620" marB="0" anchor="b"/>
                </a:tc>
                <a:tc>
                  <a:txBody>
                    <a:bodyPr/>
                    <a:lstStyle/>
                    <a:p>
                      <a:pPr algn="ctr" fontAlgn="b"/>
                      <a:r>
                        <a:rPr lang="en-US" sz="1800" b="0" i="0" u="none" strike="noStrike">
                          <a:solidFill>
                            <a:srgbClr val="000000"/>
                          </a:solidFill>
                          <a:effectLst/>
                          <a:latin typeface="Calibri" panose="020F0502020204030204" pitchFamily="34" charset="0"/>
                        </a:rPr>
                        <a:t>0.868</a:t>
                      </a:r>
                    </a:p>
                  </a:txBody>
                  <a:tcPr marL="7620" marR="7620" marT="7620" marB="0" anchor="b"/>
                </a:tc>
                <a:tc>
                  <a:txBody>
                    <a:bodyPr/>
                    <a:lstStyle/>
                    <a:p>
                      <a:pPr algn="ctr" fontAlgn="b"/>
                      <a:r>
                        <a:rPr lang="en-US" sz="1800" b="1" i="0" u="none" strike="noStrike" dirty="0">
                          <a:solidFill>
                            <a:srgbClr val="000000"/>
                          </a:solidFill>
                          <a:effectLst/>
                          <a:latin typeface="Calibri" panose="020F0502020204030204" pitchFamily="34" charset="0"/>
                        </a:rPr>
                        <a:t>0.875</a:t>
                      </a:r>
                    </a:p>
                  </a:txBody>
                  <a:tcPr marL="7620" marR="7620" marT="7620" marB="0" anchor="b"/>
                </a:tc>
                <a:tc>
                  <a:txBody>
                    <a:bodyPr/>
                    <a:lstStyle/>
                    <a:p>
                      <a:pPr algn="ctr" fontAlgn="b"/>
                      <a:r>
                        <a:rPr lang="en-US" sz="1800" b="1" i="0" u="none" strike="noStrike" dirty="0">
                          <a:solidFill>
                            <a:srgbClr val="000000"/>
                          </a:solidFill>
                          <a:effectLst/>
                          <a:latin typeface="Calibri" panose="020F0502020204030204" pitchFamily="34" charset="0"/>
                        </a:rPr>
                        <a:t>0.876</a:t>
                      </a:r>
                    </a:p>
                  </a:txBody>
                  <a:tcPr marL="7620" marR="7620" marT="7620" marB="0" anchor="b"/>
                </a:tc>
                <a:extLst>
                  <a:ext uri="{0D108BD9-81ED-4DB2-BD59-A6C34878D82A}">
                    <a16:rowId xmlns:a16="http://schemas.microsoft.com/office/drawing/2014/main" val="3600206186"/>
                  </a:ext>
                </a:extLst>
              </a:tr>
              <a:tr h="370840">
                <a:tc>
                  <a:txBody>
                    <a:bodyPr/>
                    <a:lstStyle/>
                    <a:p>
                      <a:r>
                        <a:rPr lang="en-US" dirty="0"/>
                        <a:t>SVM (Linear)</a:t>
                      </a:r>
                    </a:p>
                  </a:txBody>
                  <a:tcPr/>
                </a:tc>
                <a:tc>
                  <a:txBody>
                    <a:bodyPr/>
                    <a:lstStyle/>
                    <a:p>
                      <a:pPr algn="ctr" fontAlgn="b"/>
                      <a:r>
                        <a:rPr lang="en-US" sz="1800" b="1" i="0" u="none" strike="noStrike" dirty="0">
                          <a:solidFill>
                            <a:srgbClr val="000000"/>
                          </a:solidFill>
                          <a:effectLst/>
                          <a:latin typeface="Calibri" panose="020F0502020204030204" pitchFamily="34" charset="0"/>
                        </a:rPr>
                        <a:t>0.876</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0.878</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0.873</a:t>
                      </a:r>
                    </a:p>
                  </a:txBody>
                  <a:tcPr marL="7620" marR="7620" marT="7620" marB="0" anchor="b"/>
                </a:tc>
                <a:tc>
                  <a:txBody>
                    <a:bodyPr/>
                    <a:lstStyle/>
                    <a:p>
                      <a:pPr algn="ctr" fontAlgn="b"/>
                      <a:r>
                        <a:rPr lang="en-US" sz="1800" b="1" i="0" u="none" strike="noStrike" dirty="0">
                          <a:solidFill>
                            <a:srgbClr val="000000"/>
                          </a:solidFill>
                          <a:effectLst/>
                          <a:latin typeface="Calibri" panose="020F0502020204030204" pitchFamily="34" charset="0"/>
                        </a:rPr>
                        <a:t>0.875</a:t>
                      </a:r>
                    </a:p>
                  </a:txBody>
                  <a:tcPr marL="7620" marR="7620" marT="7620" marB="0" anchor="b"/>
                </a:tc>
                <a:tc>
                  <a:txBody>
                    <a:bodyPr/>
                    <a:lstStyle/>
                    <a:p>
                      <a:pPr algn="ctr" fontAlgn="b"/>
                      <a:r>
                        <a:rPr lang="en-US" sz="1800" b="1" i="0" u="none" strike="noStrike" dirty="0">
                          <a:solidFill>
                            <a:srgbClr val="000000"/>
                          </a:solidFill>
                          <a:effectLst/>
                          <a:latin typeface="Calibri" panose="020F0502020204030204" pitchFamily="34" charset="0"/>
                        </a:rPr>
                        <a:t>0.876</a:t>
                      </a:r>
                    </a:p>
                  </a:txBody>
                  <a:tcPr marL="7620" marR="7620" marT="7620" marB="0" anchor="b"/>
                </a:tc>
                <a:extLst>
                  <a:ext uri="{0D108BD9-81ED-4DB2-BD59-A6C34878D82A}">
                    <a16:rowId xmlns:a16="http://schemas.microsoft.com/office/drawing/2014/main" val="1834802130"/>
                  </a:ext>
                </a:extLst>
              </a:tr>
              <a:tr h="370840">
                <a:tc>
                  <a:txBody>
                    <a:bodyPr/>
                    <a:lstStyle/>
                    <a:p>
                      <a:r>
                        <a:rPr lang="en-US" dirty="0"/>
                        <a:t>Random Forest</a:t>
                      </a:r>
                    </a:p>
                  </a:txBody>
                  <a:tcPr/>
                </a:tc>
                <a:tc>
                  <a:txBody>
                    <a:bodyPr/>
                    <a:lstStyle/>
                    <a:p>
                      <a:pPr algn="ctr" fontAlgn="b"/>
                      <a:r>
                        <a:rPr lang="en-US" sz="1800" b="0" i="0" u="none" strike="noStrike" dirty="0">
                          <a:solidFill>
                            <a:srgbClr val="000000"/>
                          </a:solidFill>
                          <a:effectLst/>
                          <a:latin typeface="Calibri" panose="020F0502020204030204" pitchFamily="34" charset="0"/>
                        </a:rPr>
                        <a:t>0.815</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0.795</a:t>
                      </a:r>
                    </a:p>
                  </a:txBody>
                  <a:tcPr marL="7620" marR="7620" marT="7620" marB="0" anchor="b"/>
                </a:tc>
                <a:tc>
                  <a:txBody>
                    <a:bodyPr/>
                    <a:lstStyle/>
                    <a:p>
                      <a:pPr algn="ctr" fontAlgn="b"/>
                      <a:r>
                        <a:rPr lang="en-US" sz="1800" b="0" i="0" u="none" strike="noStrike">
                          <a:solidFill>
                            <a:srgbClr val="000000"/>
                          </a:solidFill>
                          <a:effectLst/>
                          <a:latin typeface="Calibri" panose="020F0502020204030204" pitchFamily="34" charset="0"/>
                        </a:rPr>
                        <a:t>0.849</a:t>
                      </a:r>
                    </a:p>
                  </a:txBody>
                  <a:tcPr marL="7620" marR="7620" marT="7620" marB="0" anchor="b"/>
                </a:tc>
                <a:tc>
                  <a:txBody>
                    <a:bodyPr/>
                    <a:lstStyle/>
                    <a:p>
                      <a:pPr algn="ctr" fontAlgn="b"/>
                      <a:r>
                        <a:rPr lang="en-US" sz="1800" b="0" i="0" u="none" strike="noStrike">
                          <a:solidFill>
                            <a:srgbClr val="000000"/>
                          </a:solidFill>
                          <a:effectLst/>
                          <a:latin typeface="Calibri" panose="020F0502020204030204" pitchFamily="34" charset="0"/>
                        </a:rPr>
                        <a:t>0.821</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0.815</a:t>
                      </a:r>
                    </a:p>
                  </a:txBody>
                  <a:tcPr marL="7620" marR="7620" marT="7620" marB="0" anchor="b"/>
                </a:tc>
                <a:extLst>
                  <a:ext uri="{0D108BD9-81ED-4DB2-BD59-A6C34878D82A}">
                    <a16:rowId xmlns:a16="http://schemas.microsoft.com/office/drawing/2014/main" val="3463676684"/>
                  </a:ext>
                </a:extLst>
              </a:tr>
              <a:tr h="370840">
                <a:tc>
                  <a:txBody>
                    <a:bodyPr/>
                    <a:lstStyle/>
                    <a:p>
                      <a:r>
                        <a:rPr lang="en-US" dirty="0"/>
                        <a:t>AdaBoost (RF)</a:t>
                      </a:r>
                    </a:p>
                  </a:txBody>
                  <a:tcPr/>
                </a:tc>
                <a:tc>
                  <a:txBody>
                    <a:bodyPr/>
                    <a:lstStyle/>
                    <a:p>
                      <a:pPr algn="ctr" fontAlgn="b"/>
                      <a:r>
                        <a:rPr lang="en-US" sz="1800" b="0" i="0" u="none" strike="noStrike" dirty="0">
                          <a:solidFill>
                            <a:srgbClr val="000000"/>
                          </a:solidFill>
                          <a:effectLst/>
                          <a:latin typeface="Calibri" panose="020F0502020204030204" pitchFamily="34" charset="0"/>
                        </a:rPr>
                        <a:t>0.835</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0.805</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0.884</a:t>
                      </a:r>
                    </a:p>
                  </a:txBody>
                  <a:tcPr marL="7620" marR="7620" marT="7620" marB="0" anchor="b"/>
                </a:tc>
                <a:tc>
                  <a:txBody>
                    <a:bodyPr/>
                    <a:lstStyle/>
                    <a:p>
                      <a:pPr algn="ctr" fontAlgn="b"/>
                      <a:r>
                        <a:rPr lang="en-US" sz="1800" b="0" i="0" u="none" strike="noStrike">
                          <a:solidFill>
                            <a:srgbClr val="000000"/>
                          </a:solidFill>
                          <a:effectLst/>
                          <a:latin typeface="Calibri" panose="020F0502020204030204" pitchFamily="34" charset="0"/>
                        </a:rPr>
                        <a:t>0.843</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0.835</a:t>
                      </a:r>
                    </a:p>
                  </a:txBody>
                  <a:tcPr marL="7620" marR="7620" marT="7620" marB="0" anchor="b"/>
                </a:tc>
                <a:extLst>
                  <a:ext uri="{0D108BD9-81ED-4DB2-BD59-A6C34878D82A}">
                    <a16:rowId xmlns:a16="http://schemas.microsoft.com/office/drawing/2014/main" val="1832787911"/>
                  </a:ext>
                </a:extLst>
              </a:tr>
              <a:tr h="370840">
                <a:tc>
                  <a:txBody>
                    <a:bodyPr/>
                    <a:lstStyle/>
                    <a:p>
                      <a:r>
                        <a:rPr lang="en-US" dirty="0" err="1"/>
                        <a:t>XGBoost</a:t>
                      </a:r>
                      <a:endParaRPr lang="en-US" dirty="0"/>
                    </a:p>
                  </a:txBody>
                  <a:tcPr/>
                </a:tc>
                <a:tc>
                  <a:txBody>
                    <a:bodyPr/>
                    <a:lstStyle/>
                    <a:p>
                      <a:pPr algn="ctr" fontAlgn="b"/>
                      <a:r>
                        <a:rPr lang="en-US" sz="1800" b="0" i="0" u="none" strike="noStrike" dirty="0">
                          <a:solidFill>
                            <a:srgbClr val="000000"/>
                          </a:solidFill>
                          <a:effectLst/>
                          <a:latin typeface="Calibri" panose="020F0502020204030204" pitchFamily="34" charset="0"/>
                        </a:rPr>
                        <a:t>0.782</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0.788</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0.772</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0.78</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0.782</a:t>
                      </a:r>
                    </a:p>
                  </a:txBody>
                  <a:tcPr marL="7620" marR="7620" marT="7620" marB="0" anchor="b"/>
                </a:tc>
                <a:extLst>
                  <a:ext uri="{0D108BD9-81ED-4DB2-BD59-A6C34878D82A}">
                    <a16:rowId xmlns:a16="http://schemas.microsoft.com/office/drawing/2014/main" val="3049173358"/>
                  </a:ext>
                </a:extLst>
              </a:tr>
            </a:tbl>
          </a:graphicData>
        </a:graphic>
      </p:graphicFrame>
      <p:sp>
        <p:nvSpPr>
          <p:cNvPr id="5" name="Date Placeholder 4">
            <a:extLst>
              <a:ext uri="{FF2B5EF4-FFF2-40B4-BE49-F238E27FC236}">
                <a16:creationId xmlns:a16="http://schemas.microsoft.com/office/drawing/2014/main" id="{C48F8291-14C7-4A17-9FC1-47543B2E70ED}"/>
              </a:ext>
            </a:extLst>
          </p:cNvPr>
          <p:cNvSpPr>
            <a:spLocks noGrp="1"/>
          </p:cNvSpPr>
          <p:nvPr>
            <p:ph type="dt" sz="half" idx="10"/>
          </p:nvPr>
        </p:nvSpPr>
        <p:spPr/>
        <p:txBody>
          <a:bodyPr/>
          <a:lstStyle/>
          <a:p>
            <a:r>
              <a:rPr lang="en-US"/>
              <a:t>8/10/2023</a:t>
            </a:r>
          </a:p>
        </p:txBody>
      </p:sp>
      <p:sp>
        <p:nvSpPr>
          <p:cNvPr id="6" name="Slide Number Placeholder 5">
            <a:extLst>
              <a:ext uri="{FF2B5EF4-FFF2-40B4-BE49-F238E27FC236}">
                <a16:creationId xmlns:a16="http://schemas.microsoft.com/office/drawing/2014/main" id="{5C276627-390B-4CC8-B5A1-12DF355917F8}"/>
              </a:ext>
            </a:extLst>
          </p:cNvPr>
          <p:cNvSpPr>
            <a:spLocks noGrp="1"/>
          </p:cNvSpPr>
          <p:nvPr>
            <p:ph type="sldNum" sz="quarter" idx="12"/>
          </p:nvPr>
        </p:nvSpPr>
        <p:spPr/>
        <p:txBody>
          <a:bodyPr/>
          <a:lstStyle/>
          <a:p>
            <a:fld id="{BCD31FF8-ED74-4814-BEC8-373D79CF1B66}" type="slidenum">
              <a:rPr lang="en-US" smtClean="0"/>
              <a:t>4</a:t>
            </a:fld>
            <a:endParaRPr lang="en-US"/>
          </a:p>
        </p:txBody>
      </p:sp>
      <p:sp>
        <p:nvSpPr>
          <p:cNvPr id="7" name="TextBox 6">
            <a:extLst>
              <a:ext uri="{FF2B5EF4-FFF2-40B4-BE49-F238E27FC236}">
                <a16:creationId xmlns:a16="http://schemas.microsoft.com/office/drawing/2014/main" id="{A3C1D6B8-DCB4-4D7D-9040-15C8AF012CFC}"/>
              </a:ext>
            </a:extLst>
          </p:cNvPr>
          <p:cNvSpPr txBox="1"/>
          <p:nvPr/>
        </p:nvSpPr>
        <p:spPr>
          <a:xfrm>
            <a:off x="470517" y="1118586"/>
            <a:ext cx="3195961" cy="523220"/>
          </a:xfrm>
          <a:prstGeom prst="rect">
            <a:avLst/>
          </a:prstGeom>
          <a:noFill/>
        </p:spPr>
        <p:txBody>
          <a:bodyPr wrap="square" rtlCol="0">
            <a:spAutoFit/>
          </a:bodyPr>
          <a:lstStyle/>
          <a:p>
            <a:r>
              <a:rPr lang="en-US" sz="2800" dirty="0"/>
              <a:t>Classifiers Evaluation</a:t>
            </a:r>
          </a:p>
        </p:txBody>
      </p:sp>
    </p:spTree>
    <p:extLst>
      <p:ext uri="{BB962C8B-B14F-4D97-AF65-F5344CB8AC3E}">
        <p14:creationId xmlns:p14="http://schemas.microsoft.com/office/powerpoint/2010/main" val="1920439803"/>
      </p:ext>
    </p:extLst>
  </p:cSld>
  <p:clrMapOvr>
    <a:masterClrMapping/>
  </p:clrMapOvr>
  <mc:AlternateContent xmlns:mc="http://schemas.openxmlformats.org/markup-compatibility/2006" xmlns:p14="http://schemas.microsoft.com/office/powerpoint/2010/main">
    <mc:Choice Requires="p14">
      <p:transition spd="slow" p14:dur="2000" advTm="66078"/>
    </mc:Choice>
    <mc:Fallback xmlns="">
      <p:transition spd="slow" advTm="6607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CC6CA1-98D1-4AE9-B77B-5713FE2E36E6}"/>
              </a:ext>
            </a:extLst>
          </p:cNvPr>
          <p:cNvSpPr>
            <a:spLocks noGrp="1"/>
          </p:cNvSpPr>
          <p:nvPr>
            <p:ph idx="1"/>
          </p:nvPr>
        </p:nvSpPr>
        <p:spPr/>
        <p:txBody>
          <a:bodyPr>
            <a:normAutofit/>
          </a:bodyPr>
          <a:lstStyle/>
          <a:p>
            <a:pPr marL="0" indent="0">
              <a:buNone/>
            </a:pPr>
            <a:r>
              <a:rPr lang="en-US" sz="2800" dirty="0"/>
              <a:t>Features Scaling</a:t>
            </a:r>
          </a:p>
          <a:p>
            <a:pPr>
              <a:lnSpc>
                <a:spcPct val="150000"/>
              </a:lnSpc>
            </a:pPr>
            <a:r>
              <a:rPr lang="en-US" sz="2800" dirty="0"/>
              <a:t>Normalization</a:t>
            </a:r>
          </a:p>
          <a:p>
            <a:pPr lvl="1">
              <a:lnSpc>
                <a:spcPct val="150000"/>
              </a:lnSpc>
              <a:buFont typeface="Arial" panose="020B0604020202020204" pitchFamily="34" charset="0"/>
              <a:buChar char="•"/>
            </a:pPr>
            <a:r>
              <a:rPr lang="en-US" dirty="0" err="1"/>
              <a:t>MinMaxScaler</a:t>
            </a:r>
            <a:endParaRPr lang="en-US" dirty="0"/>
          </a:p>
          <a:p>
            <a:pPr lvl="1">
              <a:lnSpc>
                <a:spcPct val="150000"/>
              </a:lnSpc>
              <a:buFont typeface="Arial" panose="020B0604020202020204" pitchFamily="34" charset="0"/>
              <a:buChar char="•"/>
            </a:pPr>
            <a:r>
              <a:rPr lang="en-US" dirty="0"/>
              <a:t>Scale down feature b/w 0 and 1</a:t>
            </a:r>
          </a:p>
          <a:p>
            <a:pPr>
              <a:lnSpc>
                <a:spcPct val="150000"/>
              </a:lnSpc>
            </a:pPr>
            <a:r>
              <a:rPr lang="en-US" sz="2800" dirty="0"/>
              <a:t>Standardization</a:t>
            </a:r>
          </a:p>
          <a:p>
            <a:pPr lvl="1">
              <a:lnSpc>
                <a:spcPct val="150000"/>
              </a:lnSpc>
              <a:buFont typeface="Arial" panose="020B0604020202020204" pitchFamily="34" charset="0"/>
              <a:buChar char="•"/>
            </a:pPr>
            <a:r>
              <a:rPr lang="en-US" dirty="0" err="1"/>
              <a:t>StandardScaler</a:t>
            </a:r>
            <a:endParaRPr lang="en-US" dirty="0"/>
          </a:p>
          <a:p>
            <a:pPr lvl="1">
              <a:lnSpc>
                <a:spcPct val="150000"/>
              </a:lnSpc>
              <a:buFont typeface="Arial" panose="020B0604020202020204" pitchFamily="34" charset="0"/>
              <a:buChar char="•"/>
            </a:pPr>
            <a:r>
              <a:rPr lang="en-US" dirty="0"/>
              <a:t>Scale down feature based on standard normal distribution</a:t>
            </a:r>
          </a:p>
        </p:txBody>
      </p:sp>
      <p:sp>
        <p:nvSpPr>
          <p:cNvPr id="3" name="Date Placeholder 2">
            <a:extLst>
              <a:ext uri="{FF2B5EF4-FFF2-40B4-BE49-F238E27FC236}">
                <a16:creationId xmlns:a16="http://schemas.microsoft.com/office/drawing/2014/main" id="{0584BFD3-8988-4446-BD44-FCC72AA97C89}"/>
              </a:ext>
            </a:extLst>
          </p:cNvPr>
          <p:cNvSpPr>
            <a:spLocks noGrp="1"/>
          </p:cNvSpPr>
          <p:nvPr>
            <p:ph type="dt" sz="half" idx="10"/>
          </p:nvPr>
        </p:nvSpPr>
        <p:spPr/>
        <p:txBody>
          <a:bodyPr/>
          <a:lstStyle/>
          <a:p>
            <a:r>
              <a:rPr lang="en-US"/>
              <a:t>8/10/2023</a:t>
            </a:r>
          </a:p>
        </p:txBody>
      </p:sp>
      <p:sp>
        <p:nvSpPr>
          <p:cNvPr id="4" name="Slide Number Placeholder 3">
            <a:extLst>
              <a:ext uri="{FF2B5EF4-FFF2-40B4-BE49-F238E27FC236}">
                <a16:creationId xmlns:a16="http://schemas.microsoft.com/office/drawing/2014/main" id="{21484B84-05B1-4E12-AB53-5D7070B4953C}"/>
              </a:ext>
            </a:extLst>
          </p:cNvPr>
          <p:cNvSpPr>
            <a:spLocks noGrp="1"/>
          </p:cNvSpPr>
          <p:nvPr>
            <p:ph type="sldNum" sz="quarter" idx="12"/>
          </p:nvPr>
        </p:nvSpPr>
        <p:spPr/>
        <p:txBody>
          <a:bodyPr/>
          <a:lstStyle/>
          <a:p>
            <a:fld id="{88279435-30EF-C241-87D1-8D13B984C0EB}" type="slidenum">
              <a:rPr lang="en-US" smtClean="0"/>
              <a:pPr/>
              <a:t>5</a:t>
            </a:fld>
            <a:endParaRPr lang="en-US"/>
          </a:p>
        </p:txBody>
      </p:sp>
      <p:sp>
        <p:nvSpPr>
          <p:cNvPr id="5" name="Title 4">
            <a:extLst>
              <a:ext uri="{FF2B5EF4-FFF2-40B4-BE49-F238E27FC236}">
                <a16:creationId xmlns:a16="http://schemas.microsoft.com/office/drawing/2014/main" id="{692776C8-6731-4E06-B05E-3D36E2766EDC}"/>
              </a:ext>
            </a:extLst>
          </p:cNvPr>
          <p:cNvSpPr>
            <a:spLocks noGrp="1"/>
          </p:cNvSpPr>
          <p:nvPr>
            <p:ph type="title"/>
          </p:nvPr>
        </p:nvSpPr>
        <p:spPr/>
        <p:txBody>
          <a:bodyPr/>
          <a:lstStyle/>
          <a:p>
            <a:r>
              <a:rPr lang="en-US" dirty="0"/>
              <a:t>Recap</a:t>
            </a:r>
          </a:p>
        </p:txBody>
      </p:sp>
    </p:spTree>
    <p:extLst>
      <p:ext uri="{BB962C8B-B14F-4D97-AF65-F5344CB8AC3E}">
        <p14:creationId xmlns:p14="http://schemas.microsoft.com/office/powerpoint/2010/main" val="1963676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244D1C-3A74-4B15-A7B0-4EBCC066A344}"/>
              </a:ext>
            </a:extLst>
          </p:cNvPr>
          <p:cNvSpPr>
            <a:spLocks noGrp="1"/>
          </p:cNvSpPr>
          <p:nvPr>
            <p:ph idx="1"/>
          </p:nvPr>
        </p:nvSpPr>
        <p:spPr/>
        <p:txBody>
          <a:bodyPr/>
          <a:lstStyle/>
          <a:p>
            <a:pPr>
              <a:lnSpc>
                <a:spcPct val="150000"/>
              </a:lnSpc>
            </a:pPr>
            <a:r>
              <a:rPr lang="en-US" sz="2800" dirty="0"/>
              <a:t>Missing values in the previous Data Chunks</a:t>
            </a:r>
          </a:p>
          <a:p>
            <a:pPr>
              <a:lnSpc>
                <a:spcPct val="150000"/>
              </a:lnSpc>
            </a:pPr>
            <a:r>
              <a:rPr lang="en-US" sz="2800" dirty="0"/>
              <a:t>Outliers in the new Data Chunk</a:t>
            </a:r>
          </a:p>
          <a:p>
            <a:pPr>
              <a:lnSpc>
                <a:spcPct val="150000"/>
              </a:lnSpc>
            </a:pPr>
            <a:r>
              <a:rPr lang="en-US" sz="2800" dirty="0"/>
              <a:t>Missing identifiers in the new Data Chunk</a:t>
            </a:r>
          </a:p>
          <a:p>
            <a:pPr>
              <a:lnSpc>
                <a:spcPct val="150000"/>
              </a:lnSpc>
            </a:pPr>
            <a:r>
              <a:rPr lang="en-US" sz="2800" dirty="0"/>
              <a:t>Unavailability of dB</a:t>
            </a:r>
          </a:p>
          <a:p>
            <a:endParaRPr lang="en-US" dirty="0"/>
          </a:p>
        </p:txBody>
      </p:sp>
      <p:sp>
        <p:nvSpPr>
          <p:cNvPr id="3" name="Date Placeholder 2">
            <a:extLst>
              <a:ext uri="{FF2B5EF4-FFF2-40B4-BE49-F238E27FC236}">
                <a16:creationId xmlns:a16="http://schemas.microsoft.com/office/drawing/2014/main" id="{7FAA91F7-48E7-41F4-912D-92A3E0A78221}"/>
              </a:ext>
            </a:extLst>
          </p:cNvPr>
          <p:cNvSpPr>
            <a:spLocks noGrp="1"/>
          </p:cNvSpPr>
          <p:nvPr>
            <p:ph type="dt" sz="half" idx="10"/>
          </p:nvPr>
        </p:nvSpPr>
        <p:spPr/>
        <p:txBody>
          <a:bodyPr/>
          <a:lstStyle/>
          <a:p>
            <a:r>
              <a:rPr lang="en-US"/>
              <a:t>8/10/2023</a:t>
            </a:r>
          </a:p>
        </p:txBody>
      </p:sp>
      <p:sp>
        <p:nvSpPr>
          <p:cNvPr id="4" name="Slide Number Placeholder 3">
            <a:extLst>
              <a:ext uri="{FF2B5EF4-FFF2-40B4-BE49-F238E27FC236}">
                <a16:creationId xmlns:a16="http://schemas.microsoft.com/office/drawing/2014/main" id="{F74E6A59-F702-460D-8E5D-E4735A4346C5}"/>
              </a:ext>
            </a:extLst>
          </p:cNvPr>
          <p:cNvSpPr>
            <a:spLocks noGrp="1"/>
          </p:cNvSpPr>
          <p:nvPr>
            <p:ph type="sldNum" sz="quarter" idx="12"/>
          </p:nvPr>
        </p:nvSpPr>
        <p:spPr/>
        <p:txBody>
          <a:bodyPr/>
          <a:lstStyle/>
          <a:p>
            <a:fld id="{88279435-30EF-C241-87D1-8D13B984C0EB}" type="slidenum">
              <a:rPr lang="en-US" smtClean="0"/>
              <a:pPr/>
              <a:t>6</a:t>
            </a:fld>
            <a:endParaRPr lang="en-US"/>
          </a:p>
        </p:txBody>
      </p:sp>
      <p:sp>
        <p:nvSpPr>
          <p:cNvPr id="5" name="Title 4">
            <a:extLst>
              <a:ext uri="{FF2B5EF4-FFF2-40B4-BE49-F238E27FC236}">
                <a16:creationId xmlns:a16="http://schemas.microsoft.com/office/drawing/2014/main" id="{11304207-DD6C-4A87-B7DA-DB636338F11D}"/>
              </a:ext>
            </a:extLst>
          </p:cNvPr>
          <p:cNvSpPr>
            <a:spLocks noGrp="1"/>
          </p:cNvSpPr>
          <p:nvPr>
            <p:ph type="title"/>
          </p:nvPr>
        </p:nvSpPr>
        <p:spPr/>
        <p:txBody>
          <a:bodyPr/>
          <a:lstStyle/>
          <a:p>
            <a:r>
              <a:rPr lang="en-US" dirty="0"/>
              <a:t>Challenges</a:t>
            </a:r>
          </a:p>
        </p:txBody>
      </p:sp>
    </p:spTree>
    <p:extLst>
      <p:ext uri="{BB962C8B-B14F-4D97-AF65-F5344CB8AC3E}">
        <p14:creationId xmlns:p14="http://schemas.microsoft.com/office/powerpoint/2010/main" val="3202214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54D22A-2853-47B3-920E-1FA3ED825FFF}"/>
              </a:ext>
            </a:extLst>
          </p:cNvPr>
          <p:cNvSpPr>
            <a:spLocks noGrp="1"/>
          </p:cNvSpPr>
          <p:nvPr>
            <p:ph idx="1"/>
          </p:nvPr>
        </p:nvSpPr>
        <p:spPr/>
        <p:txBody>
          <a:bodyPr/>
          <a:lstStyle/>
          <a:p>
            <a:pPr marL="0" indent="0">
              <a:buNone/>
            </a:pPr>
            <a:r>
              <a:rPr lang="en-US" dirty="0"/>
              <a:t>Missing Value Ratios</a:t>
            </a:r>
          </a:p>
        </p:txBody>
      </p:sp>
      <p:sp>
        <p:nvSpPr>
          <p:cNvPr id="3" name="Date Placeholder 2">
            <a:extLst>
              <a:ext uri="{FF2B5EF4-FFF2-40B4-BE49-F238E27FC236}">
                <a16:creationId xmlns:a16="http://schemas.microsoft.com/office/drawing/2014/main" id="{E9BC423A-AD3B-4E29-962C-FF036420E6D3}"/>
              </a:ext>
            </a:extLst>
          </p:cNvPr>
          <p:cNvSpPr>
            <a:spLocks noGrp="1"/>
          </p:cNvSpPr>
          <p:nvPr>
            <p:ph type="dt" sz="half" idx="10"/>
          </p:nvPr>
        </p:nvSpPr>
        <p:spPr/>
        <p:txBody>
          <a:bodyPr/>
          <a:lstStyle/>
          <a:p>
            <a:r>
              <a:rPr lang="en-US"/>
              <a:t>8/10/2023</a:t>
            </a:r>
          </a:p>
        </p:txBody>
      </p:sp>
      <p:sp>
        <p:nvSpPr>
          <p:cNvPr id="4" name="Slide Number Placeholder 3">
            <a:extLst>
              <a:ext uri="{FF2B5EF4-FFF2-40B4-BE49-F238E27FC236}">
                <a16:creationId xmlns:a16="http://schemas.microsoft.com/office/drawing/2014/main" id="{80158DB8-3406-4649-866B-5A5F824FEA08}"/>
              </a:ext>
            </a:extLst>
          </p:cNvPr>
          <p:cNvSpPr>
            <a:spLocks noGrp="1"/>
          </p:cNvSpPr>
          <p:nvPr>
            <p:ph type="sldNum" sz="quarter" idx="12"/>
          </p:nvPr>
        </p:nvSpPr>
        <p:spPr/>
        <p:txBody>
          <a:bodyPr/>
          <a:lstStyle/>
          <a:p>
            <a:fld id="{88279435-30EF-C241-87D1-8D13B984C0EB}" type="slidenum">
              <a:rPr lang="en-US" smtClean="0"/>
              <a:pPr/>
              <a:t>7</a:t>
            </a:fld>
            <a:endParaRPr lang="en-US"/>
          </a:p>
        </p:txBody>
      </p:sp>
      <p:sp>
        <p:nvSpPr>
          <p:cNvPr id="5" name="Title 4">
            <a:extLst>
              <a:ext uri="{FF2B5EF4-FFF2-40B4-BE49-F238E27FC236}">
                <a16:creationId xmlns:a16="http://schemas.microsoft.com/office/drawing/2014/main" id="{28890CDC-19CC-4A2E-83C8-F5DD5F1A1E36}"/>
              </a:ext>
            </a:extLst>
          </p:cNvPr>
          <p:cNvSpPr>
            <a:spLocks noGrp="1"/>
          </p:cNvSpPr>
          <p:nvPr>
            <p:ph type="title"/>
          </p:nvPr>
        </p:nvSpPr>
        <p:spPr/>
        <p:txBody>
          <a:bodyPr/>
          <a:lstStyle/>
          <a:p>
            <a:r>
              <a:rPr lang="en-US" dirty="0"/>
              <a:t>MVR Comparison</a:t>
            </a:r>
          </a:p>
        </p:txBody>
      </p:sp>
      <p:graphicFrame>
        <p:nvGraphicFramePr>
          <p:cNvPr id="6" name="Content Placeholder 6">
            <a:extLst>
              <a:ext uri="{FF2B5EF4-FFF2-40B4-BE49-F238E27FC236}">
                <a16:creationId xmlns:a16="http://schemas.microsoft.com/office/drawing/2014/main" id="{F9AC0003-25B3-4DBD-BD1B-8282A0D48F95}"/>
              </a:ext>
            </a:extLst>
          </p:cNvPr>
          <p:cNvGraphicFramePr>
            <a:graphicFrameLocks/>
          </p:cNvGraphicFramePr>
          <p:nvPr>
            <p:extLst>
              <p:ext uri="{D42A27DB-BD31-4B8C-83A1-F6EECF244321}">
                <p14:modId xmlns:p14="http://schemas.microsoft.com/office/powerpoint/2010/main" val="3711043629"/>
              </p:ext>
            </p:extLst>
          </p:nvPr>
        </p:nvGraphicFramePr>
        <p:xfrm>
          <a:off x="3567178" y="2317530"/>
          <a:ext cx="5125378" cy="2222940"/>
        </p:xfrm>
        <a:graphic>
          <a:graphicData uri="http://schemas.openxmlformats.org/drawingml/2006/table">
            <a:tbl>
              <a:tblPr firstRow="1" bandRow="1">
                <a:tableStyleId>{5C22544A-7EE6-4342-B048-85BDC9FD1C3A}</a:tableStyleId>
              </a:tblPr>
              <a:tblGrid>
                <a:gridCol w="1856913">
                  <a:extLst>
                    <a:ext uri="{9D8B030D-6E8A-4147-A177-3AD203B41FA5}">
                      <a16:colId xmlns:a16="http://schemas.microsoft.com/office/drawing/2014/main" val="3631798857"/>
                    </a:ext>
                  </a:extLst>
                </a:gridCol>
                <a:gridCol w="1856913">
                  <a:extLst>
                    <a:ext uri="{9D8B030D-6E8A-4147-A177-3AD203B41FA5}">
                      <a16:colId xmlns:a16="http://schemas.microsoft.com/office/drawing/2014/main" val="3506652098"/>
                    </a:ext>
                  </a:extLst>
                </a:gridCol>
                <a:gridCol w="1411552">
                  <a:extLst>
                    <a:ext uri="{9D8B030D-6E8A-4147-A177-3AD203B41FA5}">
                      <a16:colId xmlns:a16="http://schemas.microsoft.com/office/drawing/2014/main" val="2618905783"/>
                    </a:ext>
                  </a:extLst>
                </a:gridCol>
              </a:tblGrid>
              <a:tr h="370490">
                <a:tc>
                  <a:txBody>
                    <a:bodyPr/>
                    <a:lstStyle/>
                    <a:p>
                      <a:r>
                        <a:rPr lang="en-US" dirty="0"/>
                        <a:t>Vital</a:t>
                      </a:r>
                    </a:p>
                  </a:txBody>
                  <a:tcPr/>
                </a:tc>
                <a:tc>
                  <a:txBody>
                    <a:bodyPr/>
                    <a:lstStyle/>
                    <a:p>
                      <a:r>
                        <a:rPr lang="en-US" dirty="0"/>
                        <a:t>MVR (Before)</a:t>
                      </a:r>
                    </a:p>
                  </a:txBody>
                  <a:tcPr/>
                </a:tc>
                <a:tc>
                  <a:txBody>
                    <a:bodyPr/>
                    <a:lstStyle/>
                    <a:p>
                      <a:r>
                        <a:rPr lang="en-US" dirty="0"/>
                        <a:t>MVR (After)</a:t>
                      </a:r>
                    </a:p>
                  </a:txBody>
                  <a:tcPr/>
                </a:tc>
                <a:extLst>
                  <a:ext uri="{0D108BD9-81ED-4DB2-BD59-A6C34878D82A}">
                    <a16:rowId xmlns:a16="http://schemas.microsoft.com/office/drawing/2014/main" val="2761031175"/>
                  </a:ext>
                </a:extLst>
              </a:tr>
              <a:tr h="370490">
                <a:tc>
                  <a:txBody>
                    <a:bodyPr/>
                    <a:lstStyle/>
                    <a:p>
                      <a:r>
                        <a:rPr lang="en-US" dirty="0"/>
                        <a:t>Pulse</a:t>
                      </a:r>
                    </a:p>
                  </a:txBody>
                  <a:tcPr/>
                </a:tc>
                <a:tc>
                  <a:txBody>
                    <a:bodyPr/>
                    <a:lstStyle/>
                    <a:p>
                      <a:r>
                        <a:rPr lang="en-US" dirty="0"/>
                        <a:t>96.90</a:t>
                      </a:r>
                    </a:p>
                  </a:txBody>
                  <a:tcPr/>
                </a:tc>
                <a:tc>
                  <a:txBody>
                    <a:bodyPr/>
                    <a:lstStyle/>
                    <a:p>
                      <a:r>
                        <a:rPr lang="en-US" dirty="0"/>
                        <a:t>28.76</a:t>
                      </a:r>
                    </a:p>
                  </a:txBody>
                  <a:tcPr/>
                </a:tc>
                <a:extLst>
                  <a:ext uri="{0D108BD9-81ED-4DB2-BD59-A6C34878D82A}">
                    <a16:rowId xmlns:a16="http://schemas.microsoft.com/office/drawing/2014/main" val="1647412584"/>
                  </a:ext>
                </a:extLst>
              </a:tr>
              <a:tr h="370490">
                <a:tc>
                  <a:txBody>
                    <a:bodyPr/>
                    <a:lstStyle/>
                    <a:p>
                      <a:r>
                        <a:rPr lang="en-US" dirty="0"/>
                        <a:t>Respiration</a:t>
                      </a:r>
                    </a:p>
                  </a:txBody>
                  <a:tcPr/>
                </a:tc>
                <a:tc>
                  <a:txBody>
                    <a:bodyPr/>
                    <a:lstStyle/>
                    <a:p>
                      <a:r>
                        <a:rPr lang="en-US" dirty="0"/>
                        <a:t>96.90</a:t>
                      </a:r>
                    </a:p>
                  </a:txBody>
                  <a:tcPr/>
                </a:tc>
                <a:tc>
                  <a:txBody>
                    <a:bodyPr/>
                    <a:lstStyle/>
                    <a:p>
                      <a:r>
                        <a:rPr lang="en-US" dirty="0"/>
                        <a:t>51.41</a:t>
                      </a:r>
                    </a:p>
                  </a:txBody>
                  <a:tcPr/>
                </a:tc>
                <a:extLst>
                  <a:ext uri="{0D108BD9-81ED-4DB2-BD59-A6C34878D82A}">
                    <a16:rowId xmlns:a16="http://schemas.microsoft.com/office/drawing/2014/main" val="3716932576"/>
                  </a:ext>
                </a:extLst>
              </a:tr>
              <a:tr h="370490">
                <a:tc>
                  <a:txBody>
                    <a:bodyPr/>
                    <a:lstStyle/>
                    <a:p>
                      <a:r>
                        <a:rPr lang="en-US" dirty="0"/>
                        <a:t>Temperature</a:t>
                      </a:r>
                    </a:p>
                  </a:txBody>
                  <a:tcPr/>
                </a:tc>
                <a:tc>
                  <a:txBody>
                    <a:bodyPr/>
                    <a:lstStyle/>
                    <a:p>
                      <a:r>
                        <a:rPr lang="en-US" dirty="0"/>
                        <a:t>96.90</a:t>
                      </a:r>
                    </a:p>
                  </a:txBody>
                  <a:tcPr/>
                </a:tc>
                <a:tc>
                  <a:txBody>
                    <a:bodyPr/>
                    <a:lstStyle/>
                    <a:p>
                      <a:r>
                        <a:rPr lang="en-US" dirty="0"/>
                        <a:t>55.23</a:t>
                      </a:r>
                    </a:p>
                  </a:txBody>
                  <a:tcPr/>
                </a:tc>
                <a:extLst>
                  <a:ext uri="{0D108BD9-81ED-4DB2-BD59-A6C34878D82A}">
                    <a16:rowId xmlns:a16="http://schemas.microsoft.com/office/drawing/2014/main" val="3560690017"/>
                  </a:ext>
                </a:extLst>
              </a:tr>
              <a:tr h="370490">
                <a:tc>
                  <a:txBody>
                    <a:bodyPr/>
                    <a:lstStyle/>
                    <a:p>
                      <a:r>
                        <a:rPr lang="en-US" dirty="0"/>
                        <a:t>Systolic</a:t>
                      </a:r>
                    </a:p>
                  </a:txBody>
                  <a:tcPr/>
                </a:tc>
                <a:tc>
                  <a:txBody>
                    <a:bodyPr/>
                    <a:lstStyle/>
                    <a:p>
                      <a:r>
                        <a:rPr lang="en-US" dirty="0"/>
                        <a:t>93.29</a:t>
                      </a:r>
                    </a:p>
                  </a:txBody>
                  <a:tcPr/>
                </a:tc>
                <a:tc>
                  <a:txBody>
                    <a:bodyPr/>
                    <a:lstStyle/>
                    <a:p>
                      <a:r>
                        <a:rPr lang="en-US" dirty="0"/>
                        <a:t>16.53</a:t>
                      </a:r>
                    </a:p>
                  </a:txBody>
                  <a:tcPr/>
                </a:tc>
                <a:extLst>
                  <a:ext uri="{0D108BD9-81ED-4DB2-BD59-A6C34878D82A}">
                    <a16:rowId xmlns:a16="http://schemas.microsoft.com/office/drawing/2014/main" val="2292486746"/>
                  </a:ext>
                </a:extLst>
              </a:tr>
              <a:tr h="370490">
                <a:tc>
                  <a:txBody>
                    <a:bodyPr/>
                    <a:lstStyle/>
                    <a:p>
                      <a:r>
                        <a:rPr lang="en-US" dirty="0"/>
                        <a:t>Diastolic</a:t>
                      </a:r>
                    </a:p>
                  </a:txBody>
                  <a:tcPr/>
                </a:tc>
                <a:tc>
                  <a:txBody>
                    <a:bodyPr/>
                    <a:lstStyle/>
                    <a:p>
                      <a:r>
                        <a:rPr lang="en-US" dirty="0"/>
                        <a:t>93.29</a:t>
                      </a:r>
                    </a:p>
                  </a:txBody>
                  <a:tcPr/>
                </a:tc>
                <a:tc>
                  <a:txBody>
                    <a:bodyPr/>
                    <a:lstStyle/>
                    <a:p>
                      <a:r>
                        <a:rPr lang="en-US" dirty="0"/>
                        <a:t>16.52</a:t>
                      </a:r>
                    </a:p>
                  </a:txBody>
                  <a:tcPr/>
                </a:tc>
                <a:extLst>
                  <a:ext uri="{0D108BD9-81ED-4DB2-BD59-A6C34878D82A}">
                    <a16:rowId xmlns:a16="http://schemas.microsoft.com/office/drawing/2014/main" val="2202023714"/>
                  </a:ext>
                </a:extLst>
              </a:tr>
            </a:tbl>
          </a:graphicData>
        </a:graphic>
      </p:graphicFrame>
    </p:spTree>
    <p:extLst>
      <p:ext uri="{BB962C8B-B14F-4D97-AF65-F5344CB8AC3E}">
        <p14:creationId xmlns:p14="http://schemas.microsoft.com/office/powerpoint/2010/main" val="3921337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220DF1-3ACE-4C04-AA08-3B8AAB2BC82E}"/>
              </a:ext>
            </a:extLst>
          </p:cNvPr>
          <p:cNvSpPr>
            <a:spLocks noGrp="1"/>
          </p:cNvSpPr>
          <p:nvPr>
            <p:ph idx="1"/>
          </p:nvPr>
        </p:nvSpPr>
        <p:spPr>
          <a:xfrm>
            <a:off x="609600" y="988383"/>
            <a:ext cx="10972800" cy="4986353"/>
          </a:xfrm>
        </p:spPr>
        <p:txBody>
          <a:bodyPr>
            <a:normAutofit/>
          </a:bodyPr>
          <a:lstStyle/>
          <a:p>
            <a:pPr algn="just"/>
            <a:r>
              <a:rPr lang="en-US" sz="2800" dirty="0"/>
              <a:t>MICE Imputation, short for ‘Multiple Imputation by Chained Equation’ is an advanced missing data imputation technique that uses multiple iterations of Machine Learning model training to predict the missing values using known values from other features in the data as predictors.</a:t>
            </a:r>
          </a:p>
        </p:txBody>
      </p:sp>
      <p:sp>
        <p:nvSpPr>
          <p:cNvPr id="3" name="Date Placeholder 2">
            <a:extLst>
              <a:ext uri="{FF2B5EF4-FFF2-40B4-BE49-F238E27FC236}">
                <a16:creationId xmlns:a16="http://schemas.microsoft.com/office/drawing/2014/main" id="{06C57F7D-192E-4A05-BCC2-052CC88E7F20}"/>
              </a:ext>
            </a:extLst>
          </p:cNvPr>
          <p:cNvSpPr>
            <a:spLocks noGrp="1"/>
          </p:cNvSpPr>
          <p:nvPr>
            <p:ph type="dt" sz="half" idx="10"/>
          </p:nvPr>
        </p:nvSpPr>
        <p:spPr/>
        <p:txBody>
          <a:bodyPr/>
          <a:lstStyle/>
          <a:p>
            <a:r>
              <a:rPr lang="en-US"/>
              <a:t>8/10/2023</a:t>
            </a:r>
            <a:endParaRPr lang="en-US" dirty="0"/>
          </a:p>
        </p:txBody>
      </p:sp>
      <p:sp>
        <p:nvSpPr>
          <p:cNvPr id="4" name="Slide Number Placeholder 3">
            <a:extLst>
              <a:ext uri="{FF2B5EF4-FFF2-40B4-BE49-F238E27FC236}">
                <a16:creationId xmlns:a16="http://schemas.microsoft.com/office/drawing/2014/main" id="{AEC5910B-6EF0-42A4-AC0D-CCA023A69396}"/>
              </a:ext>
            </a:extLst>
          </p:cNvPr>
          <p:cNvSpPr>
            <a:spLocks noGrp="1"/>
          </p:cNvSpPr>
          <p:nvPr>
            <p:ph type="sldNum" sz="quarter" idx="12"/>
          </p:nvPr>
        </p:nvSpPr>
        <p:spPr/>
        <p:txBody>
          <a:bodyPr/>
          <a:lstStyle/>
          <a:p>
            <a:fld id="{88279435-30EF-C241-87D1-8D13B984C0EB}" type="slidenum">
              <a:rPr lang="en-US" smtClean="0"/>
              <a:pPr/>
              <a:t>8</a:t>
            </a:fld>
            <a:endParaRPr lang="en-US"/>
          </a:p>
        </p:txBody>
      </p:sp>
      <p:sp>
        <p:nvSpPr>
          <p:cNvPr id="5" name="Title 4">
            <a:extLst>
              <a:ext uri="{FF2B5EF4-FFF2-40B4-BE49-F238E27FC236}">
                <a16:creationId xmlns:a16="http://schemas.microsoft.com/office/drawing/2014/main" id="{E342E67A-2444-44D1-8D05-4BDF3A368FAD}"/>
              </a:ext>
            </a:extLst>
          </p:cNvPr>
          <p:cNvSpPr>
            <a:spLocks noGrp="1"/>
          </p:cNvSpPr>
          <p:nvPr>
            <p:ph type="title"/>
          </p:nvPr>
        </p:nvSpPr>
        <p:spPr/>
        <p:txBody>
          <a:bodyPr/>
          <a:lstStyle/>
          <a:p>
            <a:r>
              <a:rPr lang="en-US" dirty="0"/>
              <a:t>The MICE Imputation</a:t>
            </a:r>
          </a:p>
        </p:txBody>
      </p:sp>
      <p:pic>
        <p:nvPicPr>
          <p:cNvPr id="1028" name="Picture 4" descr="https://html.scirp.org/file/10-1241508x23.png?20211105150145061">
            <a:extLst>
              <a:ext uri="{FF2B5EF4-FFF2-40B4-BE49-F238E27FC236}">
                <a16:creationId xmlns:a16="http://schemas.microsoft.com/office/drawing/2014/main" id="{7924E337-6A34-461F-A87C-98912B1A17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0052" y="2879464"/>
            <a:ext cx="5256215" cy="3228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5011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01BD327-A480-416F-A7D7-5D79C1F5A64B}"/>
              </a:ext>
            </a:extLst>
          </p:cNvPr>
          <p:cNvSpPr>
            <a:spLocks noGrp="1"/>
          </p:cNvSpPr>
          <p:nvPr>
            <p:ph type="dt" sz="half" idx="10"/>
          </p:nvPr>
        </p:nvSpPr>
        <p:spPr/>
        <p:txBody>
          <a:bodyPr/>
          <a:lstStyle/>
          <a:p>
            <a:r>
              <a:rPr lang="en-US"/>
              <a:t>8/10/2023</a:t>
            </a:r>
          </a:p>
        </p:txBody>
      </p:sp>
      <p:sp>
        <p:nvSpPr>
          <p:cNvPr id="4" name="Slide Number Placeholder 3">
            <a:extLst>
              <a:ext uri="{FF2B5EF4-FFF2-40B4-BE49-F238E27FC236}">
                <a16:creationId xmlns:a16="http://schemas.microsoft.com/office/drawing/2014/main" id="{57231396-4A91-45DB-AD94-BF5B00DD1477}"/>
              </a:ext>
            </a:extLst>
          </p:cNvPr>
          <p:cNvSpPr>
            <a:spLocks noGrp="1"/>
          </p:cNvSpPr>
          <p:nvPr>
            <p:ph type="sldNum" sz="quarter" idx="12"/>
          </p:nvPr>
        </p:nvSpPr>
        <p:spPr/>
        <p:txBody>
          <a:bodyPr/>
          <a:lstStyle/>
          <a:p>
            <a:fld id="{88279435-30EF-C241-87D1-8D13B984C0EB}" type="slidenum">
              <a:rPr lang="en-US" smtClean="0"/>
              <a:pPr/>
              <a:t>9</a:t>
            </a:fld>
            <a:endParaRPr lang="en-US"/>
          </a:p>
        </p:txBody>
      </p:sp>
      <p:pic>
        <p:nvPicPr>
          <p:cNvPr id="6" name="Picture 4" descr="https://html.scirp.org/file/10-1241508x23.png?20211105150145061">
            <a:extLst>
              <a:ext uri="{FF2B5EF4-FFF2-40B4-BE49-F238E27FC236}">
                <a16:creationId xmlns:a16="http://schemas.microsoft.com/office/drawing/2014/main" id="{F04E061A-8B7F-418A-87F2-FFE5DCACA6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308" y="901020"/>
            <a:ext cx="8737383" cy="5366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35901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24496</TotalTime>
  <Words>758</Words>
  <Application>Microsoft Office PowerPoint</Application>
  <PresentationFormat>Widescreen</PresentationFormat>
  <Paragraphs>268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Microsoft PhagsPa</vt:lpstr>
      <vt:lpstr>Times New Roman</vt:lpstr>
      <vt:lpstr>1_Office Theme</vt:lpstr>
      <vt:lpstr>Type 2 Diabetes Prediction Model</vt:lpstr>
      <vt:lpstr>Overview</vt:lpstr>
      <vt:lpstr>Recap</vt:lpstr>
      <vt:lpstr>Recap</vt:lpstr>
      <vt:lpstr>Recap</vt:lpstr>
      <vt:lpstr>Challenges</vt:lpstr>
      <vt:lpstr>MVR Comparison</vt:lpstr>
      <vt:lpstr>The MICE Imputation</vt:lpstr>
      <vt:lpstr>PowerPoint Presentation</vt:lpstr>
      <vt:lpstr>Utilizing Provider Notes</vt:lpstr>
      <vt:lpstr>Medications</vt:lpstr>
      <vt:lpstr>Procedures</vt:lpstr>
      <vt:lpstr>Handling Outliers</vt:lpstr>
      <vt:lpstr>Results Comparison with Medications and Surgeries</vt:lpstr>
      <vt:lpstr>Feature Selection</vt:lpstr>
      <vt:lpstr>Feature Selection</vt:lpstr>
      <vt:lpstr>Feature Selection</vt:lpstr>
      <vt:lpstr>Classifiers Results Comparison</vt:lpstr>
      <vt:lpstr>Summary</vt:lpstr>
      <vt:lpstr>Comparison with The Henan Rural Cohort Study</vt:lpstr>
      <vt:lpstr>Future Directions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Mudassar Farooq</dc:creator>
  <cp:lastModifiedBy>Faisal Shahid</cp:lastModifiedBy>
  <cp:revision>901</cp:revision>
  <cp:lastPrinted>2015-08-28T08:18:18Z</cp:lastPrinted>
  <dcterms:created xsi:type="dcterms:W3CDTF">2014-08-11T07:21:43Z</dcterms:created>
  <dcterms:modified xsi:type="dcterms:W3CDTF">2023-08-09T13:54:34Z</dcterms:modified>
</cp:coreProperties>
</file>