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631" r:id="rId2"/>
    <p:sldId id="257" r:id="rId3"/>
    <p:sldId id="558" r:id="rId4"/>
    <p:sldId id="560" r:id="rId5"/>
    <p:sldId id="259" r:id="rId6"/>
    <p:sldId id="635" r:id="rId7"/>
    <p:sldId id="651" r:id="rId8"/>
    <p:sldId id="644" r:id="rId9"/>
    <p:sldId id="645" r:id="rId10"/>
    <p:sldId id="649" r:id="rId11"/>
    <p:sldId id="650" r:id="rId12"/>
    <p:sldId id="646" r:id="rId13"/>
    <p:sldId id="643" r:id="rId14"/>
    <p:sldId id="641" r:id="rId15"/>
    <p:sldId id="6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BE7"/>
    <a:srgbClr val="FF9900"/>
    <a:srgbClr val="CC5D12"/>
    <a:srgbClr val="34A6DC"/>
    <a:srgbClr val="6CBEE6"/>
    <a:srgbClr val="2EA2DB"/>
    <a:srgbClr val="57C3EA"/>
    <a:srgbClr val="84BAF1"/>
    <a:srgbClr val="66C6E8"/>
    <a:srgbClr val="57B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455"/>
  </p:normalViewPr>
  <p:slideViewPr>
    <p:cSldViewPr snapToGrid="0" snapToObjects="1">
      <p:cViewPr varScale="1">
        <p:scale>
          <a:sx n="111" d="100"/>
          <a:sy n="111" d="100"/>
        </p:scale>
        <p:origin x="6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8A615-6848-4B76-A05C-D25EACABF2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75DAF-3C7D-48A0-8211-E0321F11D993}">
      <dgm:prSet/>
      <dgm:spPr/>
      <dgm:t>
        <a:bodyPr/>
        <a:lstStyle/>
        <a:p>
          <a:r>
            <a:rPr lang="en-US" dirty="0"/>
            <a:t>Modified Features</a:t>
          </a:r>
        </a:p>
      </dgm:t>
    </dgm:pt>
    <dgm:pt modelId="{E3967FE9-F91A-4330-9A57-0AE4CF5FB8EA}" type="parTrans" cxnId="{3A78E8C4-393B-4CDA-88C2-6B54BB317B05}">
      <dgm:prSet/>
      <dgm:spPr/>
      <dgm:t>
        <a:bodyPr/>
        <a:lstStyle/>
        <a:p>
          <a:endParaRPr lang="en-US"/>
        </a:p>
      </dgm:t>
    </dgm:pt>
    <dgm:pt modelId="{D683F5C5-437D-41AA-8680-44714BF27F05}" type="sibTrans" cxnId="{3A78E8C4-393B-4CDA-88C2-6B54BB317B05}">
      <dgm:prSet/>
      <dgm:spPr/>
      <dgm:t>
        <a:bodyPr/>
        <a:lstStyle/>
        <a:p>
          <a:endParaRPr lang="en-US"/>
        </a:p>
      </dgm:t>
    </dgm:pt>
    <dgm:pt modelId="{E5DA3E02-F9CB-499D-A08C-AB34EA568679}">
      <dgm:prSet custT="1"/>
      <dgm:spPr/>
      <dgm:t>
        <a:bodyPr/>
        <a:lstStyle/>
        <a:p>
          <a:r>
            <a:rPr lang="en-US" sz="3200" dirty="0"/>
            <a:t>Gender</a:t>
          </a:r>
        </a:p>
      </dgm:t>
    </dgm:pt>
    <dgm:pt modelId="{3FF69351-0E73-4434-BA4D-22DC7DBFEEDC}" type="parTrans" cxnId="{B486EED4-2067-4943-9C6E-4970B6DE5FC4}">
      <dgm:prSet/>
      <dgm:spPr/>
      <dgm:t>
        <a:bodyPr/>
        <a:lstStyle/>
        <a:p>
          <a:endParaRPr lang="en-US"/>
        </a:p>
      </dgm:t>
    </dgm:pt>
    <dgm:pt modelId="{C66131BF-5403-444C-8E5F-B8B633623636}" type="sibTrans" cxnId="{B486EED4-2067-4943-9C6E-4970B6DE5FC4}">
      <dgm:prSet/>
      <dgm:spPr/>
      <dgm:t>
        <a:bodyPr/>
        <a:lstStyle/>
        <a:p>
          <a:endParaRPr lang="en-US"/>
        </a:p>
      </dgm:t>
    </dgm:pt>
    <dgm:pt modelId="{54621D86-B101-4392-9EA4-3914C0C526A3}">
      <dgm:prSet custT="1"/>
      <dgm:spPr/>
      <dgm:t>
        <a:bodyPr/>
        <a:lstStyle/>
        <a:p>
          <a:r>
            <a:rPr lang="en-US" sz="3200" dirty="0"/>
            <a:t>Family History</a:t>
          </a:r>
        </a:p>
      </dgm:t>
    </dgm:pt>
    <dgm:pt modelId="{80DF4150-D6AA-4195-B93B-CFCB9E50E8CD}" type="parTrans" cxnId="{254206B1-98EC-4E28-897A-D86717EAC460}">
      <dgm:prSet/>
      <dgm:spPr/>
      <dgm:t>
        <a:bodyPr/>
        <a:lstStyle/>
        <a:p>
          <a:endParaRPr lang="en-US"/>
        </a:p>
      </dgm:t>
    </dgm:pt>
    <dgm:pt modelId="{2765A7B1-F8F8-4C5F-82A3-3F49F22C8608}" type="sibTrans" cxnId="{254206B1-98EC-4E28-897A-D86717EAC460}">
      <dgm:prSet/>
      <dgm:spPr/>
      <dgm:t>
        <a:bodyPr/>
        <a:lstStyle/>
        <a:p>
          <a:endParaRPr lang="en-US"/>
        </a:p>
      </dgm:t>
    </dgm:pt>
    <dgm:pt modelId="{9099C2EE-7344-450A-8834-D8D926EAF353}">
      <dgm:prSet custT="1"/>
      <dgm:spPr/>
      <dgm:t>
        <a:bodyPr/>
        <a:lstStyle/>
        <a:p>
          <a:r>
            <a:rPr lang="en-US" sz="3200" dirty="0"/>
            <a:t>Race Category</a:t>
          </a:r>
        </a:p>
      </dgm:t>
    </dgm:pt>
    <dgm:pt modelId="{63B5EB4D-2FFB-4D33-A189-588549C725F4}" type="parTrans" cxnId="{3626C65A-7D53-4EE6-A3FE-9385C7F7C556}">
      <dgm:prSet/>
      <dgm:spPr/>
      <dgm:t>
        <a:bodyPr/>
        <a:lstStyle/>
        <a:p>
          <a:endParaRPr lang="en-US"/>
        </a:p>
      </dgm:t>
    </dgm:pt>
    <dgm:pt modelId="{5D6CF6EA-1751-4042-8E15-CBCA7D2655AA}" type="sibTrans" cxnId="{3626C65A-7D53-4EE6-A3FE-9385C7F7C556}">
      <dgm:prSet/>
      <dgm:spPr/>
      <dgm:t>
        <a:bodyPr/>
        <a:lstStyle/>
        <a:p>
          <a:endParaRPr lang="en-US"/>
        </a:p>
      </dgm:t>
    </dgm:pt>
    <dgm:pt modelId="{5E9A3416-F649-44D0-ACB7-CFB5AA7574B7}">
      <dgm:prSet custT="1"/>
      <dgm:spPr/>
      <dgm:t>
        <a:bodyPr/>
        <a:lstStyle/>
        <a:p>
          <a:r>
            <a:rPr lang="en-US" sz="3200" dirty="0"/>
            <a:t>Age groups</a:t>
          </a:r>
        </a:p>
      </dgm:t>
    </dgm:pt>
    <dgm:pt modelId="{27024242-6BF7-461A-8B07-47EA5B3B15C2}" type="parTrans" cxnId="{1DA79F0E-F77D-4F61-AA29-0AECF1A68883}">
      <dgm:prSet/>
      <dgm:spPr/>
      <dgm:t>
        <a:bodyPr/>
        <a:lstStyle/>
        <a:p>
          <a:endParaRPr lang="en-US"/>
        </a:p>
      </dgm:t>
    </dgm:pt>
    <dgm:pt modelId="{F933CC9A-5A7F-45AD-886B-330781432D1E}" type="sibTrans" cxnId="{1DA79F0E-F77D-4F61-AA29-0AECF1A68883}">
      <dgm:prSet/>
      <dgm:spPr/>
      <dgm:t>
        <a:bodyPr/>
        <a:lstStyle/>
        <a:p>
          <a:endParaRPr lang="en-US"/>
        </a:p>
      </dgm:t>
    </dgm:pt>
    <dgm:pt modelId="{A5C4C9CC-FB12-4330-927A-FDB86782D90B}">
      <dgm:prSet custT="1"/>
      <dgm:spPr/>
      <dgm:t>
        <a:bodyPr/>
        <a:lstStyle/>
        <a:p>
          <a:r>
            <a:rPr lang="en-US" sz="3200" dirty="0"/>
            <a:t>BMI groups</a:t>
          </a:r>
        </a:p>
      </dgm:t>
    </dgm:pt>
    <dgm:pt modelId="{F59DE3FD-B9FF-45EA-8E22-2DD0B649582B}" type="parTrans" cxnId="{CC1E3E17-ABD6-4EE1-BA9A-EDAFA78F7573}">
      <dgm:prSet/>
      <dgm:spPr/>
      <dgm:t>
        <a:bodyPr/>
        <a:lstStyle/>
        <a:p>
          <a:endParaRPr lang="en-US"/>
        </a:p>
      </dgm:t>
    </dgm:pt>
    <dgm:pt modelId="{112CFC5A-F1F0-4F4D-9EAC-34F54D52F3AD}" type="sibTrans" cxnId="{CC1E3E17-ABD6-4EE1-BA9A-EDAFA78F7573}">
      <dgm:prSet/>
      <dgm:spPr/>
      <dgm:t>
        <a:bodyPr/>
        <a:lstStyle/>
        <a:p>
          <a:endParaRPr lang="en-US"/>
        </a:p>
      </dgm:t>
    </dgm:pt>
    <dgm:pt modelId="{57B00F86-668D-4160-958C-3B2660771EF2}">
      <dgm:prSet/>
      <dgm:spPr/>
      <dgm:t>
        <a:bodyPr/>
        <a:lstStyle/>
        <a:p>
          <a:r>
            <a:rPr lang="en-US" dirty="0"/>
            <a:t>Dropped Features</a:t>
          </a:r>
        </a:p>
      </dgm:t>
    </dgm:pt>
    <dgm:pt modelId="{69609564-AD10-4A67-B449-1D319D1CE8B6}" type="parTrans" cxnId="{85D505B4-C5A8-4D1E-BFC1-CC181C30BF78}">
      <dgm:prSet/>
      <dgm:spPr/>
      <dgm:t>
        <a:bodyPr/>
        <a:lstStyle/>
        <a:p>
          <a:endParaRPr lang="en-US"/>
        </a:p>
      </dgm:t>
    </dgm:pt>
    <dgm:pt modelId="{2B8C301E-3E47-490B-9082-716F4816FA11}" type="sibTrans" cxnId="{85D505B4-C5A8-4D1E-BFC1-CC181C30BF78}">
      <dgm:prSet/>
      <dgm:spPr/>
      <dgm:t>
        <a:bodyPr/>
        <a:lstStyle/>
        <a:p>
          <a:endParaRPr lang="en-US"/>
        </a:p>
      </dgm:t>
    </dgm:pt>
    <dgm:pt modelId="{145AE958-E392-4C11-A0B7-2203FEE27FE4}">
      <dgm:prSet custT="1"/>
      <dgm:spPr/>
      <dgm:t>
        <a:bodyPr/>
        <a:lstStyle/>
        <a:p>
          <a:r>
            <a:rPr lang="en-US" sz="3200" dirty="0"/>
            <a:t>Weight</a:t>
          </a:r>
        </a:p>
      </dgm:t>
    </dgm:pt>
    <dgm:pt modelId="{0CFFB74F-C274-40C4-B218-3C2692067DD1}" type="parTrans" cxnId="{CBA90C42-03A5-4318-99EF-CE4781220A55}">
      <dgm:prSet/>
      <dgm:spPr/>
      <dgm:t>
        <a:bodyPr/>
        <a:lstStyle/>
        <a:p>
          <a:endParaRPr lang="en-US"/>
        </a:p>
      </dgm:t>
    </dgm:pt>
    <dgm:pt modelId="{9A05AA24-7FF7-4E55-80E9-D3DB17FE4354}" type="sibTrans" cxnId="{CBA90C42-03A5-4318-99EF-CE4781220A55}">
      <dgm:prSet/>
      <dgm:spPr/>
      <dgm:t>
        <a:bodyPr/>
        <a:lstStyle/>
        <a:p>
          <a:endParaRPr lang="en-US"/>
        </a:p>
      </dgm:t>
    </dgm:pt>
    <dgm:pt modelId="{70579C77-EF3C-4CD7-9816-B865E327F5F9}">
      <dgm:prSet custT="1"/>
      <dgm:spPr/>
      <dgm:t>
        <a:bodyPr/>
        <a:lstStyle/>
        <a:p>
          <a:r>
            <a:rPr lang="en-US" sz="3200" dirty="0"/>
            <a:t>Pulse</a:t>
          </a:r>
        </a:p>
      </dgm:t>
    </dgm:pt>
    <dgm:pt modelId="{90D0C689-6A1D-4200-86AC-270727D9B3B7}" type="parTrans" cxnId="{A50819CF-E173-43C7-BD9B-34B11CF76B87}">
      <dgm:prSet/>
      <dgm:spPr/>
      <dgm:t>
        <a:bodyPr/>
        <a:lstStyle/>
        <a:p>
          <a:endParaRPr lang="en-US"/>
        </a:p>
      </dgm:t>
    </dgm:pt>
    <dgm:pt modelId="{C56E2471-B3F5-43C2-A401-72787945F813}" type="sibTrans" cxnId="{A50819CF-E173-43C7-BD9B-34B11CF76B87}">
      <dgm:prSet/>
      <dgm:spPr/>
      <dgm:t>
        <a:bodyPr/>
        <a:lstStyle/>
        <a:p>
          <a:endParaRPr lang="en-US"/>
        </a:p>
      </dgm:t>
    </dgm:pt>
    <dgm:pt modelId="{8E5C23E9-AD52-4907-BACE-98F29714F8A1}">
      <dgm:prSet/>
      <dgm:spPr/>
      <dgm:t>
        <a:bodyPr/>
        <a:lstStyle/>
        <a:p>
          <a:r>
            <a:rPr lang="en-US" dirty="0"/>
            <a:t>New Features</a:t>
          </a:r>
        </a:p>
      </dgm:t>
    </dgm:pt>
    <dgm:pt modelId="{C28D8BD3-1660-4948-B6ED-31FD98F8DD6C}" type="parTrans" cxnId="{8F9EDC38-7FC3-47E4-8C51-BDCCFFB69A22}">
      <dgm:prSet/>
      <dgm:spPr/>
      <dgm:t>
        <a:bodyPr/>
        <a:lstStyle/>
        <a:p>
          <a:endParaRPr lang="en-US"/>
        </a:p>
      </dgm:t>
    </dgm:pt>
    <dgm:pt modelId="{5B51FF06-D3D5-4074-8D66-3AAB3C6AC579}" type="sibTrans" cxnId="{8F9EDC38-7FC3-47E4-8C51-BDCCFFB69A22}">
      <dgm:prSet/>
      <dgm:spPr/>
      <dgm:t>
        <a:bodyPr/>
        <a:lstStyle/>
        <a:p>
          <a:endParaRPr lang="en-US"/>
        </a:p>
      </dgm:t>
    </dgm:pt>
    <dgm:pt modelId="{67EE4F36-FB27-48AD-9D77-37C9FA64E4D2}">
      <dgm:prSet custT="1"/>
      <dgm:spPr/>
      <dgm:t>
        <a:bodyPr/>
        <a:lstStyle/>
        <a:p>
          <a:r>
            <a:rPr lang="en-US" sz="3200" dirty="0"/>
            <a:t>28 </a:t>
          </a:r>
          <a:r>
            <a:rPr lang="en-US" sz="3200" dirty="0" err="1"/>
            <a:t>Elixhauser</a:t>
          </a:r>
          <a:r>
            <a:rPr lang="en-US" sz="3200" dirty="0"/>
            <a:t> comorbidity groups</a:t>
          </a:r>
        </a:p>
      </dgm:t>
    </dgm:pt>
    <dgm:pt modelId="{8092B79D-7D19-4BEE-A618-8846E4D82922}" type="parTrans" cxnId="{75A3C572-CB6C-4EB9-BCE1-ADDBBA280D60}">
      <dgm:prSet/>
      <dgm:spPr/>
      <dgm:t>
        <a:bodyPr/>
        <a:lstStyle/>
        <a:p>
          <a:endParaRPr lang="en-US"/>
        </a:p>
      </dgm:t>
    </dgm:pt>
    <dgm:pt modelId="{5ADC2AA1-6E6C-432F-9A6B-D00A184E3045}" type="sibTrans" cxnId="{75A3C572-CB6C-4EB9-BCE1-ADDBBA280D60}">
      <dgm:prSet/>
      <dgm:spPr/>
      <dgm:t>
        <a:bodyPr/>
        <a:lstStyle/>
        <a:p>
          <a:endParaRPr lang="en-US"/>
        </a:p>
      </dgm:t>
    </dgm:pt>
    <dgm:pt modelId="{CAC7A43B-337B-4358-BB94-D6E9FDBDEFB1}">
      <dgm:prSet custT="1"/>
      <dgm:spPr/>
      <dgm:t>
        <a:bodyPr/>
        <a:lstStyle/>
        <a:p>
          <a:r>
            <a:rPr lang="en-US" sz="3200" dirty="0"/>
            <a:t>Height</a:t>
          </a:r>
        </a:p>
      </dgm:t>
    </dgm:pt>
    <dgm:pt modelId="{FBF867DE-0F17-4284-89D7-EA53AD2E86F1}" type="parTrans" cxnId="{D9813037-AB47-4986-A41A-368BDDCC6EB2}">
      <dgm:prSet/>
      <dgm:spPr/>
      <dgm:t>
        <a:bodyPr/>
        <a:lstStyle/>
        <a:p>
          <a:endParaRPr lang="en-US"/>
        </a:p>
      </dgm:t>
    </dgm:pt>
    <dgm:pt modelId="{6828E1F8-6B3E-4185-A6EB-7E2D832119CD}" type="sibTrans" cxnId="{D9813037-AB47-4986-A41A-368BDDCC6EB2}">
      <dgm:prSet/>
      <dgm:spPr/>
      <dgm:t>
        <a:bodyPr/>
        <a:lstStyle/>
        <a:p>
          <a:endParaRPr lang="en-US"/>
        </a:p>
      </dgm:t>
    </dgm:pt>
    <dgm:pt modelId="{E846F3EC-20C8-4634-80A6-0D6F6F31A61A}">
      <dgm:prSet custT="1"/>
      <dgm:spPr/>
      <dgm:t>
        <a:bodyPr/>
        <a:lstStyle/>
        <a:p>
          <a:r>
            <a:rPr lang="en-US" sz="3200" dirty="0"/>
            <a:t>Blood pressure</a:t>
          </a:r>
        </a:p>
      </dgm:t>
    </dgm:pt>
    <dgm:pt modelId="{14A37870-7306-4707-A85B-252EEB20305D}" type="parTrans" cxnId="{82E667C5-4DBF-4AA3-AFE5-BA3AF5DF1AD1}">
      <dgm:prSet/>
      <dgm:spPr/>
      <dgm:t>
        <a:bodyPr/>
        <a:lstStyle/>
        <a:p>
          <a:endParaRPr lang="en-US"/>
        </a:p>
      </dgm:t>
    </dgm:pt>
    <dgm:pt modelId="{47615361-3AB7-47E3-A019-BA5D19BEA459}" type="sibTrans" cxnId="{82E667C5-4DBF-4AA3-AFE5-BA3AF5DF1AD1}">
      <dgm:prSet/>
      <dgm:spPr/>
      <dgm:t>
        <a:bodyPr/>
        <a:lstStyle/>
        <a:p>
          <a:endParaRPr lang="en-US"/>
        </a:p>
      </dgm:t>
    </dgm:pt>
    <dgm:pt modelId="{BFA45ACB-DA44-419F-B93E-D07538219C8D}" type="pres">
      <dgm:prSet presAssocID="{3CD8A615-6848-4B76-A05C-D25EACABF2B7}" presName="Name0" presStyleCnt="0">
        <dgm:presLayoutVars>
          <dgm:dir/>
          <dgm:animLvl val="lvl"/>
          <dgm:resizeHandles val="exact"/>
        </dgm:presLayoutVars>
      </dgm:prSet>
      <dgm:spPr/>
    </dgm:pt>
    <dgm:pt modelId="{E4190B72-3B9B-4996-83B5-6AD259659559}" type="pres">
      <dgm:prSet presAssocID="{A6F75DAF-3C7D-48A0-8211-E0321F11D993}" presName="composite" presStyleCnt="0"/>
      <dgm:spPr/>
    </dgm:pt>
    <dgm:pt modelId="{915B4EF3-122A-447F-9BDD-54DF78FAB191}" type="pres">
      <dgm:prSet presAssocID="{A6F75DAF-3C7D-48A0-8211-E0321F11D9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4C35173-5206-4D86-A635-686065B52EB6}" type="pres">
      <dgm:prSet presAssocID="{A6F75DAF-3C7D-48A0-8211-E0321F11D993}" presName="desTx" presStyleLbl="alignAccFollowNode1" presStyleIdx="0" presStyleCnt="3">
        <dgm:presLayoutVars>
          <dgm:bulletEnabled val="1"/>
        </dgm:presLayoutVars>
      </dgm:prSet>
      <dgm:spPr/>
    </dgm:pt>
    <dgm:pt modelId="{48984639-B396-4E5E-BF69-677C146B07C7}" type="pres">
      <dgm:prSet presAssocID="{D683F5C5-437D-41AA-8680-44714BF27F05}" presName="space" presStyleCnt="0"/>
      <dgm:spPr/>
    </dgm:pt>
    <dgm:pt modelId="{80AD768D-B591-4CE1-880D-51A8ECF47CCC}" type="pres">
      <dgm:prSet presAssocID="{57B00F86-668D-4160-958C-3B2660771EF2}" presName="composite" presStyleCnt="0"/>
      <dgm:spPr/>
    </dgm:pt>
    <dgm:pt modelId="{B4AC31DE-D603-4782-BB3F-849FBB90D095}" type="pres">
      <dgm:prSet presAssocID="{57B00F86-668D-4160-958C-3B2660771E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3D9834F-EAEC-45D6-BDCD-25ED601829A9}" type="pres">
      <dgm:prSet presAssocID="{57B00F86-668D-4160-958C-3B2660771EF2}" presName="desTx" presStyleLbl="alignAccFollowNode1" presStyleIdx="1" presStyleCnt="3">
        <dgm:presLayoutVars>
          <dgm:bulletEnabled val="1"/>
        </dgm:presLayoutVars>
      </dgm:prSet>
      <dgm:spPr/>
    </dgm:pt>
    <dgm:pt modelId="{B8F5662D-9EA8-4E66-A860-DD967DD0E20B}" type="pres">
      <dgm:prSet presAssocID="{2B8C301E-3E47-490B-9082-716F4816FA11}" presName="space" presStyleCnt="0"/>
      <dgm:spPr/>
    </dgm:pt>
    <dgm:pt modelId="{00BF14ED-566F-41AD-B914-46F2E6DDCB83}" type="pres">
      <dgm:prSet presAssocID="{8E5C23E9-AD52-4907-BACE-98F29714F8A1}" presName="composite" presStyleCnt="0"/>
      <dgm:spPr/>
    </dgm:pt>
    <dgm:pt modelId="{2E6AAB33-0B30-4CD2-A1FE-AA6E924FC07D}" type="pres">
      <dgm:prSet presAssocID="{8E5C23E9-AD52-4907-BACE-98F29714F8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2CAE5D-B3DC-4390-821A-FBCDB982BD44}" type="pres">
      <dgm:prSet presAssocID="{8E5C23E9-AD52-4907-BACE-98F29714F8A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B06CF06-CDED-4905-859D-62BF8BF1B829}" type="presOf" srcId="{9099C2EE-7344-450A-8834-D8D926EAF353}" destId="{84C35173-5206-4D86-A635-686065B52EB6}" srcOrd="0" destOrd="2" presId="urn:microsoft.com/office/officeart/2005/8/layout/hList1"/>
    <dgm:cxn modelId="{1DA79F0E-F77D-4F61-AA29-0AECF1A68883}" srcId="{A6F75DAF-3C7D-48A0-8211-E0321F11D993}" destId="{5E9A3416-F649-44D0-ACB7-CFB5AA7574B7}" srcOrd="3" destOrd="0" parTransId="{27024242-6BF7-461A-8B07-47EA5B3B15C2}" sibTransId="{F933CC9A-5A7F-45AD-886B-330781432D1E}"/>
    <dgm:cxn modelId="{CC1E3E17-ABD6-4EE1-BA9A-EDAFA78F7573}" srcId="{A6F75DAF-3C7D-48A0-8211-E0321F11D993}" destId="{A5C4C9CC-FB12-4330-927A-FDB86782D90B}" srcOrd="4" destOrd="0" parTransId="{F59DE3FD-B9FF-45EA-8E22-2DD0B649582B}" sibTransId="{112CFC5A-F1F0-4F4D-9EAC-34F54D52F3AD}"/>
    <dgm:cxn modelId="{91648B1E-24FF-4D04-AD7A-ABC77A41B5AC}" type="presOf" srcId="{145AE958-E392-4C11-A0B7-2203FEE27FE4}" destId="{A3D9834F-EAEC-45D6-BDCD-25ED601829A9}" srcOrd="0" destOrd="0" presId="urn:microsoft.com/office/officeart/2005/8/layout/hList1"/>
    <dgm:cxn modelId="{0667592B-C9E3-400D-9C6C-C39E87920E3F}" type="presOf" srcId="{57B00F86-668D-4160-958C-3B2660771EF2}" destId="{B4AC31DE-D603-4782-BB3F-849FBB90D095}" srcOrd="0" destOrd="0" presId="urn:microsoft.com/office/officeart/2005/8/layout/hList1"/>
    <dgm:cxn modelId="{4BF6F736-F44B-46DE-9DF5-354B893DEB79}" type="presOf" srcId="{E5DA3E02-F9CB-499D-A08C-AB34EA568679}" destId="{84C35173-5206-4D86-A635-686065B52EB6}" srcOrd="0" destOrd="0" presId="urn:microsoft.com/office/officeart/2005/8/layout/hList1"/>
    <dgm:cxn modelId="{D9813037-AB47-4986-A41A-368BDDCC6EB2}" srcId="{57B00F86-668D-4160-958C-3B2660771EF2}" destId="{CAC7A43B-337B-4358-BB94-D6E9FDBDEFB1}" srcOrd="1" destOrd="0" parTransId="{FBF867DE-0F17-4284-89D7-EA53AD2E86F1}" sibTransId="{6828E1F8-6B3E-4185-A6EB-7E2D832119CD}"/>
    <dgm:cxn modelId="{8F9EDC38-7FC3-47E4-8C51-BDCCFFB69A22}" srcId="{3CD8A615-6848-4B76-A05C-D25EACABF2B7}" destId="{8E5C23E9-AD52-4907-BACE-98F29714F8A1}" srcOrd="2" destOrd="0" parTransId="{C28D8BD3-1660-4948-B6ED-31FD98F8DD6C}" sibTransId="{5B51FF06-D3D5-4074-8D66-3AAB3C6AC579}"/>
    <dgm:cxn modelId="{503CB63E-C824-40C8-A688-34A97DB038AC}" type="presOf" srcId="{8E5C23E9-AD52-4907-BACE-98F29714F8A1}" destId="{2E6AAB33-0B30-4CD2-A1FE-AA6E924FC07D}" srcOrd="0" destOrd="0" presId="urn:microsoft.com/office/officeart/2005/8/layout/hList1"/>
    <dgm:cxn modelId="{CBA90C42-03A5-4318-99EF-CE4781220A55}" srcId="{57B00F86-668D-4160-958C-3B2660771EF2}" destId="{145AE958-E392-4C11-A0B7-2203FEE27FE4}" srcOrd="0" destOrd="0" parTransId="{0CFFB74F-C274-40C4-B218-3C2692067DD1}" sibTransId="{9A05AA24-7FF7-4E55-80E9-D3DB17FE4354}"/>
    <dgm:cxn modelId="{75A3C572-CB6C-4EB9-BCE1-ADDBBA280D60}" srcId="{8E5C23E9-AD52-4907-BACE-98F29714F8A1}" destId="{67EE4F36-FB27-48AD-9D77-37C9FA64E4D2}" srcOrd="0" destOrd="0" parTransId="{8092B79D-7D19-4BEE-A618-8846E4D82922}" sibTransId="{5ADC2AA1-6E6C-432F-9A6B-D00A184E3045}"/>
    <dgm:cxn modelId="{26C6F778-A412-45DC-95A4-1324DEEFE5EF}" type="presOf" srcId="{A6F75DAF-3C7D-48A0-8211-E0321F11D993}" destId="{915B4EF3-122A-447F-9BDD-54DF78FAB191}" srcOrd="0" destOrd="0" presId="urn:microsoft.com/office/officeart/2005/8/layout/hList1"/>
    <dgm:cxn modelId="{3626C65A-7D53-4EE6-A3FE-9385C7F7C556}" srcId="{A6F75DAF-3C7D-48A0-8211-E0321F11D993}" destId="{9099C2EE-7344-450A-8834-D8D926EAF353}" srcOrd="2" destOrd="0" parTransId="{63B5EB4D-2FFB-4D33-A189-588549C725F4}" sibTransId="{5D6CF6EA-1751-4042-8E15-CBCA7D2655AA}"/>
    <dgm:cxn modelId="{F70EC894-5D34-4E8F-8769-0AE48A66E3F0}" type="presOf" srcId="{5E9A3416-F649-44D0-ACB7-CFB5AA7574B7}" destId="{84C35173-5206-4D86-A635-686065B52EB6}" srcOrd="0" destOrd="3" presId="urn:microsoft.com/office/officeart/2005/8/layout/hList1"/>
    <dgm:cxn modelId="{06066F97-DFE8-4F59-99D7-F3411EC3351B}" type="presOf" srcId="{CAC7A43B-337B-4358-BB94-D6E9FDBDEFB1}" destId="{A3D9834F-EAEC-45D6-BDCD-25ED601829A9}" srcOrd="0" destOrd="1" presId="urn:microsoft.com/office/officeart/2005/8/layout/hList1"/>
    <dgm:cxn modelId="{DCA376AF-7BC5-4C67-8A46-7A46B12C59DB}" type="presOf" srcId="{A5C4C9CC-FB12-4330-927A-FDB86782D90B}" destId="{84C35173-5206-4D86-A635-686065B52EB6}" srcOrd="0" destOrd="4" presId="urn:microsoft.com/office/officeart/2005/8/layout/hList1"/>
    <dgm:cxn modelId="{254206B1-98EC-4E28-897A-D86717EAC460}" srcId="{A6F75DAF-3C7D-48A0-8211-E0321F11D993}" destId="{54621D86-B101-4392-9EA4-3914C0C526A3}" srcOrd="1" destOrd="0" parTransId="{80DF4150-D6AA-4195-B93B-CFCB9E50E8CD}" sibTransId="{2765A7B1-F8F8-4C5F-82A3-3F49F22C8608}"/>
    <dgm:cxn modelId="{C53392B1-C46C-4ADB-8846-3BC4BC4C53D0}" type="presOf" srcId="{67EE4F36-FB27-48AD-9D77-37C9FA64E4D2}" destId="{F32CAE5D-B3DC-4390-821A-FBCDB982BD44}" srcOrd="0" destOrd="0" presId="urn:microsoft.com/office/officeart/2005/8/layout/hList1"/>
    <dgm:cxn modelId="{85D505B4-C5A8-4D1E-BFC1-CC181C30BF78}" srcId="{3CD8A615-6848-4B76-A05C-D25EACABF2B7}" destId="{57B00F86-668D-4160-958C-3B2660771EF2}" srcOrd="1" destOrd="0" parTransId="{69609564-AD10-4A67-B449-1D319D1CE8B6}" sibTransId="{2B8C301E-3E47-490B-9082-716F4816FA11}"/>
    <dgm:cxn modelId="{680F5CBB-DC34-4B8B-8F1E-70F10CB40BF6}" type="presOf" srcId="{3CD8A615-6848-4B76-A05C-D25EACABF2B7}" destId="{BFA45ACB-DA44-419F-B93E-D07538219C8D}" srcOrd="0" destOrd="0" presId="urn:microsoft.com/office/officeart/2005/8/layout/hList1"/>
    <dgm:cxn modelId="{DD755FC4-68C9-443E-9A1D-61190C6DA9E8}" type="presOf" srcId="{70579C77-EF3C-4CD7-9816-B865E327F5F9}" destId="{A3D9834F-EAEC-45D6-BDCD-25ED601829A9}" srcOrd="0" destOrd="2" presId="urn:microsoft.com/office/officeart/2005/8/layout/hList1"/>
    <dgm:cxn modelId="{3A78E8C4-393B-4CDA-88C2-6B54BB317B05}" srcId="{3CD8A615-6848-4B76-A05C-D25EACABF2B7}" destId="{A6F75DAF-3C7D-48A0-8211-E0321F11D993}" srcOrd="0" destOrd="0" parTransId="{E3967FE9-F91A-4330-9A57-0AE4CF5FB8EA}" sibTransId="{D683F5C5-437D-41AA-8680-44714BF27F05}"/>
    <dgm:cxn modelId="{82E667C5-4DBF-4AA3-AFE5-BA3AF5DF1AD1}" srcId="{A6F75DAF-3C7D-48A0-8211-E0321F11D993}" destId="{E846F3EC-20C8-4634-80A6-0D6F6F31A61A}" srcOrd="5" destOrd="0" parTransId="{14A37870-7306-4707-A85B-252EEB20305D}" sibTransId="{47615361-3AB7-47E3-A019-BA5D19BEA459}"/>
    <dgm:cxn modelId="{A50819CF-E173-43C7-BD9B-34B11CF76B87}" srcId="{57B00F86-668D-4160-958C-3B2660771EF2}" destId="{70579C77-EF3C-4CD7-9816-B865E327F5F9}" srcOrd="2" destOrd="0" parTransId="{90D0C689-6A1D-4200-86AC-270727D9B3B7}" sibTransId="{C56E2471-B3F5-43C2-A401-72787945F813}"/>
    <dgm:cxn modelId="{B486EED4-2067-4943-9C6E-4970B6DE5FC4}" srcId="{A6F75DAF-3C7D-48A0-8211-E0321F11D993}" destId="{E5DA3E02-F9CB-499D-A08C-AB34EA568679}" srcOrd="0" destOrd="0" parTransId="{3FF69351-0E73-4434-BA4D-22DC7DBFEEDC}" sibTransId="{C66131BF-5403-444C-8E5F-B8B633623636}"/>
    <dgm:cxn modelId="{ADF8B7E3-8336-450E-9FE5-888F298074C8}" type="presOf" srcId="{E846F3EC-20C8-4634-80A6-0D6F6F31A61A}" destId="{84C35173-5206-4D86-A635-686065B52EB6}" srcOrd="0" destOrd="5" presId="urn:microsoft.com/office/officeart/2005/8/layout/hList1"/>
    <dgm:cxn modelId="{364E52E7-BE6D-451F-949C-9A1F4C59E2F0}" type="presOf" srcId="{54621D86-B101-4392-9EA4-3914C0C526A3}" destId="{84C35173-5206-4D86-A635-686065B52EB6}" srcOrd="0" destOrd="1" presId="urn:microsoft.com/office/officeart/2005/8/layout/hList1"/>
    <dgm:cxn modelId="{69370982-7063-48BB-8161-E670E6029455}" type="presParOf" srcId="{BFA45ACB-DA44-419F-B93E-D07538219C8D}" destId="{E4190B72-3B9B-4996-83B5-6AD259659559}" srcOrd="0" destOrd="0" presId="urn:microsoft.com/office/officeart/2005/8/layout/hList1"/>
    <dgm:cxn modelId="{DE6F54A6-956C-41E5-915A-3EE28620F5AD}" type="presParOf" srcId="{E4190B72-3B9B-4996-83B5-6AD259659559}" destId="{915B4EF3-122A-447F-9BDD-54DF78FAB191}" srcOrd="0" destOrd="0" presId="urn:microsoft.com/office/officeart/2005/8/layout/hList1"/>
    <dgm:cxn modelId="{3314BA8D-0995-4610-AC97-C4E22CC6D770}" type="presParOf" srcId="{E4190B72-3B9B-4996-83B5-6AD259659559}" destId="{84C35173-5206-4D86-A635-686065B52EB6}" srcOrd="1" destOrd="0" presId="urn:microsoft.com/office/officeart/2005/8/layout/hList1"/>
    <dgm:cxn modelId="{9D8DDEE7-79FD-4914-B482-70C7051128E9}" type="presParOf" srcId="{BFA45ACB-DA44-419F-B93E-D07538219C8D}" destId="{48984639-B396-4E5E-BF69-677C146B07C7}" srcOrd="1" destOrd="0" presId="urn:microsoft.com/office/officeart/2005/8/layout/hList1"/>
    <dgm:cxn modelId="{FAC9A64A-98D1-4AEF-A172-4734E5201414}" type="presParOf" srcId="{BFA45ACB-DA44-419F-B93E-D07538219C8D}" destId="{80AD768D-B591-4CE1-880D-51A8ECF47CCC}" srcOrd="2" destOrd="0" presId="urn:microsoft.com/office/officeart/2005/8/layout/hList1"/>
    <dgm:cxn modelId="{62E237FF-0D2D-41E4-BD91-596D252AFE5F}" type="presParOf" srcId="{80AD768D-B591-4CE1-880D-51A8ECF47CCC}" destId="{B4AC31DE-D603-4782-BB3F-849FBB90D095}" srcOrd="0" destOrd="0" presId="urn:microsoft.com/office/officeart/2005/8/layout/hList1"/>
    <dgm:cxn modelId="{76D8E6FE-2409-4A13-85EE-A93BA9D0DC9D}" type="presParOf" srcId="{80AD768D-B591-4CE1-880D-51A8ECF47CCC}" destId="{A3D9834F-EAEC-45D6-BDCD-25ED601829A9}" srcOrd="1" destOrd="0" presId="urn:microsoft.com/office/officeart/2005/8/layout/hList1"/>
    <dgm:cxn modelId="{33EC2D93-042E-4E1C-B971-8E80C42E215C}" type="presParOf" srcId="{BFA45ACB-DA44-419F-B93E-D07538219C8D}" destId="{B8F5662D-9EA8-4E66-A860-DD967DD0E20B}" srcOrd="3" destOrd="0" presId="urn:microsoft.com/office/officeart/2005/8/layout/hList1"/>
    <dgm:cxn modelId="{62663467-FAC3-406F-905C-921609306AC3}" type="presParOf" srcId="{BFA45ACB-DA44-419F-B93E-D07538219C8D}" destId="{00BF14ED-566F-41AD-B914-46F2E6DDCB83}" srcOrd="4" destOrd="0" presId="urn:microsoft.com/office/officeart/2005/8/layout/hList1"/>
    <dgm:cxn modelId="{D257A984-8B3F-4BF1-B82D-00AF21321EB7}" type="presParOf" srcId="{00BF14ED-566F-41AD-B914-46F2E6DDCB83}" destId="{2E6AAB33-0B30-4CD2-A1FE-AA6E924FC07D}" srcOrd="0" destOrd="0" presId="urn:microsoft.com/office/officeart/2005/8/layout/hList1"/>
    <dgm:cxn modelId="{89F4E139-6597-446A-9BF8-D1FFE8292E96}" type="presParOf" srcId="{00BF14ED-566F-41AD-B914-46F2E6DDCB83}" destId="{F32CAE5D-B3DC-4390-821A-FBCDB982BD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B4EF3-122A-447F-9BDD-54DF78FAB191}">
      <dsp:nvSpPr>
        <dsp:cNvPr id="0" name=""/>
        <dsp:cNvSpPr/>
      </dsp:nvSpPr>
      <dsp:spPr>
        <a:xfrm>
          <a:off x="3429" y="47133"/>
          <a:ext cx="3343274" cy="133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Modified Features</a:t>
          </a:r>
        </a:p>
      </dsp:txBody>
      <dsp:txXfrm>
        <a:off x="3429" y="47133"/>
        <a:ext cx="3343274" cy="1337309"/>
      </dsp:txXfrm>
    </dsp:sp>
    <dsp:sp modelId="{84C35173-5206-4D86-A635-686065B52EB6}">
      <dsp:nvSpPr>
        <dsp:cNvPr id="0" name=""/>
        <dsp:cNvSpPr/>
      </dsp:nvSpPr>
      <dsp:spPr>
        <a:xfrm>
          <a:off x="3429" y="1384443"/>
          <a:ext cx="3343274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Gender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Family History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Race Category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Age groups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BMI groups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Blood pressure</a:t>
          </a:r>
        </a:p>
      </dsp:txBody>
      <dsp:txXfrm>
        <a:off x="3429" y="1384443"/>
        <a:ext cx="3343274" cy="3554775"/>
      </dsp:txXfrm>
    </dsp:sp>
    <dsp:sp modelId="{B4AC31DE-D603-4782-BB3F-849FBB90D095}">
      <dsp:nvSpPr>
        <dsp:cNvPr id="0" name=""/>
        <dsp:cNvSpPr/>
      </dsp:nvSpPr>
      <dsp:spPr>
        <a:xfrm>
          <a:off x="3814762" y="47133"/>
          <a:ext cx="3343274" cy="133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Dropped Features</a:t>
          </a:r>
        </a:p>
      </dsp:txBody>
      <dsp:txXfrm>
        <a:off x="3814762" y="47133"/>
        <a:ext cx="3343274" cy="1337309"/>
      </dsp:txXfrm>
    </dsp:sp>
    <dsp:sp modelId="{A3D9834F-EAEC-45D6-BDCD-25ED601829A9}">
      <dsp:nvSpPr>
        <dsp:cNvPr id="0" name=""/>
        <dsp:cNvSpPr/>
      </dsp:nvSpPr>
      <dsp:spPr>
        <a:xfrm>
          <a:off x="3814762" y="1384443"/>
          <a:ext cx="3343274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Weight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Height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Pulse</a:t>
          </a:r>
        </a:p>
      </dsp:txBody>
      <dsp:txXfrm>
        <a:off x="3814762" y="1384443"/>
        <a:ext cx="3343274" cy="3554775"/>
      </dsp:txXfrm>
    </dsp:sp>
    <dsp:sp modelId="{2E6AAB33-0B30-4CD2-A1FE-AA6E924FC07D}">
      <dsp:nvSpPr>
        <dsp:cNvPr id="0" name=""/>
        <dsp:cNvSpPr/>
      </dsp:nvSpPr>
      <dsp:spPr>
        <a:xfrm>
          <a:off x="7626096" y="47133"/>
          <a:ext cx="3343274" cy="133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New Features</a:t>
          </a:r>
        </a:p>
      </dsp:txBody>
      <dsp:txXfrm>
        <a:off x="7626096" y="47133"/>
        <a:ext cx="3343274" cy="1337309"/>
      </dsp:txXfrm>
    </dsp:sp>
    <dsp:sp modelId="{F32CAE5D-B3DC-4390-821A-FBCDB982BD44}">
      <dsp:nvSpPr>
        <dsp:cNvPr id="0" name=""/>
        <dsp:cNvSpPr/>
      </dsp:nvSpPr>
      <dsp:spPr>
        <a:xfrm>
          <a:off x="7626096" y="1384443"/>
          <a:ext cx="3343274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28 </a:t>
          </a:r>
          <a:r>
            <a:rPr lang="en-US" sz="3200" kern="1200" dirty="0" err="1"/>
            <a:t>Elixhauser</a:t>
          </a:r>
          <a:r>
            <a:rPr lang="en-US" sz="3200" kern="1200" dirty="0"/>
            <a:t> comorbidity groups</a:t>
          </a:r>
        </a:p>
      </dsp:txBody>
      <dsp:txXfrm>
        <a:off x="7626096" y="1384443"/>
        <a:ext cx="3343274" cy="355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10/5/2023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93A-015D-48A5-A7BC-F1F5AC9D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613"/>
            <a:ext cx="9144000" cy="2387600"/>
          </a:xfrm>
        </p:spPr>
        <p:txBody>
          <a:bodyPr/>
          <a:lstStyle/>
          <a:p>
            <a:r>
              <a:rPr lang="en-US" dirty="0"/>
              <a:t>MDR October 2023</a:t>
            </a:r>
            <a:br>
              <a:rPr lang="en-US" dirty="0"/>
            </a:br>
            <a:r>
              <a:rPr lang="en-US" dirty="0"/>
              <a:t>Diabetes Prediction Model and </a:t>
            </a:r>
            <a:br>
              <a:rPr lang="en-US" dirty="0"/>
            </a:br>
            <a:r>
              <a:rPr lang="en-US" dirty="0"/>
              <a:t>Data Extraction Pipeline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659A-70D7-49D3-A706-26655CF39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337"/>
            <a:ext cx="9144000" cy="1655762"/>
          </a:xfrm>
        </p:spPr>
        <p:txBody>
          <a:bodyPr/>
          <a:lstStyle/>
          <a:p>
            <a:r>
              <a:rPr lang="en-US" dirty="0"/>
              <a:t>Muhammad Faisal Shahid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0260-058C-49BE-B4C2-F323B65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8740-C2C0-48D9-9912-8378BBE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"/>
    </mc:Choice>
    <mc:Fallback xmlns="">
      <p:transition spd="slow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77653-8F15-46E5-B574-A4E69D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Social History: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Smoking Status categories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Alcohol Status categories</a:t>
            </a:r>
          </a:p>
          <a:p>
            <a:pPr>
              <a:lnSpc>
                <a:spcPct val="160000"/>
              </a:lnSpc>
            </a:pPr>
            <a:r>
              <a:rPr lang="en-US" dirty="0"/>
              <a:t>Family History: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Diseases Mapping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Family members can be categorize i.e. in Parents, Siblings, Grandparents etc.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264F-9157-4CA5-BA6B-869D823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4534-BA98-48FA-8978-57F7066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B327E-18D0-495A-8ADD-6DD4BA5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40755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77653-8F15-46E5-B574-A4E69D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Demographics: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Gender discrepancy in value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Marital Status null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Race/Ethnicity</a:t>
            </a:r>
          </a:p>
          <a:p>
            <a:pPr>
              <a:lnSpc>
                <a:spcPct val="150000"/>
              </a:lnSpc>
            </a:pPr>
            <a:r>
              <a:rPr lang="en-US" dirty="0"/>
              <a:t>Surgery History: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Surgery to CPT codes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Surgery Date range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264F-9157-4CA5-BA6B-869D823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4534-BA98-48FA-8978-57F7066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B327E-18D0-495A-8ADD-6DD4BA5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81293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89EC8-8401-458B-90A8-8DA905D2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5823"/>
            <a:ext cx="10972800" cy="49863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Input datatypes of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Gender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EF79C-C5AD-462E-9FA7-37A9C62C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377D-9F8E-4FD5-B783-141DECD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7B101-E037-41A8-A16E-86BD157A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API</a:t>
            </a:r>
          </a:p>
        </p:txBody>
      </p:sp>
    </p:spTree>
    <p:extLst>
      <p:ext uri="{BB962C8B-B14F-4D97-AF65-F5344CB8AC3E}">
        <p14:creationId xmlns:p14="http://schemas.microsoft.com/office/powerpoint/2010/main" val="200232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794BA-7DB5-47D3-B653-04B6BBDD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Diabetes Survival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Processed Data for 24 months window </a:t>
            </a:r>
          </a:p>
          <a:p>
            <a:pPr>
              <a:lnSpc>
                <a:spcPct val="150000"/>
              </a:lnSpc>
            </a:pPr>
            <a:r>
              <a:rPr lang="en-US" dirty="0"/>
              <a:t>Preprocessing Pipeline for predictive modeling</a:t>
            </a:r>
          </a:p>
          <a:p>
            <a:pPr>
              <a:lnSpc>
                <a:spcPct val="150000"/>
              </a:lnSpc>
            </a:pPr>
            <a:r>
              <a:rPr lang="en-US" dirty="0"/>
              <a:t>SP4 and SP5 Trainees Evaluations and Projects Guidance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D61E5-3618-4D1F-BFC4-0C975D01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55DDA-C5D7-4A28-8E92-E9F16846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5D00C-BBF5-44B8-8D4E-CF6DF66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42680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0BD-024B-4080-BF56-3EEAD09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1AF6-0E5D-4131-B059-893781AA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5098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Preprocessing pipeline 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for Diabetes Pipeline</a:t>
            </a:r>
          </a:p>
          <a:p>
            <a:pPr>
              <a:lnSpc>
                <a:spcPct val="150000"/>
              </a:lnSpc>
            </a:pPr>
            <a:r>
              <a:rPr lang="en-US" dirty="0"/>
              <a:t>Patients Journey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C035-C637-4013-8D53-4081793F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9E5FE-2796-4063-A144-3C14BF93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4348"/>
            <a:ext cx="10515600" cy="4293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B80A-EDF0-49D3-85B3-C19365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078F0-00B3-40F6-857F-4AB3D059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F4972-7E81-4C57-9460-F9F91446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Recap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Diabetes Survival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Diabetes API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Preprocessing Pipeline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66214-9841-481B-9C4F-42E4679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9A0B-EEAC-4191-A226-195F1DD8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31"/>
    </mc:Choice>
    <mc:Fallback xmlns="">
      <p:transition spd="slow" advTm="543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ABDCD-DD78-4FE1-A2CA-0A789E64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C672-A247-4F85-A07D-EE996BE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9B4A47-4EF9-4911-BAED-13A64AF5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Discrepancy in Vitals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29AAF-02A0-475A-BA96-A04219C5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2" y="1620178"/>
            <a:ext cx="5268306" cy="415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AD6A2-3356-4CD5-9C77-D5309BEF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1620177"/>
            <a:ext cx="5270862" cy="41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8EE69-B2F2-472E-9763-81C7B83C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1A5F9-5FC6-4003-92D1-3158A9F0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52F-62A1-4710-9A7F-828B36FD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BA57C6-3B43-46E7-96FC-BCB0A7C4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0854D-83BB-4442-BD37-EF5F11AA9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" t="906"/>
          <a:stretch/>
        </p:blipFill>
        <p:spPr>
          <a:xfrm>
            <a:off x="5993026" y="1713390"/>
            <a:ext cx="5268060" cy="410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8338D-B689-479C-B1C4-42CABB1B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8" y="1685385"/>
            <a:ext cx="524900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9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ED57-93D9-4F00-B5C8-2292EB2C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E22E9-C4E5-4E1E-8D35-93C188BF0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88799"/>
              </p:ext>
            </p:extLst>
          </p:nvPr>
        </p:nvGraphicFramePr>
        <p:xfrm>
          <a:off x="609600" y="988383"/>
          <a:ext cx="10972800" cy="49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3A6A9-C31C-4BE1-8C13-FE91E9C7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5F7A-A28C-4284-9371-25967428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53483-1260-4F9A-8FA5-C914810A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1"/>
            <a:ext cx="2844800" cy="365125"/>
          </a:xfrm>
        </p:spPr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4F6D-3E77-46EE-8846-73B80357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8DC32-C0DC-491E-BE5C-EC70B182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</p:spPr>
        <p:txBody>
          <a:bodyPr/>
          <a:lstStyle/>
          <a:p>
            <a:r>
              <a:rPr lang="en-US" dirty="0"/>
              <a:t>Diabetes Survival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DBF85-6E7C-4504-B6B3-82A33B370F1F}"/>
              </a:ext>
            </a:extLst>
          </p:cNvPr>
          <p:cNvGrpSpPr/>
          <p:nvPr/>
        </p:nvGrpSpPr>
        <p:grpSpPr>
          <a:xfrm>
            <a:off x="-85488" y="1202558"/>
            <a:ext cx="11611992" cy="4685326"/>
            <a:chOff x="290005" y="794415"/>
            <a:chExt cx="11611992" cy="4685326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E6C35339-D415-4CD0-B11A-58925F217247}"/>
                </a:ext>
              </a:extLst>
            </p:cNvPr>
            <p:cNvSpPr/>
            <p:nvPr/>
          </p:nvSpPr>
          <p:spPr>
            <a:xfrm>
              <a:off x="290005" y="2586085"/>
              <a:ext cx="11611992" cy="1838909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EAADC038-6B08-4C83-9F85-90C83569E456}"/>
                </a:ext>
              </a:extLst>
            </p:cNvPr>
            <p:cNvSpPr/>
            <p:nvPr/>
          </p:nvSpPr>
          <p:spPr>
            <a:xfrm>
              <a:off x="9926879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E029D2A-A9EC-4BA5-AC55-22DFE558A744}"/>
                </a:ext>
              </a:extLst>
            </p:cNvPr>
            <p:cNvSpPr/>
            <p:nvPr/>
          </p:nvSpPr>
          <p:spPr>
            <a:xfrm>
              <a:off x="9151562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Sign 12">
              <a:extLst>
                <a:ext uri="{FF2B5EF4-FFF2-40B4-BE49-F238E27FC236}">
                  <a16:creationId xmlns:a16="http://schemas.microsoft.com/office/drawing/2014/main" id="{BBA4438D-0A1F-464C-8A88-A0E5D671CBA0}"/>
                </a:ext>
              </a:extLst>
            </p:cNvPr>
            <p:cNvSpPr/>
            <p:nvPr/>
          </p:nvSpPr>
          <p:spPr>
            <a:xfrm>
              <a:off x="6845669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Sign 13">
              <a:extLst>
                <a:ext uri="{FF2B5EF4-FFF2-40B4-BE49-F238E27FC236}">
                  <a16:creationId xmlns:a16="http://schemas.microsoft.com/office/drawing/2014/main" id="{42028BF1-24F9-473E-8D21-85ECCBABD7FD}"/>
                </a:ext>
              </a:extLst>
            </p:cNvPr>
            <p:cNvSpPr/>
            <p:nvPr/>
          </p:nvSpPr>
          <p:spPr>
            <a:xfrm>
              <a:off x="4351209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7B451C79-9A11-4FDF-93AD-34B198BA62C6}"/>
                </a:ext>
              </a:extLst>
            </p:cNvPr>
            <p:cNvSpPr/>
            <p:nvPr/>
          </p:nvSpPr>
          <p:spPr>
            <a:xfrm>
              <a:off x="2118557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E723FE4-AE84-41AE-AD2C-F62B1AD9604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9445116" y="2247779"/>
            <a:ext cx="925960" cy="566937"/>
          </a:xfrm>
          <a:prstGeom prst="curvedConnector5">
            <a:avLst>
              <a:gd name="adj1" fmla="val 719"/>
              <a:gd name="adj2" fmla="val 99913"/>
              <a:gd name="adj3" fmla="val 753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B65686-542C-45C8-A258-F06025D73ABF}"/>
              </a:ext>
            </a:extLst>
          </p:cNvPr>
          <p:cNvSpPr txBox="1"/>
          <p:nvPr/>
        </p:nvSpPr>
        <p:spPr>
          <a:xfrm>
            <a:off x="10232171" y="1883601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Diagnosis 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CB617D-49F4-4FC1-BB47-980CDA6E28D6}"/>
              </a:ext>
            </a:extLst>
          </p:cNvPr>
          <p:cNvCxnSpPr>
            <a:cxnSpLocks/>
          </p:cNvCxnSpPr>
          <p:nvPr/>
        </p:nvCxnSpPr>
        <p:spPr>
          <a:xfrm>
            <a:off x="8849310" y="2252933"/>
            <a:ext cx="0" cy="64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ACF32-D4E4-43EC-9D7E-DDBDB0ACCDE3}"/>
              </a:ext>
            </a:extLst>
          </p:cNvPr>
          <p:cNvSpPr txBox="1"/>
          <p:nvPr/>
        </p:nvSpPr>
        <p:spPr>
          <a:xfrm>
            <a:off x="8358150" y="1824312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 Month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2798DB-DEF0-4C21-92A0-091D30686577}"/>
              </a:ext>
            </a:extLst>
          </p:cNvPr>
          <p:cNvCxnSpPr>
            <a:cxnSpLocks/>
          </p:cNvCxnSpPr>
          <p:nvPr/>
        </p:nvCxnSpPr>
        <p:spPr>
          <a:xfrm>
            <a:off x="6532052" y="2262800"/>
            <a:ext cx="0" cy="64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24C6D9-605D-4774-86A8-FF11F54B61BE}"/>
              </a:ext>
            </a:extLst>
          </p:cNvPr>
          <p:cNvSpPr txBox="1"/>
          <p:nvPr/>
        </p:nvSpPr>
        <p:spPr>
          <a:xfrm>
            <a:off x="6040892" y="1834179"/>
            <a:ext cx="107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 Months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B0A244-2078-467C-9347-B139180DF719}"/>
              </a:ext>
            </a:extLst>
          </p:cNvPr>
          <p:cNvCxnSpPr>
            <a:cxnSpLocks/>
          </p:cNvCxnSpPr>
          <p:nvPr/>
        </p:nvCxnSpPr>
        <p:spPr>
          <a:xfrm>
            <a:off x="4045646" y="2299652"/>
            <a:ext cx="0" cy="64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A7B4C1-0A4F-4C95-92DE-E4EC0F6AA780}"/>
              </a:ext>
            </a:extLst>
          </p:cNvPr>
          <p:cNvSpPr txBox="1"/>
          <p:nvPr/>
        </p:nvSpPr>
        <p:spPr>
          <a:xfrm>
            <a:off x="3554486" y="1871031"/>
            <a:ext cx="107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6 Months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D52ED6-19C7-4C60-96AF-D3B4899A2EC6}"/>
              </a:ext>
            </a:extLst>
          </p:cNvPr>
          <p:cNvCxnSpPr>
            <a:cxnSpLocks/>
          </p:cNvCxnSpPr>
          <p:nvPr/>
        </p:nvCxnSpPr>
        <p:spPr>
          <a:xfrm>
            <a:off x="1819407" y="2299652"/>
            <a:ext cx="0" cy="64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CAD21-6E14-4A85-AFB4-2D5FF954746B}"/>
              </a:ext>
            </a:extLst>
          </p:cNvPr>
          <p:cNvSpPr txBox="1"/>
          <p:nvPr/>
        </p:nvSpPr>
        <p:spPr>
          <a:xfrm>
            <a:off x="1328247" y="1871031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12 Months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7ED5E20-D51F-4E20-8045-1EB06699FEFD}"/>
              </a:ext>
            </a:extLst>
          </p:cNvPr>
          <p:cNvSpPr/>
          <p:nvPr/>
        </p:nvSpPr>
        <p:spPr>
          <a:xfrm rot="16200000">
            <a:off x="7510426" y="3531263"/>
            <a:ext cx="371876" cy="18389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86F7EB-F326-4081-977A-87AB50738EB4}"/>
              </a:ext>
            </a:extLst>
          </p:cNvPr>
          <p:cNvSpPr txBox="1"/>
          <p:nvPr/>
        </p:nvSpPr>
        <p:spPr>
          <a:xfrm>
            <a:off x="6277277" y="4610023"/>
            <a:ext cx="33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Earliest Encounter in this window</a:t>
            </a:r>
          </a:p>
        </p:txBody>
      </p:sp>
    </p:spTree>
    <p:extLst>
      <p:ext uri="{BB962C8B-B14F-4D97-AF65-F5344CB8AC3E}">
        <p14:creationId xmlns:p14="http://schemas.microsoft.com/office/powerpoint/2010/main" val="807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2" grpId="0"/>
      <p:bldP spid="34" grpId="0"/>
      <p:bldP spid="36" grpId="0"/>
      <p:bldP spid="3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53483-1260-4F9A-8FA5-C914810A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1"/>
            <a:ext cx="2844800" cy="365125"/>
          </a:xfrm>
        </p:spPr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4F6D-3E77-46EE-8846-73B80357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8DC32-C0DC-491E-BE5C-EC70B182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</p:spPr>
        <p:txBody>
          <a:bodyPr/>
          <a:lstStyle/>
          <a:p>
            <a:r>
              <a:rPr lang="en-US" dirty="0"/>
              <a:t>Diabetes Survival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DBF85-6E7C-4504-B6B3-82A33B370F1F}"/>
              </a:ext>
            </a:extLst>
          </p:cNvPr>
          <p:cNvGrpSpPr/>
          <p:nvPr/>
        </p:nvGrpSpPr>
        <p:grpSpPr>
          <a:xfrm>
            <a:off x="-85488" y="1202558"/>
            <a:ext cx="11611992" cy="4685326"/>
            <a:chOff x="290005" y="794415"/>
            <a:chExt cx="11611992" cy="4685326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E6C35339-D415-4CD0-B11A-58925F217247}"/>
                </a:ext>
              </a:extLst>
            </p:cNvPr>
            <p:cNvSpPr/>
            <p:nvPr/>
          </p:nvSpPr>
          <p:spPr>
            <a:xfrm>
              <a:off x="290005" y="2586085"/>
              <a:ext cx="11611992" cy="1838909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EAADC038-6B08-4C83-9F85-90C83569E456}"/>
                </a:ext>
              </a:extLst>
            </p:cNvPr>
            <p:cNvSpPr/>
            <p:nvPr/>
          </p:nvSpPr>
          <p:spPr>
            <a:xfrm>
              <a:off x="9926879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7B451C79-9A11-4FDF-93AD-34B198BA62C6}"/>
                </a:ext>
              </a:extLst>
            </p:cNvPr>
            <p:cNvSpPr/>
            <p:nvPr/>
          </p:nvSpPr>
          <p:spPr>
            <a:xfrm>
              <a:off x="2118557" y="794415"/>
              <a:ext cx="146482" cy="4685326"/>
            </a:xfrm>
            <a:prstGeom prst="mathMin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E723FE4-AE84-41AE-AD2C-F62B1AD9604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9445116" y="2247779"/>
            <a:ext cx="925960" cy="566937"/>
          </a:xfrm>
          <a:prstGeom prst="curvedConnector5">
            <a:avLst>
              <a:gd name="adj1" fmla="val 719"/>
              <a:gd name="adj2" fmla="val 99913"/>
              <a:gd name="adj3" fmla="val 753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B65686-542C-45C8-A258-F06025D73ABF}"/>
              </a:ext>
            </a:extLst>
          </p:cNvPr>
          <p:cNvSpPr txBox="1"/>
          <p:nvPr/>
        </p:nvSpPr>
        <p:spPr>
          <a:xfrm>
            <a:off x="10232171" y="1883601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Diagnosis Date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D52ED6-19C7-4C60-96AF-D3B4899A2EC6}"/>
              </a:ext>
            </a:extLst>
          </p:cNvPr>
          <p:cNvCxnSpPr>
            <a:cxnSpLocks/>
          </p:cNvCxnSpPr>
          <p:nvPr/>
        </p:nvCxnSpPr>
        <p:spPr>
          <a:xfrm>
            <a:off x="1819407" y="2299652"/>
            <a:ext cx="0" cy="64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CAD21-6E14-4A85-AFB4-2D5FF954746B}"/>
              </a:ext>
            </a:extLst>
          </p:cNvPr>
          <p:cNvSpPr txBox="1"/>
          <p:nvPr/>
        </p:nvSpPr>
        <p:spPr>
          <a:xfrm>
            <a:off x="1328247" y="1871031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24 Months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7ED5E20-D51F-4E20-8045-1EB06699FEFD}"/>
              </a:ext>
            </a:extLst>
          </p:cNvPr>
          <p:cNvSpPr/>
          <p:nvPr/>
        </p:nvSpPr>
        <p:spPr>
          <a:xfrm rot="16200000">
            <a:off x="5499459" y="584729"/>
            <a:ext cx="371876" cy="77319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86F7EB-F326-4081-977A-87AB50738EB4}"/>
              </a:ext>
            </a:extLst>
          </p:cNvPr>
          <p:cNvSpPr txBox="1"/>
          <p:nvPr/>
        </p:nvSpPr>
        <p:spPr>
          <a:xfrm>
            <a:off x="4066561" y="4694086"/>
            <a:ext cx="33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Earliest Encounter in this window</a:t>
            </a:r>
          </a:p>
        </p:txBody>
      </p:sp>
    </p:spTree>
    <p:extLst>
      <p:ext uri="{BB962C8B-B14F-4D97-AF65-F5344CB8AC3E}">
        <p14:creationId xmlns:p14="http://schemas.microsoft.com/office/powerpoint/2010/main" val="4076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77653-8F15-46E5-B574-A4E69D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readily provide the Preprocessed and Cleaned extracted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Inclusion / Exclusion Criteria, Minimum Encounters and Patient count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264F-9157-4CA5-BA6B-869D823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4534-BA98-48FA-8978-57F7066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B327E-18D0-495A-8ADD-6DD4BA5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6387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77653-8F15-46E5-B574-A4E69D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Medications: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Medications Names to GPI codes</a:t>
            </a:r>
          </a:p>
          <a:p>
            <a:pPr>
              <a:lnSpc>
                <a:spcPct val="150000"/>
              </a:lnSpc>
            </a:pPr>
            <a:r>
              <a:rPr lang="en-US" dirty="0"/>
              <a:t>Prescription: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Medication Quantity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Duplicate Records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264F-9157-4CA5-BA6B-869D823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4534-BA98-48FA-8978-57F7066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B327E-18D0-495A-8ADD-6DD4BA5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654300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30335</TotalTime>
  <Words>250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Microsoft PhagsPa</vt:lpstr>
      <vt:lpstr>1_Office Theme</vt:lpstr>
      <vt:lpstr>MDR October 2023 Diabetes Prediction Model and  Data Extraction Pipeline </vt:lpstr>
      <vt:lpstr>Overview</vt:lpstr>
      <vt:lpstr>Discrepancy in Vitals</vt:lpstr>
      <vt:lpstr>Challenges</vt:lpstr>
      <vt:lpstr>Improvements</vt:lpstr>
      <vt:lpstr>Diabetes Survival</vt:lpstr>
      <vt:lpstr>Diabetes Survival</vt:lpstr>
      <vt:lpstr>Preprocessing Pipeline</vt:lpstr>
      <vt:lpstr>Preprocessing Pipeline</vt:lpstr>
      <vt:lpstr>Preprocessing Pipeline</vt:lpstr>
      <vt:lpstr>Preprocessing Pipeline</vt:lpstr>
      <vt:lpstr>Diabetes API</vt:lpstr>
      <vt:lpstr>Contributions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Faisal Shahid</cp:lastModifiedBy>
  <cp:revision>1038</cp:revision>
  <cp:lastPrinted>2015-08-28T08:18:18Z</cp:lastPrinted>
  <dcterms:created xsi:type="dcterms:W3CDTF">2014-08-11T07:21:43Z</dcterms:created>
  <dcterms:modified xsi:type="dcterms:W3CDTF">2023-10-31T04:14:50Z</dcterms:modified>
</cp:coreProperties>
</file>