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6" r:id="rId6"/>
    <p:sldId id="267" r:id="rId7"/>
    <p:sldId id="260" r:id="rId8"/>
    <p:sldId id="262" r:id="rId9"/>
    <p:sldId id="261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05AAA-A9A1-4F90-827A-6F5A2D052EA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8BDB-DCF0-44D4-84B9-087C8B9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DB5C-5F75-459F-A0C8-E6968E81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5B26B-9988-4C1F-8A45-4D00A49CA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88F1-4468-4284-B411-B50B48B3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5421-9114-49EE-B198-8ADBC14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D807-5CDC-4751-A60C-B649569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47D-6CBF-4C7A-87A4-A8D7069A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470D-36CB-4DAF-A6FF-575033A56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2732-0C02-4FFA-8924-D3C4C7DA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5A81-C8CD-4868-8684-69940278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589F-96FC-479A-921E-3837D20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BAFC-2101-417B-A019-F1123039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4E09-FC0D-4DBF-8268-7BCD15EF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1E30-36D6-45AA-86D7-5A0E00D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D118-5126-490E-B83D-BD9855C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C3F0-203B-41D0-B720-BBCF37F4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30DF-E474-4F6F-A532-9AA9F5FF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335F-99A1-4A6B-B215-7995C1F1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8129-66B8-42FC-8718-646DADB1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5F28-85BB-4258-9DEB-286CB7DB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107B-4EDE-4547-801F-B1807A4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2EE-D8D2-4A75-9941-22B5E5D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B728-D51B-497E-B8B4-0AD2017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CC01-AB41-4225-A2D3-0645867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099C-4475-4DFD-83FB-8A825080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DD9-193C-4CE4-B2D8-DE4EB34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AE3C-015E-4F10-8EBA-32471F47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E3C8-48D5-49B8-B2E0-F09D649D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4A492-26B7-452A-B69E-1B0E0ED3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64544-713A-490A-8DD9-293542EA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5AE5-C24D-44ED-9047-BCA830F0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4633-34ED-41C5-ABA0-D7784D13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F1DE-50CA-4363-AB41-AB65BFAB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C3A2-8C9F-4C90-BBB3-54726105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0514-38DA-45B1-A5B1-715EEFAE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D643E-D3F2-4965-BEB3-1E5B3F7A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807CF-7B2A-4DE4-8A7E-FBE7311C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AA609-83E8-440F-B850-E86287B8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3EF4-3015-4A51-9C45-FC91B8A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C2BB1-F969-4802-A644-C04F14CC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80A-9D64-408D-985D-55F1FD6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9D461-38D3-433B-97B6-2709487A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E65E1-6059-4329-AB05-092CAC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62BE-A109-4F19-ABA3-E80B46F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F15D0-4F64-4C60-A2DA-BDD1862F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1E46-240A-4F13-9824-33A7ED0F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1F24-117A-4FC3-905E-62280790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34ED-AA44-4852-B797-7B87A48A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034F-D68C-4B7F-AB22-ADDABF90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7B8C-1513-4DA8-8059-84905B64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2A194-DFCD-4173-A749-53E0EB4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41A3-04B2-4FCF-84BE-06765F12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51AF-710C-4EBF-892E-0479C20D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FAC-8DF8-468A-AE8B-108B3F4F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A6A41-1AAD-46D4-88CA-93E47844C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6D91-5B21-4EDF-BFEB-A4DA10D7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19E-B4F0-4F9A-9FB7-F0C802C3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D00D9-27D3-4730-BA7C-43D0040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B5EC-A54C-4775-86A0-E21E43D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9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9614-E18D-4EFA-B637-157B3D8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27B9-344F-4429-AB1D-82B23BF7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EF3-2239-48AB-8EBA-CF441B1A1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6CB5-C72D-4F33-8D84-B2ADB182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AB3E-702B-4850-AA6F-F1015412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93A-015D-48A5-A7BC-F1F5AC9D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613"/>
            <a:ext cx="9144000" cy="2387600"/>
          </a:xfrm>
        </p:spPr>
        <p:txBody>
          <a:bodyPr/>
          <a:lstStyle/>
          <a:p>
            <a:r>
              <a:rPr lang="en-US" dirty="0"/>
              <a:t>Type 2 Diabetes Mellitus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659A-70D7-49D3-A706-26655CF39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88"/>
            <a:ext cx="9144000" cy="1655762"/>
          </a:xfrm>
        </p:spPr>
        <p:txBody>
          <a:bodyPr/>
          <a:lstStyle/>
          <a:p>
            <a:r>
              <a:rPr lang="en-US" dirty="0"/>
              <a:t>Muhammad Faisal Shahid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1052-3C3B-47AF-AF1F-20A8469A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0260-058C-49BE-B4C2-F323B65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8740-C2C0-48D9-9912-8378BBE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Pancreatic Cancer and Diabetes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894767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2,432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4074844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Diabetic Patients</a:t>
            </a:r>
          </a:p>
          <a:p>
            <a:pPr algn="ctr"/>
            <a:r>
              <a:rPr lang="en-US" dirty="0"/>
              <a:t>229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725045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2,203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868524" y="4304839"/>
            <a:ext cx="2721014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 (first diagnosed)</a:t>
            </a:r>
          </a:p>
          <a:p>
            <a:pPr algn="ctr"/>
            <a:r>
              <a:rPr lang="en-US" dirty="0"/>
              <a:t>69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9425118" y="427465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sampled</a:t>
            </a:r>
          </a:p>
          <a:p>
            <a:pPr algn="ctr"/>
            <a:r>
              <a:rPr lang="en-US" dirty="0"/>
              <a:t>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3913565" y="4304839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Pancreatic Cancer (first Diagnosed)</a:t>
            </a:r>
          </a:p>
          <a:p>
            <a:pPr algn="ctr"/>
            <a:r>
              <a:rPr lang="en-US" dirty="0"/>
              <a:t>84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615471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7440571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320935" y="2640967"/>
            <a:ext cx="571969" cy="2755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4698822" y="4018854"/>
            <a:ext cx="5719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9214150" y="3153726"/>
            <a:ext cx="541786" cy="170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837525-F50B-42F0-9D21-ACEB60C7C058}"/>
              </a:ext>
            </a:extLst>
          </p:cNvPr>
          <p:cNvSpPr txBox="1"/>
          <p:nvPr/>
        </p:nvSpPr>
        <p:spPr>
          <a:xfrm>
            <a:off x="838200" y="5644739"/>
            <a:ext cx="852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*Assumed that Diabetes diagnosed first</a:t>
            </a:r>
          </a:p>
          <a:p>
            <a:r>
              <a:rPr lang="en-US" dirty="0"/>
              <a:t>*Results evaluated otherwise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24187-AEFD-4D12-898C-D60CE42A6316}"/>
              </a:ext>
            </a:extLst>
          </p:cNvPr>
          <p:cNvSpPr/>
          <p:nvPr/>
        </p:nvSpPr>
        <p:spPr>
          <a:xfrm>
            <a:off x="6380074" y="4304839"/>
            <a:ext cx="2728415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Simultaneously diagnosed*</a:t>
            </a:r>
          </a:p>
          <a:p>
            <a:pPr algn="ctr"/>
            <a:r>
              <a:rPr lang="en-US" dirty="0"/>
              <a:t>76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F1FC5D-C3A4-4E89-A086-2843FF9EA7D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6078560" y="2639116"/>
            <a:ext cx="571969" cy="2759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76982F-7364-4B32-A246-C2AD3A8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68DA064-D40D-49F9-AE3E-7070B78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10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276D18-6A1E-473D-8966-E94CA0C7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4348"/>
            <a:ext cx="10515600" cy="4293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B80A-EDF0-49D3-85B3-C19365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078F0-00B3-40F6-857F-4AB3D059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F4972-7E81-4C57-9460-F9F91446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(June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Class Imbalance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Survival Forest</a:t>
            </a:r>
          </a:p>
          <a:p>
            <a:pPr>
              <a:lnSpc>
                <a:spcPct val="150000"/>
              </a:lnSpc>
            </a:pPr>
            <a:r>
              <a:rPr lang="en-US" dirty="0"/>
              <a:t>Rules Generation for ensemble methods (For Both Models)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BDF0-2D89-42E4-8037-C62DBE9B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281D-92F5-44D6-ABCF-8C36ADEF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32F29-3C09-4FC4-84F6-ABB063C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Evaluation for T2DM</a:t>
            </a:r>
          </a:p>
          <a:p>
            <a:pPr>
              <a:lnSpc>
                <a:spcPct val="150000"/>
              </a:lnSpc>
            </a:pPr>
            <a:r>
              <a:rPr lang="en-US" dirty="0"/>
              <a:t>Another Model..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66214-9841-481B-9C4F-42E4679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9A0B-EEAC-4191-A226-195F1DD8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6492E-6DF4-4713-A1FD-9D711DE3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839E4-3FA7-41D0-8CB4-F209A1BA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0156"/>
              </p:ext>
            </p:extLst>
          </p:nvPr>
        </p:nvGraphicFramePr>
        <p:xfrm>
          <a:off x="547826" y="1690688"/>
          <a:ext cx="110963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87">
                  <a:extLst>
                    <a:ext uri="{9D8B030D-6E8A-4147-A177-3AD203B41FA5}">
                      <a16:colId xmlns:a16="http://schemas.microsoft.com/office/drawing/2014/main" val="2520422494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683604096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515352672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282462611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EHR data (2011-2021)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Shortlisted</a:t>
                      </a:r>
                      <a:r>
                        <a:rPr lang="en-US" dirty="0"/>
                        <a:t>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5,092,987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4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1,145,465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Diagnosis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T2DM Diabetics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Missing Value Ratio (MVR)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218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C0D9EC-A1A2-40DF-B3C8-2EB7D60A4607}"/>
              </a:ext>
            </a:extLst>
          </p:cNvPr>
          <p:cNvSpPr txBox="1"/>
          <p:nvPr/>
        </p:nvSpPr>
        <p:spPr>
          <a:xfrm>
            <a:off x="692458" y="5690586"/>
            <a:ext cx="93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*Patients selection on next slide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662C87-C2A1-4B99-B11D-41610C49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5754B-2277-4CC2-895E-069AB1C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49262-91E3-4492-B9C2-302B0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388740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1,145,465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3568817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T2DM Patients</a:t>
            </a:r>
          </a:p>
          <a:p>
            <a:pPr algn="ctr"/>
            <a:r>
              <a:rPr lang="en-US" dirty="0"/>
              <a:t>72,626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219018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1,072,839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1859864" y="4288030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Patients with at least 3 Encounters</a:t>
            </a:r>
          </a:p>
          <a:p>
            <a:pPr algn="ctr"/>
            <a:r>
              <a:rPr lang="en-US" dirty="0"/>
              <a:t>4,896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8595058" y="427465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sampled*</a:t>
            </a:r>
          </a:p>
          <a:p>
            <a:pPr algn="ctr"/>
            <a:r>
              <a:rPr lang="en-US" dirty="0"/>
              <a:t>4,896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5227461" y="4278205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67,730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109444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6934544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427362" y="3236613"/>
            <a:ext cx="555160" cy="154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16200000" flipH="1">
            <a:off x="5116073" y="3095576"/>
            <a:ext cx="545335" cy="1819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8546107" y="3315743"/>
            <a:ext cx="541786" cy="137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837525-F50B-42F0-9D21-ACEB60C7C058}"/>
              </a:ext>
            </a:extLst>
          </p:cNvPr>
          <p:cNvSpPr txBox="1"/>
          <p:nvPr/>
        </p:nvSpPr>
        <p:spPr>
          <a:xfrm>
            <a:off x="1834718" y="5775052"/>
            <a:ext cx="85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*Under sampling Criteria is planned to change in Future Work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A09A9424-D703-4B3F-8F5B-4D813779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49D32BF-7B0F-4DCD-9D67-D1EF11AA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4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F3AFC4-4F8F-4AEC-8DB1-7FB15523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Missing data (in vitals)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256D3-C643-4938-839D-FAB66788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35" y="2287788"/>
            <a:ext cx="5447529" cy="6530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AAE533-A9C8-4915-9EF8-889A714C8927}"/>
              </a:ext>
            </a:extLst>
          </p:cNvPr>
          <p:cNvSpPr txBox="1">
            <a:spLocks/>
          </p:cNvSpPr>
          <p:nvPr/>
        </p:nvSpPr>
        <p:spPr>
          <a:xfrm>
            <a:off x="1024630" y="319791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Threshold &gt;60% (filled with EWMA method)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470FE-41E5-43A0-8FCF-CEA3AC4894B5}"/>
              </a:ext>
            </a:extLst>
          </p:cNvPr>
          <p:cNvSpPr txBox="1">
            <a:spLocks/>
          </p:cNvSpPr>
          <p:nvPr/>
        </p:nvSpPr>
        <p:spPr>
          <a:xfrm>
            <a:off x="838199" y="4436523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Imbalance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6AA725-5694-41DB-9024-78EABB74B5EA}"/>
              </a:ext>
            </a:extLst>
          </p:cNvPr>
          <p:cNvSpPr txBox="1">
            <a:spLocks/>
          </p:cNvSpPr>
          <p:nvPr/>
        </p:nvSpPr>
        <p:spPr>
          <a:xfrm>
            <a:off x="1024630" y="502472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Equal number of Positive and Negative examples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E9B334-4CA4-413A-8192-255C384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11B9-ECB0-4279-B1AE-CB5DFDFF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B1CF4-1ADB-4D1D-80BD-D5D9B593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7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CA23-A1C3-4CEA-88ED-5EE8586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58934-5CE5-440C-A102-4981A24C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868"/>
            <a:ext cx="10515600" cy="4194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804D-1131-438A-A113-6C66ACB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A3E-3195-460D-81BA-0D7F8682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5CAFC-26FD-4259-9FD0-D6666D02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T2DM 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4C19BA-1ECE-4196-90B7-8C55A310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35805"/>
              </p:ext>
            </p:extLst>
          </p:nvPr>
        </p:nvGraphicFramePr>
        <p:xfrm>
          <a:off x="838200" y="1541539"/>
          <a:ext cx="10528177" cy="486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4188642167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66046476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095455113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17432761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65870286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04685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20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9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4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17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(Sigmoid)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6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1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202550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45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7335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8291-14C7-4A17-9FC1-47543B2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6627-390B-4CC8-B5A1-12DF355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5360D-9D70-4F02-953D-EB9C03ED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(June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12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Add Class Imbalance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Survival Forest</a:t>
            </a:r>
          </a:p>
          <a:p>
            <a:pPr>
              <a:lnSpc>
                <a:spcPct val="150000"/>
              </a:lnSpc>
            </a:pPr>
            <a:r>
              <a:rPr lang="en-US" dirty="0"/>
              <a:t>Rules Generation for ensemble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011E-DD9D-48AE-B721-F8555A34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BC2AA-6E0D-42C4-AE23-AC514AF5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2FE51-72DD-4F87-B212-CFFA956C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Pancreatic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9505-BCDC-4DF1-AD1D-B9E3716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E9B5C-4741-4EE9-8606-7A29DC09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FD827-6899-4E71-B993-1625FE25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2097</TotalTime>
  <Words>355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Type 2 Diabetes Mellitus Prediction</vt:lpstr>
      <vt:lpstr>Overview</vt:lpstr>
      <vt:lpstr>Our Data</vt:lpstr>
      <vt:lpstr>Patients</vt:lpstr>
      <vt:lpstr>Preprocessing</vt:lpstr>
      <vt:lpstr>Summary</vt:lpstr>
      <vt:lpstr>T2DM Model Evaluation</vt:lpstr>
      <vt:lpstr>Future Directions (June 2023)</vt:lpstr>
      <vt:lpstr>Pancreatic Cancer</vt:lpstr>
      <vt:lpstr>Patients with Pancreatic Cancer and Diabetes</vt:lpstr>
      <vt:lpstr>PowerPoint Presentation</vt:lpstr>
      <vt:lpstr>Future Directions (June 2023)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2 Prediction</dc:title>
  <dc:creator>Faisal Shahid</dc:creator>
  <cp:lastModifiedBy>Faisal Shahid</cp:lastModifiedBy>
  <cp:revision>28</cp:revision>
  <dcterms:created xsi:type="dcterms:W3CDTF">2023-06-05T06:09:15Z</dcterms:created>
  <dcterms:modified xsi:type="dcterms:W3CDTF">2023-06-06T17:06:52Z</dcterms:modified>
</cp:coreProperties>
</file>