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5" r:id="rId4"/>
    <p:sldId id="259" r:id="rId5"/>
    <p:sldId id="265" r:id="rId6"/>
    <p:sldId id="266" r:id="rId7"/>
    <p:sldId id="276" r:id="rId8"/>
    <p:sldId id="267" r:id="rId9"/>
    <p:sldId id="260" r:id="rId10"/>
    <p:sldId id="269" r:id="rId11"/>
    <p:sldId id="278" r:id="rId12"/>
    <p:sldId id="268" r:id="rId13"/>
    <p:sldId id="270" r:id="rId14"/>
    <p:sldId id="261" r:id="rId15"/>
    <p:sldId id="271" r:id="rId16"/>
    <p:sldId id="272" r:id="rId17"/>
    <p:sldId id="273" r:id="rId18"/>
    <p:sldId id="277" r:id="rId19"/>
    <p:sldId id="264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Knowledge%2520Engineering\Faisal%20Shahid\Disease%20Prediction%20Pipeline\Rerun\Feature%20Importances\test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Knowledge%2520Engineering\Faisal%20Shahid\Disease%20Prediction%20Pipeline\Rerun\Feature%20Importances\test1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Knowledge%2520Engineering\Faisal%20Shahid\Disease%20Prediction%20Pipeline\Rerun\Feature%20Importances\test12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Important model</a:t>
            </a:r>
            <a:r>
              <a:rPr lang="en-US" baseline="0"/>
              <a:t> features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explosion val="22"/>
          <c:dPt>
            <c:idx val="0"/>
            <c:bubble3D val="0"/>
            <c:explosion val="1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9C9-4040-BD53-AC4CDC9A673E}"/>
              </c:ext>
            </c:extLst>
          </c:dPt>
          <c:dPt>
            <c:idx val="1"/>
            <c:bubble3D val="0"/>
            <c:explosion val="8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9C9-4040-BD53-AC4CDC9A673E}"/>
              </c:ext>
            </c:extLst>
          </c:dPt>
          <c:dPt>
            <c:idx val="2"/>
            <c:bubble3D val="0"/>
            <c:explosion val="11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9C9-4040-BD53-AC4CDC9A673E}"/>
              </c:ext>
            </c:extLst>
          </c:dPt>
          <c:dPt>
            <c:idx val="3"/>
            <c:bubble3D val="0"/>
            <c:explosion val="11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9C9-4040-BD53-AC4CDC9A673E}"/>
              </c:ext>
            </c:extLst>
          </c:dPt>
          <c:dPt>
            <c:idx val="4"/>
            <c:bubble3D val="0"/>
            <c:explosion val="11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39C9-4040-BD53-AC4CDC9A673E}"/>
              </c:ext>
            </c:extLst>
          </c:dPt>
          <c:dPt>
            <c:idx val="5"/>
            <c:bubble3D val="0"/>
            <c:explosion val="13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39C9-4040-BD53-AC4CDC9A673E}"/>
              </c:ext>
            </c:extLst>
          </c:dPt>
          <c:dPt>
            <c:idx val="6"/>
            <c:bubble3D val="0"/>
            <c:explosion val="11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39C9-4040-BD53-AC4CDC9A673E}"/>
              </c:ext>
            </c:extLst>
          </c:dPt>
          <c:dPt>
            <c:idx val="7"/>
            <c:bubble3D val="0"/>
            <c:explosion val="13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39C9-4040-BD53-AC4CDC9A673E}"/>
              </c:ext>
            </c:extLst>
          </c:dPt>
          <c:dPt>
            <c:idx val="8"/>
            <c:bubble3D val="0"/>
            <c:explosion val="13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39C9-4040-BD53-AC4CDC9A673E}"/>
              </c:ext>
            </c:extLst>
          </c:dPt>
          <c:dPt>
            <c:idx val="9"/>
            <c:bubble3D val="0"/>
            <c:explosion val="14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39C9-4040-BD53-AC4CDC9A673E}"/>
              </c:ext>
            </c:extLst>
          </c:dPt>
          <c:dPt>
            <c:idx val="10"/>
            <c:bubble3D val="0"/>
            <c:explosion val="4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39C9-4040-BD53-AC4CDC9A673E}"/>
              </c:ext>
            </c:extLst>
          </c:dPt>
          <c:dLbls>
            <c:dLbl>
              <c:idx val="0"/>
              <c:layout>
                <c:manualLayout>
                  <c:x val="-7.1394602546082889E-2"/>
                  <c:y val="0.11851549216725268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9C9-4040-BD53-AC4CDC9A673E}"/>
                </c:ext>
              </c:extLst>
            </c:dLbl>
            <c:dLbl>
              <c:idx val="1"/>
              <c:layout>
                <c:manualLayout>
                  <c:x val="-9.449536778152251E-2"/>
                  <c:y val="-1.7342643490318426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9C9-4040-BD53-AC4CDC9A673E}"/>
                </c:ext>
              </c:extLst>
            </c:dLbl>
            <c:dLbl>
              <c:idx val="2"/>
              <c:layout>
                <c:manualLayout>
                  <c:x val="-7.8446582133087556E-2"/>
                  <c:y val="-9.5310256029317086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9C9-4040-BD53-AC4CDC9A673E}"/>
                </c:ext>
              </c:extLst>
            </c:dLbl>
            <c:dLbl>
              <c:idx val="3"/>
              <c:layout>
                <c:manualLayout>
                  <c:x val="-3.8298169782519986E-2"/>
                  <c:y val="-0.10925712705723115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9C9-4040-BD53-AC4CDC9A673E}"/>
                </c:ext>
              </c:extLst>
            </c:dLbl>
            <c:dLbl>
              <c:idx val="4"/>
              <c:layout>
                <c:manualLayout>
                  <c:x val="-1.2776383998065501E-2"/>
                  <c:y val="-8.6125555060334438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9C9-4040-BD53-AC4CDC9A673E}"/>
                </c:ext>
              </c:extLst>
            </c:dLbl>
            <c:dLbl>
              <c:idx val="5"/>
              <c:layout>
                <c:manualLayout>
                  <c:x val="1.7227872907441273E-2"/>
                  <c:y val="-8.2478870565707588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9C9-4040-BD53-AC4CDC9A673E}"/>
                </c:ext>
              </c:extLst>
            </c:dLbl>
            <c:dLbl>
              <c:idx val="6"/>
              <c:layout>
                <c:manualLayout>
                  <c:x val="3.6263797159712043E-2"/>
                  <c:y val="-8.583997754997616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9C9-4040-BD53-AC4CDC9A673E}"/>
                </c:ext>
              </c:extLst>
            </c:dLbl>
            <c:dLbl>
              <c:idx val="7"/>
              <c:layout>
                <c:manualLayout>
                  <c:x val="4.1738076886262507E-2"/>
                  <c:y val="-8.0249765804997944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39C9-4040-BD53-AC4CDC9A673E}"/>
                </c:ext>
              </c:extLst>
            </c:dLbl>
            <c:dLbl>
              <c:idx val="8"/>
              <c:layout>
                <c:manualLayout>
                  <c:x val="4.4245494984911912E-2"/>
                  <c:y val="-6.907022474280737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9C9-4040-BD53-AC4CDC9A673E}"/>
                </c:ext>
              </c:extLst>
            </c:dLbl>
            <c:dLbl>
              <c:idx val="9"/>
              <c:layout>
                <c:manualLayout>
                  <c:x val="5.4003002503765697E-2"/>
                  <c:y val="-7.212404317627509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9C9-4040-BD53-AC4CDC9A673E}"/>
                </c:ext>
              </c:extLst>
            </c:dLbl>
            <c:dLbl>
              <c:idx val="10"/>
              <c:layout>
                <c:manualLayout>
                  <c:x val="8.8764288341116673E-2"/>
                  <c:y val="4.1258109245778239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9C9-4040-BD53-AC4CDC9A673E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test1!$B$2:$B$12</c:f>
              <c:strCache>
                <c:ptCount val="11"/>
                <c:pt idx="0">
                  <c:v>Hypertension</c:v>
                </c:pt>
                <c:pt idx="1">
                  <c:v>Metabolic disorders</c:v>
                </c:pt>
                <c:pt idx="2">
                  <c:v>Disorders of bone density and structure</c:v>
                </c:pt>
                <c:pt idx="3">
                  <c:v>Renal failure</c:v>
                </c:pt>
                <c:pt idx="4">
                  <c:v>Diseases of liver</c:v>
                </c:pt>
                <c:pt idx="5">
                  <c:v>Abnormal tumor markers</c:v>
                </c:pt>
                <c:pt idx="6">
                  <c:v>Abdominal and pelvic pain</c:v>
                </c:pt>
                <c:pt idx="7">
                  <c:v>Age</c:v>
                </c:pt>
                <c:pt idx="8">
                  <c:v>Aplastic and other anaemias</c:v>
                </c:pt>
                <c:pt idx="9">
                  <c:v>Other medical care</c:v>
                </c:pt>
                <c:pt idx="10">
                  <c:v>Other</c:v>
                </c:pt>
              </c:strCache>
            </c:strRef>
          </c:cat>
          <c:val>
            <c:numRef>
              <c:f>test1!$C$2:$C$12</c:f>
              <c:numCache>
                <c:formatCode>General</c:formatCode>
                <c:ptCount val="11"/>
                <c:pt idx="0">
                  <c:v>20.9238145161987</c:v>
                </c:pt>
                <c:pt idx="1">
                  <c:v>9.7623797499246301</c:v>
                </c:pt>
                <c:pt idx="2">
                  <c:v>9.2756480751932795</c:v>
                </c:pt>
                <c:pt idx="3">
                  <c:v>6.2789808888295902</c:v>
                </c:pt>
                <c:pt idx="4">
                  <c:v>4.3569654094662704</c:v>
                </c:pt>
                <c:pt idx="5">
                  <c:v>4.3418743162017304</c:v>
                </c:pt>
                <c:pt idx="6">
                  <c:v>3.5302281719497501</c:v>
                </c:pt>
                <c:pt idx="7">
                  <c:v>2.68235707709972</c:v>
                </c:pt>
                <c:pt idx="8">
                  <c:v>2.0524622030963999</c:v>
                </c:pt>
                <c:pt idx="9">
                  <c:v>1.93342693902872</c:v>
                </c:pt>
                <c:pt idx="10">
                  <c:v>34.861862653011201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39C9-4040-BD53-AC4CDC9A673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479813703709299"/>
          <c:y val="0.25281533204575846"/>
          <c:w val="0.3381317978246961"/>
          <c:h val="0.60433809318851217"/>
        </c:manualLayout>
      </c:layout>
      <c:overlay val="0"/>
      <c:spPr>
        <a:solidFill>
          <a:schemeClr val="accent3">
            <a:lumMod val="40000"/>
            <a:lumOff val="6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Important model Features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46520995190923475"/>
          <c:y val="1.67652855620969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explosion val="9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74F-4369-9117-F8E1E2DAE68F}"/>
              </c:ext>
            </c:extLst>
          </c:dPt>
          <c:dPt>
            <c:idx val="1"/>
            <c:bubble3D val="0"/>
            <c:explosion val="6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74F-4369-9117-F8E1E2DAE68F}"/>
              </c:ext>
            </c:extLst>
          </c:dPt>
          <c:dPt>
            <c:idx val="2"/>
            <c:bubble3D val="0"/>
            <c:explosion val="3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74F-4369-9117-F8E1E2DAE68F}"/>
              </c:ext>
            </c:extLst>
          </c:dPt>
          <c:dPt>
            <c:idx val="3"/>
            <c:bubble3D val="0"/>
            <c:explosion val="5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74F-4369-9117-F8E1E2DAE68F}"/>
              </c:ext>
            </c:extLst>
          </c:dPt>
          <c:dPt>
            <c:idx val="4"/>
            <c:bubble3D val="0"/>
            <c:explosion val="9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F74F-4369-9117-F8E1E2DAE68F}"/>
              </c:ext>
            </c:extLst>
          </c:dPt>
          <c:dPt>
            <c:idx val="5"/>
            <c:bubble3D val="0"/>
            <c:explosion val="8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F74F-4369-9117-F8E1E2DAE68F}"/>
              </c:ext>
            </c:extLst>
          </c:dPt>
          <c:dPt>
            <c:idx val="6"/>
            <c:bubble3D val="0"/>
            <c:explosion val="11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F74F-4369-9117-F8E1E2DAE68F}"/>
              </c:ext>
            </c:extLst>
          </c:dPt>
          <c:dPt>
            <c:idx val="7"/>
            <c:bubble3D val="0"/>
            <c:explosion val="9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F74F-4369-9117-F8E1E2DAE68F}"/>
              </c:ext>
            </c:extLst>
          </c:dPt>
          <c:dPt>
            <c:idx val="8"/>
            <c:bubble3D val="0"/>
            <c:explosion val="7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F74F-4369-9117-F8E1E2DAE68F}"/>
              </c:ext>
            </c:extLst>
          </c:dPt>
          <c:dPt>
            <c:idx val="9"/>
            <c:bubble3D val="0"/>
            <c:explosion val="5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F74F-4369-9117-F8E1E2DAE68F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F74F-4369-9117-F8E1E2DAE68F}"/>
              </c:ext>
            </c:extLst>
          </c:dPt>
          <c:dLbls>
            <c:dLbl>
              <c:idx val="5"/>
              <c:layout>
                <c:manualLayout>
                  <c:x val="5.7519590236978876E-2"/>
                  <c:y val="2.208807803134197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74F-4369-9117-F8E1E2DAE68F}"/>
                </c:ext>
              </c:extLst>
            </c:dLbl>
            <c:dLbl>
              <c:idx val="6"/>
              <c:layout>
                <c:manualLayout>
                  <c:x val="4.8448355720240852E-2"/>
                  <c:y val="6.1433245501846458E-2"/>
                </c:manualLayout>
              </c:layout>
              <c:tx>
                <c:rich>
                  <a:bodyPr/>
                  <a:lstStyle/>
                  <a:p>
                    <a:fld id="{2C8BACBC-7EAA-4FD2-B726-FF94F7F53732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F74F-4369-9117-F8E1E2DAE68F}"/>
                </c:ext>
              </c:extLst>
            </c:dLbl>
            <c:dLbl>
              <c:idx val="7"/>
              <c:layout>
                <c:manualLayout>
                  <c:x val="4.4277321371980205E-2"/>
                  <c:y val="7.4694002290809539E-2"/>
                </c:manualLayout>
              </c:layout>
              <c:tx>
                <c:rich>
                  <a:bodyPr/>
                  <a:lstStyle/>
                  <a:p>
                    <a:fld id="{7F2E0B1B-8781-429D-82B6-25AFC1AFD4FA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F74F-4369-9117-F8E1E2DAE68F}"/>
                </c:ext>
              </c:extLst>
            </c:dLbl>
            <c:dLbl>
              <c:idx val="8"/>
              <c:layout>
                <c:manualLayout>
                  <c:x val="3.2538347567235212E-2"/>
                  <c:y val="9.2957301570180437E-2"/>
                </c:manualLayout>
              </c:layout>
              <c:tx>
                <c:rich>
                  <a:bodyPr/>
                  <a:lstStyle/>
                  <a:p>
                    <a:fld id="{A5DE0F80-0A5B-4B34-BC9A-BBEE566A2E20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F74F-4369-9117-F8E1E2DAE68F}"/>
                </c:ext>
              </c:extLst>
            </c:dLbl>
            <c:dLbl>
              <c:idx val="9"/>
              <c:layout>
                <c:manualLayout>
                  <c:x val="1.532792147111642E-2"/>
                  <c:y val="0.10049235920938746"/>
                </c:manualLayout>
              </c:layout>
              <c:tx>
                <c:rich>
                  <a:bodyPr/>
                  <a:lstStyle/>
                  <a:p>
                    <a:fld id="{9D6FC8CD-381C-41A4-86B2-BF24BEAA996C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F74F-4369-9117-F8E1E2DAE68F}"/>
                </c:ext>
              </c:extLst>
            </c:dLbl>
            <c:dLbl>
              <c:idx val="10"/>
              <c:layout>
                <c:manualLayout>
                  <c:x val="5.7336318196156482E-3"/>
                  <c:y val="6.3086822511652221E-2"/>
                </c:manualLayout>
              </c:layout>
              <c:tx>
                <c:rich>
                  <a:bodyPr/>
                  <a:lstStyle/>
                  <a:p>
                    <a:fld id="{158CC863-11B3-44B9-9600-9836F27DA3A7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F74F-4369-9117-F8E1E2DAE68F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test1!$B$22:$B$31</c:f>
              <c:strCache>
                <c:ptCount val="10"/>
                <c:pt idx="0">
                  <c:v> Hypertension</c:v>
                </c:pt>
                <c:pt idx="1">
                  <c:v>Disorders of metabolism</c:v>
                </c:pt>
                <c:pt idx="2">
                  <c:v>Temperature</c:v>
                </c:pt>
                <c:pt idx="3">
                  <c:v>Abdominal and pelvic pain</c:v>
                </c:pt>
                <c:pt idx="4">
                  <c:v>Symptoms and signs concerning food and fluid intake</c:v>
                </c:pt>
                <c:pt idx="5">
                  <c:v>Shock</c:v>
                </c:pt>
                <c:pt idx="6">
                  <c:v>Phlebitis and thrombophlebitis</c:v>
                </c:pt>
                <c:pt idx="7">
                  <c:v>Blood Pressure Mean</c:v>
                </c:pt>
                <c:pt idx="8">
                  <c:v>Height</c:v>
                </c:pt>
                <c:pt idx="9">
                  <c:v>Cachexia </c:v>
                </c:pt>
              </c:strCache>
            </c:strRef>
          </c:cat>
          <c:val>
            <c:numRef>
              <c:f>test1!$C$22:$C$31</c:f>
              <c:numCache>
                <c:formatCode>General</c:formatCode>
                <c:ptCount val="10"/>
                <c:pt idx="0">
                  <c:v>14.372205663189201</c:v>
                </c:pt>
                <c:pt idx="1">
                  <c:v>9.3889716840536206</c:v>
                </c:pt>
                <c:pt idx="2">
                  <c:v>6.1661698956780597</c:v>
                </c:pt>
                <c:pt idx="3">
                  <c:v>5.2906110283159</c:v>
                </c:pt>
                <c:pt idx="4">
                  <c:v>5.1136363636363402</c:v>
                </c:pt>
                <c:pt idx="5">
                  <c:v>2.7384500745156601</c:v>
                </c:pt>
                <c:pt idx="6">
                  <c:v>2.7384500745156601</c:v>
                </c:pt>
                <c:pt idx="7">
                  <c:v>2.7105067064083501</c:v>
                </c:pt>
                <c:pt idx="8">
                  <c:v>2.6825633383010401</c:v>
                </c:pt>
                <c:pt idx="9">
                  <c:v>2.5521609538003101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F74F-4369-9117-F8E1E2DAE68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820222368827427"/>
          <c:y val="0.11849076918453399"/>
          <c:w val="0.36491776713207641"/>
          <c:h val="0.74355122936083429"/>
        </c:manualLayout>
      </c:layout>
      <c:overlay val="0"/>
      <c:spPr>
        <a:solidFill>
          <a:schemeClr val="accent3">
            <a:lumMod val="40000"/>
            <a:lumOff val="6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ysClr val="window" lastClr="FFFFFF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Risk Factors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test12!$B$2:$B$11</c:f>
              <c:strCache>
                <c:ptCount val="10"/>
                <c:pt idx="0">
                  <c:v>Hypertension</c:v>
                </c:pt>
                <c:pt idx="1">
                  <c:v>Metabolic disorders</c:v>
                </c:pt>
                <c:pt idx="2">
                  <c:v>Disorders of bone density and structure</c:v>
                </c:pt>
                <c:pt idx="3">
                  <c:v>Renal failure</c:v>
                </c:pt>
                <c:pt idx="4">
                  <c:v>Diseases of liver</c:v>
                </c:pt>
                <c:pt idx="5">
                  <c:v>Abnormal tumor markers</c:v>
                </c:pt>
                <c:pt idx="6">
                  <c:v>Abdominal and pelvic pain</c:v>
                </c:pt>
                <c:pt idx="7">
                  <c:v>Age</c:v>
                </c:pt>
                <c:pt idx="8">
                  <c:v>Aplastic and other anaemias</c:v>
                </c:pt>
                <c:pt idx="9">
                  <c:v>Other medical care</c:v>
                </c:pt>
              </c:strCache>
            </c:strRef>
          </c:cat>
          <c:val>
            <c:numRef>
              <c:f>test12!$D$2:$D$11</c:f>
              <c:numCache>
                <c:formatCode>General</c:formatCode>
                <c:ptCount val="10"/>
                <c:pt idx="0">
                  <c:v>2.13</c:v>
                </c:pt>
                <c:pt idx="1">
                  <c:v>0.99</c:v>
                </c:pt>
                <c:pt idx="2">
                  <c:v>0.94</c:v>
                </c:pt>
                <c:pt idx="3">
                  <c:v>0.64</c:v>
                </c:pt>
                <c:pt idx="4">
                  <c:v>0.44</c:v>
                </c:pt>
                <c:pt idx="5">
                  <c:v>0.44</c:v>
                </c:pt>
                <c:pt idx="6">
                  <c:v>0.36</c:v>
                </c:pt>
                <c:pt idx="7">
                  <c:v>0.27</c:v>
                </c:pt>
                <c:pt idx="8">
                  <c:v>0.21</c:v>
                </c:pt>
                <c:pt idx="9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C9-494B-9F3D-5FC90849516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738825840"/>
        <c:axId val="738826168"/>
      </c:barChart>
      <c:catAx>
        <c:axId val="738825840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826168"/>
        <c:crosses val="autoZero"/>
        <c:auto val="1"/>
        <c:lblAlgn val="ctr"/>
        <c:lblOffset val="100"/>
        <c:noMultiLvlLbl val="0"/>
      </c:catAx>
      <c:valAx>
        <c:axId val="738826168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738825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05AAA-A9A1-4F90-827A-6F5A2D052EAA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98BDB-DCF0-44D4-84B9-087C8B92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66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DB5C-5F75-459F-A0C8-E6968E817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5B26B-9988-4C1F-8A45-4D00A49CA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188F1-4468-4284-B411-B50B48B3F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A5421-9114-49EE-B198-8ADBC143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0D807-5CDC-4751-A60C-B649569E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4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E947D-6CBF-4C7A-87A4-A8D7069A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4470D-36CB-4DAF-A6FF-575033A56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42732-0C02-4FFA-8924-D3C4C7DA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85A81-C8CD-4868-8684-69940278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0589F-96FC-479A-921E-3837D208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2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58BAFC-2101-417B-A019-F1123039E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C4E09-FC0D-4DBF-8268-7BCD15EF8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81E30-36D6-45AA-86D7-5A0E00D5A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7D118-5126-490E-B83D-BD9855C5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1C3F0-203B-41D0-B720-BBCF37F4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5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30DF-E474-4F6F-A532-9AA9F5FF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D335F-99A1-4A6B-B215-7995C1F1A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88129-66B8-42FC-8718-646DADB1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45F28-85BB-4258-9DEB-286CB7DB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9107B-4EDE-4547-801F-B1807A4D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8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E2EE-D8D2-4A75-9941-22B5E5D8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1B728-D51B-497E-B8B4-0AD201779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CC01-AB41-4225-A2D3-06458677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6099C-4475-4DFD-83FB-8A825080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57DD9-193C-4CE4-B2D8-DE4EB341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09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AE3C-015E-4F10-8EBA-32471F47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1E3C8-48D5-49B8-B2E0-F09D649DB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4A492-26B7-452A-B69E-1B0E0ED34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64544-713A-490A-8DD9-293542EA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A5AE5-C24D-44ED-9047-BCA830F09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54633-34ED-41C5-ABA0-D7784D13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5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F1DE-50CA-4363-AB41-AB65BFAB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CC3A2-8C9F-4C90-BBB3-547261056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10514-38DA-45B1-A5B1-715EEFAEA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CD643E-D3F2-4965-BEB3-1E5B3F7A8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807CF-7B2A-4DE4-8A7E-FBE7311C2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CAA609-83E8-440F-B850-E86287B8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83EF4-3015-4A51-9C45-FC91B8A9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FC2BB1-F969-4802-A644-C04F14CC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7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780A-9D64-408D-985D-55F1FD6A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39D461-38D3-433B-97B6-2709487A7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E65E1-6059-4329-AB05-092CAC0F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C62BE-A109-4F19-ABA3-E80B46F5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1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0F15D0-4F64-4C60-A2DA-BDD1862F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FB1E46-240A-4F13-9824-33A7ED0FA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E1F24-117A-4FC3-905E-62280790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30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34ED-AA44-4852-B797-7B87A48A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C034F-D68C-4B7F-AB22-ADDABF907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67B8C-1513-4DA8-8059-84905B64E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2A194-DFCD-4173-A749-53E0EB4D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E41A3-04B2-4FCF-84BE-06765F12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851AF-710C-4EBF-892E-0479C20D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4FAC-8DF8-468A-AE8B-108B3F4F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A6A41-1AAD-46D4-88CA-93E47844C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C6D91-5B21-4EDF-BFEB-A4DA10D78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5A19E-B4F0-4F9A-9FB7-F0C802C3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D00D9-27D3-4730-BA7C-43D00402A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8B5EC-A54C-4775-86A0-E21E43D4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2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69000">
              <a:schemeClr val="bg1"/>
            </a:gs>
            <a:gs pos="0">
              <a:schemeClr val="accent1">
                <a:lumMod val="45000"/>
                <a:lumOff val="5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59614-E18D-4EFA-B637-157B3D86F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127B9-344F-4429-AB1D-82B23BF74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29EF3-2239-48AB-8EBA-CF441B1A13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6/7/2023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D6CB5-C72D-4F33-8D84-B2ADB1828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7AB3E-702B-4850-AA6F-F10154129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31FF8-ED74-4814-BEC8-373D79CF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5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F93A-015D-48A5-A7BC-F1F5AC9DC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4613"/>
            <a:ext cx="9144000" cy="2387600"/>
          </a:xfrm>
        </p:spPr>
        <p:txBody>
          <a:bodyPr/>
          <a:lstStyle/>
          <a:p>
            <a:r>
              <a:rPr lang="en-US" dirty="0"/>
              <a:t>Type 2 Diabetes Mellitus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F659A-70D7-49D3-A706-26655CF39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4288"/>
            <a:ext cx="9144000" cy="1655762"/>
          </a:xfrm>
        </p:spPr>
        <p:txBody>
          <a:bodyPr/>
          <a:lstStyle/>
          <a:p>
            <a:r>
              <a:rPr lang="en-US" dirty="0"/>
              <a:t>Muhammad Faisal Shahid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D91052-3C3B-47AF-AF1F-20A8469AC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980" y="136525"/>
            <a:ext cx="1301640" cy="47726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E0260-058C-49BE-B4C2-F323B654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D8740-C2C0-48D9-9912-8378BBE5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88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37"/>
    </mc:Choice>
    <mc:Fallback>
      <p:transition spd="slow" advTm="333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5C4D5-5300-400D-BFBF-CD8626CEC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Diabetes Prediction for Patients with Pancreatic Cancer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5F1EC-73DC-4FA1-9543-510498276B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Pancreatic Cancer Leading to Diabetes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E6B43-939D-4145-9C36-997267B6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07FE3-A4C8-4C6F-B867-28CDEA2A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496157-8B93-4A3A-BCD1-474E6C09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980" y="136525"/>
            <a:ext cx="1301640" cy="4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05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216"/>
    </mc:Choice>
    <mc:Fallback>
      <p:transition spd="slow" advTm="1621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1547-1490-4B9B-AB2B-F72DB7D0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Preprocessing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320451-2D68-4AAE-86F9-C29FC92D6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381" y="1762998"/>
            <a:ext cx="11645238" cy="46509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2BEB7-B9E4-4B70-A726-2A88F3E1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4D495-D97F-4CBE-8169-621DEA5F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E719D-DC17-4733-B820-AB35ED2E3F43}"/>
              </a:ext>
            </a:extLst>
          </p:cNvPr>
          <p:cNvSpPr txBox="1"/>
          <p:nvPr/>
        </p:nvSpPr>
        <p:spPr>
          <a:xfrm>
            <a:off x="1349829" y="2663633"/>
            <a:ext cx="8969828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One-hot encoding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Age calculation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Patients Vitals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Patients Splits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2809109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320"/>
    </mc:Choice>
    <mc:Fallback>
      <p:transition spd="slow" advTm="8232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27D7-9411-47F6-8723-05C81109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Pancreatic Cancer Patients Distribution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013CBA-C027-47CA-8EE2-C0A63C2F6905}"/>
              </a:ext>
            </a:extLst>
          </p:cNvPr>
          <p:cNvSpPr/>
          <p:nvPr/>
        </p:nvSpPr>
        <p:spPr>
          <a:xfrm>
            <a:off x="5894767" y="1690688"/>
            <a:ext cx="1819923" cy="741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Total Patients</a:t>
            </a:r>
          </a:p>
          <a:p>
            <a:pPr algn="ctr"/>
            <a:r>
              <a:rPr lang="en-US" dirty="0"/>
              <a:t>2,432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78ED7-8049-4DC2-899C-9EDA46A59D9A}"/>
              </a:ext>
            </a:extLst>
          </p:cNvPr>
          <p:cNvSpPr/>
          <p:nvPr/>
        </p:nvSpPr>
        <p:spPr>
          <a:xfrm>
            <a:off x="4074844" y="2991076"/>
            <a:ext cx="1819923" cy="741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Diabetic Patients</a:t>
            </a:r>
          </a:p>
          <a:p>
            <a:pPr algn="ctr"/>
            <a:r>
              <a:rPr lang="en-US" dirty="0"/>
              <a:t>229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78132-6D14-4133-9EEE-68B9B17BBE9B}"/>
              </a:ext>
            </a:extLst>
          </p:cNvPr>
          <p:cNvSpPr/>
          <p:nvPr/>
        </p:nvSpPr>
        <p:spPr>
          <a:xfrm>
            <a:off x="7725045" y="2991076"/>
            <a:ext cx="1819923" cy="741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Patients</a:t>
            </a:r>
          </a:p>
          <a:p>
            <a:pPr algn="ctr"/>
            <a:r>
              <a:rPr lang="en-US" dirty="0"/>
              <a:t>2,203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650108-C1AF-4A20-97A1-D81FCCE8B2D7}"/>
              </a:ext>
            </a:extLst>
          </p:cNvPr>
          <p:cNvSpPr/>
          <p:nvPr/>
        </p:nvSpPr>
        <p:spPr>
          <a:xfrm>
            <a:off x="868524" y="4304839"/>
            <a:ext cx="2721014" cy="741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Diabetes (first diagnosed)</a:t>
            </a:r>
          </a:p>
          <a:p>
            <a:pPr algn="ctr"/>
            <a:r>
              <a:rPr lang="en-US" dirty="0"/>
              <a:t>69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9FED46-67DC-4BF0-BCCA-15D7918B8A28}"/>
              </a:ext>
            </a:extLst>
          </p:cNvPr>
          <p:cNvSpPr/>
          <p:nvPr/>
        </p:nvSpPr>
        <p:spPr>
          <a:xfrm>
            <a:off x="9425118" y="4274656"/>
            <a:ext cx="1819923" cy="741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Under sampled</a:t>
            </a:r>
          </a:p>
          <a:p>
            <a:pPr algn="ctr"/>
            <a:r>
              <a:rPr lang="en-US" dirty="0"/>
              <a:t>250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A53C48-6FE6-430F-BA8C-9D2C4F3F85B0}"/>
              </a:ext>
            </a:extLst>
          </p:cNvPr>
          <p:cNvSpPr/>
          <p:nvPr/>
        </p:nvSpPr>
        <p:spPr>
          <a:xfrm>
            <a:off x="3913565" y="4304839"/>
            <a:ext cx="2142479" cy="741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Pancreatic Cancer (first Diagnosed)</a:t>
            </a:r>
          </a:p>
          <a:p>
            <a:pPr algn="ctr"/>
            <a:r>
              <a:rPr lang="en-US" dirty="0"/>
              <a:t>84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7F9AE36-0B84-4C56-88EF-A5ABC0D30726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rot="5400000">
            <a:off x="5615471" y="1801818"/>
            <a:ext cx="558594" cy="18199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A07A540-797F-4F71-8973-D6240CA781A1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rot="16200000" flipH="1">
            <a:off x="7440571" y="1796640"/>
            <a:ext cx="558594" cy="18302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91464D2-ED51-4B28-8BDC-B0261CCEA5B0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5400000">
            <a:off x="3320935" y="2640967"/>
            <a:ext cx="571969" cy="27557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555140F-80E7-40DE-9411-7A284E7DF8E2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rot="5400000">
            <a:off x="4698822" y="4018854"/>
            <a:ext cx="57196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52396E3-31A0-4BC1-A3FA-615D09FA540B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rot="16200000" flipH="1">
            <a:off x="9214150" y="3153726"/>
            <a:ext cx="541786" cy="17000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9837525-F50B-42F0-9D21-ACEB60C7C058}"/>
              </a:ext>
            </a:extLst>
          </p:cNvPr>
          <p:cNvSpPr txBox="1"/>
          <p:nvPr/>
        </p:nvSpPr>
        <p:spPr>
          <a:xfrm>
            <a:off x="838200" y="5644739"/>
            <a:ext cx="852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*Assumed that Diabetes diagnosed first</a:t>
            </a:r>
          </a:p>
          <a:p>
            <a:r>
              <a:rPr lang="en-US" dirty="0"/>
              <a:t>*Results yet to be evaluated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D24187-AEFD-4D12-898C-D60CE42A6316}"/>
              </a:ext>
            </a:extLst>
          </p:cNvPr>
          <p:cNvSpPr/>
          <p:nvPr/>
        </p:nvSpPr>
        <p:spPr>
          <a:xfrm>
            <a:off x="6380074" y="4304839"/>
            <a:ext cx="2728415" cy="741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Simultaneously diagnosed*</a:t>
            </a:r>
          </a:p>
          <a:p>
            <a:pPr algn="ctr"/>
            <a:r>
              <a:rPr lang="en-US" dirty="0"/>
              <a:t>76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4F1FC5D-C3A4-4E89-A086-2843FF9EA7D6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rot="16200000" flipH="1">
            <a:off x="6078560" y="2639116"/>
            <a:ext cx="571969" cy="27594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9B76982F-7364-4B32-A246-C2AD3A8D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568DA064-D40D-49F9-AE3E-7070B788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12</a:t>
            </a:fld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D276D18-6A1E-473D-8966-E94CA0C77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980" y="136525"/>
            <a:ext cx="1301640" cy="4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43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4910"/>
    </mc:Choice>
    <mc:Fallback>
      <p:transition spd="slow" advTm="10491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8C2B-5562-4FB1-8F09-8F49EDD3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37ECBF-08AC-4430-8C87-B7F914B97BE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52272866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2932516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43573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 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Patients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505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Pancreatic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01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Pancreatic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0200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7729C2E-D2C3-4A38-BFEA-B67D12277AE4}"/>
              </a:ext>
            </a:extLst>
          </p:cNvPr>
          <p:cNvSpPr txBox="1"/>
          <p:nvPr/>
        </p:nvSpPr>
        <p:spPr>
          <a:xfrm>
            <a:off x="749808" y="3246120"/>
            <a:ext cx="464515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Diagnosed Simultaneously = 76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99B4C0-C4A9-400C-8E86-E058B03EA8C5}"/>
              </a:ext>
            </a:extLst>
          </p:cNvPr>
          <p:cNvSpPr txBox="1"/>
          <p:nvPr/>
        </p:nvSpPr>
        <p:spPr>
          <a:xfrm>
            <a:off x="749808" y="4155311"/>
            <a:ext cx="100352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For Pancreatic Leading to Diabetes Model</a:t>
            </a:r>
          </a:p>
          <a:p>
            <a:r>
              <a:rPr lang="en-US" dirty="0"/>
              <a:t>Patients with Pancreatic Cancer led to Diabetes = 84</a:t>
            </a:r>
          </a:p>
          <a:p>
            <a:r>
              <a:rPr lang="en-US" dirty="0"/>
              <a:t>Patients with Pancreatic Cancer but non Diabetic = 250 (Sampled from 2203 patients)</a:t>
            </a:r>
          </a:p>
          <a:p>
            <a:r>
              <a:rPr lang="en-US" dirty="0"/>
              <a:t>With 297 features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6A44B3-387B-448B-85AB-0D5D7143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980" y="136525"/>
            <a:ext cx="1301640" cy="4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91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913"/>
    </mc:Choice>
    <mc:Fallback>
      <p:transition spd="slow" advTm="6491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27D7-9411-47F6-8723-05C81109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Classifiers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59505-BCDC-4DF1-AD1D-B9E371698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E9B5C-4741-4EE9-8606-7A29DC09A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CFD827-6899-4E71-B993-1625FE25E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980" y="136525"/>
            <a:ext cx="1301640" cy="477268"/>
          </a:xfrm>
          <a:prstGeom prst="rect">
            <a:avLst/>
          </a:prstGeom>
        </p:spPr>
      </p:pic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A73AEE9E-7498-42D1-A650-F36217F9CA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6221311"/>
              </p:ext>
            </p:extLst>
          </p:nvPr>
        </p:nvGraphicFramePr>
        <p:xfrm>
          <a:off x="838200" y="2110928"/>
          <a:ext cx="10528177" cy="263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998">
                  <a:extLst>
                    <a:ext uri="{9D8B030D-6E8A-4147-A177-3AD203B41FA5}">
                      <a16:colId xmlns:a16="http://schemas.microsoft.com/office/drawing/2014/main" val="4188642167"/>
                    </a:ext>
                  </a:extLst>
                </a:gridCol>
                <a:gridCol w="1464816">
                  <a:extLst>
                    <a:ext uri="{9D8B030D-6E8A-4147-A177-3AD203B41FA5}">
                      <a16:colId xmlns:a16="http://schemas.microsoft.com/office/drawing/2014/main" val="1660464765"/>
                    </a:ext>
                  </a:extLst>
                </a:gridCol>
                <a:gridCol w="1553592">
                  <a:extLst>
                    <a:ext uri="{9D8B030D-6E8A-4147-A177-3AD203B41FA5}">
                      <a16:colId xmlns:a16="http://schemas.microsoft.com/office/drawing/2014/main" val="3095455113"/>
                    </a:ext>
                  </a:extLst>
                </a:gridCol>
                <a:gridCol w="1571348">
                  <a:extLst>
                    <a:ext uri="{9D8B030D-6E8A-4147-A177-3AD203B41FA5}">
                      <a16:colId xmlns:a16="http://schemas.microsoft.com/office/drawing/2014/main" val="117432761"/>
                    </a:ext>
                  </a:extLst>
                </a:gridCol>
                <a:gridCol w="1669002">
                  <a:extLst>
                    <a:ext uri="{9D8B030D-6E8A-4147-A177-3AD203B41FA5}">
                      <a16:colId xmlns:a16="http://schemas.microsoft.com/office/drawing/2014/main" val="2658702865"/>
                    </a:ext>
                  </a:extLst>
                </a:gridCol>
                <a:gridCol w="1366421">
                  <a:extLst>
                    <a:ext uri="{9D8B030D-6E8A-4147-A177-3AD203B41FA5}">
                      <a16:colId xmlns:a16="http://schemas.microsoft.com/office/drawing/2014/main" val="4046853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75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00206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SVM (Linear)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367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8679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AdaBoost (RF)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2787911"/>
                  </a:ext>
                </a:extLst>
              </a:tr>
              <a:tr h="411104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7453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9173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528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246"/>
    </mc:Choice>
    <mc:Fallback>
      <p:transition spd="slow" advTm="4924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0ADC72D7-8294-4958-A7E5-C67B6578A6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4818268"/>
              </p:ext>
            </p:extLst>
          </p:nvPr>
        </p:nvGraphicFramePr>
        <p:xfrm>
          <a:off x="4687747" y="1547833"/>
          <a:ext cx="7058047" cy="4343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11DD2B7-BBD2-4D46-A19D-91D3B9E8062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3620" y="1450200"/>
          <a:ext cx="4247910" cy="4926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878">
                  <a:extLst>
                    <a:ext uri="{9D8B030D-6E8A-4147-A177-3AD203B41FA5}">
                      <a16:colId xmlns:a16="http://schemas.microsoft.com/office/drawing/2014/main" val="2635258829"/>
                    </a:ext>
                  </a:extLst>
                </a:gridCol>
                <a:gridCol w="1544516">
                  <a:extLst>
                    <a:ext uri="{9D8B030D-6E8A-4147-A177-3AD203B41FA5}">
                      <a16:colId xmlns:a16="http://schemas.microsoft.com/office/drawing/2014/main" val="113365656"/>
                    </a:ext>
                  </a:extLst>
                </a:gridCol>
                <a:gridCol w="1544516">
                  <a:extLst>
                    <a:ext uri="{9D8B030D-6E8A-4147-A177-3AD203B41FA5}">
                      <a16:colId xmlns:a16="http://schemas.microsoft.com/office/drawing/2014/main" val="3614785778"/>
                    </a:ext>
                  </a:extLst>
                </a:gridCol>
              </a:tblGrid>
              <a:tr h="5366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Feature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%Contribution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928882"/>
                  </a:ext>
                </a:extLst>
              </a:tr>
              <a:tr h="4783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Disorders of thyroid gland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1.61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6616337"/>
                  </a:ext>
                </a:extLst>
              </a:tr>
              <a:tr h="32380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weight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1.45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30680049"/>
                  </a:ext>
                </a:extLst>
              </a:tr>
              <a:tr h="4783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40C28"/>
                          </a:solidFill>
                          <a:effectLst/>
                          <a:latin typeface="+mj-lt"/>
                        </a:rPr>
                        <a:t>Nausea and vomiting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1.43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3170218"/>
                  </a:ext>
                </a:extLst>
              </a:tr>
              <a:tr h="32380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height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5888184"/>
                  </a:ext>
                </a:extLst>
              </a:tr>
              <a:tr h="32380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pulse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1.38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0687190"/>
                  </a:ext>
                </a:extLst>
              </a:tr>
              <a:tr h="6963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Diseases of the circulatory system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1.37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3345662"/>
                  </a:ext>
                </a:extLst>
              </a:tr>
              <a:tr h="32380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bp_mean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4254351"/>
                  </a:ext>
                </a:extLst>
              </a:tr>
              <a:tr h="32380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Hypotension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1.14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9613379"/>
                  </a:ext>
                </a:extLst>
              </a:tr>
              <a:tr h="559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Other diseases of urinary system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1.09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2743532"/>
                  </a:ext>
                </a:extLst>
              </a:tr>
              <a:tr h="46637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202124"/>
                          </a:solidFill>
                          <a:effectLst/>
                          <a:latin typeface="+mj-lt"/>
                        </a:rPr>
                        <a:t> </a:t>
                      </a:r>
                      <a:r>
                        <a:rPr lang="en-US" sz="1600" b="0" i="0" u="none" strike="noStrike" dirty="0">
                          <a:solidFill>
                            <a:srgbClr val="040C28"/>
                          </a:solidFill>
                          <a:effectLst/>
                          <a:latin typeface="+mj-lt"/>
                        </a:rPr>
                        <a:t>Volume depletion</a:t>
                      </a:r>
                      <a:endParaRPr lang="en-US" sz="1600" b="0" i="0" u="none" strike="noStrike" dirty="0">
                        <a:solidFill>
                          <a:srgbClr val="20212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0.96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411472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B492AF9-5395-422F-A39B-4D0B535CBB56}"/>
              </a:ext>
            </a:extLst>
          </p:cNvPr>
          <p:cNvSpPr txBox="1"/>
          <p:nvPr/>
        </p:nvSpPr>
        <p:spPr>
          <a:xfrm>
            <a:off x="262396" y="363986"/>
            <a:ext cx="1131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Important Features by </a:t>
            </a:r>
            <a:r>
              <a:rPr lang="en-US" sz="3600" dirty="0" err="1"/>
              <a:t>Shap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E657FB-FDEF-42C6-8C55-C4D2890E4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2980" y="136525"/>
            <a:ext cx="1301640" cy="4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75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176"/>
    </mc:Choice>
    <mc:Fallback>
      <p:transition spd="slow" advTm="2617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11DD2B7-BBD2-4D46-A19D-91D3B9E80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35638"/>
              </p:ext>
            </p:extLst>
          </p:nvPr>
        </p:nvGraphicFramePr>
        <p:xfrm>
          <a:off x="117843" y="1082381"/>
          <a:ext cx="5201988" cy="5411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162">
                  <a:extLst>
                    <a:ext uri="{9D8B030D-6E8A-4147-A177-3AD203B41FA5}">
                      <a16:colId xmlns:a16="http://schemas.microsoft.com/office/drawing/2014/main" val="2635258829"/>
                    </a:ext>
                  </a:extLst>
                </a:gridCol>
                <a:gridCol w="1891413">
                  <a:extLst>
                    <a:ext uri="{9D8B030D-6E8A-4147-A177-3AD203B41FA5}">
                      <a16:colId xmlns:a16="http://schemas.microsoft.com/office/drawing/2014/main" val="113365656"/>
                    </a:ext>
                  </a:extLst>
                </a:gridCol>
                <a:gridCol w="1891413">
                  <a:extLst>
                    <a:ext uri="{9D8B030D-6E8A-4147-A177-3AD203B41FA5}">
                      <a16:colId xmlns:a16="http://schemas.microsoft.com/office/drawing/2014/main" val="3614785778"/>
                    </a:ext>
                  </a:extLst>
                </a:gridCol>
              </a:tblGrid>
              <a:tr h="2811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Feature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%Contribution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928882"/>
                  </a:ext>
                </a:extLst>
              </a:tr>
              <a:tr h="3092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Cachexia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2.55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6616337"/>
                  </a:ext>
                </a:extLst>
              </a:tr>
              <a:tr h="4047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40C28"/>
                          </a:solidFill>
                          <a:effectLst/>
                          <a:latin typeface="+mj-lt"/>
                        </a:rPr>
                        <a:t>Nausea and vomiting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2.51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30680049"/>
                  </a:ext>
                </a:extLst>
              </a:tr>
              <a:tr h="456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40C28"/>
                          </a:solidFill>
                          <a:effectLst/>
                          <a:latin typeface="+mj-lt"/>
                        </a:rPr>
                        <a:t>venous embolism and thrombosis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2.48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3170218"/>
                  </a:ext>
                </a:extLst>
              </a:tr>
              <a:tr h="3092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2.43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5888184"/>
                  </a:ext>
                </a:extLst>
              </a:tr>
              <a:tr h="456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40C28"/>
                          </a:solidFill>
                          <a:effectLst/>
                          <a:latin typeface="+mj-lt"/>
                        </a:rPr>
                        <a:t>Abnormal tumor markers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2.30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0687190"/>
                  </a:ext>
                </a:extLst>
              </a:tr>
              <a:tr h="4047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40C28"/>
                          </a:solidFill>
                          <a:effectLst/>
                          <a:latin typeface="+mj-lt"/>
                        </a:rPr>
                        <a:t>Urinary tract infection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2.27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3345662"/>
                  </a:ext>
                </a:extLst>
              </a:tr>
              <a:tr h="3092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40C28"/>
                          </a:solidFill>
                          <a:effectLst/>
                          <a:latin typeface="+mj-lt"/>
                        </a:rPr>
                        <a:t>Volume depletion</a:t>
                      </a:r>
                      <a:r>
                        <a:rPr lang="en-US" sz="1600" b="0" i="0" u="none" strike="noStrike" dirty="0">
                          <a:solidFill>
                            <a:srgbClr val="202124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40C28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4254351"/>
                  </a:ext>
                </a:extLst>
              </a:tr>
              <a:tr h="80320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40C28"/>
                          </a:solidFill>
                          <a:effectLst/>
                          <a:latin typeface="+mj-lt"/>
                        </a:rPr>
                        <a:t>Osteoporosis without pathological fracture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1.98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9613379"/>
                  </a:ext>
                </a:extLst>
              </a:tr>
              <a:tr h="10024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Poisoning by drugs, medicaments and biological substances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1.78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2743532"/>
                  </a:ext>
                </a:extLst>
              </a:tr>
              <a:tr h="456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Other forms of heart disease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1.75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4114720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D73334F-E97F-42AA-BD50-77DC90FCB3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1809573"/>
              </p:ext>
            </p:extLst>
          </p:nvPr>
        </p:nvGraphicFramePr>
        <p:xfrm>
          <a:off x="5444197" y="1888033"/>
          <a:ext cx="6629960" cy="3800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A63C840-C7DA-4D8D-9122-948D973E4484}"/>
              </a:ext>
            </a:extLst>
          </p:cNvPr>
          <p:cNvSpPr txBox="1"/>
          <p:nvPr/>
        </p:nvSpPr>
        <p:spPr>
          <a:xfrm>
            <a:off x="262396" y="363986"/>
            <a:ext cx="1131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Important Features by Permutation Importance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A8026-7238-4336-A053-70E41BC45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2980" y="136525"/>
            <a:ext cx="1301640" cy="4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37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701"/>
    </mc:Choice>
    <mc:Fallback>
      <p:transition spd="slow" advTm="5770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854377E-6276-4030-A200-5CE59B8562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700944"/>
              </p:ext>
            </p:extLst>
          </p:nvPr>
        </p:nvGraphicFramePr>
        <p:xfrm>
          <a:off x="30642" y="1363062"/>
          <a:ext cx="12130716" cy="4131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DFAAFE-7566-4B39-B63B-E631B9EE44A8}"/>
              </a:ext>
            </a:extLst>
          </p:cNvPr>
          <p:cNvSpPr txBox="1"/>
          <p:nvPr/>
        </p:nvSpPr>
        <p:spPr>
          <a:xfrm>
            <a:off x="914400" y="393895"/>
            <a:ext cx="10311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Top Risk Factors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93D9BF-4F14-497D-9302-CC192EC43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2980" y="136525"/>
            <a:ext cx="1301640" cy="4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20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399"/>
    </mc:Choice>
    <mc:Fallback>
      <p:transition spd="slow" advTm="2139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5C4D5-5300-400D-BFBF-CD8626CEC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Pancreatic Cancer Prediction for Patients with Diabetes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5F1EC-73DC-4FA1-9543-510498276B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Diabetes leading to Pancreatic Cancer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E6B43-939D-4145-9C36-997267B6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07FE3-A4C8-4C6F-B867-28CDEA2A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496157-8B93-4A3A-BCD1-474E6C09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980" y="136525"/>
            <a:ext cx="1301640" cy="4772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565C58-82E4-4518-A774-EE9DD5755492}"/>
              </a:ext>
            </a:extLst>
          </p:cNvPr>
          <p:cNvSpPr txBox="1"/>
          <p:nvPr/>
        </p:nvSpPr>
        <p:spPr>
          <a:xfrm>
            <a:off x="1815548" y="4429919"/>
            <a:ext cx="85609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i="1" dirty="0"/>
              <a:t>Work in progress…</a:t>
            </a:r>
          </a:p>
        </p:txBody>
      </p:sp>
    </p:spTree>
    <p:extLst>
      <p:ext uri="{BB962C8B-B14F-4D97-AF65-F5344CB8AC3E}">
        <p14:creationId xmlns:p14="http://schemas.microsoft.com/office/powerpoint/2010/main" val="2038943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043"/>
    </mc:Choice>
    <mc:Fallback>
      <p:transition spd="slow" advTm="2604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27D7-9411-47F6-8723-05C81109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Directions (June 2023)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ADB18-BDEC-4CC8-9B1F-9AFBB84B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Add Class Imbalance in T2DM model</a:t>
            </a:r>
          </a:p>
          <a:p>
            <a:pPr>
              <a:lnSpc>
                <a:spcPct val="150000"/>
              </a:lnSpc>
            </a:pPr>
            <a:r>
              <a:rPr lang="en-US" dirty="0"/>
              <a:t>Feature Selection</a:t>
            </a:r>
          </a:p>
          <a:p>
            <a:pPr>
              <a:lnSpc>
                <a:spcPct val="150000"/>
              </a:lnSpc>
            </a:pPr>
            <a:r>
              <a:rPr lang="en-US" dirty="0"/>
              <a:t>Rules Generation for ensemble methods</a:t>
            </a:r>
          </a:p>
          <a:p>
            <a:pPr>
              <a:lnSpc>
                <a:spcPct val="150000"/>
              </a:lnSpc>
            </a:pPr>
            <a:r>
              <a:rPr lang="en-US" i="1" dirty="0" err="1"/>
              <a:t>Explainability</a:t>
            </a:r>
            <a:r>
              <a:rPr lang="en-US" dirty="0"/>
              <a:t> of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8BDF0-2D89-42E4-8037-C62DBE9B0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E281D-92F5-44D6-ABCF-8C36ADEF6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E32F29-3C09-4FC4-84F6-ABB063C6A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980" y="136525"/>
            <a:ext cx="1301640" cy="4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16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593"/>
    </mc:Choice>
    <mc:Fallback>
      <p:transition spd="slow" advTm="3759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27D7-9411-47F6-8723-05C81109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ADB18-BDEC-4CC8-9B1F-9AFBB84B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Overview of Data</a:t>
            </a:r>
          </a:p>
          <a:p>
            <a:pPr>
              <a:lnSpc>
                <a:spcPct val="150000"/>
              </a:lnSpc>
            </a:pPr>
            <a:r>
              <a:rPr lang="en-US" dirty="0"/>
              <a:t>Models Evaluation for T2DM</a:t>
            </a:r>
          </a:p>
          <a:p>
            <a:pPr>
              <a:lnSpc>
                <a:spcPct val="150000"/>
              </a:lnSpc>
            </a:pPr>
            <a:r>
              <a:rPr lang="en-US" dirty="0"/>
              <a:t>Pancreatic Cancer Model</a:t>
            </a:r>
          </a:p>
          <a:p>
            <a:pPr>
              <a:lnSpc>
                <a:spcPct val="150000"/>
              </a:lnSpc>
            </a:pPr>
            <a:r>
              <a:rPr lang="en-US" dirty="0"/>
              <a:t>Future Directions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66214-9841-481B-9C4F-42E4679A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A9A0B-EEAC-4191-A226-195F1DD8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16492E-6DF4-4713-A1FD-9D711DE3E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980" y="136525"/>
            <a:ext cx="1301640" cy="4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40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331"/>
    </mc:Choice>
    <mc:Fallback>
      <p:transition spd="slow" advTm="5433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ADB18-BDEC-4CC8-9B1F-9AFBB84BD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14348"/>
            <a:ext cx="10515600" cy="4293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/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DB80A-EDF0-49D3-85B3-C1936523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078F0-00B3-40F6-857F-4AB3D059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6F4972-7E81-4C57-9460-F9F914467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980" y="136525"/>
            <a:ext cx="1301640" cy="4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53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4"/>
    </mc:Choice>
    <mc:Fallback>
      <p:transition spd="slow" advTm="87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86B7B-6846-4E34-91DA-2AFE867A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Domain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6BBDE-1EF4-4BF6-AFD6-8CE78BE2E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Literature review of published Paper</a:t>
            </a:r>
          </a:p>
          <a:p>
            <a:pPr>
              <a:lnSpc>
                <a:spcPct val="150000"/>
              </a:lnSpc>
            </a:pPr>
            <a:r>
              <a:rPr lang="en-US" dirty="0"/>
              <a:t>Diabetes – the Essential facts (Coursera)</a:t>
            </a:r>
          </a:p>
          <a:p>
            <a:pPr>
              <a:lnSpc>
                <a:spcPct val="150000"/>
              </a:lnSpc>
            </a:pPr>
            <a:r>
              <a:rPr lang="en-US" dirty="0"/>
              <a:t>Relevant Articles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65EBC-1C77-4F36-BF9A-4745DAC3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F7FF8-19C7-4396-8249-87ACE743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5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452"/>
    </mc:Choice>
    <mc:Fallback>
      <p:transition spd="slow" advTm="3145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27D7-9411-47F6-8723-05C81109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F839E4-3FA7-41D0-8CB4-F209A1BAC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770284"/>
              </p:ext>
            </p:extLst>
          </p:nvPr>
        </p:nvGraphicFramePr>
        <p:xfrm>
          <a:off x="547826" y="1690688"/>
          <a:ext cx="11096348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4087">
                  <a:extLst>
                    <a:ext uri="{9D8B030D-6E8A-4147-A177-3AD203B41FA5}">
                      <a16:colId xmlns:a16="http://schemas.microsoft.com/office/drawing/2014/main" val="2520422494"/>
                    </a:ext>
                  </a:extLst>
                </a:gridCol>
                <a:gridCol w="2774087">
                  <a:extLst>
                    <a:ext uri="{9D8B030D-6E8A-4147-A177-3AD203B41FA5}">
                      <a16:colId xmlns:a16="http://schemas.microsoft.com/office/drawing/2014/main" val="683604096"/>
                    </a:ext>
                  </a:extLst>
                </a:gridCol>
                <a:gridCol w="2774087">
                  <a:extLst>
                    <a:ext uri="{9D8B030D-6E8A-4147-A177-3AD203B41FA5}">
                      <a16:colId xmlns:a16="http://schemas.microsoft.com/office/drawing/2014/main" val="515352672"/>
                    </a:ext>
                  </a:extLst>
                </a:gridCol>
                <a:gridCol w="2774087">
                  <a:extLst>
                    <a:ext uri="{9D8B030D-6E8A-4147-A177-3AD203B41FA5}">
                      <a16:colId xmlns:a16="http://schemas.microsoft.com/office/drawing/2014/main" val="2824626114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EHR data (2011-2021)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09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Shortlisted</a:t>
                      </a:r>
                      <a:r>
                        <a:rPr lang="en-US" dirty="0"/>
                        <a:t> (if any)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652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Encounters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5,092,987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34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Patients*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1,145,465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68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Diagnosis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29,714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71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Practices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Based on T2DM Diabetics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97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Based on Missing Value Ratio (MVR)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4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Demographics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22183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8C0D9EC-A1A2-40DF-B3C8-2EB7D60A4607}"/>
              </a:ext>
            </a:extLst>
          </p:cNvPr>
          <p:cNvSpPr txBox="1"/>
          <p:nvPr/>
        </p:nvSpPr>
        <p:spPr>
          <a:xfrm>
            <a:off x="692458" y="5690586"/>
            <a:ext cx="934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*Patients distribution on next slide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F662C87-C2A1-4B99-B11D-41610C494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5754B-2277-4CC2-895E-069AB1C7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249262-91E3-4492-B9C2-302B0B7CF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980" y="136525"/>
            <a:ext cx="1301640" cy="4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40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844"/>
    </mc:Choice>
    <mc:Fallback>
      <p:transition spd="slow" advTm="7784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27D7-9411-47F6-8723-05C81109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Patients Distribution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013CBA-C027-47CA-8EE2-C0A63C2F6905}"/>
              </a:ext>
            </a:extLst>
          </p:cNvPr>
          <p:cNvSpPr/>
          <p:nvPr/>
        </p:nvSpPr>
        <p:spPr>
          <a:xfrm>
            <a:off x="5388740" y="1690688"/>
            <a:ext cx="1819923" cy="741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Total Patients</a:t>
            </a:r>
          </a:p>
          <a:p>
            <a:pPr algn="ctr"/>
            <a:r>
              <a:rPr lang="en-US" dirty="0"/>
              <a:t>1,145,465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78ED7-8049-4DC2-899C-9EDA46A59D9A}"/>
              </a:ext>
            </a:extLst>
          </p:cNvPr>
          <p:cNvSpPr/>
          <p:nvPr/>
        </p:nvSpPr>
        <p:spPr>
          <a:xfrm>
            <a:off x="3568817" y="2991076"/>
            <a:ext cx="1819923" cy="741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T2DM Patients</a:t>
            </a:r>
          </a:p>
          <a:p>
            <a:pPr algn="ctr"/>
            <a:r>
              <a:rPr lang="en-US" dirty="0"/>
              <a:t>72,626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78132-6D14-4133-9EEE-68B9B17BBE9B}"/>
              </a:ext>
            </a:extLst>
          </p:cNvPr>
          <p:cNvSpPr/>
          <p:nvPr/>
        </p:nvSpPr>
        <p:spPr>
          <a:xfrm>
            <a:off x="7219018" y="2991076"/>
            <a:ext cx="1819923" cy="741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Patients</a:t>
            </a:r>
          </a:p>
          <a:p>
            <a:pPr algn="ctr"/>
            <a:r>
              <a:rPr lang="en-US" dirty="0"/>
              <a:t>1,072,839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650108-C1AF-4A20-97A1-D81FCCE8B2D7}"/>
              </a:ext>
            </a:extLst>
          </p:cNvPr>
          <p:cNvSpPr/>
          <p:nvPr/>
        </p:nvSpPr>
        <p:spPr>
          <a:xfrm>
            <a:off x="1859864" y="4288030"/>
            <a:ext cx="2142479" cy="741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Patients with at least 3 Encounters</a:t>
            </a:r>
          </a:p>
          <a:p>
            <a:pPr algn="ctr"/>
            <a:r>
              <a:rPr lang="en-US" dirty="0"/>
              <a:t>4,896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9FED46-67DC-4BF0-BCCA-15D7918B8A28}"/>
              </a:ext>
            </a:extLst>
          </p:cNvPr>
          <p:cNvSpPr/>
          <p:nvPr/>
        </p:nvSpPr>
        <p:spPr>
          <a:xfrm>
            <a:off x="8595058" y="4274656"/>
            <a:ext cx="2609971" cy="741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Patients with at least 3 Encounters</a:t>
            </a:r>
          </a:p>
          <a:p>
            <a:pPr algn="ctr"/>
            <a:r>
              <a:rPr lang="en-US" dirty="0"/>
              <a:t>31,338*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A53C48-6FE6-430F-BA8C-9D2C4F3F85B0}"/>
              </a:ext>
            </a:extLst>
          </p:cNvPr>
          <p:cNvSpPr/>
          <p:nvPr/>
        </p:nvSpPr>
        <p:spPr>
          <a:xfrm>
            <a:off x="5227461" y="4278205"/>
            <a:ext cx="2142479" cy="741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Patients</a:t>
            </a:r>
          </a:p>
          <a:p>
            <a:pPr algn="ctr"/>
            <a:r>
              <a:rPr lang="en-US" dirty="0"/>
              <a:t>67,730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7F9AE36-0B84-4C56-88EF-A5ABC0D30726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rot="5400000">
            <a:off x="5109444" y="1801818"/>
            <a:ext cx="558594" cy="18199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A07A540-797F-4F71-8973-D6240CA781A1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rot="16200000" flipH="1">
            <a:off x="6934544" y="1796640"/>
            <a:ext cx="558594" cy="18302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91464D2-ED51-4B28-8BDC-B0261CCEA5B0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rot="5400000">
            <a:off x="3427362" y="3236613"/>
            <a:ext cx="555160" cy="15476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555140F-80E7-40DE-9411-7A284E7DF8E2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rot="16200000" flipH="1">
            <a:off x="5116073" y="3095576"/>
            <a:ext cx="545335" cy="18199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52396E3-31A0-4BC1-A3FA-615D09FA540B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rot="16200000" flipH="1">
            <a:off x="8743619" y="3118231"/>
            <a:ext cx="541786" cy="17710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A09A9424-D703-4B3F-8F5B-4D813779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449D32BF-7B0F-4DCD-9D67-D1EF11AA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5</a:t>
            </a:fld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FF3AFC4-4F8F-4AEC-8DB1-7FB155236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980" y="136525"/>
            <a:ext cx="1301640" cy="4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30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4328"/>
    </mc:Choice>
    <mc:Fallback>
      <p:transition spd="slow" advTm="12432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27D7-9411-47F6-8723-05C81109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ADB18-BDEC-4CC8-9B1F-9AFBB84BD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1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Missing data (in vitals)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3256D3-C643-4938-839D-FAB667888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235" y="2287788"/>
            <a:ext cx="5447529" cy="65301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AAE533-A9C8-4915-9EF8-889A714C8927}"/>
              </a:ext>
            </a:extLst>
          </p:cNvPr>
          <p:cNvSpPr txBox="1">
            <a:spLocks/>
          </p:cNvSpPr>
          <p:nvPr/>
        </p:nvSpPr>
        <p:spPr>
          <a:xfrm>
            <a:off x="1024630" y="3197918"/>
            <a:ext cx="10515600" cy="46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Threshold &gt;60% (filled with EWMA method)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42470FE-41E5-43A0-8FCF-CEA3AC4894B5}"/>
              </a:ext>
            </a:extLst>
          </p:cNvPr>
          <p:cNvSpPr txBox="1">
            <a:spLocks/>
          </p:cNvSpPr>
          <p:nvPr/>
        </p:nvSpPr>
        <p:spPr>
          <a:xfrm>
            <a:off x="838199" y="4436523"/>
            <a:ext cx="10515600" cy="4621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Imbalance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6AA725-5694-41DB-9024-78EABB74B5EA}"/>
              </a:ext>
            </a:extLst>
          </p:cNvPr>
          <p:cNvSpPr txBox="1">
            <a:spLocks/>
          </p:cNvSpPr>
          <p:nvPr/>
        </p:nvSpPr>
        <p:spPr>
          <a:xfrm>
            <a:off x="1024630" y="5024728"/>
            <a:ext cx="10515600" cy="46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Equal number of Positive and Negative examples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CE9B334-4CA4-413A-8192-255C3848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9011B9-ECB0-4279-B1AE-CB5DFDFF3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1B1CF4-1ADB-4D1D-80BD-D5D9B593A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2980" y="136525"/>
            <a:ext cx="1301640" cy="4772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C3D113-33A5-4C5E-94C4-8FD25542B6F2}"/>
              </a:ext>
            </a:extLst>
          </p:cNvPr>
          <p:cNvSpPr txBox="1"/>
          <p:nvPr/>
        </p:nvSpPr>
        <p:spPr>
          <a:xfrm>
            <a:off x="1834718" y="5775052"/>
            <a:ext cx="852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*Under sampling Criteria is planned to change in Future Work</a:t>
            </a:r>
          </a:p>
        </p:txBody>
      </p:sp>
    </p:spTree>
    <p:extLst>
      <p:ext uri="{BB962C8B-B14F-4D97-AF65-F5344CB8AC3E}">
        <p14:creationId xmlns:p14="http://schemas.microsoft.com/office/powerpoint/2010/main" val="2901771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816"/>
    </mc:Choice>
    <mc:Fallback>
      <p:transition spd="slow" advTm="1181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D6AE-FF88-4725-A2C1-28A2E733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 Features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5F9BBFF-967A-4EFB-A22F-C48A8DCA46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609290"/>
              </p:ext>
            </p:extLst>
          </p:nvPr>
        </p:nvGraphicFramePr>
        <p:xfrm>
          <a:off x="3467100" y="2501900"/>
          <a:ext cx="5257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19874637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33255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25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Diagnosis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4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36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Demographics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3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96720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27545-1B97-42FD-8A33-6A9FB492D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FE0ED-F492-43D4-A46E-81DF2476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17AC56-CF80-4268-8605-D3645990FEEE}"/>
              </a:ext>
            </a:extLst>
          </p:cNvPr>
          <p:cNvSpPr txBox="1"/>
          <p:nvPr/>
        </p:nvSpPr>
        <p:spPr>
          <a:xfrm>
            <a:off x="3581400" y="5232537"/>
            <a:ext cx="536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features with demographics encoding = 788</a:t>
            </a:r>
          </a:p>
        </p:txBody>
      </p:sp>
    </p:spTree>
    <p:extLst>
      <p:ext uri="{BB962C8B-B14F-4D97-AF65-F5344CB8AC3E}">
        <p14:creationId xmlns:p14="http://schemas.microsoft.com/office/powerpoint/2010/main" val="1335208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309"/>
    </mc:Choice>
    <mc:Fallback>
      <p:transition spd="slow" advTm="5230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6CA23-A1C3-4CEA-88ED-5EE85864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Preprocessing Pipeline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258934-5CE5-440C-A102-4981A24C4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9288"/>
            <a:ext cx="10515600" cy="419485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6804D-1131-438A-A113-6C66ACB4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FAA3E-3195-460D-81BA-0D7F8682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65CAFC-26FD-4259-9FD0-D6666D027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2980" y="136525"/>
            <a:ext cx="1301640" cy="4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39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4516"/>
    </mc:Choice>
    <mc:Fallback>
      <p:transition spd="slow" advTm="11451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27D7-9411-47F6-8723-05C81109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Classifiers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4C19BA-1ECE-4196-90B7-8C55A3105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835805"/>
              </p:ext>
            </p:extLst>
          </p:nvPr>
        </p:nvGraphicFramePr>
        <p:xfrm>
          <a:off x="838200" y="1541539"/>
          <a:ext cx="10528177" cy="4861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998">
                  <a:extLst>
                    <a:ext uri="{9D8B030D-6E8A-4147-A177-3AD203B41FA5}">
                      <a16:colId xmlns:a16="http://schemas.microsoft.com/office/drawing/2014/main" val="4188642167"/>
                    </a:ext>
                  </a:extLst>
                </a:gridCol>
                <a:gridCol w="1464816">
                  <a:extLst>
                    <a:ext uri="{9D8B030D-6E8A-4147-A177-3AD203B41FA5}">
                      <a16:colId xmlns:a16="http://schemas.microsoft.com/office/drawing/2014/main" val="1660464765"/>
                    </a:ext>
                  </a:extLst>
                </a:gridCol>
                <a:gridCol w="1553592">
                  <a:extLst>
                    <a:ext uri="{9D8B030D-6E8A-4147-A177-3AD203B41FA5}">
                      <a16:colId xmlns:a16="http://schemas.microsoft.com/office/drawing/2014/main" val="3095455113"/>
                    </a:ext>
                  </a:extLst>
                </a:gridCol>
                <a:gridCol w="1571348">
                  <a:extLst>
                    <a:ext uri="{9D8B030D-6E8A-4147-A177-3AD203B41FA5}">
                      <a16:colId xmlns:a16="http://schemas.microsoft.com/office/drawing/2014/main" val="117432761"/>
                    </a:ext>
                  </a:extLst>
                </a:gridCol>
                <a:gridCol w="1669002">
                  <a:extLst>
                    <a:ext uri="{9D8B030D-6E8A-4147-A177-3AD203B41FA5}">
                      <a16:colId xmlns:a16="http://schemas.microsoft.com/office/drawing/2014/main" val="2658702865"/>
                    </a:ext>
                  </a:extLst>
                </a:gridCol>
                <a:gridCol w="1366421">
                  <a:extLst>
                    <a:ext uri="{9D8B030D-6E8A-4147-A177-3AD203B41FA5}">
                      <a16:colId xmlns:a16="http://schemas.microsoft.com/office/drawing/2014/main" val="4046853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75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00206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1799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Naïve Bayes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04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6176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SVM (Linear)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367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SVM (Sigmoid)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5524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Bagging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8679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AdaBoost (RF)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278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Naïve Bayes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19159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Naïve Bayes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1202550"/>
                  </a:ext>
                </a:extLst>
              </a:tr>
              <a:tr h="411104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7453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9173358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F8291-14C7-4A17-9FC1-47543B2E7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76627-390B-4CC8-B5A1-12DF3559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95360D-9D70-4F02-953D-EB9C03EDC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980" y="136525"/>
            <a:ext cx="1301640" cy="4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39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078"/>
    </mc:Choice>
    <mc:Fallback>
      <p:transition spd="slow" advTm="66078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2675</TotalTime>
  <Words>684</Words>
  <Application>Microsoft Office PowerPoint</Application>
  <PresentationFormat>Widescreen</PresentationFormat>
  <Paragraphs>358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Type 2 Diabetes Mellitus Prediction</vt:lpstr>
      <vt:lpstr>Overview</vt:lpstr>
      <vt:lpstr>Domain Study</vt:lpstr>
      <vt:lpstr>Our Data</vt:lpstr>
      <vt:lpstr>Patients Distribution</vt:lpstr>
      <vt:lpstr>Preprocessing</vt:lpstr>
      <vt:lpstr>Dataset Features</vt:lpstr>
      <vt:lpstr>Preprocessing Pipeline</vt:lpstr>
      <vt:lpstr>Classifiers Results</vt:lpstr>
      <vt:lpstr>Diabetes Prediction for Patients with Pancreatic Cancer</vt:lpstr>
      <vt:lpstr>Preprocessing</vt:lpstr>
      <vt:lpstr>Pancreatic Cancer Patients Distribution</vt:lpstr>
      <vt:lpstr>Dataset</vt:lpstr>
      <vt:lpstr>Classifiers Results</vt:lpstr>
      <vt:lpstr>PowerPoint Presentation</vt:lpstr>
      <vt:lpstr>PowerPoint Presentation</vt:lpstr>
      <vt:lpstr>PowerPoint Presentation</vt:lpstr>
      <vt:lpstr>Pancreatic Cancer Prediction for Patients with Diabetes</vt:lpstr>
      <vt:lpstr>Future Directions (June 2023)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Type 2 Prediction</dc:title>
  <dc:creator>Faisal Shahid</dc:creator>
  <cp:lastModifiedBy>Faisal Shahid</cp:lastModifiedBy>
  <cp:revision>47</cp:revision>
  <dcterms:created xsi:type="dcterms:W3CDTF">2023-06-05T06:09:15Z</dcterms:created>
  <dcterms:modified xsi:type="dcterms:W3CDTF">2023-06-07T02:44:22Z</dcterms:modified>
</cp:coreProperties>
</file>