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696" r:id="rId2"/>
    <p:sldMasterId id="2147483706" r:id="rId3"/>
    <p:sldMasterId id="2147483714" r:id="rId4"/>
  </p:sldMasterIdLst>
  <p:notesMasterIdLst>
    <p:notesMasterId r:id="rId28"/>
  </p:notesMasterIdLst>
  <p:sldIdLst>
    <p:sldId id="258" r:id="rId5"/>
    <p:sldId id="263" r:id="rId6"/>
    <p:sldId id="256" r:id="rId7"/>
    <p:sldId id="261" r:id="rId8"/>
    <p:sldId id="260" r:id="rId9"/>
    <p:sldId id="267" r:id="rId10"/>
    <p:sldId id="268" r:id="rId11"/>
    <p:sldId id="270" r:id="rId12"/>
    <p:sldId id="269" r:id="rId13"/>
    <p:sldId id="264" r:id="rId14"/>
    <p:sldId id="272" r:id="rId15"/>
    <p:sldId id="271" r:id="rId16"/>
    <p:sldId id="281" r:id="rId17"/>
    <p:sldId id="262" r:id="rId18"/>
    <p:sldId id="273" r:id="rId19"/>
    <p:sldId id="278" r:id="rId20"/>
    <p:sldId id="285" r:id="rId21"/>
    <p:sldId id="274" r:id="rId22"/>
    <p:sldId id="289" r:id="rId23"/>
    <p:sldId id="284" r:id="rId24"/>
    <p:sldId id="286" r:id="rId25"/>
    <p:sldId id="275" r:id="rId26"/>
    <p:sldId id="287" r:id="rId27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5AE9232-1272-4E39-A592-CE7FE2B9275D}">
          <p14:sldIdLst>
            <p14:sldId id="258"/>
            <p14:sldId id="263"/>
            <p14:sldId id="256"/>
          </p14:sldIdLst>
        </p14:section>
        <p14:section name="Causality measures" id="{493D4B5D-CD49-489E-AC8B-515192817D5D}">
          <p14:sldIdLst>
            <p14:sldId id="261"/>
            <p14:sldId id="260"/>
            <p14:sldId id="267"/>
            <p14:sldId id="268"/>
            <p14:sldId id="270"/>
            <p14:sldId id="269"/>
          </p14:sldIdLst>
        </p14:section>
        <p14:section name="Network metrics" id="{E936B3DD-E7B1-4BCE-935E-484649A2AF27}">
          <p14:sldIdLst>
            <p14:sldId id="264"/>
            <p14:sldId id="272"/>
            <p14:sldId id="271"/>
            <p14:sldId id="281"/>
          </p14:sldIdLst>
        </p14:section>
        <p14:section name="Machine learning classification" id="{7F01BB86-0B17-4B1D-AF47-66710759602E}">
          <p14:sldIdLst>
            <p14:sldId id="262"/>
            <p14:sldId id="273"/>
            <p14:sldId id="278"/>
            <p14:sldId id="285"/>
            <p14:sldId id="274"/>
            <p14:sldId id="289"/>
            <p14:sldId id="284"/>
            <p14:sldId id="286"/>
            <p14:sldId id="27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01"/>
    <a:srgbClr val="000000"/>
    <a:srgbClr val="CCFFCC"/>
    <a:srgbClr val="99FF99"/>
    <a:srgbClr val="FFFFFF"/>
    <a:srgbClr val="203A4E"/>
    <a:srgbClr val="D2E6F6"/>
    <a:srgbClr val="262B39"/>
    <a:srgbClr val="A6CDED"/>
    <a:srgbClr val="7F9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3" d="100"/>
          <a:sy n="43" d="100"/>
        </p:scale>
        <p:origin x="966" y="72"/>
      </p:cViewPr>
      <p:guideLst>
        <p:guide orient="horz" pos="384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68A4-8BEB-40FD-91FD-35A199E95CED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5D5C-EFA8-44CC-8A1E-EBA9F8791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1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4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CE3D41-51B1-4FC3-9376-41558A6C66E7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142" y="2017440"/>
            <a:ext cx="12083143" cy="1"/>
          </a:xfrm>
          <a:prstGeom prst="line">
            <a:avLst/>
          </a:prstGeom>
          <a:ln w="25400">
            <a:solidFill>
              <a:srgbClr val="26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270EEE83-09D5-4837-B2B0-CA2BC804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1" y="620168"/>
            <a:ext cx="12083143" cy="1325155"/>
          </a:xfrm>
        </p:spPr>
        <p:txBody>
          <a:bodyPr/>
          <a:lstStyle>
            <a:lvl1pPr>
              <a:defRPr>
                <a:solidFill>
                  <a:srgbClr val="203A4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9A6829-B313-41F2-B057-BF4A313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582D35-DABB-488A-8976-6576F69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717680-E9AF-4CB5-A777-62D15E90D7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2613025"/>
            <a:ext cx="12084050" cy="6203950"/>
          </a:xfrm>
        </p:spPr>
        <p:txBody>
          <a:bodyPr>
            <a:normAutofit/>
          </a:bodyPr>
          <a:lstStyle>
            <a:lvl1pPr marL="121917" indent="-121917">
              <a:lnSpc>
                <a:spcPct val="200000"/>
              </a:lnSpc>
              <a:buClr>
                <a:srgbClr val="203A4E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1pPr>
            <a:lvl2pPr marL="512051" indent="-243834">
              <a:lnSpc>
                <a:spcPct val="200000"/>
              </a:lnSpc>
              <a:buClr>
                <a:srgbClr val="203A4E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2pPr>
            <a:lvl3pPr marL="755885" indent="-243834">
              <a:lnSpc>
                <a:spcPct val="200000"/>
              </a:lnSpc>
              <a:buClr>
                <a:srgbClr val="203A4E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3pPr>
            <a:lvl4pPr marL="999719" indent="-243834">
              <a:lnSpc>
                <a:spcPct val="200000"/>
              </a:lnSpc>
              <a:buClr>
                <a:srgbClr val="203A4E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4pPr>
            <a:lvl5pPr marL="1243553" indent="-243834">
              <a:lnSpc>
                <a:spcPct val="200000"/>
              </a:lnSpc>
              <a:buClr>
                <a:srgbClr val="203A4E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4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CE3D41-51B1-4FC3-9376-41558A6C66E7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142" y="2017440"/>
            <a:ext cx="12083143" cy="1"/>
          </a:xfrm>
          <a:prstGeom prst="line">
            <a:avLst/>
          </a:prstGeom>
          <a:ln w="25400">
            <a:solidFill>
              <a:srgbClr val="26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270EEE83-09D5-4837-B2B0-CA2BC804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1" y="620168"/>
            <a:ext cx="12083143" cy="1325155"/>
          </a:xfrm>
        </p:spPr>
        <p:txBody>
          <a:bodyPr/>
          <a:lstStyle>
            <a:lvl1pPr>
              <a:defRPr>
                <a:solidFill>
                  <a:srgbClr val="203A4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9A6829-B313-41F2-B057-BF4A313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MACHINE LEARNING CLASSIFICATION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582D35-DABB-488A-8976-6576F69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717680-E9AF-4CB5-A777-62D15E90D7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2613025"/>
            <a:ext cx="12084050" cy="6203950"/>
          </a:xfrm>
        </p:spPr>
        <p:txBody>
          <a:bodyPr>
            <a:normAutofit/>
          </a:bodyPr>
          <a:lstStyle>
            <a:lvl1pPr marL="121917" indent="-121917">
              <a:lnSpc>
                <a:spcPct val="200000"/>
              </a:lnSpc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1pPr>
            <a:lvl2pPr marL="512051" indent="-243834">
              <a:lnSpc>
                <a:spcPct val="200000"/>
              </a:lnSpc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2pPr>
            <a:lvl3pPr marL="755885" indent="-243834">
              <a:lnSpc>
                <a:spcPct val="200000"/>
              </a:lnSpc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3pPr>
            <a:lvl4pPr marL="999719" indent="-243834">
              <a:lnSpc>
                <a:spcPct val="200000"/>
              </a:lnSpc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4pPr>
            <a:lvl5pPr marL="1243553" indent="-243834">
              <a:lnSpc>
                <a:spcPct val="200000"/>
              </a:lnSpc>
              <a:buClr>
                <a:srgbClr val="0070C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5401055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6761" y="0"/>
            <a:ext cx="85344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300480"/>
            <a:ext cx="8656320" cy="93472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03A4E"/>
                </a:solidFill>
              </a:defRPr>
            </a:lvl1pPr>
            <a:lvl2pPr>
              <a:defRPr sz="4000">
                <a:solidFill>
                  <a:srgbClr val="203A4E"/>
                </a:solidFill>
              </a:defRPr>
            </a:lvl2pPr>
            <a:lvl3pPr>
              <a:defRPr sz="3200">
                <a:solidFill>
                  <a:srgbClr val="203A4E"/>
                </a:solidFill>
              </a:defRPr>
            </a:lvl3pPr>
            <a:lvl4pPr>
              <a:defRPr sz="3200">
                <a:solidFill>
                  <a:srgbClr val="203A4E"/>
                </a:solidFill>
              </a:defRPr>
            </a:lvl4pPr>
            <a:lvl5pPr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201920"/>
            <a:ext cx="42672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2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5401055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6761" y="0"/>
            <a:ext cx="85344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300480"/>
            <a:ext cx="8656320" cy="934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201920"/>
            <a:ext cx="42672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86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4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CE3D41-51B1-4FC3-9376-41558A6C66E7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142" y="2017440"/>
            <a:ext cx="12083143" cy="1"/>
          </a:xfrm>
          <a:prstGeom prst="line">
            <a:avLst/>
          </a:prstGeom>
          <a:ln w="25400">
            <a:solidFill>
              <a:srgbClr val="26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270EEE83-09D5-4837-B2B0-CA2BC804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1" y="620168"/>
            <a:ext cx="12083143" cy="1325155"/>
          </a:xfrm>
        </p:spPr>
        <p:txBody>
          <a:bodyPr/>
          <a:lstStyle>
            <a:lvl1pPr>
              <a:defRPr>
                <a:solidFill>
                  <a:srgbClr val="203A4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9A6829-B313-41F2-B057-BF4A313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CAUSALITY MEASURES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582D35-DABB-488A-8976-6576F69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717680-E9AF-4CB5-A777-62D15E90D7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2613025"/>
            <a:ext cx="12084050" cy="6203950"/>
          </a:xfrm>
        </p:spPr>
        <p:txBody>
          <a:bodyPr>
            <a:normAutofit/>
          </a:bodyPr>
          <a:lstStyle>
            <a:lvl1pPr marL="121917" indent="-121917">
              <a:lnSpc>
                <a:spcPct val="200000"/>
              </a:lnSpc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1pPr>
            <a:lvl2pPr marL="512051" indent="-243834">
              <a:lnSpc>
                <a:spcPct val="200000"/>
              </a:lnSpc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2pPr>
            <a:lvl3pPr marL="755885" indent="-243834">
              <a:lnSpc>
                <a:spcPct val="200000"/>
              </a:lnSpc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3pPr>
            <a:lvl4pPr marL="999719" indent="-243834">
              <a:lnSpc>
                <a:spcPct val="200000"/>
              </a:lnSpc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4pPr>
            <a:lvl5pPr marL="1243553" indent="-243834">
              <a:lnSpc>
                <a:spcPct val="200000"/>
              </a:lnSpc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5401055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6761" y="0"/>
            <a:ext cx="85344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300480"/>
            <a:ext cx="8656320" cy="93472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03A4E"/>
                </a:solidFill>
              </a:defRPr>
            </a:lvl1pPr>
            <a:lvl2pPr>
              <a:defRPr sz="4000">
                <a:solidFill>
                  <a:srgbClr val="203A4E"/>
                </a:solidFill>
              </a:defRPr>
            </a:lvl2pPr>
            <a:lvl3pPr>
              <a:defRPr sz="3200">
                <a:solidFill>
                  <a:srgbClr val="203A4E"/>
                </a:solidFill>
              </a:defRPr>
            </a:lvl3pPr>
            <a:lvl4pPr>
              <a:defRPr sz="3200">
                <a:solidFill>
                  <a:srgbClr val="203A4E"/>
                </a:solidFill>
              </a:defRPr>
            </a:lvl4pPr>
            <a:lvl5pPr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201920"/>
            <a:ext cx="42672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4" y="11379200"/>
            <a:ext cx="16251767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11261006"/>
            <a:ext cx="16251767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CE3D41-51B1-4FC3-9376-41558A6C66E7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142" y="2017440"/>
            <a:ext cx="12083143" cy="1"/>
          </a:xfrm>
          <a:prstGeom prst="line">
            <a:avLst/>
          </a:prstGeom>
          <a:ln w="25400">
            <a:solidFill>
              <a:srgbClr val="26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270EEE83-09D5-4837-B2B0-CA2BC804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1" y="620168"/>
            <a:ext cx="12083143" cy="1325155"/>
          </a:xfrm>
        </p:spPr>
        <p:txBody>
          <a:bodyPr/>
          <a:lstStyle>
            <a:lvl1pPr>
              <a:defRPr>
                <a:solidFill>
                  <a:srgbClr val="203A4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9A6829-B313-41F2-B057-BF4A313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NETWORK METRICS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582D35-DABB-488A-8976-6576F69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717680-E9AF-4CB5-A777-62D15E90D7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2613025"/>
            <a:ext cx="12084050" cy="6203950"/>
          </a:xfrm>
        </p:spPr>
        <p:txBody>
          <a:bodyPr>
            <a:normAutofit/>
          </a:bodyPr>
          <a:lstStyle>
            <a:lvl1pPr marL="121917" indent="-121917">
              <a:lnSpc>
                <a:spcPct val="200000"/>
              </a:lnSpc>
              <a:buClr>
                <a:srgbClr val="00B05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1pPr>
            <a:lvl2pPr marL="512051" indent="-243834">
              <a:lnSpc>
                <a:spcPct val="200000"/>
              </a:lnSpc>
              <a:buClr>
                <a:srgbClr val="00B050"/>
              </a:buClr>
              <a:buSzPct val="125000"/>
              <a:buFont typeface="Wingdings" panose="05000000000000000000" pitchFamily="2" charset="2"/>
              <a:buChar char="§"/>
              <a:defRPr sz="4000">
                <a:solidFill>
                  <a:srgbClr val="203A4E"/>
                </a:solidFill>
              </a:defRPr>
            </a:lvl2pPr>
            <a:lvl3pPr marL="755885" indent="-243834">
              <a:lnSpc>
                <a:spcPct val="200000"/>
              </a:lnSpc>
              <a:buClr>
                <a:srgbClr val="00B05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3pPr>
            <a:lvl4pPr marL="999719" indent="-243834">
              <a:lnSpc>
                <a:spcPct val="200000"/>
              </a:lnSpc>
              <a:buClr>
                <a:srgbClr val="00B05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4pPr>
            <a:lvl5pPr marL="1243553" indent="-243834">
              <a:lnSpc>
                <a:spcPct val="200000"/>
              </a:lnSpc>
              <a:buClr>
                <a:srgbClr val="00B050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5401055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6761" y="0"/>
            <a:ext cx="85344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300480"/>
            <a:ext cx="8656320" cy="93472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03A4E"/>
                </a:solidFill>
              </a:defRPr>
            </a:lvl1pPr>
            <a:lvl2pPr>
              <a:defRPr sz="4000">
                <a:solidFill>
                  <a:srgbClr val="203A4E"/>
                </a:solidFill>
              </a:defRPr>
            </a:lvl2pPr>
            <a:lvl3pPr>
              <a:defRPr sz="3200">
                <a:solidFill>
                  <a:srgbClr val="203A4E"/>
                </a:solidFill>
              </a:defRPr>
            </a:lvl3pPr>
            <a:lvl4pPr>
              <a:defRPr sz="3200">
                <a:solidFill>
                  <a:srgbClr val="203A4E"/>
                </a:solidFill>
              </a:defRPr>
            </a:lvl4pPr>
            <a:lvl5pPr>
              <a:defRPr sz="3200">
                <a:solidFill>
                  <a:srgbClr val="203A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201920"/>
            <a:ext cx="42672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fld id="{AFCE5EB3-B250-4855-99E1-DC7AD6D1AF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379200"/>
            <a:ext cx="16256000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261006"/>
            <a:ext cx="16256001" cy="117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09517"/>
            <a:ext cx="134112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81305"/>
            <a:ext cx="13411200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1" y="11484063"/>
            <a:ext cx="32963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6FF28-903E-4357-864E-D8EF6879A6AB}" type="datetime1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4" y="11484063"/>
            <a:ext cx="64304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Current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1" y="11484063"/>
            <a:ext cx="17493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AFCE5EB3-B250-4855-99E1-DC7AD6D1AF9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3089502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1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379200"/>
            <a:ext cx="16256000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261006"/>
            <a:ext cx="16256001" cy="117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09517"/>
            <a:ext cx="134112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81305"/>
            <a:ext cx="13411200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1" y="11484063"/>
            <a:ext cx="32963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6FF28-903E-4357-864E-D8EF6879A6AB}" type="datetime1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4" y="11484063"/>
            <a:ext cx="64304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Current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1" y="11484063"/>
            <a:ext cx="17493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AFCE5EB3-B250-4855-99E1-DC7AD6D1AF9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3089502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379200"/>
            <a:ext cx="16256000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261006"/>
            <a:ext cx="16256001" cy="117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09517"/>
            <a:ext cx="134112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81305"/>
            <a:ext cx="13411200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1" y="11484063"/>
            <a:ext cx="32963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6FF28-903E-4357-864E-D8EF6879A6AB}" type="datetime1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4" y="11484063"/>
            <a:ext cx="64304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Current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1" y="11484063"/>
            <a:ext cx="17493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AFCE5EB3-B250-4855-99E1-DC7AD6D1AF9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3089502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379200"/>
            <a:ext cx="16256000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261006"/>
            <a:ext cx="16256001" cy="117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09517"/>
            <a:ext cx="134112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81305"/>
            <a:ext cx="13411200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1" y="11484063"/>
            <a:ext cx="329636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6FF28-903E-4357-864E-D8EF6879A6AB}" type="datetime1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4" y="11484063"/>
            <a:ext cx="64304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Current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1" y="11484063"/>
            <a:ext cx="17493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AFCE5EB3-B250-4855-99E1-DC7AD6D1AF9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3089502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eg">
            <a:extLst>
              <a:ext uri="{FF2B5EF4-FFF2-40B4-BE49-F238E27FC236}">
                <a16:creationId xmlns:a16="http://schemas.microsoft.com/office/drawing/2014/main" id="{BD39E237-32B3-45FB-85A9-1D0B37340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 b="10384"/>
          <a:stretch/>
        </p:blipFill>
        <p:spPr bwMode="auto">
          <a:xfrm>
            <a:off x="-1" y="1266008"/>
            <a:ext cx="16256001" cy="109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eg">
            <a:extLst>
              <a:ext uri="{FF2B5EF4-FFF2-40B4-BE49-F238E27FC236}">
                <a16:creationId xmlns:a16="http://schemas.microsoft.com/office/drawing/2014/main" id="{45159D98-5A02-4D61-961B-89FC8AD5E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86250" r="16667"/>
          <a:stretch/>
        </p:blipFill>
        <p:spPr bwMode="auto">
          <a:xfrm flipH="1">
            <a:off x="-4" y="0"/>
            <a:ext cx="16255999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4BDBF-24E3-48C1-AA4F-C96D4C1972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8307" y="407415"/>
            <a:ext cx="15319375" cy="2357437"/>
          </a:xfrm>
          <a:noFill/>
        </p:spPr>
        <p:txBody>
          <a:bodyPr>
            <a:noAutofit/>
          </a:bodyPr>
          <a:lstStyle/>
          <a:p>
            <a:r>
              <a:rPr lang="en-GB" sz="4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classification of</a:t>
            </a:r>
            <a:br>
              <a:rPr lang="en-GB" sz="4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schizophrenia from EEG brain</a:t>
            </a:r>
            <a:br>
              <a:rPr lang="en-GB" sz="4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9551-7EEA-4C7F-85FB-EFA5F76D5E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506575" y="11483975"/>
            <a:ext cx="1749425" cy="649288"/>
          </a:xfrm>
        </p:spPr>
        <p:txBody>
          <a:bodyPr/>
          <a:lstStyle/>
          <a:p>
            <a:pPr algn="l"/>
            <a:fld id="{AFCE5EB3-B250-4855-99E1-DC7AD6D1AF93}" type="slidenum">
              <a:rPr lang="en-GB" sz="2400" smtClean="0"/>
              <a:pPr algn="l"/>
              <a:t>1</a:t>
            </a:fld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26092-466B-4C72-99F9-581169BADD82}"/>
              </a:ext>
            </a:extLst>
          </p:cNvPr>
          <p:cNvSpPr txBox="1"/>
          <p:nvPr/>
        </p:nvSpPr>
        <p:spPr>
          <a:xfrm>
            <a:off x="468622" y="3036808"/>
            <a:ext cx="403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Matthew Fredericks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0DED0-403F-45B2-9C4D-6442A1915ACF}"/>
              </a:ext>
            </a:extLst>
          </p:cNvPr>
          <p:cNvSpPr txBox="1"/>
          <p:nvPr/>
        </p:nvSpPr>
        <p:spPr>
          <a:xfrm>
            <a:off x="468621" y="9540997"/>
            <a:ext cx="40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</a:p>
          <a:p>
            <a:r>
              <a:rPr lang="en-GB" sz="24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Henrik Jensen</a:t>
            </a:r>
          </a:p>
          <a:p>
            <a:r>
              <a:rPr lang="en-GB" sz="2400">
                <a:solidFill>
                  <a:srgbClr val="D2E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Hardik Rajpal</a:t>
            </a:r>
          </a:p>
        </p:txBody>
      </p:sp>
    </p:spTree>
    <p:extLst>
      <p:ext uri="{BB962C8B-B14F-4D97-AF65-F5344CB8AC3E}">
        <p14:creationId xmlns:p14="http://schemas.microsoft.com/office/powerpoint/2010/main" val="10681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6CD-4FC0-443B-8CEE-FBB8C764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/>
              <a:t>Network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0E28-6B85-4FF2-ADC2-1F9CCAC4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GB" sz="2800"/>
              <a:t>Translation of causal networks into meaningful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70263F-F8CF-460A-AB14-D6CD3DC7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15436" r="36081" b="60824"/>
          <a:stretch/>
        </p:blipFill>
        <p:spPr>
          <a:xfrm>
            <a:off x="7154627" y="7236757"/>
            <a:ext cx="7714354" cy="3374571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B36F1A2-4248-42CD-A75D-6957BA59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16" y="841778"/>
            <a:ext cx="7020377" cy="44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4F7AF0E-6E4C-4529-9B62-8215B69DD0A6}"/>
              </a:ext>
            </a:extLst>
          </p:cNvPr>
          <p:cNvSpPr/>
          <p:nvPr/>
        </p:nvSpPr>
        <p:spPr>
          <a:xfrm>
            <a:off x="11011804" y="5617029"/>
            <a:ext cx="367398" cy="1045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6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BF5524-8FB1-4D4A-9532-B3F1AA0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metrics (node level)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Network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11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ABEC29-7275-4DF9-AA20-EB3DA9516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2613025"/>
            <a:ext cx="15327766" cy="6203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/>
              <a:t> in-degree (mean, sd), out-degree (sd), degree difference (sd)</a:t>
            </a:r>
          </a:p>
          <a:p>
            <a:pPr>
              <a:lnSpc>
                <a:spcPct val="150000"/>
              </a:lnSpc>
            </a:pPr>
            <a:r>
              <a:rPr lang="en-GB"/>
              <a:t> in-strength (mean, sd), out-strength (sd), strength difference (sd)</a:t>
            </a:r>
          </a:p>
          <a:p>
            <a:pPr>
              <a:lnSpc>
                <a:spcPct val="150000"/>
              </a:lnSpc>
            </a:pPr>
            <a:r>
              <a:rPr lang="en-GB"/>
              <a:t> node betweenness (mean, sd)</a:t>
            </a:r>
          </a:p>
          <a:p>
            <a:pPr>
              <a:lnSpc>
                <a:spcPct val="150000"/>
              </a:lnSpc>
            </a:pPr>
            <a:r>
              <a:rPr lang="en-GB"/>
              <a:t> clustering coefficient (mean, sd)</a:t>
            </a:r>
          </a:p>
        </p:txBody>
      </p:sp>
    </p:spTree>
    <p:extLst>
      <p:ext uri="{BB962C8B-B14F-4D97-AF65-F5344CB8AC3E}">
        <p14:creationId xmlns:p14="http://schemas.microsoft.com/office/powerpoint/2010/main" val="403929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BF5524-8FB1-4D4A-9532-B3F1AA0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metrics (edge level)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Network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12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ABEC29-7275-4DF9-AA20-EB3DA9516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 edge betweenness (mean, sd)</a:t>
            </a:r>
          </a:p>
        </p:txBody>
      </p:sp>
    </p:spTree>
    <p:extLst>
      <p:ext uri="{BB962C8B-B14F-4D97-AF65-F5344CB8AC3E}">
        <p14:creationId xmlns:p14="http://schemas.microsoft.com/office/powerpoint/2010/main" val="21272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BF5524-8FB1-4D4A-9532-B3F1AA0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metrics (global level)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Network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13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ABEC29-7275-4DF9-AA20-EB3DA9516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2613025"/>
            <a:ext cx="12084050" cy="73365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/>
              <a:t> density</a:t>
            </a:r>
          </a:p>
          <a:p>
            <a:pPr>
              <a:lnSpc>
                <a:spcPct val="150000"/>
              </a:lnSpc>
            </a:pPr>
            <a:r>
              <a:rPr lang="en-GB"/>
              <a:t> wiring cost</a:t>
            </a:r>
          </a:p>
          <a:p>
            <a:pPr>
              <a:lnSpc>
                <a:spcPct val="150000"/>
              </a:lnSpc>
            </a:pPr>
            <a:r>
              <a:rPr lang="en-GB"/>
              <a:t> global efficiency</a:t>
            </a:r>
          </a:p>
          <a:p>
            <a:pPr>
              <a:lnSpc>
                <a:spcPct val="150000"/>
              </a:lnSpc>
            </a:pPr>
            <a:r>
              <a:rPr lang="en-GB"/>
              <a:t> modularity</a:t>
            </a:r>
          </a:p>
          <a:p>
            <a:pPr>
              <a:lnSpc>
                <a:spcPct val="150000"/>
              </a:lnSpc>
            </a:pPr>
            <a:r>
              <a:rPr lang="en-GB"/>
              <a:t> assortativity (in-in, in-out, out-out, out-in)</a:t>
            </a:r>
          </a:p>
          <a:p>
            <a:pPr>
              <a:lnSpc>
                <a:spcPct val="150000"/>
              </a:lnSpc>
            </a:pPr>
            <a:r>
              <a:rPr lang="en-GB"/>
              <a:t>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204279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BEE6-9F56-41E7-B46B-0E8D820D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6638"/>
            <a:ext cx="4267200" cy="4064000"/>
          </a:xfrm>
        </p:spPr>
        <p:txBody>
          <a:bodyPr>
            <a:normAutofit/>
          </a:bodyPr>
          <a:lstStyle/>
          <a:p>
            <a:r>
              <a:rPr lang="en-GB" sz="5800"/>
              <a:t>Machine learning classification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4B34F-CF76-47DA-81A9-5D33EF57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GB" sz="2800"/>
              <a:t>Extraction of data insights via supervised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40CE-473E-4E96-80FA-1867D67C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15436" r="36081" b="60824"/>
          <a:stretch/>
        </p:blipFill>
        <p:spPr>
          <a:xfrm>
            <a:off x="7235624" y="1227843"/>
            <a:ext cx="7714354" cy="337457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F2EAA2D-BFA3-487B-BFB3-ABFCD9D96B4D}"/>
              </a:ext>
            </a:extLst>
          </p:cNvPr>
          <p:cNvSpPr/>
          <p:nvPr/>
        </p:nvSpPr>
        <p:spPr>
          <a:xfrm>
            <a:off x="8128000" y="5374158"/>
            <a:ext cx="500743" cy="14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626C225-A810-40C6-B7DC-7F75815CC066}"/>
              </a:ext>
            </a:extLst>
          </p:cNvPr>
          <p:cNvSpPr/>
          <p:nvPr/>
        </p:nvSpPr>
        <p:spPr>
          <a:xfrm>
            <a:off x="13603448" y="5374158"/>
            <a:ext cx="500743" cy="14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ECF39-E5F6-4256-A3D4-CE15F6637F2A}"/>
              </a:ext>
            </a:extLst>
          </p:cNvPr>
          <p:cNvSpPr txBox="1"/>
          <p:nvPr/>
        </p:nvSpPr>
        <p:spPr>
          <a:xfrm>
            <a:off x="6785206" y="7306829"/>
            <a:ext cx="3541426" cy="3170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Classifier </a:t>
            </a:r>
          </a:p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(predicts schizophrenia given metric inputs)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F6BB4-AF19-476D-AF54-869C7C1BAF28}"/>
              </a:ext>
            </a:extLst>
          </p:cNvPr>
          <p:cNvSpPr txBox="1"/>
          <p:nvPr/>
        </p:nvSpPr>
        <p:spPr>
          <a:xfrm>
            <a:off x="12471081" y="7318066"/>
            <a:ext cx="2765476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Metric importance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00D8FE5-E2DC-4C1A-8616-6037151E66C2}"/>
              </a:ext>
            </a:extLst>
          </p:cNvPr>
          <p:cNvSpPr/>
          <p:nvPr/>
        </p:nvSpPr>
        <p:spPr>
          <a:xfrm rot="16200000">
            <a:off x="11156885" y="7277823"/>
            <a:ext cx="500743" cy="14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Exploratory plots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15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AA908-B04E-4D89-ACD3-916DC8862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5"/>
          <a:stretch/>
        </p:blipFill>
        <p:spPr>
          <a:xfrm>
            <a:off x="223384" y="4062095"/>
            <a:ext cx="7904616" cy="473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CFF93-A32E-4B15-BDFC-D97F2128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3"/>
          <a:stretch/>
        </p:blipFill>
        <p:spPr>
          <a:xfrm>
            <a:off x="8128000" y="4062095"/>
            <a:ext cx="790461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Classification algorithms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E1A06-B889-4B44-A029-B2B355E30B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53140" y="2613024"/>
                <a:ext cx="15602859" cy="766308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GB"/>
                  <a:t> </a:t>
                </a:r>
                <a:r>
                  <a:rPr lang="en-GB" b="1"/>
                  <a:t>Logistic regression </a:t>
                </a:r>
                <a:r>
                  <a:rPr lang="en-GB"/>
                  <a:t>– optimise: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/>
              </a:p>
              <a:p>
                <a:pPr>
                  <a:lnSpc>
                    <a:spcPct val="160000"/>
                  </a:lnSpc>
                </a:pPr>
                <a:r>
                  <a:rPr lang="en-GB"/>
                  <a:t> </a:t>
                </a:r>
                <a:r>
                  <a:rPr lang="en-GB" b="1"/>
                  <a:t>LASSO regression </a:t>
                </a:r>
                <a:r>
                  <a:rPr lang="en-GB"/>
                  <a:t>– optimise: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/>
              </a:p>
              <a:p>
                <a:r>
                  <a:rPr lang="en-GB"/>
                  <a:t> </a:t>
                </a:r>
                <a:r>
                  <a:rPr lang="en-GB" b="1"/>
                  <a:t>Random forest </a:t>
                </a:r>
                <a:r>
                  <a:rPr lang="en-GB"/>
                  <a:t>– recursively builds decision trees</a:t>
                </a:r>
              </a:p>
              <a:p>
                <a:r>
                  <a:rPr lang="en-GB"/>
                  <a:t> </a:t>
                </a:r>
                <a:r>
                  <a:rPr lang="en-GB" b="1"/>
                  <a:t>Support vector machine </a:t>
                </a:r>
                <a:r>
                  <a:rPr lang="en-GB"/>
                  <a:t>– optimal separating boundary</a:t>
                </a:r>
              </a:p>
              <a:p>
                <a:r>
                  <a:rPr lang="en-GB"/>
                  <a:t> </a:t>
                </a:r>
                <a:r>
                  <a:rPr lang="en-GB" b="1"/>
                  <a:t>Neural network </a:t>
                </a:r>
                <a:r>
                  <a:rPr lang="en-GB"/>
                  <a:t>– inputs fed through decision layers via weighted edges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E1A06-B889-4B44-A029-B2B355E30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53140" y="2613024"/>
                <a:ext cx="15602859" cy="7663089"/>
              </a:xfrm>
              <a:blipFill>
                <a:blip r:embed="rId2"/>
                <a:stretch>
                  <a:fillRect l="-2070" r="-1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7F67AA-D9EA-48E4-8C64-60B5271D3A12}"/>
              </a:ext>
            </a:extLst>
          </p:cNvPr>
          <p:cNvSpPr txBox="1"/>
          <p:nvPr/>
        </p:nvSpPr>
        <p:spPr>
          <a:xfrm>
            <a:off x="12862139" y="2813746"/>
            <a:ext cx="2740721" cy="92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3200">
                <a:solidFill>
                  <a:srgbClr val="C00000"/>
                </a:solidFill>
              </a:rPr>
              <a:t>(intuition)</a:t>
            </a:r>
          </a:p>
        </p:txBody>
      </p:sp>
    </p:spTree>
    <p:extLst>
      <p:ext uri="{BB962C8B-B14F-4D97-AF65-F5344CB8AC3E}">
        <p14:creationId xmlns:p14="http://schemas.microsoft.com/office/powerpoint/2010/main" val="123403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Cross-validation procedure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2" y="2613025"/>
            <a:ext cx="14652851" cy="6203950"/>
          </a:xfrm>
        </p:spPr>
        <p:txBody>
          <a:bodyPr/>
          <a:lstStyle/>
          <a:p>
            <a:r>
              <a:rPr lang="en-GB"/>
              <a:t> Want to simulate performance on unseen data</a:t>
            </a:r>
          </a:p>
          <a:p>
            <a:r>
              <a:rPr lang="en-GB"/>
              <a:t> Train data should contain ZERO information about test data</a:t>
            </a:r>
          </a:p>
          <a:p>
            <a:r>
              <a:rPr lang="en-GB"/>
              <a:t> Allows monitoring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202211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Classification accuracy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18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E7CBB-12EA-4098-8557-BA4A2BC3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30" y="2351768"/>
            <a:ext cx="11792881" cy="84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Implications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19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2613025"/>
            <a:ext cx="12548148" cy="6203950"/>
          </a:xfrm>
        </p:spPr>
        <p:txBody>
          <a:bodyPr/>
          <a:lstStyle/>
          <a:p>
            <a:r>
              <a:rPr lang="en-GB"/>
              <a:t> Diagnostic utility of weak edges </a:t>
            </a:r>
          </a:p>
          <a:p>
            <a:pPr>
              <a:lnSpc>
                <a:spcPct val="150000"/>
              </a:lnSpc>
            </a:pPr>
            <a:r>
              <a:rPr lang="en-GB"/>
              <a:t> PMIME produces more accurate causal networks... but means little in a machine learning context?</a:t>
            </a:r>
          </a:p>
          <a:p>
            <a:r>
              <a:rPr lang="en-GB"/>
              <a:t> Computational efficiency of ParCorr</a:t>
            </a:r>
          </a:p>
        </p:txBody>
      </p:sp>
    </p:spTree>
    <p:extLst>
      <p:ext uri="{BB962C8B-B14F-4D97-AF65-F5344CB8AC3E}">
        <p14:creationId xmlns:p14="http://schemas.microsoft.com/office/powerpoint/2010/main" val="3593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D6B974-13DD-4078-AFB1-080928CE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A0E5-6B55-4312-B274-8EC798E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FA6C-7DF7-42F1-B346-7C04DF1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2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F56656-5C4A-4CAD-A6AE-3CEC333A9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 Supplied by Stefan Brugger from UCL</a:t>
            </a:r>
          </a:p>
          <a:p>
            <a:r>
              <a:rPr lang="en-GB"/>
              <a:t> 9 healthy patients, 7 schizophrenic patients</a:t>
            </a:r>
          </a:p>
          <a:p>
            <a:r>
              <a:rPr lang="en-GB"/>
              <a:t> 64 EEG channels, 1000 recordings per second</a:t>
            </a:r>
          </a:p>
          <a:p>
            <a:r>
              <a:rPr lang="en-GB"/>
              <a:t> ~300 million data points across all patients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1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Metric importance measures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20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2613024"/>
            <a:ext cx="12084050" cy="7205889"/>
          </a:xfrm>
        </p:spPr>
        <p:txBody>
          <a:bodyPr>
            <a:normAutofit/>
          </a:bodyPr>
          <a:lstStyle/>
          <a:p>
            <a:r>
              <a:rPr lang="en-GB"/>
              <a:t> Logistic regression coefficients</a:t>
            </a:r>
          </a:p>
          <a:p>
            <a:r>
              <a:rPr lang="en-GB"/>
              <a:t> Logistic regression transformed p-values</a:t>
            </a:r>
          </a:p>
          <a:p>
            <a:r>
              <a:rPr lang="en-GB"/>
              <a:t> LASSO regression coefficients</a:t>
            </a:r>
          </a:p>
          <a:p>
            <a:r>
              <a:rPr lang="en-GB"/>
              <a:t> Random forest Gini importance</a:t>
            </a:r>
          </a:p>
          <a:p>
            <a:r>
              <a:rPr lang="en-GB"/>
              <a:t> AUC</a:t>
            </a:r>
          </a:p>
        </p:txBody>
      </p:sp>
    </p:spTree>
    <p:extLst>
      <p:ext uri="{BB962C8B-B14F-4D97-AF65-F5344CB8AC3E}">
        <p14:creationId xmlns:p14="http://schemas.microsoft.com/office/powerpoint/2010/main" val="209654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825038" y="11483975"/>
            <a:ext cx="6430962" cy="649288"/>
          </a:xfrm>
        </p:spPr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506575" y="11483975"/>
            <a:ext cx="1749425" cy="649288"/>
          </a:xfrm>
        </p:spPr>
        <p:txBody>
          <a:bodyPr/>
          <a:lstStyle/>
          <a:p>
            <a:fld id="{AFCE5EB3-B250-4855-99E1-DC7AD6D1AF93}" type="slidenum">
              <a:rPr lang="en-GB" smtClean="0"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D939B-B6CD-45B0-A9F9-1E1E10DE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31" y="6215692"/>
            <a:ext cx="7620025" cy="5442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985F2-0AB8-44F3-8FAA-67E13420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32" y="236316"/>
            <a:ext cx="7620025" cy="5442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AD6DA-CE9A-49E1-8E40-EB4D01B3F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" y="6215692"/>
            <a:ext cx="7620025" cy="544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E05FC9-B335-4736-A8E0-ECFEAFB56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6316"/>
            <a:ext cx="7620025" cy="54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8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825C93-1A42-4D80-86E2-8526BF89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Interpretations?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689-51E9-4DC3-94B0-24A247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22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E1A06-B889-4B44-A029-B2B355E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2" y="2613025"/>
            <a:ext cx="14297516" cy="6203950"/>
          </a:xfrm>
        </p:spPr>
        <p:txBody>
          <a:bodyPr/>
          <a:lstStyle/>
          <a:p>
            <a:r>
              <a:rPr lang="en-GB"/>
              <a:t> Mixed results; importance measure disagreement</a:t>
            </a:r>
          </a:p>
          <a:p>
            <a:r>
              <a:rPr lang="en-GB"/>
              <a:t> Same-density networks lead to similar important variables</a:t>
            </a:r>
          </a:p>
          <a:p>
            <a:r>
              <a:rPr lang="en-GB"/>
              <a:t> Comparison to other research may not be appropriate</a:t>
            </a:r>
          </a:p>
        </p:txBody>
      </p:sp>
    </p:spTree>
    <p:extLst>
      <p:ext uri="{BB962C8B-B14F-4D97-AF65-F5344CB8AC3E}">
        <p14:creationId xmlns:p14="http://schemas.microsoft.com/office/powerpoint/2010/main" val="202508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D005-8FBB-4871-81D5-0786070163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506575" y="11483975"/>
            <a:ext cx="1749425" cy="649288"/>
          </a:xfrm>
        </p:spPr>
        <p:txBody>
          <a:bodyPr/>
          <a:lstStyle/>
          <a:p>
            <a:fld id="{AFCE5EB3-B250-4855-99E1-DC7AD6D1AF93}" type="slidenum">
              <a:rPr lang="en-GB" smtClean="0"/>
              <a:t>23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357C7-24EC-48D5-91D5-69091CF53701}"/>
              </a:ext>
            </a:extLst>
          </p:cNvPr>
          <p:cNvSpPr txBox="1"/>
          <p:nvPr/>
        </p:nvSpPr>
        <p:spPr>
          <a:xfrm>
            <a:off x="3632200" y="4027713"/>
            <a:ext cx="8991600" cy="236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D2E6F6"/>
                </a:solidFill>
              </a:rPr>
              <a:t>Thanks for listening!</a:t>
            </a:r>
          </a:p>
          <a:p>
            <a:pPr algn="ctr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D2E6F6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330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9879B1-E151-4729-B849-9B6098791971}"/>
              </a:ext>
            </a:extLst>
          </p:cNvPr>
          <p:cNvSpPr/>
          <p:nvPr/>
        </p:nvSpPr>
        <p:spPr>
          <a:xfrm>
            <a:off x="2822073" y="2544679"/>
            <a:ext cx="10611853" cy="943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6F90C-2601-4AAE-B31A-915783F6E536}"/>
              </a:ext>
            </a:extLst>
          </p:cNvPr>
          <p:cNvSpPr/>
          <p:nvPr/>
        </p:nvSpPr>
        <p:spPr>
          <a:xfrm>
            <a:off x="2526209" y="2842604"/>
            <a:ext cx="4090737" cy="12753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time series (preprocessed)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1299-5429-4A4A-AE1A-B159313F10B9}"/>
              </a:ext>
            </a:extLst>
          </p:cNvPr>
          <p:cNvSpPr/>
          <p:nvPr/>
        </p:nvSpPr>
        <p:spPr>
          <a:xfrm>
            <a:off x="2533505" y="4960162"/>
            <a:ext cx="4090737" cy="127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directed networks</a:t>
            </a:r>
          </a:p>
          <a:p>
            <a:pPr algn="ctr"/>
            <a:r>
              <a:rPr lang="en-GB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(64x64 adjacency matrix)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062FF-1683-4707-AE43-BB1A21E1248D}"/>
              </a:ext>
            </a:extLst>
          </p:cNvPr>
          <p:cNvSpPr/>
          <p:nvPr/>
        </p:nvSpPr>
        <p:spPr>
          <a:xfrm>
            <a:off x="2533504" y="7077720"/>
            <a:ext cx="4090737" cy="12753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B9F08-8DE8-40BE-9D40-F68C7C7D7954}"/>
              </a:ext>
            </a:extLst>
          </p:cNvPr>
          <p:cNvSpPr/>
          <p:nvPr/>
        </p:nvSpPr>
        <p:spPr>
          <a:xfrm>
            <a:off x="2533504" y="9195278"/>
            <a:ext cx="4090737" cy="12753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schizophrenia/healthy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0660E9F-F2ED-4DF6-A4B5-826EFCCCE64D}"/>
              </a:ext>
            </a:extLst>
          </p:cNvPr>
          <p:cNvSpPr/>
          <p:nvPr/>
        </p:nvSpPr>
        <p:spPr>
          <a:xfrm rot="5400000">
            <a:off x="6243968" y="3487386"/>
            <a:ext cx="1800000" cy="1800000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183DAE91-850A-4646-BBC2-0AAA12B2C50D}"/>
              </a:ext>
            </a:extLst>
          </p:cNvPr>
          <p:cNvSpPr/>
          <p:nvPr/>
        </p:nvSpPr>
        <p:spPr>
          <a:xfrm rot="5400000">
            <a:off x="6243968" y="5754248"/>
            <a:ext cx="1800000" cy="1800000"/>
          </a:xfrm>
          <a:prstGeom prst="circular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6D69EB24-B0C5-4499-8539-43F57C2E30C5}"/>
              </a:ext>
            </a:extLst>
          </p:cNvPr>
          <p:cNvSpPr/>
          <p:nvPr/>
        </p:nvSpPr>
        <p:spPr>
          <a:xfrm rot="5400000">
            <a:off x="6243968" y="8032952"/>
            <a:ext cx="1800000" cy="1800000"/>
          </a:xfrm>
          <a:prstGeom prst="circular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47F4E-9981-4FED-92F0-CAC0FA66B1C8}"/>
              </a:ext>
            </a:extLst>
          </p:cNvPr>
          <p:cNvSpPr txBox="1"/>
          <p:nvPr/>
        </p:nvSpPr>
        <p:spPr>
          <a:xfrm>
            <a:off x="8092093" y="3554653"/>
            <a:ext cx="4379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 analysis: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ParCorr (partial correlation)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PMIME (mutual information-based)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62D7C-CE21-4B74-B8F4-C45ECACCC4D7}"/>
              </a:ext>
            </a:extLst>
          </p:cNvPr>
          <p:cNvSpPr txBox="1"/>
          <p:nvPr/>
        </p:nvSpPr>
        <p:spPr>
          <a:xfrm>
            <a:off x="8043968" y="6246723"/>
            <a:ext cx="469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Characterise via </a:t>
            </a:r>
            <a:r>
              <a:rPr lang="en-GB" sz="2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metrics </a:t>
            </a: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density, clustering, betweenness, 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81452-A309-440A-9C65-0AB89BBB9422}"/>
              </a:ext>
            </a:extLst>
          </p:cNvPr>
          <p:cNvSpPr txBox="1"/>
          <p:nvPr/>
        </p:nvSpPr>
        <p:spPr>
          <a:xfrm>
            <a:off x="8092093" y="8517453"/>
            <a:ext cx="399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GB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using network metrics as predictors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E6DD9-6E85-4516-B0F5-5F4FFB16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4914" y="11484063"/>
            <a:ext cx="6430405" cy="649111"/>
          </a:xfrm>
        </p:spPr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C2F6-1591-4C4C-A2AD-36D16C1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200611" y="11484063"/>
            <a:ext cx="1749367" cy="649111"/>
          </a:xfrm>
        </p:spPr>
        <p:txBody>
          <a:bodyPr/>
          <a:lstStyle/>
          <a:p>
            <a:fld id="{AFCE5EB3-B250-4855-99E1-DC7AD6D1AF93}" type="slidenum">
              <a:rPr lang="en-GB" sz="2400" smtClean="0"/>
              <a:t>3</a:t>
            </a:fld>
            <a:endParaRPr lang="en-GB" sz="24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9333089-E930-442B-B317-9655B191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97001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E2C-0E18-4561-8ED1-BFB2B8A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/>
              <a:t>Causality measures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4199-08B1-4510-BD87-DD78E9CC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GB" sz="2800"/>
              <a:t>The mathematical ‘heavy lifting’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3833-2EF3-4A6B-BDD7-1AE9706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34E7E6-9059-4D87-ACE6-86584828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51" y="590819"/>
            <a:ext cx="5691017" cy="37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9944E6-EA7C-43C0-840F-27AABDE86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16" y="6096000"/>
            <a:ext cx="7020377" cy="44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1834B83-35C4-4691-A68A-AB3213132017}"/>
              </a:ext>
            </a:extLst>
          </p:cNvPr>
          <p:cNvSpPr/>
          <p:nvPr/>
        </p:nvSpPr>
        <p:spPr>
          <a:xfrm>
            <a:off x="10598148" y="4846436"/>
            <a:ext cx="413657" cy="975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41194-2590-4C5A-99B1-D7930AF4A69F}"/>
              </a:ext>
            </a:extLst>
          </p:cNvPr>
          <p:cNvSpPr/>
          <p:nvPr/>
        </p:nvSpPr>
        <p:spPr>
          <a:xfrm>
            <a:off x="12776068" y="3563109"/>
            <a:ext cx="849086" cy="822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9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B30-3D40-4C54-B2E6-F6910A14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1" y="620168"/>
            <a:ext cx="12547470" cy="1325155"/>
          </a:xfrm>
        </p:spPr>
        <p:txBody>
          <a:bodyPr>
            <a:normAutofit/>
          </a:bodyPr>
          <a:lstStyle/>
          <a:p>
            <a:r>
              <a:rPr lang="en-GB"/>
              <a:t>Undirected measures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Causality measures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52463" y="2613025"/>
                <a:ext cx="14935880" cy="7924346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/>
                  <a:t> Covariance: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acc>
                        <m:accPr>
                          <m:chr m:val="⃛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/>
              </a:p>
              <a:p>
                <a:pPr>
                  <a:lnSpc>
                    <a:spcPct val="210000"/>
                  </a:lnSpc>
                </a:pPr>
                <a:r>
                  <a:rPr lang="en-GB"/>
                  <a:t> </a:t>
                </a:r>
                <a:r>
                  <a:rPr lang="en-GB">
                    <a:solidFill>
                      <a:srgbClr val="C00000"/>
                    </a:solidFill>
                  </a:rPr>
                  <a:t>(Shannon information):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>
                  <a:solidFill>
                    <a:srgbClr val="C00000"/>
                  </a:solidFill>
                </a:endParaRPr>
              </a:p>
              <a:p>
                <a:pPr>
                  <a:lnSpc>
                    <a:spcPct val="210000"/>
                  </a:lnSpc>
                </a:pPr>
                <a:r>
                  <a:rPr lang="en-GB"/>
                  <a:t> Mutual information: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acc>
                        <m:accPr>
                          <m:chr m:val="⃛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52463" y="2613025"/>
                <a:ext cx="14935880" cy="7924346"/>
              </a:xfrm>
              <a:blipFill>
                <a:blip r:embed="rId2"/>
                <a:stretch>
                  <a:fillRect l="-2041" t="-2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D3A668-F726-4D7A-884D-342822F9B98E}"/>
              </a:ext>
            </a:extLst>
          </p:cNvPr>
          <p:cNvSpPr txBox="1"/>
          <p:nvPr/>
        </p:nvSpPr>
        <p:spPr>
          <a:xfrm>
            <a:off x="960834" y="9090764"/>
            <a:ext cx="9625376" cy="97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3400">
                <a:solidFill>
                  <a:srgbClr val="203A4E"/>
                </a:solidFill>
              </a:rPr>
              <a:t>Both are weighted measures.</a:t>
            </a:r>
          </a:p>
        </p:txBody>
      </p:sp>
    </p:spTree>
    <p:extLst>
      <p:ext uri="{BB962C8B-B14F-4D97-AF65-F5344CB8AC3E}">
        <p14:creationId xmlns:p14="http://schemas.microsoft.com/office/powerpoint/2010/main" val="226332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56D183-3E26-4EE1-84DC-A6201F7DB1FC}"/>
              </a:ext>
            </a:extLst>
          </p:cNvPr>
          <p:cNvCxnSpPr>
            <a:cxnSpLocks/>
          </p:cNvCxnSpPr>
          <p:nvPr/>
        </p:nvCxnSpPr>
        <p:spPr>
          <a:xfrm>
            <a:off x="2332025" y="4700649"/>
            <a:ext cx="10177673" cy="0"/>
          </a:xfrm>
          <a:prstGeom prst="line">
            <a:avLst/>
          </a:prstGeom>
          <a:ln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E5E84-3F99-47D6-A787-D9C32F3BBC4A}"/>
              </a:ext>
            </a:extLst>
          </p:cNvPr>
          <p:cNvCxnSpPr>
            <a:cxnSpLocks/>
          </p:cNvCxnSpPr>
          <p:nvPr/>
        </p:nvCxnSpPr>
        <p:spPr>
          <a:xfrm>
            <a:off x="2329543" y="3394253"/>
            <a:ext cx="10261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721B30-3D40-4C54-B2E6-F6910A1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PCMCI (ParCorr)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Causality measures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51203" y="5538154"/>
                <a:ext cx="15153594" cy="62039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800"/>
                  <a:t> times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800"/>
                  <a:t> time lags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GB" sz="280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/>
                  <a:t> as set of candidate parents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800"/>
              </a:p>
              <a:p>
                <a:pPr>
                  <a:lnSpc>
                    <a:spcPct val="150000"/>
                  </a:lnSpc>
                </a:pPr>
                <a:r>
                  <a:rPr lang="en-GB" sz="2800"/>
                  <a:t> </a:t>
                </a:r>
                <a:r>
                  <a:rPr lang="en-GB" sz="2800" b="1" u="sng"/>
                  <a:t>PC</a:t>
                </a:r>
                <a:r>
                  <a:rPr lang="en-GB" sz="2800" b="1" baseline="-25000"/>
                  <a:t>1</a:t>
                </a:r>
                <a:r>
                  <a:rPr lang="en-GB" sz="2800" b="1"/>
                  <a:t> algorithm </a:t>
                </a:r>
                <a:r>
                  <a:rPr lang="en-GB" sz="2800"/>
                  <a:t>for edge weights: independence test* conditional on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800"/>
                  <a:t> 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800"/>
                  <a:t> be a refined set of candidate parents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800"/>
                  <a:t> </a:t>
                </a:r>
                <a:r>
                  <a:rPr lang="en-GB" sz="2800" b="1" u="sng"/>
                  <a:t>MCI</a:t>
                </a:r>
                <a:r>
                  <a:rPr lang="en-GB" sz="2800" b="1"/>
                  <a:t> test</a:t>
                </a:r>
                <a:r>
                  <a:rPr lang="en-GB" sz="2800"/>
                  <a:t> for edge removal: independence test*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800"/>
                  <a:t> minus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/>
                  <a:t> strongest parents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/>
                  <a:t>obtain 3D causality matrix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800"/>
                  <a:t>*Conditional independence tests are based on </a:t>
                </a:r>
                <a:r>
                  <a:rPr lang="en-GB" sz="2800" b="1" u="sng"/>
                  <a:t>par</a:t>
                </a:r>
                <a:r>
                  <a:rPr lang="en-GB" sz="2800"/>
                  <a:t>tial </a:t>
                </a:r>
                <a:r>
                  <a:rPr lang="en-GB" sz="2800" b="1" u="sng"/>
                  <a:t>corr</a:t>
                </a:r>
                <a:r>
                  <a:rPr lang="en-GB" sz="2800"/>
                  <a:t>elation (linear framework required)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51203" y="5538154"/>
                <a:ext cx="15153594" cy="6203950"/>
              </a:xfrm>
              <a:blipFill>
                <a:blip r:embed="rId2"/>
                <a:stretch>
                  <a:fillRect l="-1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9F1CDD9-EFEC-4858-BC1E-8E1DBE950019}"/>
                  </a:ext>
                </a:extLst>
              </p:cNvPr>
              <p:cNvSpPr/>
              <p:nvPr/>
            </p:nvSpPr>
            <p:spPr>
              <a:xfrm>
                <a:off x="11763354" y="2988715"/>
                <a:ext cx="828000" cy="828000"/>
              </a:xfrm>
              <a:prstGeom prst="ellips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9F1CDD9-EFEC-4858-BC1E-8E1DBE950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54" y="2988715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9440F47-FDCD-41CB-9D53-46CF3897072C}"/>
              </a:ext>
            </a:extLst>
          </p:cNvPr>
          <p:cNvSpPr/>
          <p:nvPr/>
        </p:nvSpPr>
        <p:spPr>
          <a:xfrm>
            <a:off x="9543960" y="2988715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834275-399A-4EA2-AA50-595159ADE18C}"/>
              </a:ext>
            </a:extLst>
          </p:cNvPr>
          <p:cNvSpPr/>
          <p:nvPr/>
        </p:nvSpPr>
        <p:spPr>
          <a:xfrm>
            <a:off x="7348329" y="2988715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A21B31-EC0B-44C8-81A1-394639A72436}"/>
              </a:ext>
            </a:extLst>
          </p:cNvPr>
          <p:cNvSpPr/>
          <p:nvPr/>
        </p:nvSpPr>
        <p:spPr>
          <a:xfrm>
            <a:off x="5154531" y="2988715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FD162B1-CC07-4180-AA0A-8BAE819D45BF}"/>
                  </a:ext>
                </a:extLst>
              </p:cNvPr>
              <p:cNvSpPr/>
              <p:nvPr/>
            </p:nvSpPr>
            <p:spPr>
              <a:xfrm>
                <a:off x="11765836" y="4267850"/>
                <a:ext cx="828000" cy="828000"/>
              </a:xfrm>
              <a:prstGeom prst="ellipse">
                <a:avLst/>
              </a:prstGeom>
              <a:solidFill>
                <a:srgbClr val="0070C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FD162B1-CC07-4180-AA0A-8BAE819D4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836" y="4267850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881F812-3E87-4459-9674-39C7960FDE14}"/>
              </a:ext>
            </a:extLst>
          </p:cNvPr>
          <p:cNvSpPr/>
          <p:nvPr/>
        </p:nvSpPr>
        <p:spPr>
          <a:xfrm>
            <a:off x="9546442" y="4267850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BE35D-1C78-4886-A3DA-8E588459562C}"/>
              </a:ext>
            </a:extLst>
          </p:cNvPr>
          <p:cNvSpPr/>
          <p:nvPr/>
        </p:nvSpPr>
        <p:spPr>
          <a:xfrm>
            <a:off x="7350811" y="4267850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815F7-2D22-4703-AA78-F80A6BB051B3}"/>
              </a:ext>
            </a:extLst>
          </p:cNvPr>
          <p:cNvSpPr/>
          <p:nvPr/>
        </p:nvSpPr>
        <p:spPr>
          <a:xfrm>
            <a:off x="5157013" y="4268304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9C05A6-7669-475C-A3D1-70C08C4D147A}"/>
                  </a:ext>
                </a:extLst>
              </p:cNvPr>
              <p:cNvSpPr txBox="1"/>
              <p:nvPr/>
            </p:nvSpPr>
            <p:spPr>
              <a:xfrm>
                <a:off x="8931934" y="1934652"/>
                <a:ext cx="20465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32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9C05A6-7669-475C-A3D1-70C08C4D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34" y="1934652"/>
                <a:ext cx="204651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1D3C3B-7D94-4C3E-B823-13E7EA6FAAB3}"/>
                  </a:ext>
                </a:extLst>
              </p:cNvPr>
              <p:cNvSpPr txBox="1"/>
              <p:nvPr/>
            </p:nvSpPr>
            <p:spPr>
              <a:xfrm>
                <a:off x="6739072" y="1936751"/>
                <a:ext cx="20465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32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1D3C3B-7D94-4C3E-B823-13E7EA6F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72" y="1936751"/>
                <a:ext cx="2046514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9D46D3-D97D-42B4-B504-FC4E63DE444A}"/>
                  </a:ext>
                </a:extLst>
              </p:cNvPr>
              <p:cNvSpPr txBox="1"/>
              <p:nvPr/>
            </p:nvSpPr>
            <p:spPr>
              <a:xfrm>
                <a:off x="4643797" y="1901759"/>
                <a:ext cx="20465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32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9D46D3-D97D-42B4-B504-FC4E63DE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97" y="1901759"/>
                <a:ext cx="2046514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A503FD-D163-4217-AEDA-4D43F6C08818}"/>
                  </a:ext>
                </a:extLst>
              </p:cNvPr>
              <p:cNvSpPr txBox="1"/>
              <p:nvPr/>
            </p:nvSpPr>
            <p:spPr>
              <a:xfrm>
                <a:off x="11154097" y="1911497"/>
                <a:ext cx="20465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32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A503FD-D163-4217-AEDA-4D43F6C0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97" y="1911497"/>
                <a:ext cx="2046514" cy="1077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9154C2A-3320-432D-8420-2F1D8C4A3DF0}"/>
              </a:ext>
            </a:extLst>
          </p:cNvPr>
          <p:cNvSpPr/>
          <p:nvPr/>
        </p:nvSpPr>
        <p:spPr>
          <a:xfrm>
            <a:off x="2953844" y="2988715"/>
            <a:ext cx="828000" cy="828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9D0645-1A7F-4474-8B60-222255231B67}"/>
              </a:ext>
            </a:extLst>
          </p:cNvPr>
          <p:cNvSpPr/>
          <p:nvPr/>
        </p:nvSpPr>
        <p:spPr>
          <a:xfrm>
            <a:off x="3018936" y="4267850"/>
            <a:ext cx="828000" cy="828000"/>
          </a:xfrm>
          <a:prstGeom prst="ellipse">
            <a:avLst/>
          </a:prstGeom>
          <a:solidFill>
            <a:srgbClr val="FFFFFF"/>
          </a:solidFill>
          <a:ln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F454A-95DD-4B60-9F1D-BC0D07119733}"/>
              </a:ext>
            </a:extLst>
          </p:cNvPr>
          <p:cNvSpPr txBox="1"/>
          <p:nvPr/>
        </p:nvSpPr>
        <p:spPr>
          <a:xfrm>
            <a:off x="1237500" y="2481108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C00000"/>
                </a:solidFill>
              </a:rPr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D70E0-4256-4E00-8135-489B82EC942F}"/>
              </a:ext>
            </a:extLst>
          </p:cNvPr>
          <p:cNvSpPr txBox="1"/>
          <p:nvPr/>
        </p:nvSpPr>
        <p:spPr>
          <a:xfrm>
            <a:off x="1239982" y="3784077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A1718-C60A-4B37-82BE-82698C8FE47C}"/>
                  </a:ext>
                </a:extLst>
              </p:cNvPr>
              <p:cNvSpPr txBox="1"/>
              <p:nvPr/>
            </p:nvSpPr>
            <p:spPr>
              <a:xfrm>
                <a:off x="13512641" y="2619545"/>
                <a:ext cx="107343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A1718-C60A-4B37-82BE-82698C8F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641" y="2619545"/>
                <a:ext cx="1073434" cy="1231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291DDA-CB8F-4349-8D9A-650F14243A7F}"/>
                  </a:ext>
                </a:extLst>
              </p:cNvPr>
              <p:cNvSpPr txBox="1"/>
              <p:nvPr/>
            </p:nvSpPr>
            <p:spPr>
              <a:xfrm>
                <a:off x="13500778" y="3933323"/>
                <a:ext cx="108529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4000" i="1" smtClean="0">
                              <a:solidFill>
                                <a:srgbClr val="203A4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 smtClean="0">
                                  <a:solidFill>
                                    <a:srgbClr val="203A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solidFill>
                                    <a:srgbClr val="203A4E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4000" b="0" i="1" smtClean="0">
                                  <a:solidFill>
                                    <a:srgbClr val="203A4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0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291DDA-CB8F-4349-8D9A-650F1424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78" y="3933323"/>
                <a:ext cx="1085297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B56171E-13A7-442D-ABE9-1D0BB166D6D9}"/>
              </a:ext>
            </a:extLst>
          </p:cNvPr>
          <p:cNvSpPr txBox="1"/>
          <p:nvPr/>
        </p:nvSpPr>
        <p:spPr>
          <a:xfrm>
            <a:off x="6486483" y="1621579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68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B30-3D40-4C54-B2E6-F6910A1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PMIME – a nonlinear measure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Causality measures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05871" y="6078710"/>
                <a:ext cx="12084050" cy="62039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800"/>
                  <a:t> Define </a:t>
                </a:r>
                <a:r>
                  <a:rPr lang="en-GB" sz="2800" i="1"/>
                  <a:t>future</a:t>
                </a:r>
                <a:r>
                  <a:rPr lang="en-GB" sz="2800"/>
                  <a:t>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/>
                  <a:t> with time horizon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800"/>
              </a:p>
              <a:p>
                <a:pPr>
                  <a:lnSpc>
                    <a:spcPct val="150000"/>
                  </a:lnSpc>
                </a:pPr>
                <a:r>
                  <a:rPr lang="en-GB" sz="2800"/>
                  <a:t> Define </a:t>
                </a:r>
                <a:r>
                  <a:rPr lang="en-GB" sz="2800" i="1"/>
                  <a:t>historical</a:t>
                </a:r>
                <a:r>
                  <a:rPr lang="en-GB" sz="2800"/>
                  <a:t> vector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2800"/>
                  <a:t> (for everything) with lag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80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800"/>
                  <a:t> Now initialise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2800"/>
                  <a:t> and 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800"/>
                  <a:t>:</a:t>
                </a:r>
              </a:p>
              <a:p>
                <a:pPr marL="782567" lvl="1" indent="-514350">
                  <a:lnSpc>
                    <a:spcPct val="100000"/>
                  </a:lnSpc>
                  <a:buSzPct val="100000"/>
                  <a:buFont typeface="+mj-lt"/>
                  <a:buAutoNum type="arabicPeriod"/>
                </a:pPr>
                <a:r>
                  <a:rPr lang="en-GB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</m:mr>
                      <m:m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mr>
                    </m:m>
                    <m:r>
                      <a:rPr lang="en-GB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; ∗</m:t>
                        </m:r>
                      </m:e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800" i="1"/>
              </a:p>
              <a:p>
                <a:pPr marL="782567" lvl="1" indent="-514350">
                  <a:lnSpc>
                    <a:spcPct val="100000"/>
                  </a:lnSpc>
                  <a:buSzPct val="100000"/>
                  <a:buFont typeface="+mj-lt"/>
                  <a:buAutoNum type="arabicPeriod"/>
                </a:pPr>
                <a:r>
                  <a:rPr lang="en-GB" sz="2800"/>
                  <a:t> STOP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/>
                  <a:t>. Otherwise, 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800"/>
                  <a:t> and GOTO 1.</a:t>
                </a:r>
              </a:p>
              <a:p>
                <a:pPr marL="335283" indent="-457200">
                  <a:lnSpc>
                    <a:spcPct val="100000"/>
                  </a:lnSpc>
                  <a:buSzPct val="100000"/>
                </a:pPr>
                <a:r>
                  <a:rPr lang="en-GB" sz="280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𝑃𝑀𝐼𝑀𝐸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800"/>
              </a:p>
              <a:p>
                <a:pPr marL="782567" lvl="1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GB" sz="2800"/>
              </a:p>
              <a:p>
                <a:pPr>
                  <a:lnSpc>
                    <a:spcPct val="150000"/>
                  </a:lnSpc>
                </a:pPr>
                <a:endParaRPr lang="en-GB" sz="280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EE7385-A5B3-4B02-B61C-F4F0C3E48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05871" y="6078710"/>
                <a:ext cx="12084050" cy="6203950"/>
              </a:xfrm>
              <a:blipFill>
                <a:blip r:embed="rId2"/>
                <a:stretch>
                  <a:fillRect l="-20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D59E12-9D60-49EF-87F2-719BE0265D9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373086" y="4295473"/>
            <a:ext cx="6444326" cy="532"/>
          </a:xfrm>
          <a:prstGeom prst="line">
            <a:avLst/>
          </a:prstGeom>
          <a:ln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DD5D1-7F69-4F31-B88F-B4662F4C9F90}"/>
              </a:ext>
            </a:extLst>
          </p:cNvPr>
          <p:cNvCxnSpPr>
            <a:cxnSpLocks/>
          </p:cNvCxnSpPr>
          <p:nvPr/>
        </p:nvCxnSpPr>
        <p:spPr>
          <a:xfrm>
            <a:off x="2373086" y="3263625"/>
            <a:ext cx="10261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05ED9D-93BE-499F-98FA-7CB8CD938631}"/>
                  </a:ext>
                </a:extLst>
              </p:cNvPr>
              <p:cNvSpPr/>
              <p:nvPr/>
            </p:nvSpPr>
            <p:spPr>
              <a:xfrm>
                <a:off x="8817412" y="2841339"/>
                <a:ext cx="828000" cy="828000"/>
              </a:xfrm>
              <a:prstGeom prst="ellips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05ED9D-93BE-499F-98FA-7CB8CD938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12" y="2841339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A54D33D-DCEC-403B-8EB0-799EF38F5FB2}"/>
              </a:ext>
            </a:extLst>
          </p:cNvPr>
          <p:cNvSpPr/>
          <p:nvPr/>
        </p:nvSpPr>
        <p:spPr>
          <a:xfrm>
            <a:off x="7214704" y="2812376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39E28F-B537-441A-BEE3-3BD22FD19B3B}"/>
              </a:ext>
            </a:extLst>
          </p:cNvPr>
          <p:cNvSpPr/>
          <p:nvPr/>
        </p:nvSpPr>
        <p:spPr>
          <a:xfrm>
            <a:off x="5772257" y="2834116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EC9F9C-38B1-4044-BB99-BAD1426BF3BE}"/>
              </a:ext>
            </a:extLst>
          </p:cNvPr>
          <p:cNvSpPr/>
          <p:nvPr/>
        </p:nvSpPr>
        <p:spPr>
          <a:xfrm>
            <a:off x="4305011" y="2812376"/>
            <a:ext cx="828000" cy="8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992959-312E-4E27-8184-B9AD8F4A3EA6}"/>
                  </a:ext>
                </a:extLst>
              </p:cNvPr>
              <p:cNvSpPr/>
              <p:nvPr/>
            </p:nvSpPr>
            <p:spPr>
              <a:xfrm>
                <a:off x="8817412" y="3882005"/>
                <a:ext cx="828000" cy="828000"/>
              </a:xfrm>
              <a:prstGeom prst="ellipse">
                <a:avLst/>
              </a:prstGeom>
              <a:solidFill>
                <a:srgbClr val="0070C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992959-312E-4E27-8184-B9AD8F4A3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12" y="3882005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6EA75CF-ED87-4EC4-9FD4-5EA54D44D015}"/>
              </a:ext>
            </a:extLst>
          </p:cNvPr>
          <p:cNvSpPr/>
          <p:nvPr/>
        </p:nvSpPr>
        <p:spPr>
          <a:xfrm>
            <a:off x="7240374" y="3884210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8819A-E672-4338-8C74-1ED03BDFD857}"/>
              </a:ext>
            </a:extLst>
          </p:cNvPr>
          <p:cNvSpPr/>
          <p:nvPr/>
        </p:nvSpPr>
        <p:spPr>
          <a:xfrm>
            <a:off x="5772257" y="3881473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FDD942-DE1B-4401-BB37-1A8CC9AE1677}"/>
              </a:ext>
            </a:extLst>
          </p:cNvPr>
          <p:cNvSpPr/>
          <p:nvPr/>
        </p:nvSpPr>
        <p:spPr>
          <a:xfrm>
            <a:off x="4305011" y="3881590"/>
            <a:ext cx="828000" cy="828000"/>
          </a:xfrm>
          <a:prstGeom prst="ellipse">
            <a:avLst/>
          </a:prstGeom>
          <a:solidFill>
            <a:srgbClr val="D2E6F6"/>
          </a:solidFill>
          <a:ln w="12700"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7FA87-6BA0-4C14-9AC0-4DAD4875B3E9}"/>
                  </a:ext>
                </a:extLst>
              </p:cNvPr>
              <p:cNvSpPr txBox="1"/>
              <p:nvPr/>
            </p:nvSpPr>
            <p:spPr>
              <a:xfrm>
                <a:off x="6639298" y="1827291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7FA87-6BA0-4C14-9AC0-4DAD4875B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98" y="1827291"/>
                <a:ext cx="2046514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33CC11-2251-4FA5-A118-2BA80BD1D183}"/>
                  </a:ext>
                </a:extLst>
              </p:cNvPr>
              <p:cNvSpPr txBox="1"/>
              <p:nvPr/>
            </p:nvSpPr>
            <p:spPr>
              <a:xfrm>
                <a:off x="5188728" y="1829919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33CC11-2251-4FA5-A118-2BA80BD1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28" y="1829919"/>
                <a:ext cx="2046514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369D24-87DE-4B5E-A2A3-DE7B452E0D85}"/>
                  </a:ext>
                </a:extLst>
              </p:cNvPr>
              <p:cNvSpPr txBox="1"/>
              <p:nvPr/>
            </p:nvSpPr>
            <p:spPr>
              <a:xfrm>
                <a:off x="3628787" y="1800175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369D24-87DE-4B5E-A2A3-DE7B452E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87" y="1800175"/>
                <a:ext cx="2046514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86F9E-9EC6-40D4-B0E8-38B654685436}"/>
                  </a:ext>
                </a:extLst>
              </p:cNvPr>
              <p:cNvSpPr txBox="1"/>
              <p:nvPr/>
            </p:nvSpPr>
            <p:spPr>
              <a:xfrm>
                <a:off x="8238941" y="1825768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86F9E-9EC6-40D4-B0E8-38B65468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941" y="1825768"/>
                <a:ext cx="2046514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1F364AB-CB66-4438-B0E2-BB57B91B44A2}"/>
              </a:ext>
            </a:extLst>
          </p:cNvPr>
          <p:cNvSpPr/>
          <p:nvPr/>
        </p:nvSpPr>
        <p:spPr>
          <a:xfrm>
            <a:off x="2749589" y="2812376"/>
            <a:ext cx="828000" cy="828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7F8F9E-705A-4F0A-A21D-BF9D8C809CB4}"/>
              </a:ext>
            </a:extLst>
          </p:cNvPr>
          <p:cNvSpPr/>
          <p:nvPr/>
        </p:nvSpPr>
        <p:spPr>
          <a:xfrm>
            <a:off x="2756849" y="3881473"/>
            <a:ext cx="828000" cy="828000"/>
          </a:xfrm>
          <a:prstGeom prst="ellipse">
            <a:avLst/>
          </a:prstGeom>
          <a:solidFill>
            <a:srgbClr val="FFFFFF"/>
          </a:solidFill>
          <a:ln>
            <a:solidFill>
              <a:srgbClr val="203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E981B-A6FD-4A68-9852-81B444D3E8B9}"/>
              </a:ext>
            </a:extLst>
          </p:cNvPr>
          <p:cNvSpPr txBox="1"/>
          <p:nvPr/>
        </p:nvSpPr>
        <p:spPr>
          <a:xfrm>
            <a:off x="1281043" y="2350480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C00000"/>
                </a:solidFill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A82FB-2CB9-4C2E-B229-3A38DC5ED8D5}"/>
              </a:ext>
            </a:extLst>
          </p:cNvPr>
          <p:cNvSpPr txBox="1"/>
          <p:nvPr/>
        </p:nvSpPr>
        <p:spPr>
          <a:xfrm>
            <a:off x="1281043" y="3378901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A0F088-E1CF-4B1B-91C8-731D1CE650E8}"/>
                  </a:ext>
                </a:extLst>
              </p:cNvPr>
              <p:cNvSpPr txBox="1"/>
              <p:nvPr/>
            </p:nvSpPr>
            <p:spPr>
              <a:xfrm>
                <a:off x="13556184" y="2488917"/>
                <a:ext cx="882678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GB" sz="4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A0F088-E1CF-4B1B-91C8-731D1CE6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184" y="2488917"/>
                <a:ext cx="882678" cy="1231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E19151-4AAE-4842-A6EC-08E8A3B8E448}"/>
                  </a:ext>
                </a:extLst>
              </p:cNvPr>
              <p:cNvSpPr txBox="1"/>
              <p:nvPr/>
            </p:nvSpPr>
            <p:spPr>
              <a:xfrm>
                <a:off x="13541839" y="3528147"/>
                <a:ext cx="86183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4000" i="1" smtClean="0">
                              <a:solidFill>
                                <a:srgbClr val="203A4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203A4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GB" sz="40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E19151-4AAE-4842-A6EC-08E8A3B8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39" y="3528147"/>
                <a:ext cx="861839" cy="1231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F68801-90F9-40FB-A027-F63F047B75F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387431" y="5354788"/>
            <a:ext cx="6429981" cy="18800"/>
          </a:xfrm>
          <a:prstGeom prst="line">
            <a:avLst/>
          </a:prstGeom>
          <a:ln>
            <a:solidFill>
              <a:srgbClr val="003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790B760-EBCC-438E-92FF-7E0ACE364BBC}"/>
                  </a:ext>
                </a:extLst>
              </p:cNvPr>
              <p:cNvSpPr/>
              <p:nvPr/>
            </p:nvSpPr>
            <p:spPr>
              <a:xfrm>
                <a:off x="8817412" y="4940788"/>
                <a:ext cx="828000" cy="828000"/>
              </a:xfrm>
              <a:prstGeom prst="ellipse">
                <a:avLst/>
              </a:prstGeom>
              <a:solidFill>
                <a:srgbClr val="00B05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790B760-EBCC-438E-92FF-7E0ACE36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12" y="4940788"/>
                <a:ext cx="828000" cy="828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43152DC0-F87A-477F-811B-A63137311D65}"/>
              </a:ext>
            </a:extLst>
          </p:cNvPr>
          <p:cNvSpPr/>
          <p:nvPr/>
        </p:nvSpPr>
        <p:spPr>
          <a:xfrm>
            <a:off x="7239889" y="4940788"/>
            <a:ext cx="828000" cy="828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050FE4-36F1-4544-A639-313E78585D41}"/>
              </a:ext>
            </a:extLst>
          </p:cNvPr>
          <p:cNvSpPr/>
          <p:nvPr/>
        </p:nvSpPr>
        <p:spPr>
          <a:xfrm>
            <a:off x="5778457" y="4940788"/>
            <a:ext cx="828000" cy="828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2E5219-102C-4E5E-8673-4FC58BFAE0D9}"/>
              </a:ext>
            </a:extLst>
          </p:cNvPr>
          <p:cNvSpPr/>
          <p:nvPr/>
        </p:nvSpPr>
        <p:spPr>
          <a:xfrm>
            <a:off x="4305011" y="4940788"/>
            <a:ext cx="828000" cy="828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11A7BF-48E3-4270-9EC9-EC51934EA0BD}"/>
              </a:ext>
            </a:extLst>
          </p:cNvPr>
          <p:cNvSpPr/>
          <p:nvPr/>
        </p:nvSpPr>
        <p:spPr>
          <a:xfrm>
            <a:off x="2756849" y="4940788"/>
            <a:ext cx="828000" cy="828000"/>
          </a:xfrm>
          <a:prstGeom prst="ellipse">
            <a:avLst/>
          </a:prstGeom>
          <a:solidFill>
            <a:srgbClr val="FFFFFF"/>
          </a:solidFill>
          <a:ln>
            <a:solidFill>
              <a:srgbClr val="00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3BA70F-1909-49D5-9780-7ED9E4DE4228}"/>
              </a:ext>
            </a:extLst>
          </p:cNvPr>
          <p:cNvSpPr txBox="1"/>
          <p:nvPr/>
        </p:nvSpPr>
        <p:spPr>
          <a:xfrm>
            <a:off x="1295388" y="4457015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003E01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4DC3F9-FB99-4E9B-BFE8-7D728B50B6FB}"/>
                  </a:ext>
                </a:extLst>
              </p:cNvPr>
              <p:cNvSpPr txBox="1"/>
              <p:nvPr/>
            </p:nvSpPr>
            <p:spPr>
              <a:xfrm>
                <a:off x="13556184" y="4606261"/>
                <a:ext cx="857029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4000" i="1" smtClean="0">
                              <a:solidFill>
                                <a:srgbClr val="003E0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rgbClr val="003E0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GB" sz="40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4DC3F9-FB99-4E9B-BFE8-7D728B50B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184" y="4606261"/>
                <a:ext cx="857029" cy="12311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5F52999-9097-43E0-9FBF-3B6438604D0F}"/>
              </a:ext>
            </a:extLst>
          </p:cNvPr>
          <p:cNvSpPr/>
          <p:nvPr/>
        </p:nvSpPr>
        <p:spPr>
          <a:xfrm>
            <a:off x="10362848" y="2812376"/>
            <a:ext cx="828000" cy="82800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C91356-049F-4742-99FA-C0AC8FD76490}"/>
              </a:ext>
            </a:extLst>
          </p:cNvPr>
          <p:cNvSpPr/>
          <p:nvPr/>
        </p:nvSpPr>
        <p:spPr>
          <a:xfrm>
            <a:off x="11908284" y="2812376"/>
            <a:ext cx="828000" cy="8280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89B230-5086-42FC-96DB-50DFD74E7214}"/>
                  </a:ext>
                </a:extLst>
              </p:cNvPr>
              <p:cNvSpPr txBox="1"/>
              <p:nvPr/>
            </p:nvSpPr>
            <p:spPr>
              <a:xfrm>
                <a:off x="9733315" y="1827290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89B230-5086-42FC-96DB-50DFD74E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315" y="1827290"/>
                <a:ext cx="2046514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218856-8B48-474A-B8A7-D0A2504AF206}"/>
                  </a:ext>
                </a:extLst>
              </p:cNvPr>
              <p:cNvSpPr txBox="1"/>
              <p:nvPr/>
            </p:nvSpPr>
            <p:spPr>
              <a:xfrm>
                <a:off x="11378091" y="1852945"/>
                <a:ext cx="20465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  <a:buClr>
                    <a:srgbClr val="00B050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solidFill>
                            <a:srgbClr val="203A4E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800">
                  <a:solidFill>
                    <a:srgbClr val="203A4E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218856-8B48-474A-B8A7-D0A2504A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091" y="1852945"/>
                <a:ext cx="2046514" cy="9541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FCC1D8C-A79E-416E-8D38-69B8C6786E6D}"/>
              </a:ext>
            </a:extLst>
          </p:cNvPr>
          <p:cNvSpPr txBox="1"/>
          <p:nvPr/>
        </p:nvSpPr>
        <p:spPr>
          <a:xfrm>
            <a:off x="11278618" y="1510615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...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816F7-04F5-471F-9674-165086962BD4}"/>
              </a:ext>
            </a:extLst>
          </p:cNvPr>
          <p:cNvSpPr txBox="1"/>
          <p:nvPr/>
        </p:nvSpPr>
        <p:spPr>
          <a:xfrm>
            <a:off x="5210599" y="1466661"/>
            <a:ext cx="119256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528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9498-F11E-449C-BE81-BD477E780F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825038" y="11483975"/>
            <a:ext cx="6430962" cy="649288"/>
          </a:xfrm>
        </p:spPr>
        <p:txBody>
          <a:bodyPr/>
          <a:lstStyle/>
          <a:p>
            <a:r>
              <a:rPr lang="en-GB"/>
              <a:t>Causality measures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506575" y="11483975"/>
            <a:ext cx="1749425" cy="649288"/>
          </a:xfrm>
        </p:spPr>
        <p:txBody>
          <a:bodyPr/>
          <a:lstStyle/>
          <a:p>
            <a:fld id="{AFCE5EB3-B250-4855-99E1-DC7AD6D1AF93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D2556-F546-4C92-9708-F24FECC6253C}"/>
              </a:ext>
            </a:extLst>
          </p:cNvPr>
          <p:cNvSpPr txBox="1"/>
          <p:nvPr/>
        </p:nvSpPr>
        <p:spPr>
          <a:xfrm>
            <a:off x="3077029" y="3134930"/>
            <a:ext cx="10101942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A lot of computation time later...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C8DB-8BDD-4FB4-BDBF-0993FD01D29B}"/>
              </a:ext>
            </a:extLst>
          </p:cNvPr>
          <p:cNvSpPr txBox="1"/>
          <p:nvPr/>
        </p:nvSpPr>
        <p:spPr>
          <a:xfrm>
            <a:off x="2423887" y="7167426"/>
            <a:ext cx="349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~5000 ParCorr adjacency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AB2D2-FB8A-4D8C-9488-0BEF20B89228}"/>
              </a:ext>
            </a:extLst>
          </p:cNvPr>
          <p:cNvSpPr txBox="1"/>
          <p:nvPr/>
        </p:nvSpPr>
        <p:spPr>
          <a:xfrm>
            <a:off x="10109202" y="7167425"/>
            <a:ext cx="3236684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~5000 PMIME adjacency matrices</a:t>
            </a:r>
          </a:p>
        </p:txBody>
      </p:sp>
    </p:spTree>
    <p:extLst>
      <p:ext uri="{BB962C8B-B14F-4D97-AF65-F5344CB8AC3E}">
        <p14:creationId xmlns:p14="http://schemas.microsoft.com/office/powerpoint/2010/main" val="37235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B30-3D40-4C54-B2E6-F6910A1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Matrix ‘backboning’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93CC-26A2-4FA9-95CB-CDFAF1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5EB3-B250-4855-99E1-DC7AD6D1AF93}" type="slidenum">
              <a:rPr lang="en-GB" smtClean="0"/>
              <a:t>9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7385-A5B3-4B02-B61C-F4F0C3E48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41" y="2068745"/>
            <a:ext cx="15022966" cy="6203950"/>
          </a:xfrm>
        </p:spPr>
        <p:txBody>
          <a:bodyPr/>
          <a:lstStyle/>
          <a:p>
            <a:r>
              <a:rPr lang="en-GB"/>
              <a:t> ParCorr matrices have ~98% edge density</a:t>
            </a:r>
          </a:p>
          <a:p>
            <a:r>
              <a:rPr lang="en-GB"/>
              <a:t> PMIME matrices have ~5% edge density</a:t>
            </a:r>
          </a:p>
          <a:p>
            <a:r>
              <a:rPr lang="en-GB"/>
              <a:t> Using ‘backboning’ we threshold ParCorr down to ~5% density</a:t>
            </a:r>
          </a:p>
          <a:p>
            <a:r>
              <a:rPr lang="en-GB"/>
              <a:t> An unexpected finding...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5FD5B-0F1F-4061-A6F2-229BBD90846B}"/>
              </a:ext>
            </a:extLst>
          </p:cNvPr>
          <p:cNvSpPr txBox="1"/>
          <p:nvPr/>
        </p:nvSpPr>
        <p:spPr>
          <a:xfrm>
            <a:off x="6415653" y="8083986"/>
            <a:ext cx="349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~5000</a:t>
            </a:r>
          </a:p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backboned ParCorr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1213C-26F6-4378-BBE1-AF51D513FED5}"/>
              </a:ext>
            </a:extLst>
          </p:cNvPr>
          <p:cNvSpPr txBox="1"/>
          <p:nvPr/>
        </p:nvSpPr>
        <p:spPr>
          <a:xfrm>
            <a:off x="10838610" y="8083986"/>
            <a:ext cx="3236684" cy="255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~5000 PMIME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4FCD7-D236-4BB1-8A15-C53824645C90}"/>
              </a:ext>
            </a:extLst>
          </p:cNvPr>
          <p:cNvSpPr txBox="1"/>
          <p:nvPr/>
        </p:nvSpPr>
        <p:spPr>
          <a:xfrm>
            <a:off x="1992696" y="8083986"/>
            <a:ext cx="349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  <a:buSzPct val="130000"/>
            </a:pPr>
            <a:r>
              <a:rPr lang="en-GB" sz="4000">
                <a:solidFill>
                  <a:srgbClr val="203A4E"/>
                </a:solidFill>
              </a:rPr>
              <a:t>~5000 unthresholded ParCorr matrices</a:t>
            </a:r>
          </a:p>
        </p:txBody>
      </p:sp>
    </p:spTree>
    <p:extLst>
      <p:ext uri="{BB962C8B-B14F-4D97-AF65-F5344CB8AC3E}">
        <p14:creationId xmlns:p14="http://schemas.microsoft.com/office/powerpoint/2010/main" val="4637403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Section1">
      <a:dk1>
        <a:srgbClr val="1F394D"/>
      </a:dk1>
      <a:lt1>
        <a:srgbClr val="E8E8E8"/>
      </a:lt1>
      <a:dk2>
        <a:srgbClr val="637052"/>
      </a:dk2>
      <a:lt2>
        <a:srgbClr val="CCDDEA"/>
      </a:lt2>
      <a:accent1>
        <a:srgbClr val="CCDDEA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lnSpc>
            <a:spcPct val="200000"/>
          </a:lnSpc>
          <a:buClr>
            <a:srgbClr val="00B050"/>
          </a:buClr>
          <a:buSzPct val="130000"/>
          <a:buFont typeface="Wingdings" panose="05000000000000000000" pitchFamily="2" charset="2"/>
          <a:buChar char="§"/>
          <a:defRPr sz="4000" smtClean="0">
            <a:solidFill>
              <a:srgbClr val="203A4E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expedia" id="{3CC42CE2-E7A9-4BB5-B457-D1AF1F7896F7}" vid="{FDBD154E-4A31-43D7-95F9-67CA07C50CF2}"/>
    </a:ext>
  </a:extLst>
</a:theme>
</file>

<file path=ppt/theme/theme2.xml><?xml version="1.0" encoding="utf-8"?>
<a:theme xmlns:a="http://schemas.openxmlformats.org/drawingml/2006/main" name="Causality">
  <a:themeElements>
    <a:clrScheme name="Section2">
      <a:dk1>
        <a:srgbClr val="1F394D"/>
      </a:dk1>
      <a:lt1>
        <a:srgbClr val="E8E8E8"/>
      </a:lt1>
      <a:dk2>
        <a:srgbClr val="637052"/>
      </a:dk2>
      <a:lt2>
        <a:srgbClr val="C5D9E7"/>
      </a:lt2>
      <a:accent1>
        <a:srgbClr val="C00000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lnSpc>
            <a:spcPct val="200000"/>
          </a:lnSpc>
          <a:buClr>
            <a:srgbClr val="00B050"/>
          </a:buClr>
          <a:buSzPct val="130000"/>
          <a:buFont typeface="Wingdings" panose="05000000000000000000" pitchFamily="2" charset="2"/>
          <a:buChar char="§"/>
          <a:defRPr sz="4000" smtClean="0">
            <a:solidFill>
              <a:srgbClr val="203A4E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expedia" id="{3CC42CE2-E7A9-4BB5-B457-D1AF1F7896F7}" vid="{FDBD154E-4A31-43D7-95F9-67CA07C50CF2}"/>
    </a:ext>
  </a:extLst>
</a:theme>
</file>

<file path=ppt/theme/theme3.xml><?xml version="1.0" encoding="utf-8"?>
<a:theme xmlns:a="http://schemas.openxmlformats.org/drawingml/2006/main" name="Metrics">
  <a:themeElements>
    <a:clrScheme name="Section4">
      <a:dk1>
        <a:srgbClr val="1F394D"/>
      </a:dk1>
      <a:lt1>
        <a:srgbClr val="E8E8E8"/>
      </a:lt1>
      <a:dk2>
        <a:srgbClr val="637052"/>
      </a:dk2>
      <a:lt2>
        <a:srgbClr val="C5D9E7"/>
      </a:lt2>
      <a:accent1>
        <a:srgbClr val="00B050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lnSpc>
            <a:spcPct val="200000"/>
          </a:lnSpc>
          <a:buClr>
            <a:srgbClr val="00B050"/>
          </a:buClr>
          <a:buSzPct val="130000"/>
          <a:buFont typeface="Wingdings" panose="05000000000000000000" pitchFamily="2" charset="2"/>
          <a:buChar char="§"/>
          <a:defRPr sz="4000" smtClean="0">
            <a:solidFill>
              <a:srgbClr val="203A4E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expedia" id="{3CC42CE2-E7A9-4BB5-B457-D1AF1F7896F7}" vid="{FDBD154E-4A31-43D7-95F9-67CA07C50CF2}"/>
    </a:ext>
  </a:extLst>
</a:theme>
</file>

<file path=ppt/theme/theme4.xml><?xml version="1.0" encoding="utf-8"?>
<a:theme xmlns:a="http://schemas.openxmlformats.org/drawingml/2006/main" name="Classification">
  <a:themeElements>
    <a:clrScheme name="Section3">
      <a:dk1>
        <a:srgbClr val="1F394D"/>
      </a:dk1>
      <a:lt1>
        <a:srgbClr val="E8E8E8"/>
      </a:lt1>
      <a:dk2>
        <a:srgbClr val="637052"/>
      </a:dk2>
      <a:lt2>
        <a:srgbClr val="C5D9E7"/>
      </a:lt2>
      <a:accent1>
        <a:srgbClr val="0070C0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lnSpc>
            <a:spcPct val="200000"/>
          </a:lnSpc>
          <a:buClr>
            <a:srgbClr val="00B050"/>
          </a:buClr>
          <a:buSzPct val="130000"/>
          <a:buFont typeface="Wingdings" panose="05000000000000000000" pitchFamily="2" charset="2"/>
          <a:buChar char="§"/>
          <a:defRPr sz="4000" smtClean="0">
            <a:solidFill>
              <a:srgbClr val="203A4E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expedia" id="{3CC42CE2-E7A9-4BB5-B457-D1AF1F7896F7}" vid="{FDBD154E-4A31-43D7-95F9-67CA07C50CF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ection1">
    <a:dk1>
      <a:srgbClr val="1F394D"/>
    </a:dk1>
    <a:lt1>
      <a:srgbClr val="E8E8E8"/>
    </a:lt1>
    <a:dk2>
      <a:srgbClr val="637052"/>
    </a:dk2>
    <a:lt2>
      <a:srgbClr val="CCDDEA"/>
    </a:lt2>
    <a:accent1>
      <a:srgbClr val="CCDDEA"/>
    </a:accent1>
    <a:accent2>
      <a:srgbClr val="1F394D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Themeexpedia</Template>
  <TotalTime>1115</TotalTime>
  <Words>798</Words>
  <Application>Microsoft Office PowerPoint</Application>
  <PresentationFormat>Custom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Introduction</vt:lpstr>
      <vt:lpstr>Causality</vt:lpstr>
      <vt:lpstr>Metrics</vt:lpstr>
      <vt:lpstr>Classification</vt:lpstr>
      <vt:lpstr>Machine learning classification of schizophrenia from EEG brain networks</vt:lpstr>
      <vt:lpstr>The data</vt:lpstr>
      <vt:lpstr>Procedure</vt:lpstr>
      <vt:lpstr>Causality measures</vt:lpstr>
      <vt:lpstr>Undirected measures</vt:lpstr>
      <vt:lpstr>PCMCI (ParCorr)</vt:lpstr>
      <vt:lpstr>PMIME – a nonlinear measure</vt:lpstr>
      <vt:lpstr>PowerPoint Presentation</vt:lpstr>
      <vt:lpstr>Matrix ‘backboning’</vt:lpstr>
      <vt:lpstr>Network metrics</vt:lpstr>
      <vt:lpstr>List of metrics (node level)</vt:lpstr>
      <vt:lpstr>List of metrics (edge level)</vt:lpstr>
      <vt:lpstr>List of metrics (global level)</vt:lpstr>
      <vt:lpstr>Machine learning classification</vt:lpstr>
      <vt:lpstr>Exploratory plots</vt:lpstr>
      <vt:lpstr>Classification algorithms</vt:lpstr>
      <vt:lpstr>Cross-validation procedure</vt:lpstr>
      <vt:lpstr>Classification accuracy</vt:lpstr>
      <vt:lpstr>Implications</vt:lpstr>
      <vt:lpstr>Metric importance measures</vt:lpstr>
      <vt:lpstr>PowerPoint Presentation</vt:lpstr>
      <vt:lpstr>Interpretations?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Fredericks, Matthew</dc:creator>
  <cp:lastModifiedBy>Fredericks, Matthew</cp:lastModifiedBy>
  <cp:revision>41</cp:revision>
  <dcterms:created xsi:type="dcterms:W3CDTF">2019-06-08T01:15:31Z</dcterms:created>
  <dcterms:modified xsi:type="dcterms:W3CDTF">2019-06-12T22:37:44Z</dcterms:modified>
</cp:coreProperties>
</file>