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5" r:id="rId3"/>
    <p:sldId id="276" r:id="rId4"/>
    <p:sldId id="278" r:id="rId5"/>
    <p:sldId id="277" r:id="rId6"/>
    <p:sldId id="281" r:id="rId7"/>
    <p:sldId id="283" r:id="rId8"/>
    <p:sldId id="284" r:id="rId9"/>
    <p:sldId id="285" r:id="rId10"/>
    <p:sldId id="280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4" r:id="rId26"/>
    <p:sldId id="302" r:id="rId27"/>
    <p:sldId id="303" r:id="rId28"/>
    <p:sldId id="305" r:id="rId29"/>
    <p:sldId id="306" r:id="rId30"/>
    <p:sldId id="307" r:id="rId31"/>
    <p:sldId id="274" r:id="rId32"/>
    <p:sldId id="308" r:id="rId33"/>
    <p:sldId id="286" r:id="rId34"/>
    <p:sldId id="287" r:id="rId35"/>
  </p:sldIdLst>
  <p:sldSz cx="9144000" cy="6858000" type="screen4x3"/>
  <p:notesSz cx="6797675" cy="9926638"/>
  <p:embeddedFontLst>
    <p:embeddedFont>
      <p:font typeface="Times" panose="02020603050405020304" pitchFamily="18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pitchFamily="2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6" userDrawn="1">
          <p15:clr>
            <a:srgbClr val="A4A3A4"/>
          </p15:clr>
        </p15:guide>
        <p15:guide id="3" orient="horz" pos="3125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777777"/>
    <a:srgbClr val="B2B2B2"/>
    <a:srgbClr val="006600"/>
    <a:srgbClr val="F8F8F8"/>
    <a:srgbClr val="EAEAEA"/>
    <a:srgbClr val="DDDDD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1" autoAdjust="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010" y="48"/>
      </p:cViewPr>
      <p:guideLst>
        <p:guide orient="horz" pos="3222"/>
        <p:guide pos="2236"/>
        <p:guide orient="horz" pos="312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5"/>
            <a:ext cx="2946401" cy="496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8" y="5"/>
            <a:ext cx="2946401" cy="496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430313"/>
            <a:ext cx="2946401" cy="496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8" y="9430313"/>
            <a:ext cx="2946401" cy="4963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>
                <a:latin typeface="LMU SabonNext Demi" panose="02020603050405020304" pitchFamily="18" charset="0"/>
              </a:defRPr>
            </a:lvl1pPr>
          </a:lstStyle>
          <a:p>
            <a:fld id="{095A8200-365C-4796-BC63-AA4BACD367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4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2946401" cy="2432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0"/>
            <a:ext cx="2946401" cy="2432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8" y="4714361"/>
            <a:ext cx="4984749" cy="12342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683441"/>
            <a:ext cx="2946401" cy="2432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>
                <a:latin typeface="LMU SabonNext Demi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683441"/>
            <a:ext cx="2946401" cy="2432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8446" tIns="44226" rIns="88446" bIns="44226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sz="1000">
                <a:latin typeface="LMU SabonNext Demi" panose="02020603050405020304" pitchFamily="18" charset="0"/>
              </a:defRPr>
            </a:lvl1pPr>
          </a:lstStyle>
          <a:p>
            <a:fld id="{EBD0BD15-FB95-4202-A968-41128B73AF5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5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06468" y="4714361"/>
            <a:ext cx="4984749" cy="273982"/>
          </a:xfrm>
        </p:spPr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0BD15-FB95-4202-A968-41128B73AF5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Unfavorable package has attribute combination: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autocratic; human rights (strongly) violated; war or civil war;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no trade or security partner;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low monetary and employment benefit;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deal with large weapons or small arms;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unknown other countries or China/Russia also trading.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" pitchFamily="-44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Favorable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arethe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-44" charset="0"/>
                <a:ea typeface="+mn-ea"/>
                <a:cs typeface="+mn-cs"/>
              </a:rPr>
              <a:t> inverse of this list.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0BD15-FB95-4202-A968-41128B73AF5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5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0BD15-FB95-4202-A968-41128B73AF5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8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314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  <a:extLst/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  <a:extLst/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Rudolph, Freitag and Thurner</a:t>
            </a:r>
            <a:endParaRPr lang="de-DE" sz="20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84AEC5A2-91F8-470B-885D-09554C29098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11185753-C02C-4973-9A26-8B9AC35F45F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4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54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509389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0000" y="1524000"/>
            <a:ext cx="7848600" cy="4724400"/>
          </a:xfrm>
        </p:spPr>
        <p:txBody>
          <a:bodyPr/>
          <a:lstStyle>
            <a:lvl2pPr>
              <a:buClr>
                <a:schemeClr val="accent6"/>
              </a:buClr>
              <a:defRPr sz="2000"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5475" y="6588000"/>
            <a:ext cx="790575" cy="31432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# </a:t>
            </a:r>
            <a:fld id="{EB104FB7-0861-4083-B8C7-3C597575ADE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5976938" y="6588000"/>
            <a:ext cx="208756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xfrm>
            <a:off x="381000" y="6588000"/>
            <a:ext cx="5414963" cy="3667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Rudolph, Freitag </a:t>
            </a:r>
            <a:r>
              <a:rPr lang="en-US" noProof="0" dirty="0" smtClean="0"/>
              <a:t>and</a:t>
            </a:r>
            <a:r>
              <a:rPr lang="de-DE" dirty="0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5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# </a:t>
            </a:r>
            <a:fld id="{A404F342-D454-4AE8-A7AA-2267D810BBAE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Rudolph, Freitag </a:t>
            </a:r>
            <a:r>
              <a:rPr lang="de-DE" dirty="0" err="1" smtClean="0"/>
              <a:t>and</a:t>
            </a:r>
            <a:r>
              <a:rPr lang="de-DE" dirty="0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5095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 marL="914400" indent="-457200">
              <a:buClrTx/>
              <a:buFont typeface="+mj-lt"/>
              <a:buAutoNum type="arabicPeriod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# </a:t>
            </a:r>
            <a:fld id="{D9781D1D-9BC7-4993-B024-76C9A91611B8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Rudolph, Freitag </a:t>
            </a:r>
            <a:r>
              <a:rPr lang="de-DE" dirty="0" err="1" smtClean="0"/>
              <a:t>and</a:t>
            </a:r>
            <a:r>
              <a:rPr lang="de-DE" dirty="0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226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E8E28ABC-11FB-46A6-B37C-8AC7C28E6BD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523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02FA2721-1AE6-46AB-A16B-A778F9AC923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35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6A237767-EF00-4C58-AD31-92F1BD83CE2D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01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2E6C050E-A962-4AEB-97FD-1832259DD81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463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# </a:t>
            </a:r>
            <a:fld id="{1025AA17-14C3-45A8-998D-CBE7606E711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02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6597352"/>
            <a:ext cx="4572000" cy="2606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LMU CompatilFact" pitchFamily="2" charset="0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571059"/>
            <a:ext cx="790575" cy="314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rgbClr val="777777"/>
                </a:solidFill>
              </a:defRPr>
            </a:lvl1pPr>
          </a:lstStyle>
          <a:p>
            <a:r>
              <a:rPr lang="de-DE" dirty="0"/>
              <a:t># </a:t>
            </a:r>
            <a:fld id="{61B28F7F-92EB-463C-9CA7-323E44F23DA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571059"/>
            <a:ext cx="208756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rgbClr val="777777"/>
                </a:solidFill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90680"/>
            <a:ext cx="541496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20688"/>
            <a:ext cx="55934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572000" y="6597352"/>
            <a:ext cx="4572000" cy="260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2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accent4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accent4">
              <a:lumMod val="95000"/>
              <a:lumOff val="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anose="05050102010706020507" pitchFamily="18" charset="2"/>
        <a:buChar char="-"/>
        <a:defRPr sz="1600">
          <a:solidFill>
            <a:schemeClr val="accent4">
              <a:lumMod val="95000"/>
              <a:lumOff val="5000"/>
            </a:schemeClr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chemeClr val="accent4">
              <a:lumMod val="95000"/>
              <a:lumOff val="5000"/>
            </a:schemeClr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accent4">
              <a:lumMod val="95000"/>
              <a:lumOff val="5000"/>
            </a:schemeClr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y3cb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osf.io/arxb3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/>
          <p:cNvSpPr>
            <a:spLocks noGrp="1"/>
          </p:cNvSpPr>
          <p:nvPr>
            <p:ph type="subTitle" idx="1"/>
          </p:nvPr>
        </p:nvSpPr>
        <p:spPr>
          <a:xfrm>
            <a:off x="1143000" y="4670648"/>
            <a:ext cx="7389440" cy="4865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Presentation at </a:t>
            </a:r>
            <a:r>
              <a:rPr lang="en-US" dirty="0"/>
              <a:t>the </a:t>
            </a:r>
            <a:r>
              <a:rPr lang="en-US" dirty="0" smtClean="0"/>
              <a:t>Z-PESS Political Economy Seminar, 21. April 2021</a:t>
            </a:r>
            <a:endParaRPr lang="en-US" altLang="de-DE" dirty="0"/>
          </a:p>
        </p:txBody>
      </p:sp>
      <p:sp>
        <p:nvSpPr>
          <p:cNvPr id="3075" name="Titel 2"/>
          <p:cNvSpPr>
            <a:spLocks noGrp="1"/>
          </p:cNvSpPr>
          <p:nvPr>
            <p:ph type="ctrTitle"/>
          </p:nvPr>
        </p:nvSpPr>
        <p:spPr>
          <a:xfrm>
            <a:off x="683568" y="1621930"/>
            <a:ext cx="7797798" cy="1066800"/>
          </a:xfrm>
        </p:spPr>
        <p:txBody>
          <a:bodyPr/>
          <a:lstStyle/>
          <a:p>
            <a:pPr algn="ctr"/>
            <a:r>
              <a:rPr lang="en-US" dirty="0"/>
              <a:t>The Comparative Legitimacy </a:t>
            </a:r>
            <a:r>
              <a:rPr lang="en-US" dirty="0" smtClean="0"/>
              <a:t>of Arms Exports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 Conjoint </a:t>
            </a:r>
            <a:r>
              <a:rPr lang="en-US" sz="2800" dirty="0"/>
              <a:t>Experiment in Germany and France</a:t>
            </a:r>
            <a:endParaRPr lang="en-US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1475656" y="3248000"/>
            <a:ext cx="6445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18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18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US" kern="0" dirty="0">
                <a:solidFill>
                  <a:schemeClr val="accent4"/>
                </a:solidFill>
              </a:rPr>
              <a:t>Lukas </a:t>
            </a:r>
            <a:r>
              <a:rPr lang="en-US" kern="0" dirty="0" smtClean="0">
                <a:solidFill>
                  <a:schemeClr val="accent4"/>
                </a:solidFill>
              </a:rPr>
              <a:t>Rudolph (LMU Munich and ETH Zurich), </a:t>
            </a:r>
          </a:p>
          <a:p>
            <a:pPr algn="ctr">
              <a:defRPr/>
            </a:pPr>
            <a:r>
              <a:rPr lang="en-US" kern="0" dirty="0" smtClean="0">
                <a:solidFill>
                  <a:schemeClr val="accent4"/>
                </a:solidFill>
              </a:rPr>
              <a:t>Markus Freitag (LMU Munich), </a:t>
            </a:r>
            <a:r>
              <a:rPr lang="en-US" kern="0" dirty="0" smtClean="0">
                <a:solidFill>
                  <a:schemeClr val="accent4"/>
                </a:solidFill>
              </a:rPr>
              <a:t>and</a:t>
            </a:r>
          </a:p>
          <a:p>
            <a:pPr algn="ctr">
              <a:defRPr/>
            </a:pPr>
            <a:r>
              <a:rPr lang="en-US" kern="0" dirty="0" smtClean="0">
                <a:solidFill>
                  <a:schemeClr val="accent4"/>
                </a:solidFill>
              </a:rPr>
              <a:t>Paul Thurner (LMU Munich)</a:t>
            </a:r>
            <a:endParaRPr lang="en-US" kern="0" dirty="0">
              <a:solidFill>
                <a:schemeClr val="accent4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6" b="35051"/>
          <a:stretch/>
        </p:blipFill>
        <p:spPr>
          <a:xfrm>
            <a:off x="6876256" y="6030334"/>
            <a:ext cx="2003698" cy="6418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89240"/>
            <a:ext cx="2149971" cy="1082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524000"/>
            <a:ext cx="7957000" cy="4724400"/>
          </a:xfrm>
        </p:spPr>
        <p:txBody>
          <a:bodyPr/>
          <a:lstStyle/>
          <a:p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respondents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r>
              <a:rPr lang="de-DE" dirty="0" smtClean="0"/>
              <a:t>This links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elite-level „</a:t>
            </a:r>
            <a:r>
              <a:rPr lang="de-DE" dirty="0" err="1" smtClean="0"/>
              <a:t>strategic</a:t>
            </a:r>
            <a:r>
              <a:rPr lang="de-DE" dirty="0" smtClean="0"/>
              <a:t> </a:t>
            </a:r>
            <a:r>
              <a:rPr lang="de-DE" dirty="0" err="1" smtClean="0"/>
              <a:t>culture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H5: </a:t>
            </a:r>
            <a:r>
              <a:rPr lang="de-DE" dirty="0" smtClean="0"/>
              <a:t>German </a:t>
            </a:r>
            <a:r>
              <a:rPr lang="de-DE" dirty="0" err="1" smtClean="0"/>
              <a:t>respondents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supportive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arms</a:t>
            </a:r>
            <a:r>
              <a:rPr lang="de-DE" dirty="0" smtClean="0"/>
              <a:t> </a:t>
            </a:r>
            <a:r>
              <a:rPr lang="de-DE" dirty="0" err="1" smtClean="0"/>
              <a:t>deals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, </a:t>
            </a:r>
          </a:p>
          <a:p>
            <a:pPr>
              <a:buFontTx/>
              <a:buChar char="-"/>
            </a:pP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fundamental </a:t>
            </a:r>
            <a:r>
              <a:rPr lang="de-DE" dirty="0" err="1" smtClean="0"/>
              <a:t>opposition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norm-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French </a:t>
            </a:r>
            <a:r>
              <a:rPr lang="de-DE" dirty="0" err="1" smtClean="0"/>
              <a:t>respondents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833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Research 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with</a:t>
            </a:r>
            <a:r>
              <a:rPr lang="de-DE" dirty="0" smtClean="0"/>
              <a:t> 6,600 German </a:t>
            </a:r>
            <a:r>
              <a:rPr lang="de-DE" dirty="0" err="1" smtClean="0"/>
              <a:t>and</a:t>
            </a:r>
            <a:r>
              <a:rPr lang="de-DE" dirty="0" smtClean="0"/>
              <a:t> French </a:t>
            </a:r>
            <a:r>
              <a:rPr lang="de-DE" dirty="0" err="1" smtClean="0"/>
              <a:t>respondents</a:t>
            </a:r>
            <a:endParaRPr lang="de-DE" dirty="0" smtClean="0"/>
          </a:p>
          <a:p>
            <a:r>
              <a:rPr lang="de-DE" dirty="0" smtClean="0"/>
              <a:t>Population-</a:t>
            </a:r>
            <a:r>
              <a:rPr lang="de-DE" dirty="0" err="1" smtClean="0"/>
              <a:t>representative</a:t>
            </a:r>
            <a:r>
              <a:rPr lang="de-DE" dirty="0" smtClean="0"/>
              <a:t> </a:t>
            </a:r>
            <a:r>
              <a:rPr lang="de-DE" dirty="0" err="1" smtClean="0"/>
              <a:t>quota</a:t>
            </a:r>
            <a:r>
              <a:rPr lang="de-DE" dirty="0" smtClean="0"/>
              <a:t> sample </a:t>
            </a:r>
          </a:p>
          <a:p>
            <a:r>
              <a:rPr lang="de-DE" dirty="0" err="1"/>
              <a:t>Conjoint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9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conjoint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, 12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/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a</a:t>
            </a:r>
            <a:r>
              <a:rPr lang="de-DE" dirty="0" err="1" smtClean="0">
                <a:sym typeface="Wingdings" panose="05000000000000000000" pitchFamily="2" charset="2"/>
              </a:rPr>
              <a:t>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overall</a:t>
            </a:r>
            <a:r>
              <a:rPr lang="de-DE" dirty="0" smtClean="0">
                <a:sym typeface="Wingdings" panose="05000000000000000000" pitchFamily="2" charset="2"/>
              </a:rPr>
              <a:t> 79,404 </a:t>
            </a:r>
            <a:r>
              <a:rPr lang="de-DE" dirty="0" err="1" smtClean="0">
                <a:sym typeface="Wingdings" panose="05000000000000000000" pitchFamily="2" charset="2"/>
              </a:rPr>
              <a:t>observations</a:t>
            </a:r>
            <a:r>
              <a:rPr lang="de-DE" dirty="0" smtClean="0">
                <a:sym typeface="Wingdings" panose="05000000000000000000" pitchFamily="2" charset="2"/>
              </a:rPr>
              <a:t>.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Additional </a:t>
            </a:r>
            <a:r>
              <a:rPr lang="de-DE" dirty="0" err="1" smtClean="0">
                <a:sym typeface="Wingdings" panose="05000000000000000000" pitchFamily="2" charset="2"/>
              </a:rPr>
              <a:t>survey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items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vignette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ordering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experiments</a:t>
            </a:r>
            <a:r>
              <a:rPr lang="de-DE" dirty="0" smtClean="0">
                <a:sym typeface="Wingdings" panose="05000000000000000000" pitchFamily="2" charset="2"/>
              </a:rPr>
              <a:t> (not </a:t>
            </a:r>
            <a:r>
              <a:rPr lang="de-DE" dirty="0" err="1" smtClean="0">
                <a:sym typeface="Wingdings" panose="05000000000000000000" pitchFamily="2" charset="2"/>
              </a:rPr>
              <a:t>reported</a:t>
            </a:r>
            <a:r>
              <a:rPr lang="de-DE" dirty="0" smtClean="0">
                <a:sym typeface="Wingdings" panose="05000000000000000000" pitchFamily="2" charset="2"/>
              </a:rPr>
              <a:t> upon </a:t>
            </a:r>
            <a:r>
              <a:rPr lang="de-DE" dirty="0" err="1" smtClean="0">
                <a:sym typeface="Wingdings" panose="05000000000000000000" pitchFamily="2" charset="2"/>
              </a:rPr>
              <a:t>here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569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Conjoint</a:t>
            </a:r>
            <a:r>
              <a:rPr lang="de-DE" dirty="0" smtClean="0"/>
              <a:t> 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500"/>
            <a:ext cx="7962900" cy="4572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592154"/>
            <a:ext cx="63436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7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the Conjoint Experiment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00212"/>
            <a:ext cx="8389048" cy="4724400"/>
          </a:xfrm>
        </p:spPr>
        <p:txBody>
          <a:bodyPr/>
          <a:lstStyle/>
          <a:p>
            <a:r>
              <a:rPr lang="de-DE" dirty="0" smtClean="0"/>
              <a:t>Norm-</a:t>
            </a:r>
            <a:r>
              <a:rPr lang="de-DE" dirty="0" err="1" smtClean="0"/>
              <a:t>related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Democracy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dirty="0" err="1" smtClean="0"/>
              <a:t>no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Human </a:t>
            </a:r>
            <a:r>
              <a:rPr lang="de-DE" dirty="0" err="1" smtClean="0"/>
              <a:t>rights</a:t>
            </a:r>
            <a:r>
              <a:rPr lang="de-DE" dirty="0" smtClean="0"/>
              <a:t> (</a:t>
            </a:r>
            <a:r>
              <a:rPr lang="de-DE" dirty="0" err="1" smtClean="0"/>
              <a:t>upheld</a:t>
            </a:r>
            <a:r>
              <a:rPr lang="de-DE" dirty="0" smtClean="0"/>
              <a:t>, </a:t>
            </a:r>
            <a:r>
              <a:rPr lang="de-DE" dirty="0" err="1" smtClean="0"/>
              <a:t>violated</a:t>
            </a:r>
            <a:r>
              <a:rPr lang="de-DE" dirty="0" smtClean="0"/>
              <a:t>,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violated</a:t>
            </a:r>
            <a:r>
              <a:rPr lang="de-DE" dirty="0" smtClean="0"/>
              <a:t>) 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Conflict</a:t>
            </a:r>
            <a:r>
              <a:rPr lang="de-DE" dirty="0" smtClean="0"/>
              <a:t> (</a:t>
            </a:r>
            <a:r>
              <a:rPr lang="de-DE" dirty="0" err="1" smtClean="0"/>
              <a:t>peace</a:t>
            </a:r>
            <a:r>
              <a:rPr lang="de-DE" dirty="0" smtClean="0"/>
              <a:t>, </a:t>
            </a:r>
            <a:r>
              <a:rPr lang="de-DE" dirty="0" err="1" smtClean="0"/>
              <a:t>civil</a:t>
            </a:r>
            <a:r>
              <a:rPr lang="de-DE" dirty="0" smtClean="0"/>
              <a:t> war, </a:t>
            </a:r>
            <a:r>
              <a:rPr lang="de-DE" dirty="0" err="1" smtClean="0"/>
              <a:t>terrorists</a:t>
            </a:r>
            <a:r>
              <a:rPr lang="de-DE" dirty="0" smtClean="0"/>
              <a:t>, war (</a:t>
            </a:r>
            <a:r>
              <a:rPr lang="de-DE" dirty="0" err="1" smtClean="0"/>
              <a:t>attacks</a:t>
            </a:r>
            <a:r>
              <a:rPr lang="de-DE" dirty="0" smtClean="0"/>
              <a:t>), war (</a:t>
            </a:r>
            <a:r>
              <a:rPr lang="de-DE" dirty="0" err="1" smtClean="0"/>
              <a:t>defends</a:t>
            </a:r>
            <a:r>
              <a:rPr lang="de-DE" dirty="0" smtClean="0"/>
              <a:t>))</a:t>
            </a:r>
          </a:p>
          <a:p>
            <a:r>
              <a:rPr lang="de-DE" dirty="0" err="1"/>
              <a:t>Geopolitical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pPr marL="914400" lvl="1" indent="-457200">
              <a:buFont typeface="+mj-lt"/>
              <a:buAutoNum type="arabicPeriod" startAt="4"/>
            </a:pPr>
            <a:r>
              <a:rPr lang="de-DE" dirty="0"/>
              <a:t>Security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/</a:t>
            </a:r>
            <a:r>
              <a:rPr lang="de-DE" dirty="0" err="1"/>
              <a:t>no</a:t>
            </a:r>
            <a:endParaRPr lang="de-DE" dirty="0"/>
          </a:p>
          <a:p>
            <a:r>
              <a:rPr lang="de-DE" dirty="0" smtClean="0"/>
              <a:t>Economy-</a:t>
            </a:r>
            <a:r>
              <a:rPr lang="de-DE" dirty="0" err="1" smtClean="0"/>
              <a:t>related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5"/>
            </a:pPr>
            <a:r>
              <a:rPr lang="de-DE" dirty="0"/>
              <a:t>Trade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/</a:t>
            </a:r>
            <a:r>
              <a:rPr lang="de-DE" dirty="0" err="1"/>
              <a:t>no</a:t>
            </a:r>
            <a:endParaRPr lang="de-DE" dirty="0"/>
          </a:p>
          <a:p>
            <a:pPr marL="914400" lvl="1" indent="-457200">
              <a:buFont typeface="+mj-lt"/>
              <a:buAutoNum type="arabicPeriod" startAt="5"/>
            </a:pPr>
            <a:r>
              <a:rPr lang="de-DE" dirty="0" smtClean="0"/>
              <a:t>Economic </a:t>
            </a:r>
            <a:r>
              <a:rPr lang="de-DE" dirty="0" err="1" smtClean="0"/>
              <a:t>value</a:t>
            </a:r>
            <a:r>
              <a:rPr lang="de-DE" dirty="0" smtClean="0"/>
              <a:t> (1m </a:t>
            </a:r>
            <a:r>
              <a:rPr lang="de-DE" dirty="0" err="1" smtClean="0"/>
              <a:t>to</a:t>
            </a:r>
            <a:r>
              <a:rPr lang="de-DE" dirty="0" smtClean="0"/>
              <a:t> 1bn)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de-DE" dirty="0" smtClean="0"/>
              <a:t>Jobs at </a:t>
            </a:r>
            <a:r>
              <a:rPr lang="de-DE" dirty="0" err="1" smtClean="0"/>
              <a:t>risk</a:t>
            </a:r>
            <a:r>
              <a:rPr lang="de-DE" dirty="0" smtClean="0"/>
              <a:t> (100 </a:t>
            </a:r>
            <a:r>
              <a:rPr lang="de-DE" dirty="0" err="1" smtClean="0"/>
              <a:t>to</a:t>
            </a:r>
            <a:r>
              <a:rPr lang="de-DE" dirty="0" smtClean="0"/>
              <a:t> 5000)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394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Dimensions</a:t>
            </a:r>
            <a:r>
              <a:rPr lang="de-DE" dirty="0" smtClean="0"/>
              <a:t> (</a:t>
            </a:r>
            <a:r>
              <a:rPr lang="de-DE" dirty="0" err="1" smtClean="0"/>
              <a:t>ctd</a:t>
            </a:r>
            <a:r>
              <a:rPr lang="de-DE" dirty="0" smtClean="0"/>
              <a:t>.)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Moderating </a:t>
            </a:r>
            <a:r>
              <a:rPr lang="de-DE" dirty="0" err="1"/>
              <a:t>factors</a:t>
            </a:r>
            <a:endParaRPr lang="de-DE" dirty="0"/>
          </a:p>
          <a:p>
            <a:pPr marL="914400" lvl="1" indent="-457200">
              <a:buFont typeface="+mj-lt"/>
              <a:buAutoNum type="arabicPeriod" startAt="8"/>
            </a:pPr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(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harm</a:t>
            </a:r>
            <a:r>
              <a:rPr lang="de-DE" dirty="0"/>
              <a:t> potential </a:t>
            </a:r>
            <a:r>
              <a:rPr lang="de-DE" dirty="0" err="1"/>
              <a:t>yes</a:t>
            </a:r>
            <a:r>
              <a:rPr lang="de-DE" dirty="0"/>
              <a:t>/</a:t>
            </a:r>
            <a:r>
              <a:rPr lang="de-DE" dirty="0" err="1"/>
              <a:t>no</a:t>
            </a:r>
            <a:r>
              <a:rPr lang="de-DE" dirty="0"/>
              <a:t>)? </a:t>
            </a:r>
          </a:p>
          <a:p>
            <a:pPr marL="914400" lvl="1" indent="-457200">
              <a:buFont typeface="+mj-lt"/>
              <a:buAutoNum type="arabicPeriod" startAt="8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countries </a:t>
            </a:r>
            <a:r>
              <a:rPr lang="de-DE" dirty="0" err="1"/>
              <a:t>trade</a:t>
            </a:r>
            <a:r>
              <a:rPr lang="de-DE" dirty="0"/>
              <a:t>? (GER/FR; NATO; </a:t>
            </a:r>
            <a:r>
              <a:rPr lang="de-DE" dirty="0" err="1"/>
              <a:t>Russia</a:t>
            </a:r>
            <a:r>
              <a:rPr lang="de-DE" dirty="0"/>
              <a:t>/China)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952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Baseline </a:t>
            </a:r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96752"/>
            <a:ext cx="7631385" cy="45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8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6025480" cy="457200"/>
          </a:xfrm>
        </p:spPr>
        <p:txBody>
          <a:bodyPr/>
          <a:lstStyle/>
          <a:p>
            <a:r>
              <a:rPr lang="de-DE" dirty="0" smtClean="0"/>
              <a:t>Baseline </a:t>
            </a:r>
            <a:r>
              <a:rPr lang="de-DE" dirty="0" err="1" smtClean="0"/>
              <a:t>effects</a:t>
            </a:r>
            <a:r>
              <a:rPr lang="de-DE" dirty="0" smtClean="0"/>
              <a:t> – Moral </a:t>
            </a:r>
            <a:r>
              <a:rPr lang="de-DE" dirty="0" err="1" smtClean="0"/>
              <a:t>dimensions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-345553" y="1340768"/>
            <a:ext cx="9237587" cy="4555024"/>
            <a:chOff x="-345553" y="1340768"/>
            <a:chExt cx="9237587" cy="455502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340768"/>
              <a:ext cx="8784530" cy="383983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r="1315"/>
            <a:stretch/>
          </p:blipFill>
          <p:spPr>
            <a:xfrm>
              <a:off x="-345553" y="5180603"/>
              <a:ext cx="9217024" cy="71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160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6457528" cy="457200"/>
          </a:xfrm>
        </p:spPr>
        <p:txBody>
          <a:bodyPr/>
          <a:lstStyle/>
          <a:p>
            <a:r>
              <a:rPr lang="de-DE" dirty="0" smtClean="0"/>
              <a:t>Baseline </a:t>
            </a:r>
            <a:r>
              <a:rPr lang="de-DE" dirty="0" err="1" smtClean="0"/>
              <a:t>effects</a:t>
            </a:r>
            <a:r>
              <a:rPr lang="de-DE" dirty="0" smtClean="0"/>
              <a:t> – Economic </a:t>
            </a:r>
            <a:r>
              <a:rPr lang="de-DE" dirty="0" err="1" smtClean="0"/>
              <a:t>dimensions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-684584" y="1412776"/>
            <a:ext cx="9692034" cy="4167678"/>
            <a:chOff x="-684584" y="1412776"/>
            <a:chExt cx="9692034" cy="4167678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7" y="1412776"/>
              <a:ext cx="8985793" cy="3467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84584" y="4869159"/>
              <a:ext cx="9289032" cy="711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760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6457528" cy="457200"/>
          </a:xfrm>
        </p:spPr>
        <p:txBody>
          <a:bodyPr/>
          <a:lstStyle/>
          <a:p>
            <a:r>
              <a:rPr lang="de-DE" dirty="0" smtClean="0"/>
              <a:t>Baseline </a:t>
            </a:r>
            <a:r>
              <a:rPr lang="de-DE" dirty="0" err="1" smtClean="0"/>
              <a:t>effects</a:t>
            </a:r>
            <a:r>
              <a:rPr lang="de-DE" dirty="0" smtClean="0"/>
              <a:t> – </a:t>
            </a:r>
            <a:r>
              <a:rPr lang="de-DE" dirty="0" err="1" smtClean="0"/>
              <a:t>Geopolitical</a:t>
            </a:r>
            <a:r>
              <a:rPr lang="de-DE" dirty="0" smtClean="0"/>
              <a:t>, type, </a:t>
            </a:r>
            <a:r>
              <a:rPr lang="de-DE" dirty="0" err="1" smtClean="0"/>
              <a:t>signal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-150763" y="1628800"/>
            <a:ext cx="9189889" cy="4132567"/>
            <a:chOff x="-150763" y="1628800"/>
            <a:chExt cx="9189889" cy="41325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628800"/>
              <a:ext cx="8343391" cy="77157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0763" y="2383493"/>
              <a:ext cx="9189889" cy="3377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697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6817568" cy="457200"/>
          </a:xfrm>
        </p:spPr>
        <p:txBody>
          <a:bodyPr/>
          <a:lstStyle/>
          <a:p>
            <a:r>
              <a:rPr lang="de-DE" dirty="0" smtClean="0"/>
              <a:t>Trade-offs: </a:t>
            </a:r>
            <a:r>
              <a:rPr lang="de-DE" dirty="0" err="1" smtClean="0"/>
              <a:t>Morals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high/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econ</a:t>
            </a:r>
            <a:r>
              <a:rPr lang="de-DE" dirty="0" smtClean="0"/>
              <a:t>. </a:t>
            </a:r>
            <a:r>
              <a:rPr lang="de-DE" dirty="0" err="1" smtClean="0"/>
              <a:t>value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" y="983127"/>
            <a:ext cx="9210452" cy="52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22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Rudolph, Freitag </a:t>
            </a:r>
            <a:r>
              <a:rPr lang="de-DE" dirty="0" err="1" smtClean="0"/>
              <a:t>and</a:t>
            </a:r>
            <a:r>
              <a:rPr lang="de-DE" dirty="0" smtClean="0"/>
              <a:t> Thurner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96536" y="-808961"/>
            <a:ext cx="6408712" cy="2606509"/>
            <a:chOff x="539552" y="1110523"/>
            <a:chExt cx="7169818" cy="309839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/>
            <a:srcRect b="42054"/>
            <a:stretch/>
          </p:blipFill>
          <p:spPr>
            <a:xfrm>
              <a:off x="539552" y="1110523"/>
              <a:ext cx="6791325" cy="1230821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/>
            <a:srcRect t="489" b="49423"/>
            <a:stretch/>
          </p:blipFill>
          <p:spPr>
            <a:xfrm>
              <a:off x="539552" y="2413352"/>
              <a:ext cx="7169818" cy="1795566"/>
            </a:xfrm>
            <a:prstGeom prst="rect">
              <a:avLst/>
            </a:prstGeom>
          </p:spPr>
        </p:pic>
      </p:grp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83768" y="501934"/>
            <a:ext cx="6364816" cy="472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838558"/>
            <a:ext cx="6353266" cy="5726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28848"/>
            <a:ext cx="5183215" cy="6409528"/>
          </a:xfrm>
          <a:prstGeom prst="rect">
            <a:avLst/>
          </a:prstGeom>
        </p:spPr>
      </p:pic>
      <p:sp>
        <p:nvSpPr>
          <p:cNvPr id="13" name="Foliennummernplatzhalt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3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7465640" cy="504056"/>
          </a:xfrm>
        </p:spPr>
        <p:txBody>
          <a:bodyPr/>
          <a:lstStyle/>
          <a:p>
            <a:r>
              <a:rPr lang="de-DE" dirty="0" smtClean="0"/>
              <a:t>Trade-Off: </a:t>
            </a:r>
            <a:r>
              <a:rPr lang="de-DE" dirty="0" err="1" smtClean="0"/>
              <a:t>Econ</a:t>
            </a:r>
            <a:r>
              <a:rPr lang="de-DE" dirty="0" smtClean="0"/>
              <a:t> vs. </a:t>
            </a:r>
            <a:r>
              <a:rPr lang="de-DE" dirty="0" err="1"/>
              <a:t>m</a:t>
            </a:r>
            <a:r>
              <a:rPr lang="de-DE" dirty="0" err="1" smtClean="0"/>
              <a:t>orals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allies</a:t>
            </a:r>
            <a:r>
              <a:rPr lang="de-DE" dirty="0" smtClean="0"/>
              <a:t> </a:t>
            </a:r>
            <a:r>
              <a:rPr lang="de-DE" dirty="0" err="1" smtClean="0"/>
              <a:t>trading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96866" y="836712"/>
            <a:ext cx="7991176" cy="5709951"/>
            <a:chOff x="496866" y="836712"/>
            <a:chExt cx="7991176" cy="5709951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/>
            <a:srcRect b="5085"/>
            <a:stretch/>
          </p:blipFill>
          <p:spPr>
            <a:xfrm>
              <a:off x="496866" y="836712"/>
              <a:ext cx="7991176" cy="5688632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9794" y="6218866"/>
              <a:ext cx="1244414" cy="327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860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799" y="332656"/>
            <a:ext cx="7609657" cy="457200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 Militant </a:t>
            </a:r>
            <a:r>
              <a:rPr lang="de-DE" dirty="0" err="1" smtClean="0"/>
              <a:t>internat</a:t>
            </a:r>
            <a:r>
              <a:rPr lang="de-DE" dirty="0" smtClean="0"/>
              <a:t>. </a:t>
            </a:r>
            <a:r>
              <a:rPr lang="de-DE" dirty="0" err="1" smtClean="0"/>
              <a:t>subgroup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0" y="821483"/>
            <a:ext cx="9287594" cy="5703862"/>
            <a:chOff x="0" y="821483"/>
            <a:chExt cx="9287594" cy="570386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/>
            <a:srcRect b="4955"/>
            <a:stretch/>
          </p:blipFill>
          <p:spPr>
            <a:xfrm>
              <a:off x="0" y="821483"/>
              <a:ext cx="9287594" cy="5703862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/>
            <a:srcRect b="25069"/>
            <a:stretch/>
          </p:blipFill>
          <p:spPr>
            <a:xfrm>
              <a:off x="4180420" y="6203317"/>
              <a:ext cx="1382414" cy="322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35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32656"/>
            <a:ext cx="7537648" cy="457200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 Coop. </a:t>
            </a:r>
            <a:r>
              <a:rPr lang="de-DE" dirty="0" err="1" smtClean="0"/>
              <a:t>internat</a:t>
            </a:r>
            <a:r>
              <a:rPr lang="de-DE" dirty="0" smtClean="0"/>
              <a:t>. </a:t>
            </a:r>
            <a:r>
              <a:rPr lang="de-DE" dirty="0" err="1" smtClean="0"/>
              <a:t>subgroup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8734" y="812130"/>
            <a:ext cx="8666914" cy="5777943"/>
            <a:chOff x="258734" y="812130"/>
            <a:chExt cx="8666914" cy="577794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734" y="812130"/>
              <a:ext cx="8666914" cy="577794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/>
            <a:srcRect b="23676"/>
            <a:stretch/>
          </p:blipFill>
          <p:spPr>
            <a:xfrm>
              <a:off x="4072407" y="6299968"/>
              <a:ext cx="931893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421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799" y="332656"/>
            <a:ext cx="7178675" cy="457200"/>
          </a:xfrm>
        </p:spPr>
        <p:txBody>
          <a:bodyPr/>
          <a:lstStyle/>
          <a:p>
            <a:r>
              <a:rPr lang="de-DE" dirty="0" smtClean="0"/>
              <a:t>Expression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attitudes</a:t>
            </a:r>
            <a:r>
              <a:rPr lang="de-DE" dirty="0" smtClean="0"/>
              <a:t> in Germany </a:t>
            </a:r>
            <a:r>
              <a:rPr lang="de-DE" dirty="0" err="1" smtClean="0"/>
              <a:t>and</a:t>
            </a:r>
            <a:r>
              <a:rPr lang="de-DE" dirty="0" smtClean="0"/>
              <a:t> France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24000"/>
            <a:ext cx="8107355" cy="40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0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799" y="332656"/>
            <a:ext cx="7178675" cy="457200"/>
          </a:xfrm>
        </p:spPr>
        <p:txBody>
          <a:bodyPr/>
          <a:lstStyle/>
          <a:p>
            <a:r>
              <a:rPr lang="de-DE" dirty="0" smtClean="0"/>
              <a:t>Expression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attitudes</a:t>
            </a:r>
            <a:r>
              <a:rPr lang="de-DE" dirty="0" smtClean="0"/>
              <a:t> in Germany </a:t>
            </a:r>
            <a:r>
              <a:rPr lang="de-DE" dirty="0" err="1" smtClean="0"/>
              <a:t>and</a:t>
            </a:r>
            <a:r>
              <a:rPr lang="de-DE" dirty="0" smtClean="0"/>
              <a:t> France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0" y="1707873"/>
            <a:ext cx="7801531" cy="39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2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Conjoint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99582" y="889600"/>
            <a:ext cx="8304866" cy="5563736"/>
            <a:chOff x="299582" y="889600"/>
            <a:chExt cx="8304866" cy="5563736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582" y="889600"/>
              <a:ext cx="8304866" cy="5549076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9505" y="6210152"/>
              <a:ext cx="910527" cy="24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316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Ratings in Germany </a:t>
            </a:r>
            <a:r>
              <a:rPr lang="de-DE" dirty="0" err="1" smtClean="0"/>
              <a:t>and</a:t>
            </a:r>
            <a:r>
              <a:rPr lang="de-DE" dirty="0" smtClean="0"/>
              <a:t> France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467544" y="1209930"/>
            <a:ext cx="7952359" cy="4958011"/>
            <a:chOff x="-108520" y="988959"/>
            <a:chExt cx="8939232" cy="5573291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988959"/>
              <a:ext cx="8627358" cy="544636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/>
            <a:srcRect t="95222"/>
            <a:stretch/>
          </p:blipFill>
          <p:spPr>
            <a:xfrm>
              <a:off x="-108520" y="6309320"/>
              <a:ext cx="8939232" cy="25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978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Ratings in Germany </a:t>
            </a:r>
            <a:r>
              <a:rPr lang="de-DE" dirty="0" err="1" smtClean="0"/>
              <a:t>and</a:t>
            </a:r>
            <a:r>
              <a:rPr lang="de-DE" dirty="0" smtClean="0"/>
              <a:t> France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611560" y="1052736"/>
            <a:ext cx="7845643" cy="5073352"/>
            <a:chOff x="35496" y="908720"/>
            <a:chExt cx="8797138" cy="568863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/>
            <a:srcRect b="92218"/>
            <a:stretch/>
          </p:blipFill>
          <p:spPr>
            <a:xfrm>
              <a:off x="107504" y="908720"/>
              <a:ext cx="8627358" cy="42381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/>
            <a:srcRect t="4" b="4"/>
            <a:stretch/>
          </p:blipFill>
          <p:spPr>
            <a:xfrm>
              <a:off x="35496" y="1388005"/>
              <a:ext cx="8797138" cy="5209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007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Baseline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 smtClean="0"/>
              <a:t>primarily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norm-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, </a:t>
            </a:r>
            <a:r>
              <a:rPr lang="de-DE" dirty="0" err="1" smtClean="0"/>
              <a:t>though</a:t>
            </a:r>
            <a:r>
              <a:rPr lang="de-DE" dirty="0" smtClean="0"/>
              <a:t> </a:t>
            </a:r>
            <a:r>
              <a:rPr lang="de-DE" dirty="0" err="1" smtClean="0"/>
              <a:t>economy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a </a:t>
            </a:r>
            <a:r>
              <a:rPr lang="de-DE" dirty="0" err="1" smtClean="0"/>
              <a:t>role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Trade-offs</a:t>
            </a:r>
          </a:p>
          <a:p>
            <a:pPr marL="0" indent="0">
              <a:buNone/>
            </a:pPr>
            <a:r>
              <a:rPr lang="de-DE" dirty="0" err="1" smtClean="0"/>
              <a:t>No</a:t>
            </a:r>
            <a:r>
              <a:rPr lang="de-DE" dirty="0" smtClean="0"/>
              <a:t> strong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. In </a:t>
            </a:r>
            <a:r>
              <a:rPr lang="de-DE" dirty="0" err="1" smtClean="0"/>
              <a:t>tendency</a:t>
            </a:r>
            <a:r>
              <a:rPr lang="de-DE" dirty="0" smtClean="0"/>
              <a:t>: Other countries </a:t>
            </a:r>
            <a:r>
              <a:rPr lang="de-DE" dirty="0" err="1" smtClean="0"/>
              <a:t>trading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an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8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24000"/>
            <a:ext cx="8173024" cy="4724400"/>
          </a:xfrm>
        </p:spPr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</a:t>
            </a:r>
          </a:p>
          <a:p>
            <a:pPr>
              <a:buFontTx/>
              <a:buChar char="-"/>
            </a:pPr>
            <a:r>
              <a:rPr lang="de-DE" dirty="0" smtClean="0"/>
              <a:t>Militant </a:t>
            </a:r>
            <a:r>
              <a:rPr lang="de-DE" dirty="0" err="1" smtClean="0"/>
              <a:t>internationalists</a:t>
            </a:r>
            <a:r>
              <a:rPr lang="de-DE" dirty="0" smtClean="0"/>
              <a:t>: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econ</a:t>
            </a:r>
            <a:r>
              <a:rPr lang="de-DE" dirty="0" smtClean="0"/>
              <a:t>.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Cooperative</a:t>
            </a:r>
            <a:r>
              <a:rPr lang="de-DE" dirty="0" smtClean="0"/>
              <a:t> </a:t>
            </a:r>
            <a:r>
              <a:rPr lang="de-DE" dirty="0" err="1" smtClean="0"/>
              <a:t>internationalists</a:t>
            </a:r>
            <a:r>
              <a:rPr lang="de-DE" dirty="0" smtClean="0"/>
              <a:t>: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moral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German-French </a:t>
            </a:r>
            <a:r>
              <a:rPr lang="de-DE" dirty="0" err="1" smtClean="0"/>
              <a:t>differences</a:t>
            </a:r>
            <a:r>
              <a:rPr lang="de-DE" dirty="0" smtClean="0"/>
              <a:t>: Germans </a:t>
            </a:r>
            <a:r>
              <a:rPr lang="de-DE" dirty="0" err="1" smtClean="0"/>
              <a:t>with</a:t>
            </a:r>
            <a:r>
              <a:rPr lang="de-DE" dirty="0" smtClean="0"/>
              <a:t>…</a:t>
            </a:r>
          </a:p>
          <a:p>
            <a:pPr>
              <a:buFontTx/>
              <a:buChar char="-"/>
            </a:pPr>
            <a:r>
              <a:rPr lang="de-DE" dirty="0"/>
              <a:t>l</a:t>
            </a:r>
            <a:r>
              <a:rPr lang="de-DE" dirty="0" smtClean="0"/>
              <a:t>arger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cooperative</a:t>
            </a:r>
            <a:r>
              <a:rPr lang="de-DE" dirty="0" smtClean="0"/>
              <a:t> </a:t>
            </a:r>
            <a:r>
              <a:rPr lang="de-DE" dirty="0" err="1" smtClean="0"/>
              <a:t>internationalists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o</a:t>
            </a:r>
            <a:r>
              <a:rPr lang="de-DE" dirty="0" err="1" smtClean="0"/>
              <a:t>verall</a:t>
            </a:r>
            <a:r>
              <a:rPr lang="de-DE" dirty="0" smtClean="0"/>
              <a:t> </a:t>
            </a:r>
            <a:r>
              <a:rPr lang="de-DE" dirty="0" err="1" smtClean="0"/>
              <a:t>moral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,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larger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fundamental </a:t>
            </a:r>
            <a:r>
              <a:rPr lang="de-DE" dirty="0" err="1" smtClean="0"/>
              <a:t>opposition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/>
              <a:t>s</a:t>
            </a:r>
            <a:r>
              <a:rPr lang="de-DE" dirty="0" err="1" smtClean="0"/>
              <a:t>ubstantially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ower</a:t>
            </a:r>
            <a:r>
              <a:rPr lang="de-DE" dirty="0" smtClean="0"/>
              <a:t> </a:t>
            </a:r>
            <a:r>
              <a:rPr lang="de-DE" dirty="0" err="1" smtClean="0"/>
              <a:t>ratings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governance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044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24000"/>
            <a:ext cx="8173024" cy="4724400"/>
          </a:xfrm>
        </p:spPr>
        <p:txBody>
          <a:bodyPr/>
          <a:lstStyle/>
          <a:p>
            <a:r>
              <a:rPr lang="de-DE" dirty="0" smtClean="0"/>
              <a:t>Trade in </a:t>
            </a:r>
            <a:r>
              <a:rPr lang="de-DE" dirty="0" err="1" smtClean="0"/>
              <a:t>arms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politically</a:t>
            </a:r>
            <a:r>
              <a:rPr lang="de-DE" dirty="0" smtClean="0"/>
              <a:t> </a:t>
            </a:r>
            <a:r>
              <a:rPr lang="de-DE" dirty="0" err="1" smtClean="0"/>
              <a:t>contested</a:t>
            </a:r>
            <a:r>
              <a:rPr lang="de-DE" dirty="0" smtClean="0"/>
              <a:t> in </a:t>
            </a:r>
            <a:r>
              <a:rPr lang="de-DE" dirty="0" err="1" smtClean="0"/>
              <a:t>democracies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in </a:t>
            </a:r>
            <a:r>
              <a:rPr lang="de-DE" dirty="0" err="1" smtClean="0"/>
              <a:t>others</a:t>
            </a:r>
            <a:endParaRPr lang="de-DE" dirty="0" smtClean="0"/>
          </a:p>
          <a:p>
            <a:r>
              <a:rPr lang="de-DE" dirty="0" smtClean="0"/>
              <a:t>Arms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value-based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interest-based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on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/>
              <a:t>Exemplary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nuanced</a:t>
            </a:r>
            <a:r>
              <a:rPr lang="de-DE" dirty="0" smtClean="0"/>
              <a:t> trade-offs in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making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9691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0000" y="1524000"/>
            <a:ext cx="7956050" cy="4724400"/>
          </a:xfrm>
        </p:spPr>
        <p:txBody>
          <a:bodyPr/>
          <a:lstStyle/>
          <a:p>
            <a:r>
              <a:rPr lang="de-DE" dirty="0" err="1" smtClean="0"/>
              <a:t>Citizens</a:t>
            </a:r>
            <a:r>
              <a:rPr lang="de-DE" dirty="0" smtClean="0"/>
              <a:t> hold well-</a:t>
            </a:r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under-researched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</a:p>
          <a:p>
            <a:r>
              <a:rPr lang="de-DE" dirty="0" smtClean="0"/>
              <a:t>Norm-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prove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  <a:p>
            <a:r>
              <a:rPr lang="de-DE" dirty="0" err="1" smtClean="0"/>
              <a:t>Relevance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norms</a:t>
            </a:r>
            <a:r>
              <a:rPr lang="de-DE" dirty="0" smtClean="0"/>
              <a:t> </a:t>
            </a:r>
            <a:r>
              <a:rPr lang="de-DE" dirty="0" err="1" smtClean="0"/>
              <a:t>affected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dirty="0" smtClean="0"/>
          </a:p>
          <a:p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endParaRPr lang="de-DE" dirty="0" smtClean="0"/>
          </a:p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country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… </a:t>
            </a:r>
            <a:r>
              <a:rPr lang="de-DE" dirty="0" err="1"/>
              <a:t>d</a:t>
            </a:r>
            <a:r>
              <a:rPr lang="de-DE" dirty="0" err="1" smtClean="0"/>
              <a:t>ifferences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…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attitudes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link </a:t>
            </a:r>
            <a:r>
              <a:rPr lang="de-DE" dirty="0" err="1" smtClean="0"/>
              <a:t>to</a:t>
            </a:r>
            <a:r>
              <a:rPr lang="de-DE" dirty="0" smtClean="0"/>
              <a:t>… </a:t>
            </a:r>
          </a:p>
          <a:p>
            <a:pPr lvl="1"/>
            <a:r>
              <a:rPr lang="de-DE" dirty="0" smtClean="0"/>
              <a:t>… </a:t>
            </a:r>
            <a:r>
              <a:rPr lang="de-DE" dirty="0" err="1" smtClean="0"/>
              <a:t>differences</a:t>
            </a:r>
            <a:r>
              <a:rPr lang="de-DE" dirty="0" smtClean="0"/>
              <a:t> in elite-level </a:t>
            </a:r>
            <a:r>
              <a:rPr lang="de-DE" dirty="0" err="1" smtClean="0"/>
              <a:t>strategic</a:t>
            </a:r>
            <a:r>
              <a:rPr lang="de-DE" dirty="0" smtClean="0"/>
              <a:t> </a:t>
            </a:r>
            <a:r>
              <a:rPr lang="de-DE" dirty="0" err="1" smtClean="0"/>
              <a:t>cultures</a:t>
            </a:r>
            <a:r>
              <a:rPr lang="de-DE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018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763688" y="2996952"/>
            <a:ext cx="6173936" cy="288032"/>
          </a:xfrm>
        </p:spPr>
        <p:txBody>
          <a:bodyPr/>
          <a:lstStyle/>
          <a:p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your</a:t>
            </a:r>
            <a:r>
              <a:rPr lang="de-DE" sz="3200" dirty="0" smtClean="0"/>
              <a:t> </a:t>
            </a:r>
            <a:r>
              <a:rPr lang="de-DE" sz="3200" dirty="0" err="1" smtClean="0"/>
              <a:t>attention</a:t>
            </a:r>
            <a:r>
              <a:rPr lang="de-DE" sz="3200" dirty="0" smtClean="0"/>
              <a:t>.</a:t>
            </a:r>
            <a:endParaRPr lang="de-CH" sz="320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8245475" y="6588000"/>
            <a:ext cx="790575" cy="314325"/>
          </a:xfrm>
          <a:prstGeom prst="rect">
            <a:avLst/>
          </a:prstGeom>
          <a:ln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907704" y="4149080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err="1" smtClean="0"/>
              <a:t>Contact</a:t>
            </a:r>
            <a:r>
              <a:rPr lang="de-DE" sz="1800" dirty="0" smtClean="0"/>
              <a:t>: Lukas.Rudolph@gsi.uni-muenchen.de</a:t>
            </a:r>
          </a:p>
          <a:p>
            <a:pPr algn="ctr"/>
            <a:endParaRPr lang="de-DE" sz="1800" dirty="0" smtClean="0"/>
          </a:p>
          <a:p>
            <a:pPr algn="ctr"/>
            <a:r>
              <a:rPr lang="de-DE" sz="1800" dirty="0" err="1" smtClean="0"/>
              <a:t>Pre</a:t>
            </a:r>
            <a:r>
              <a:rPr lang="de-DE" sz="1800" dirty="0" smtClean="0"/>
              <a:t>-print </a:t>
            </a:r>
            <a:r>
              <a:rPr lang="de-DE" sz="1800" dirty="0" err="1" smtClean="0"/>
              <a:t>available</a:t>
            </a:r>
            <a:r>
              <a:rPr lang="de-DE" sz="1800" dirty="0" smtClean="0"/>
              <a:t> </a:t>
            </a:r>
            <a:r>
              <a:rPr lang="de-DE" sz="1800" dirty="0"/>
              <a:t>at </a:t>
            </a:r>
            <a:r>
              <a:rPr lang="de-DE" sz="1800" dirty="0" smtClean="0">
                <a:hlinkClick r:id="rId3"/>
              </a:rPr>
              <a:t>https</a:t>
            </a:r>
            <a:r>
              <a:rPr lang="de-DE" sz="1800" dirty="0" smtClean="0">
                <a:hlinkClick r:id="rId3"/>
              </a:rPr>
              <a:t>://</a:t>
            </a:r>
            <a:r>
              <a:rPr lang="de-CH" sz="1800" dirty="0">
                <a:hlinkClick r:id="rId4"/>
              </a:rPr>
              <a:t>osf.io/arxb3/ </a:t>
            </a:r>
            <a:endParaRPr lang="de-DE" sz="1800" dirty="0" smtClean="0"/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381000" y="6588000"/>
            <a:ext cx="5414963" cy="3667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MU CompatilFact" panose="020B0604020202020204" pitchFamily="2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Rudolph, Freitag and Thurner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6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Citizens</a:t>
            </a:r>
            <a:r>
              <a:rPr lang="de-DE" dirty="0" smtClean="0"/>
              <a:t> hold well-</a:t>
            </a:r>
            <a:r>
              <a:rPr lang="de-DE" dirty="0" err="1" smtClean="0"/>
              <a:t>structured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under-researched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</a:p>
          <a:p>
            <a:r>
              <a:rPr lang="de-DE" dirty="0" smtClean="0"/>
              <a:t>Norm-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prove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  <a:p>
            <a:r>
              <a:rPr lang="de-DE" dirty="0" err="1" smtClean="0"/>
              <a:t>Relevance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norms</a:t>
            </a:r>
            <a:r>
              <a:rPr lang="de-DE" dirty="0" smtClean="0"/>
              <a:t> </a:t>
            </a:r>
            <a:r>
              <a:rPr lang="de-DE" dirty="0" err="1" smtClean="0"/>
              <a:t>affected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dirty="0" smtClean="0"/>
          </a:p>
          <a:p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endParaRPr lang="de-DE" dirty="0" smtClean="0"/>
          </a:p>
          <a:p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strategic</a:t>
            </a:r>
            <a:r>
              <a:rPr lang="de-DE" dirty="0" smtClean="0"/>
              <a:t> </a:t>
            </a:r>
            <a:r>
              <a:rPr lang="de-DE" dirty="0" err="1" smtClean="0"/>
              <a:t>cultures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</a:t>
            </a:r>
            <a:r>
              <a:rPr lang="en-US" noProof="0" smtClean="0"/>
              <a:t>and</a:t>
            </a:r>
            <a:r>
              <a:rPr lang="de-DE" smtClean="0"/>
              <a:t>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613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Hypotheses</a:t>
            </a:r>
            <a:r>
              <a:rPr lang="de-DE" dirty="0" smtClean="0"/>
              <a:t>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" y="1524000"/>
            <a:ext cx="8686800" cy="1209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981325"/>
            <a:ext cx="8886825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8" y="4197225"/>
            <a:ext cx="88392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1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Hypotheses</a:t>
            </a:r>
            <a:r>
              <a:rPr lang="de-DE" dirty="0" smtClean="0"/>
              <a:t>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1488653"/>
            <a:ext cx="8810625" cy="14668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3654300"/>
            <a:ext cx="8763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 </a:t>
            </a:r>
            <a:r>
              <a:rPr lang="de-DE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24000"/>
            <a:ext cx="8173024" cy="4724400"/>
          </a:xfrm>
        </p:spPr>
        <p:txBody>
          <a:bodyPr/>
          <a:lstStyle/>
          <a:p>
            <a:r>
              <a:rPr lang="de-DE" dirty="0" smtClean="0"/>
              <a:t>Trade in </a:t>
            </a:r>
            <a:r>
              <a:rPr lang="de-DE" dirty="0" err="1" smtClean="0"/>
              <a:t>arms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politically</a:t>
            </a:r>
            <a:r>
              <a:rPr lang="de-DE" dirty="0" smtClean="0"/>
              <a:t> </a:t>
            </a:r>
            <a:r>
              <a:rPr lang="de-DE" dirty="0" err="1" smtClean="0"/>
              <a:t>contested</a:t>
            </a:r>
            <a:r>
              <a:rPr lang="de-DE" dirty="0" smtClean="0"/>
              <a:t> in </a:t>
            </a:r>
            <a:r>
              <a:rPr lang="de-DE" dirty="0" err="1" smtClean="0"/>
              <a:t>democracies</a:t>
            </a:r>
            <a:endParaRPr lang="de-DE" dirty="0" smtClean="0"/>
          </a:p>
          <a:p>
            <a:pPr lvl="1"/>
            <a:r>
              <a:rPr lang="de-DE" dirty="0" smtClean="0"/>
              <a:t>But: 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in </a:t>
            </a:r>
            <a:r>
              <a:rPr lang="de-DE" dirty="0" err="1" smtClean="0"/>
              <a:t>others</a:t>
            </a:r>
            <a:endParaRPr lang="de-DE" dirty="0" smtClean="0"/>
          </a:p>
          <a:p>
            <a:r>
              <a:rPr lang="de-DE" dirty="0" smtClean="0"/>
              <a:t>Arms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value-based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interest-based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on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explains</a:t>
            </a:r>
            <a:r>
              <a:rPr lang="de-DE" b="1" dirty="0" smtClean="0"/>
              <a:t> </a:t>
            </a:r>
            <a:r>
              <a:rPr lang="de-DE" b="1" dirty="0" err="1" smtClean="0"/>
              <a:t>mass</a:t>
            </a:r>
            <a:r>
              <a:rPr lang="de-DE" b="1" dirty="0" smtClean="0"/>
              <a:t> </a:t>
            </a:r>
            <a:r>
              <a:rPr lang="de-DE" b="1" dirty="0" err="1" smtClean="0"/>
              <a:t>public</a:t>
            </a:r>
            <a:r>
              <a:rPr lang="de-DE" b="1" dirty="0" smtClean="0"/>
              <a:t> </a:t>
            </a:r>
            <a:r>
              <a:rPr lang="de-DE" b="1" dirty="0" err="1" smtClean="0"/>
              <a:t>preferences</a:t>
            </a:r>
            <a:r>
              <a:rPr lang="de-DE" b="1" dirty="0" smtClean="0"/>
              <a:t> on </a:t>
            </a:r>
            <a:r>
              <a:rPr lang="de-DE" b="1" dirty="0" err="1" smtClean="0"/>
              <a:t>weapons</a:t>
            </a:r>
            <a:r>
              <a:rPr lang="de-DE" b="1" dirty="0" smtClean="0"/>
              <a:t> </a:t>
            </a:r>
            <a:r>
              <a:rPr lang="de-DE" b="1" dirty="0" err="1" smtClean="0"/>
              <a:t>exports</a:t>
            </a:r>
            <a:r>
              <a:rPr lang="de-DE" b="1" dirty="0" smtClean="0"/>
              <a:t>? </a:t>
            </a: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err="1" smtClean="0"/>
              <a:t>Why</a:t>
            </a:r>
            <a:r>
              <a:rPr lang="de-DE" b="1" dirty="0" smtClean="0"/>
              <a:t>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preferences</a:t>
            </a:r>
            <a:r>
              <a:rPr lang="de-DE" b="1" dirty="0" smtClean="0"/>
              <a:t> in </a:t>
            </a:r>
            <a:r>
              <a:rPr lang="de-DE" b="1" dirty="0" err="1" smtClean="0"/>
              <a:t>some</a:t>
            </a:r>
            <a:r>
              <a:rPr lang="de-DE" b="1" dirty="0" smtClean="0"/>
              <a:t> countries </a:t>
            </a:r>
            <a:r>
              <a:rPr lang="de-DE" b="1" dirty="0" err="1" smtClean="0"/>
              <a:t>structured</a:t>
            </a:r>
            <a:r>
              <a:rPr lang="de-DE" b="1" dirty="0" smtClean="0"/>
              <a:t> </a:t>
            </a:r>
            <a:r>
              <a:rPr lang="de-DE" b="1" dirty="0" err="1" smtClean="0"/>
              <a:t>seemingly</a:t>
            </a:r>
            <a:r>
              <a:rPr lang="de-DE" b="1" dirty="0" smtClean="0"/>
              <a:t> </a:t>
            </a:r>
            <a:r>
              <a:rPr lang="de-DE" b="1" dirty="0" err="1" smtClean="0"/>
              <a:t>differently</a:t>
            </a:r>
            <a:r>
              <a:rPr lang="de-DE" b="1" dirty="0" smtClean="0"/>
              <a:t>? </a:t>
            </a:r>
            <a:endParaRPr lang="de-CH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703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47600" cy="4724400"/>
          </a:xfrm>
        </p:spPr>
        <p:txBody>
          <a:bodyPr/>
          <a:lstStyle/>
          <a:p>
            <a:r>
              <a:rPr lang="de-DE" dirty="0" smtClean="0"/>
              <a:t>Trade in </a:t>
            </a:r>
            <a:r>
              <a:rPr lang="de-DE" dirty="0" err="1" smtClean="0"/>
              <a:t>arms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400" i="1" dirty="0" smtClean="0"/>
              <a:t>„</a:t>
            </a:r>
            <a:r>
              <a:rPr lang="en-US" sz="2400" i="1" dirty="0" smtClean="0"/>
              <a:t>far </a:t>
            </a:r>
            <a:r>
              <a:rPr lang="en-US" sz="2400" i="1" dirty="0"/>
              <a:t>more than an </a:t>
            </a:r>
            <a:r>
              <a:rPr lang="en-US" sz="2400" i="1" dirty="0" smtClean="0"/>
              <a:t>economic occurrence</a:t>
            </a:r>
            <a:r>
              <a:rPr lang="en-US" sz="2400" i="1" dirty="0"/>
              <a:t>,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 smtClean="0"/>
              <a:t>a </a:t>
            </a:r>
            <a:r>
              <a:rPr lang="en-US" sz="2400" i="1" dirty="0"/>
              <a:t>military</a:t>
            </a:r>
            <a:r>
              <a:rPr lang="en-US" sz="2400" i="1" dirty="0"/>
              <a:t> relationship, or an arms control challenge –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arms</a:t>
            </a:r>
            <a:r>
              <a:rPr lang="en-US" sz="2400" i="1" dirty="0" smtClean="0"/>
              <a:t> </a:t>
            </a:r>
            <a:r>
              <a:rPr lang="en-US" sz="2400" i="1" dirty="0"/>
              <a:t>sales are </a:t>
            </a:r>
            <a:r>
              <a:rPr lang="en-US" sz="2400" i="1" dirty="0" smtClean="0"/>
              <a:t>foreign policy </a:t>
            </a:r>
            <a:r>
              <a:rPr lang="en-US" sz="2400" i="1" dirty="0"/>
              <a:t>writ large” </a:t>
            </a:r>
            <a:r>
              <a:rPr lang="en-US" sz="2400" dirty="0"/>
              <a:t>(Pierre 1982: 3)</a:t>
            </a:r>
            <a:endParaRPr lang="de-DE" sz="2400" dirty="0" smtClean="0"/>
          </a:p>
          <a:p>
            <a:endParaRPr lang="de-DE" dirty="0" smtClean="0"/>
          </a:p>
          <a:p>
            <a:r>
              <a:rPr lang="de-DE" dirty="0" smtClean="0"/>
              <a:t>Arms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combines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 smtClean="0"/>
              <a:t>politics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endParaRPr lang="de-DE" dirty="0"/>
          </a:p>
          <a:p>
            <a:pPr lvl="1"/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/>
              <a:t>literature</a:t>
            </a:r>
            <a:r>
              <a:rPr lang="de-DE" dirty="0"/>
              <a:t> (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incentives</a:t>
            </a:r>
            <a:r>
              <a:rPr lang="de-DE" dirty="0"/>
              <a:t>; </a:t>
            </a:r>
            <a:r>
              <a:rPr lang="de-DE" dirty="0" err="1"/>
              <a:t>norms</a:t>
            </a:r>
            <a:r>
              <a:rPr lang="de-DE" dirty="0"/>
              <a:t> &amp;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lvl="1"/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(</a:t>
            </a:r>
            <a:r>
              <a:rPr lang="de-DE" dirty="0" err="1"/>
              <a:t>strategic</a:t>
            </a:r>
            <a:r>
              <a:rPr lang="de-DE" dirty="0"/>
              <a:t> </a:t>
            </a:r>
            <a:r>
              <a:rPr lang="de-DE" dirty="0" err="1"/>
              <a:t>interests</a:t>
            </a:r>
            <a:r>
              <a:rPr lang="de-DE" dirty="0"/>
              <a:t>; </a:t>
            </a:r>
            <a:r>
              <a:rPr lang="de-DE" dirty="0" err="1"/>
              <a:t>norms</a:t>
            </a:r>
            <a:r>
              <a:rPr lang="de-DE" dirty="0"/>
              <a:t> &amp;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lvl="1"/>
            <a:r>
              <a:rPr lang="de-DE" dirty="0" err="1" smtClean="0"/>
              <a:t>political</a:t>
            </a:r>
            <a:r>
              <a:rPr lang="de-DE" dirty="0" smtClean="0"/>
              <a:t> </a:t>
            </a:r>
            <a:r>
              <a:rPr lang="de-DE" dirty="0" err="1"/>
              <a:t>economy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strategic</a:t>
            </a:r>
            <a:r>
              <a:rPr lang="de-DE" dirty="0"/>
              <a:t> </a:t>
            </a:r>
            <a:r>
              <a:rPr lang="de-DE" dirty="0" err="1"/>
              <a:t>interests</a:t>
            </a:r>
            <a:r>
              <a:rPr lang="de-DE" dirty="0"/>
              <a:t>;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incentives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967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524000"/>
            <a:ext cx="7957000" cy="4724400"/>
          </a:xfrm>
        </p:spPr>
        <p:txBody>
          <a:bodyPr/>
          <a:lstStyle/>
          <a:p>
            <a:r>
              <a:rPr lang="de-DE" dirty="0" err="1" smtClean="0"/>
              <a:t>Premise</a:t>
            </a:r>
            <a:r>
              <a:rPr lang="de-DE" dirty="0" smtClean="0"/>
              <a:t> I: </a:t>
            </a:r>
            <a:r>
              <a:rPr lang="de-DE" dirty="0" err="1" smtClean="0"/>
              <a:t>Citizens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neither</a:t>
            </a:r>
            <a:r>
              <a:rPr lang="de-DE" dirty="0" smtClean="0"/>
              <a:t> ignorant </a:t>
            </a:r>
            <a:r>
              <a:rPr lang="de-DE" dirty="0" err="1" smtClean="0"/>
              <a:t>nor</a:t>
            </a:r>
            <a:r>
              <a:rPr lang="de-DE" dirty="0" smtClean="0"/>
              <a:t> elite-</a:t>
            </a:r>
            <a:r>
              <a:rPr lang="de-DE" dirty="0" err="1" smtClean="0"/>
              <a:t>driven</a:t>
            </a:r>
            <a:endParaRPr lang="de-DE" dirty="0" smtClean="0"/>
          </a:p>
          <a:p>
            <a:r>
              <a:rPr lang="de-DE" dirty="0" err="1" smtClean="0"/>
              <a:t>Premise</a:t>
            </a:r>
            <a:r>
              <a:rPr lang="de-DE" dirty="0" smtClean="0"/>
              <a:t> II: </a:t>
            </a:r>
            <a:r>
              <a:rPr lang="de-DE" dirty="0" err="1" smtClean="0"/>
              <a:t>Citizens</a:t>
            </a:r>
            <a:r>
              <a:rPr lang="de-DE" dirty="0" smtClean="0"/>
              <a:t> (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) </a:t>
            </a:r>
            <a:r>
              <a:rPr lang="de-DE" dirty="0" err="1" smtClean="0"/>
              <a:t>preferences</a:t>
            </a:r>
            <a:r>
              <a:rPr lang="de-DE" dirty="0" smtClean="0"/>
              <a:t> form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i="1" dirty="0" err="1" smtClean="0"/>
              <a:t>interests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err="1" smtClean="0"/>
              <a:t>values</a:t>
            </a:r>
            <a:endParaRPr lang="de-DE" i="1" dirty="0" smtClean="0"/>
          </a:p>
          <a:p>
            <a:endParaRPr lang="de-DE" i="1" dirty="0" smtClean="0"/>
          </a:p>
          <a:p>
            <a:pPr mar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H1: </a:t>
            </a:r>
            <a:r>
              <a:rPr lang="de-DE" dirty="0" err="1" smtClean="0">
                <a:sym typeface="Wingdings" panose="05000000000000000000" pitchFamily="2" charset="2"/>
              </a:rPr>
              <a:t>Acceptance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trades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should</a:t>
            </a:r>
            <a:endParaRPr lang="de-DE" i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i</a:t>
            </a:r>
            <a:r>
              <a:rPr lang="de-DE" dirty="0" err="1" smtClean="0">
                <a:sym typeface="Wingdings" panose="05000000000000000000" pitchFamily="2" charset="2"/>
              </a:rPr>
              <a:t>ncrease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</a:t>
            </a:r>
            <a:r>
              <a:rPr lang="de-DE" dirty="0" err="1" smtClean="0">
                <a:sym typeface="Wingdings" panose="05000000000000000000" pitchFamily="2" charset="2"/>
              </a:rPr>
              <a:t>conomic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value</a:t>
            </a:r>
            <a:endParaRPr lang="de-DE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d</a:t>
            </a:r>
            <a:r>
              <a:rPr lang="de-DE" dirty="0" err="1" smtClean="0">
                <a:sym typeface="Wingdings" panose="05000000000000000000" pitchFamily="2" charset="2"/>
              </a:rPr>
              <a:t>ecrese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moral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repulsiveness</a:t>
            </a:r>
            <a:endParaRPr lang="de-DE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i</a:t>
            </a:r>
            <a:r>
              <a:rPr lang="de-DE" dirty="0" err="1" smtClean="0"/>
              <a:t>ncrease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geopolitical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endParaRPr lang="de-DE" dirty="0" smtClean="0"/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Open </a:t>
            </a:r>
            <a:r>
              <a:rPr lang="de-DE" dirty="0" err="1" smtClean="0"/>
              <a:t>question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on </a:t>
            </a:r>
            <a:r>
              <a:rPr lang="de-DE" dirty="0" err="1" smtClean="0"/>
              <a:t>average</a:t>
            </a:r>
            <a:r>
              <a:rPr lang="de-DE" dirty="0" smtClean="0"/>
              <a:t>?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54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Moral, </a:t>
            </a:r>
            <a:r>
              <a:rPr lang="de-DE" dirty="0" err="1" smtClean="0"/>
              <a:t>strategic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incentives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endParaRPr lang="de-DE" dirty="0" smtClean="0"/>
          </a:p>
          <a:p>
            <a:r>
              <a:rPr lang="de-DE" dirty="0" err="1" smtClean="0"/>
              <a:t>Citizens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form </a:t>
            </a:r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consequentialist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on a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appropriateness</a:t>
            </a:r>
            <a:endParaRPr lang="de-DE" dirty="0" smtClean="0"/>
          </a:p>
          <a:p>
            <a:r>
              <a:rPr lang="de-DE" dirty="0" smtClean="0"/>
              <a:t>These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potentially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in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/>
              <a:t>With</a:t>
            </a:r>
            <a:r>
              <a:rPr lang="de-DE" dirty="0" smtClean="0"/>
              <a:t> high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,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on </a:t>
            </a:r>
            <a:r>
              <a:rPr lang="de-DE" dirty="0" err="1" smtClean="0"/>
              <a:t>norms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costly</a:t>
            </a:r>
            <a:endParaRPr lang="de-DE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relevance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appropriateness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enhanced</a:t>
            </a:r>
            <a:r>
              <a:rPr lang="de-DE" dirty="0" smtClean="0"/>
              <a:t> (</a:t>
            </a:r>
            <a:r>
              <a:rPr lang="de-DE" dirty="0" err="1" smtClean="0"/>
              <a:t>decreased</a:t>
            </a:r>
            <a:r>
              <a:rPr lang="de-DE" dirty="0" smtClean="0"/>
              <a:t>),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moral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 </a:t>
            </a:r>
            <a:r>
              <a:rPr lang="de-DE" dirty="0" err="1" smtClean="0"/>
              <a:t>increases</a:t>
            </a:r>
            <a:r>
              <a:rPr lang="de-DE" dirty="0" smtClean="0"/>
              <a:t> (</a:t>
            </a:r>
            <a:r>
              <a:rPr lang="de-DE" dirty="0" err="1" smtClean="0"/>
              <a:t>decreases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825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: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H2: </a:t>
            </a:r>
            <a:r>
              <a:rPr lang="de-DE" dirty="0" smtClean="0"/>
              <a:t>Do </a:t>
            </a:r>
            <a:r>
              <a:rPr lang="de-DE" dirty="0" err="1" smtClean="0"/>
              <a:t>respondents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moral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at stake?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H3: </a:t>
            </a:r>
            <a:r>
              <a:rPr lang="de-DE" dirty="0" smtClean="0"/>
              <a:t>Do </a:t>
            </a:r>
            <a:r>
              <a:rPr lang="de-DE" dirty="0" err="1" smtClean="0"/>
              <a:t>respondents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moral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</a:p>
          <a:p>
            <a:pPr marL="457200" indent="-457200">
              <a:buAutoNum type="alphaUcParenR"/>
            </a:pPr>
            <a:r>
              <a:rPr lang="de-DE" dirty="0" smtClean="0"/>
              <a:t>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non-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</a:p>
          <a:p>
            <a:pPr marL="457200" indent="-457200">
              <a:buAutoNum type="alphaUcParenR"/>
            </a:pP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harm</a:t>
            </a:r>
            <a:r>
              <a:rPr lang="de-DE" dirty="0" smtClean="0"/>
              <a:t> potential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traded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35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arms</a:t>
            </a:r>
            <a:r>
              <a:rPr lang="de-DE" dirty="0" smtClean="0"/>
              <a:t> </a:t>
            </a:r>
            <a:r>
              <a:rPr lang="de-DE" dirty="0" err="1" smtClean="0"/>
              <a:t>trade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? 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H4: </a:t>
            </a:r>
            <a:r>
              <a:rPr lang="de-DE" dirty="0" smtClean="0"/>
              <a:t>Different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smtClean="0"/>
              <a:t>militant </a:t>
            </a:r>
            <a:r>
              <a:rPr lang="de-DE" dirty="0" err="1" smtClean="0"/>
              <a:t>internationalists</a:t>
            </a:r>
            <a:r>
              <a:rPr lang="de-DE" dirty="0" smtClean="0"/>
              <a:t>, </a:t>
            </a:r>
          </a:p>
          <a:p>
            <a:pPr>
              <a:buFontTx/>
              <a:buChar char="-"/>
            </a:pPr>
            <a:r>
              <a:rPr lang="de-DE" dirty="0" err="1" smtClean="0"/>
              <a:t>cooperative</a:t>
            </a:r>
            <a:r>
              <a:rPr lang="de-DE" dirty="0" smtClean="0"/>
              <a:t> </a:t>
            </a:r>
            <a:r>
              <a:rPr lang="de-DE" dirty="0" err="1" smtClean="0"/>
              <a:t>internationalists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err="1" smtClean="0"/>
              <a:t>isolationalists</a:t>
            </a:r>
            <a:r>
              <a:rPr lang="de-DE" dirty="0" smtClean="0"/>
              <a:t>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 </a:t>
            </a:r>
            <a:fld id="{EB104FB7-0861-4083-B8C7-3C597575ADE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Rudolph, Freitag and Thurner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85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1225</Words>
  <Application>Microsoft Office PowerPoint</Application>
  <PresentationFormat>Bildschirmpräsentation (4:3)</PresentationFormat>
  <Paragraphs>222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Wingdings</vt:lpstr>
      <vt:lpstr>LMU SabonNext Demi</vt:lpstr>
      <vt:lpstr>LMU CompatilFact</vt:lpstr>
      <vt:lpstr>Symbol</vt:lpstr>
      <vt:lpstr>Arial</vt:lpstr>
      <vt:lpstr>Times</vt:lpstr>
      <vt:lpstr>Praesentation_lmu_aktuell</vt:lpstr>
      <vt:lpstr>The Comparative Legitimacy of Arms Exports   A Conjoint Experiment in Germany and France</vt:lpstr>
      <vt:lpstr>PowerPoint-Präsentation</vt:lpstr>
      <vt:lpstr>Core questions</vt:lpstr>
      <vt:lpstr>Core questions</vt:lpstr>
      <vt:lpstr>Basis of our argument</vt:lpstr>
      <vt:lpstr>Argument</vt:lpstr>
      <vt:lpstr>Argument</vt:lpstr>
      <vt:lpstr>Argument</vt:lpstr>
      <vt:lpstr>Argument</vt:lpstr>
      <vt:lpstr>Argument</vt:lpstr>
      <vt:lpstr>Research design</vt:lpstr>
      <vt:lpstr>Conjoint design</vt:lpstr>
      <vt:lpstr>Dimensions of the Conjoint Experiment</vt:lpstr>
      <vt:lpstr>Dimensions (ctd.)</vt:lpstr>
      <vt:lpstr>Baseline ratings</vt:lpstr>
      <vt:lpstr>Baseline effects – Moral dimensions</vt:lpstr>
      <vt:lpstr>Baseline effects – Economic dimensions</vt:lpstr>
      <vt:lpstr>Baseline effects – Geopolitical, type, signal</vt:lpstr>
      <vt:lpstr>Trade-offs: Morals with high/low econ. value</vt:lpstr>
      <vt:lpstr>Trade-Off: Econ vs. morals with allies trading</vt:lpstr>
      <vt:lpstr>Foreign policy values: Militant internat. subgroup</vt:lpstr>
      <vt:lpstr>Foreign policy values: Coop. internat. subgroup</vt:lpstr>
      <vt:lpstr>Expression of foreign policy attitudes in Germany and France</vt:lpstr>
      <vt:lpstr>Expression of foreign policy attitudes in Germany and France</vt:lpstr>
      <vt:lpstr>Conjoint attributes by country</vt:lpstr>
      <vt:lpstr>Ratings in Germany and France</vt:lpstr>
      <vt:lpstr>Ratings in Germany and France</vt:lpstr>
      <vt:lpstr>Discussion</vt:lpstr>
      <vt:lpstr>Discussion</vt:lpstr>
      <vt:lpstr>Conclusion</vt:lpstr>
      <vt:lpstr>Thank you for your attention.</vt:lpstr>
      <vt:lpstr>Conclusion</vt:lpstr>
      <vt:lpstr>Hypotheses I</vt:lpstr>
      <vt:lpstr>Hypotheses II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.</dc:creator>
  <cp:lastModifiedBy>Rudolph  Lukas</cp:lastModifiedBy>
  <cp:revision>495</cp:revision>
  <cp:lastPrinted>2017-04-26T16:00:12Z</cp:lastPrinted>
  <dcterms:created xsi:type="dcterms:W3CDTF">2003-07-21T12:00:07Z</dcterms:created>
  <dcterms:modified xsi:type="dcterms:W3CDTF">2021-04-22T12:09:12Z</dcterms:modified>
</cp:coreProperties>
</file>