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658F8-3E3A-47E5-8F7F-92ACAC05E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B9FB65-EDBA-4081-965D-EFFAB1217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7A0CBD-F864-4257-8CD1-C09B1D17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18EBB-88C9-41B7-8BD0-EC6433A0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23AAA7-26E8-4DA4-871C-FB9885C8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50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0DD64-43B5-4697-9458-FD5DCFE6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3531AA-880E-41A0-9227-62DCA469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E8BBB-CEC0-4961-A1F5-AF81798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31140-EA11-4C0D-8AE1-E320D418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16235-1EC6-4528-AAFF-9F4BCD38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456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676A8F-ECE0-4C63-869E-42815956F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1A75C5-3E14-47DB-9758-65887B0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E427D-B14A-4E1D-84DE-86C10C7F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32004-F3FE-4ECA-8FE7-35931A34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F2641-7AB1-4287-BD52-06FB6B35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19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278-AD82-43EF-8E1F-3DDA5D62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CC4C4-F0E5-41C4-9482-71E8DC20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6D4B8-EA9E-4DB1-BC3D-260ECA4F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3F794B-DB5C-4837-8669-8B80C92D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D09B6-5515-4FF7-BDF6-1E171261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770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7D6FC-32D1-41BD-B345-C25F6F8B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0FF458-6DCF-44DA-BEA1-CA0DADAA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194C5-40C6-425F-800D-3F28EC15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1D53B-2415-4697-AAFA-305216E6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E7D6B-EFBC-4FF9-A979-A128EC47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25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EBA62-CDB3-4263-BE83-D1CE8E45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24D56-79ED-436C-A037-4A734F30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FACD8-9F6C-498A-9531-FB81AD653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BE84CC-69B9-4D77-928B-4C64DE6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9581D7-3DE7-4A34-B112-69BC77C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479384-78DA-4C88-B73E-CE50573D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097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53B91-2939-4F0D-A8B8-B3EC57F5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33108-7D7E-45B6-8B70-2C74117D7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783741-69F9-4AC4-B313-FBF8EA6BD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B170EA-0759-4A33-BDF7-9E0BBBE2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2F4EDF-C395-4A61-804A-5DE622F8F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24F3B5-C2BA-49E3-972D-F1B79348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45ABB-FE35-4782-82E6-7531491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8E5D65-BD71-45FA-85AB-6C6510CD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9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E8DD3-910D-4B79-841F-8117083D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13DCBA-1072-4D8B-A5E0-695F263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2B8109-2AFA-4ACC-9CF4-30EF1D04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11CEBF-9D8B-4999-AAEF-2C63FCC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050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F0AE63-7123-48E7-9A06-54EF7582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643F88-B04F-4117-97EB-A3EE7924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CF64C0-F9E8-4ADE-9C78-7A60282B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530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FFF49-E39F-4981-A9C7-F7DD031E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24468-9967-4569-87D7-85C065CB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5162E7-4E65-4181-8BE7-C9E1015DE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F14CD1-4249-4025-A93F-B5D913AD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04F4D0-5EF5-499D-B0A1-877032FB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377A14-7DCC-46F6-89C4-859F568A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28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1BA14-1450-4258-B63B-C4A2B930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014973-F66E-4D44-9DBF-7EC3F55BF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497535-E30E-402B-85BE-4EC66C88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3ECF9E-1CC6-4DD4-933A-CCF3778C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7BAF9E-FD63-49B7-A2A8-E617AF85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E34311-EB3F-494A-BCA0-468F2A98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298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9F3038-5740-4B5B-8B6B-21F2288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28E0EA-6018-47C2-B298-644234B7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1C241-0495-4604-A6BE-B3A293B9C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CF95-ED07-4E66-9DF5-372B64CA3FDB}" type="datetimeFigureOut">
              <a:rPr lang="en-IE" smtClean="0"/>
              <a:t>31/05/2021</a:t>
            </a:fld>
            <a:endParaRPr lang="en-I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929EA-C425-4CB9-803B-AAC549D66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9D358-0788-4DA7-96DF-73EC0888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C299-1054-42A8-B77C-B4E974D5E570}" type="slidenum">
              <a:rPr lang="en-IE" smtClean="0"/>
              <a:t>‹Nr.›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65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508B0482-42F9-4DA2-9EE6-1D953C0F98C0}"/>
              </a:ext>
            </a:extLst>
          </p:cNvPr>
          <p:cNvSpPr/>
          <p:nvPr/>
        </p:nvSpPr>
        <p:spPr>
          <a:xfrm>
            <a:off x="8924924" y="3119426"/>
            <a:ext cx="3190875" cy="3586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AC14CF8-033F-4E29-9927-0F88460CB8D7}"/>
              </a:ext>
            </a:extLst>
          </p:cNvPr>
          <p:cNvSpPr/>
          <p:nvPr/>
        </p:nvSpPr>
        <p:spPr>
          <a:xfrm>
            <a:off x="9382268" y="635810"/>
            <a:ext cx="1985394" cy="2040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F8529823-0E11-442C-A4F7-C4BDB441A8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22372" y="4007668"/>
            <a:ext cx="2306972" cy="15267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FE13C77-4C09-4A1D-A12C-9EB6EB41156E}"/>
              </a:ext>
            </a:extLst>
          </p:cNvPr>
          <p:cNvCxnSpPr>
            <a:cxnSpLocks/>
          </p:cNvCxnSpPr>
          <p:nvPr/>
        </p:nvCxnSpPr>
        <p:spPr>
          <a:xfrm flipH="1">
            <a:off x="8174255" y="1655919"/>
            <a:ext cx="1208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1B02A337-74BF-4C2E-A8D7-8AEF76C4D5A4}"/>
              </a:ext>
            </a:extLst>
          </p:cNvPr>
          <p:cNvSpPr txBox="1"/>
          <p:nvPr/>
        </p:nvSpPr>
        <p:spPr>
          <a:xfrm>
            <a:off x="9462661" y="666008"/>
            <a:ext cx="1985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IBM Plex Sans" panose="020B0503050203000203" pitchFamily="34" charset="0"/>
              </a:rPr>
              <a:t>Objects </a:t>
            </a:r>
            <a:r>
              <a:rPr lang="de-DE" sz="1400" dirty="0" err="1">
                <a:latin typeface="IBM Plex Sans" panose="020B0503050203000203" pitchFamily="34" charset="0"/>
              </a:rPr>
              <a:t>we</a:t>
            </a:r>
            <a:r>
              <a:rPr lang="de-DE" sz="1400" dirty="0">
                <a:latin typeface="IBM Plex Sans" panose="020B0503050203000203" pitchFamily="34" charset="0"/>
              </a:rPr>
              <a:t> will </a:t>
            </a:r>
            <a:r>
              <a:rPr lang="de-DE" sz="1400" dirty="0" err="1">
                <a:latin typeface="IBM Plex Sans" panose="020B0503050203000203" pitchFamily="34" charset="0"/>
              </a:rPr>
              <a:t>often</a:t>
            </a:r>
            <a:r>
              <a:rPr lang="de-DE" sz="1400" dirty="0">
                <a:latin typeface="IBM Plex Sans" panose="020B0503050203000203" pitchFamily="34" charset="0"/>
              </a:rPr>
              <a:t> </a:t>
            </a:r>
            <a:r>
              <a:rPr lang="de-DE" sz="1400" dirty="0" err="1">
                <a:latin typeface="IBM Plex Sans" panose="020B0503050203000203" pitchFamily="34" charset="0"/>
              </a:rPr>
              <a:t>work</a:t>
            </a:r>
            <a:r>
              <a:rPr lang="de-DE" sz="1400" dirty="0">
                <a:latin typeface="IBM Plex Sans" panose="020B0503050203000203" pitchFamily="34" charset="0"/>
              </a:rPr>
              <a:t> </a:t>
            </a:r>
            <a:r>
              <a:rPr lang="de-DE" sz="1400" dirty="0" err="1">
                <a:latin typeface="IBM Plex Sans" panose="020B0503050203000203" pitchFamily="34" charset="0"/>
              </a:rPr>
              <a:t>with</a:t>
            </a:r>
            <a:r>
              <a:rPr lang="de-DE" sz="1400" dirty="0">
                <a:latin typeface="IBM Plex Sans" panose="020B0503050203000203" pitchFamily="34" charset="0"/>
              </a:rPr>
              <a:t>:</a:t>
            </a:r>
          </a:p>
          <a:p>
            <a:endParaRPr lang="de-DE" sz="1400" dirty="0">
              <a:latin typeface="IBM Plex Sans" panose="020B0503050203000203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sz="1400" dirty="0" err="1">
                <a:latin typeface="IBM Plex Sans" panose="020B0503050203000203" pitchFamily="34" charset="0"/>
              </a:rPr>
              <a:t>Vectors</a:t>
            </a:r>
            <a:endParaRPr lang="de-DE" sz="1400" dirty="0">
              <a:latin typeface="IBM Plex Sans" panose="020B0503050203000203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latin typeface="IBM Plex Sans" panose="020B0503050203000203" pitchFamily="34" charset="0"/>
              </a:rPr>
              <a:t>Matrices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atin typeface="IBM Plex Sans" panose="020B0503050203000203" pitchFamily="34" charset="0"/>
              </a:rPr>
              <a:t>Data </a:t>
            </a:r>
            <a:r>
              <a:rPr lang="de-DE" sz="1400" dirty="0" err="1">
                <a:latin typeface="IBM Plex Sans" panose="020B0503050203000203" pitchFamily="34" charset="0"/>
              </a:rPr>
              <a:t>frames</a:t>
            </a:r>
            <a:endParaRPr lang="de-DE" sz="1400" dirty="0">
              <a:latin typeface="IBM Plex Sans" panose="020B0503050203000203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sz="1400" dirty="0" err="1">
                <a:latin typeface="IBM Plex Sans" panose="020B0503050203000203" pitchFamily="34" charset="0"/>
              </a:rPr>
              <a:t>Functions</a:t>
            </a:r>
            <a:r>
              <a:rPr lang="de-DE" sz="1400" dirty="0">
                <a:latin typeface="IBM Plex Sans" panose="020B0503050203000203" pitchFamily="34" charset="0"/>
              </a:rPr>
              <a:t> (!)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atin typeface="IBM Plex Sans" panose="020B0503050203000203" pitchFamily="34" charset="0"/>
              </a:rPr>
              <a:t>Lists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atin typeface="IBM Plex Sans" panose="020B0503050203000203" pitchFamily="34" charset="0"/>
              </a:rPr>
              <a:t>…</a:t>
            </a:r>
            <a:endParaRPr lang="en-IE" sz="1400" dirty="0">
              <a:latin typeface="IBM Plex Sans" panose="020B0503050203000203" pitchFamily="34" charset="0"/>
            </a:endParaRP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DA93186-BDB4-47F9-AD71-E5E8D89615DD}"/>
              </a:ext>
            </a:extLst>
          </p:cNvPr>
          <p:cNvGrpSpPr/>
          <p:nvPr/>
        </p:nvGrpSpPr>
        <p:grpSpPr>
          <a:xfrm>
            <a:off x="2066" y="467191"/>
            <a:ext cx="9337557" cy="6033143"/>
            <a:chOff x="560751" y="469460"/>
            <a:chExt cx="9337557" cy="6033143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344E3271-5E7E-4FF9-8437-0B53B1CFB933}"/>
                </a:ext>
              </a:extLst>
            </p:cNvPr>
            <p:cNvSpPr/>
            <p:nvPr/>
          </p:nvSpPr>
          <p:spPr>
            <a:xfrm>
              <a:off x="2046914" y="2483140"/>
              <a:ext cx="2634143" cy="3053593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52C8F6C-AF80-4570-99C5-06FA7C9D9886}"/>
                </a:ext>
              </a:extLst>
            </p:cNvPr>
            <p:cNvSpPr txBox="1"/>
            <p:nvPr/>
          </p:nvSpPr>
          <p:spPr>
            <a:xfrm>
              <a:off x="2978092" y="2483140"/>
              <a:ext cx="1392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IBM Plex Sans" panose="020B0503050203000203" pitchFamily="34" charset="0"/>
                </a:rPr>
                <a:t>Class</a:t>
              </a:r>
              <a:endParaRPr lang="en-IE" sz="2400" dirty="0">
                <a:latin typeface="IBM Plex Sans" panose="020B0503050203000203" pitchFamily="34" charset="0"/>
              </a:endParaRP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596F29B6-6163-446E-AC60-FF7EC652F3C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640" y="1770077"/>
              <a:ext cx="494951" cy="6123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006FB80-1B91-43FA-A5D6-0190552BA96D}"/>
                </a:ext>
              </a:extLst>
            </p:cNvPr>
            <p:cNvSpPr txBox="1"/>
            <p:nvPr/>
          </p:nvSpPr>
          <p:spPr>
            <a:xfrm>
              <a:off x="998291" y="1134968"/>
              <a:ext cx="31542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IBM Plex Sans" panose="020B0503050203000203" pitchFamily="34" charset="0"/>
                </a:rPr>
                <a:t>Think </a:t>
              </a:r>
              <a:r>
                <a:rPr lang="de-DE" sz="1400" dirty="0" err="1">
                  <a:latin typeface="IBM Plex Sans" panose="020B0503050203000203" pitchFamily="34" charset="0"/>
                </a:rPr>
                <a:t>of</a:t>
              </a:r>
              <a:r>
                <a:rPr lang="de-DE" sz="1400" dirty="0">
                  <a:latin typeface="IBM Plex Sans" panose="020B0503050203000203" pitchFamily="34" charset="0"/>
                </a:rPr>
                <a:t> a </a:t>
              </a:r>
              <a:r>
                <a:rPr lang="de-DE" sz="1400" dirty="0" err="1">
                  <a:latin typeface="IBM Plex Sans" panose="020B0503050203000203" pitchFamily="34" charset="0"/>
                </a:rPr>
                <a:t>class</a:t>
              </a:r>
              <a:r>
                <a:rPr lang="de-DE" sz="1400" dirty="0">
                  <a:latin typeface="IBM Plex Sans" panose="020B0503050203000203" pitchFamily="34" charset="0"/>
                </a:rPr>
                <a:t> like a </a:t>
              </a:r>
              <a:r>
                <a:rPr lang="de-DE" sz="1400" dirty="0" err="1">
                  <a:latin typeface="IBM Plex Sans" panose="020B0503050203000203" pitchFamily="34" charset="0"/>
                </a:rPr>
                <a:t>blueprint</a:t>
              </a:r>
              <a:r>
                <a:rPr lang="de-DE" sz="1400" dirty="0">
                  <a:latin typeface="IBM Plex Sans" panose="020B0503050203000203" pitchFamily="34" charset="0"/>
                </a:rPr>
                <a:t>/</a:t>
              </a:r>
              <a:r>
                <a:rPr lang="de-DE" sz="1400" dirty="0" err="1">
                  <a:latin typeface="IBM Plex Sans" panose="020B0503050203000203" pitchFamily="34" charset="0"/>
                </a:rPr>
                <a:t>outline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of</a:t>
              </a:r>
              <a:r>
                <a:rPr lang="de-DE" sz="1400" dirty="0">
                  <a:latin typeface="IBM Plex Sans" panose="020B0503050203000203" pitchFamily="34" charset="0"/>
                </a:rPr>
                <a:t> an </a:t>
              </a:r>
              <a:r>
                <a:rPr lang="de-DE" sz="1400" dirty="0" err="1">
                  <a:latin typeface="IBM Plex Sans" panose="020B0503050203000203" pitchFamily="34" charset="0"/>
                </a:rPr>
                <a:t>object</a:t>
              </a:r>
              <a:r>
                <a:rPr lang="de-DE" sz="1400" dirty="0">
                  <a:latin typeface="IBM Plex Sans" panose="020B0503050203000203" pitchFamily="34" charset="0"/>
                </a:rPr>
                <a:t>. An „</a:t>
              </a:r>
              <a:r>
                <a:rPr lang="de-DE" sz="1400" dirty="0" err="1">
                  <a:latin typeface="IBM Plex Sans" panose="020B0503050203000203" pitchFamily="34" charset="0"/>
                </a:rPr>
                <a:t>abstract</a:t>
              </a:r>
              <a:r>
                <a:rPr lang="de-DE" sz="1400" dirty="0">
                  <a:latin typeface="IBM Plex Sans" panose="020B0503050203000203" pitchFamily="34" charset="0"/>
                </a:rPr>
                <a:t> type“.</a:t>
              </a:r>
              <a:endParaRPr lang="en-IE" sz="1400" dirty="0">
                <a:latin typeface="IBM Plex Sans" panose="020B0503050203000203" pitchFamily="34" charset="0"/>
              </a:endParaRPr>
            </a:p>
          </p:txBody>
        </p:sp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3442AB4E-729F-40BF-9F44-F9727C860C61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4681057" y="2483140"/>
              <a:ext cx="2306972" cy="152679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D4BD4E-4BB3-47A4-A75F-A0F0BC664C2D}"/>
                </a:ext>
              </a:extLst>
            </p:cNvPr>
            <p:cNvSpPr/>
            <p:nvPr/>
          </p:nvSpPr>
          <p:spPr>
            <a:xfrm>
              <a:off x="6988029" y="1581188"/>
              <a:ext cx="1837189" cy="180390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5B77E69F-8148-45A5-B4FE-36EE42B80C28}"/>
                </a:ext>
              </a:extLst>
            </p:cNvPr>
            <p:cNvSpPr/>
            <p:nvPr/>
          </p:nvSpPr>
          <p:spPr>
            <a:xfrm>
              <a:off x="6988028" y="4634782"/>
              <a:ext cx="1837189" cy="180390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FFEC239-6D76-4B9A-B429-9B8135050644}"/>
                </a:ext>
              </a:extLst>
            </p:cNvPr>
            <p:cNvSpPr txBox="1"/>
            <p:nvPr/>
          </p:nvSpPr>
          <p:spPr>
            <a:xfrm>
              <a:off x="7449424" y="1597966"/>
              <a:ext cx="1283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IBM Plex Sans" panose="020B0503050203000203" pitchFamily="34" charset="0"/>
                </a:rPr>
                <a:t>Object</a:t>
              </a:r>
              <a:r>
                <a:rPr lang="de-DE" dirty="0">
                  <a:latin typeface="IBM Plex Sans" panose="020B0503050203000203" pitchFamily="34" charset="0"/>
                </a:rPr>
                <a:t> 1</a:t>
              </a:r>
              <a:endParaRPr lang="en-IE" dirty="0">
                <a:latin typeface="IBM Plex Sans" panose="020B0503050203000203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6ABBD6F-B1EE-45B7-969B-5939AFE7804D}"/>
                </a:ext>
              </a:extLst>
            </p:cNvPr>
            <p:cNvSpPr txBox="1"/>
            <p:nvPr/>
          </p:nvSpPr>
          <p:spPr>
            <a:xfrm>
              <a:off x="7449424" y="4634782"/>
              <a:ext cx="1283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IBM Plex Sans" panose="020B0503050203000203" pitchFamily="34" charset="0"/>
                </a:rPr>
                <a:t>Object</a:t>
              </a:r>
              <a:r>
                <a:rPr lang="de-DE" dirty="0">
                  <a:latin typeface="IBM Plex Sans" panose="020B0503050203000203" pitchFamily="34" charset="0"/>
                </a:rPr>
                <a:t> 2</a:t>
              </a:r>
              <a:endParaRPr lang="en-IE" dirty="0">
                <a:latin typeface="IBM Plex Sans" panose="020B0503050203000203" pitchFamily="34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AB422F3-C824-430F-A327-0E8096E51C52}"/>
                </a:ext>
              </a:extLst>
            </p:cNvPr>
            <p:cNvSpPr/>
            <p:nvPr/>
          </p:nvSpPr>
          <p:spPr>
            <a:xfrm>
              <a:off x="2256639" y="3053593"/>
              <a:ext cx="2248249" cy="953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27031B2-AB65-4BA4-A152-B4191D6C6C10}"/>
                </a:ext>
              </a:extLst>
            </p:cNvPr>
            <p:cNvSpPr/>
            <p:nvPr/>
          </p:nvSpPr>
          <p:spPr>
            <a:xfrm>
              <a:off x="2256639" y="4234937"/>
              <a:ext cx="2248249" cy="953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2BD1F5A-1FD5-4158-BFDB-95CBFFDC3D7D}"/>
                </a:ext>
              </a:extLst>
            </p:cNvPr>
            <p:cNvSpPr txBox="1"/>
            <p:nvPr/>
          </p:nvSpPr>
          <p:spPr>
            <a:xfrm>
              <a:off x="2407640" y="3345408"/>
              <a:ext cx="2306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>
                  <a:latin typeface="IBM Plex Sans" panose="020B0503050203000203" pitchFamily="34" charset="0"/>
                </a:rPr>
                <a:t>Placeholder</a:t>
              </a:r>
              <a:r>
                <a:rPr lang="de-DE" sz="1600" dirty="0">
                  <a:latin typeface="IBM Plex Sans" panose="020B0503050203000203" pitchFamily="34" charset="0"/>
                </a:rPr>
                <a:t> </a:t>
              </a:r>
              <a:r>
                <a:rPr lang="de-DE" sz="1600" dirty="0" err="1">
                  <a:latin typeface="IBM Plex Sans" panose="020B0503050203000203" pitchFamily="34" charset="0"/>
                </a:rPr>
                <a:t>for</a:t>
              </a:r>
              <a:r>
                <a:rPr lang="de-DE" sz="1600" dirty="0">
                  <a:latin typeface="IBM Plex Sans" panose="020B0503050203000203" pitchFamily="34" charset="0"/>
                </a:rPr>
                <a:t> </a:t>
              </a:r>
              <a:r>
                <a:rPr lang="de-DE" sz="1600" dirty="0" err="1">
                  <a:latin typeface="IBM Plex Sans" panose="020B0503050203000203" pitchFamily="34" charset="0"/>
                </a:rPr>
                <a:t>data</a:t>
              </a:r>
              <a:endParaRPr lang="en-IE" sz="1600" dirty="0">
                <a:latin typeface="IBM Plex Sans" panose="020B0503050203000203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61B7ADF-FBC1-422C-971E-698417D59098}"/>
                </a:ext>
              </a:extLst>
            </p:cNvPr>
            <p:cNvSpPr txBox="1"/>
            <p:nvPr/>
          </p:nvSpPr>
          <p:spPr>
            <a:xfrm>
              <a:off x="2336335" y="4400258"/>
              <a:ext cx="20846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IBM Plex Sans" panose="020B0503050203000203" pitchFamily="34" charset="0"/>
                </a:rPr>
                <a:t>Methods </a:t>
              </a:r>
            </a:p>
            <a:p>
              <a:pPr algn="ctr"/>
              <a:r>
                <a:rPr lang="de-DE" sz="1100" dirty="0">
                  <a:latin typeface="IBM Plex Sans" panose="020B0503050203000203" pitchFamily="34" charset="0"/>
                </a:rPr>
                <a:t>(</a:t>
              </a:r>
              <a:r>
                <a:rPr lang="de-DE" sz="1100" dirty="0" err="1">
                  <a:latin typeface="IBM Plex Sans" panose="020B0503050203000203" pitchFamily="34" charset="0"/>
                </a:rPr>
                <a:t>What</a:t>
              </a:r>
              <a:r>
                <a:rPr lang="de-DE" sz="1100" dirty="0">
                  <a:latin typeface="IBM Plex Sans" panose="020B0503050203000203" pitchFamily="34" charset="0"/>
                </a:rPr>
                <a:t> </a:t>
              </a:r>
              <a:r>
                <a:rPr lang="de-DE" sz="1100" dirty="0" err="1">
                  <a:latin typeface="IBM Plex Sans" panose="020B0503050203000203" pitchFamily="34" charset="0"/>
                </a:rPr>
                <a:t>can</a:t>
              </a:r>
              <a:r>
                <a:rPr lang="de-DE" sz="1100" dirty="0">
                  <a:latin typeface="IBM Plex Sans" panose="020B0503050203000203" pitchFamily="34" charset="0"/>
                </a:rPr>
                <a:t> I do </a:t>
              </a:r>
              <a:r>
                <a:rPr lang="de-DE" sz="1100" dirty="0" err="1">
                  <a:latin typeface="IBM Plex Sans" panose="020B0503050203000203" pitchFamily="34" charset="0"/>
                </a:rPr>
                <a:t>with</a:t>
              </a:r>
              <a:r>
                <a:rPr lang="de-DE" sz="1100" dirty="0">
                  <a:latin typeface="IBM Plex Sans" panose="020B0503050203000203" pitchFamily="34" charset="0"/>
                </a:rPr>
                <a:t> </a:t>
              </a:r>
              <a:r>
                <a:rPr lang="de-DE" sz="1100" dirty="0" err="1">
                  <a:latin typeface="IBM Plex Sans" panose="020B0503050203000203" pitchFamily="34" charset="0"/>
                </a:rPr>
                <a:t>the</a:t>
              </a:r>
              <a:r>
                <a:rPr lang="de-DE" sz="1100" dirty="0">
                  <a:latin typeface="IBM Plex Sans" panose="020B0503050203000203" pitchFamily="34" charset="0"/>
                </a:rPr>
                <a:t> </a:t>
              </a:r>
              <a:r>
                <a:rPr lang="de-DE" sz="1100" dirty="0" err="1">
                  <a:latin typeface="IBM Plex Sans" panose="020B0503050203000203" pitchFamily="34" charset="0"/>
                </a:rPr>
                <a:t>object</a:t>
              </a:r>
              <a:r>
                <a:rPr lang="de-DE" sz="1100" dirty="0">
                  <a:latin typeface="IBM Plex Sans" panose="020B0503050203000203" pitchFamily="34" charset="0"/>
                </a:rPr>
                <a:t>?)</a:t>
              </a:r>
              <a:endParaRPr lang="en-IE" sz="1100" dirty="0">
                <a:latin typeface="IBM Plex Sans" panose="020B0503050203000203" pitchFamily="34" charset="0"/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7A73CE3-EB3B-43AC-B36C-95794C364953}"/>
                </a:ext>
              </a:extLst>
            </p:cNvPr>
            <p:cNvSpPr/>
            <p:nvPr/>
          </p:nvSpPr>
          <p:spPr>
            <a:xfrm>
              <a:off x="7139031" y="2021786"/>
              <a:ext cx="1564546" cy="5158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6230305-9FA1-47C0-ABA5-38259B7021BD}"/>
                </a:ext>
              </a:extLst>
            </p:cNvPr>
            <p:cNvSpPr txBox="1"/>
            <p:nvPr/>
          </p:nvSpPr>
          <p:spPr>
            <a:xfrm>
              <a:off x="7591336" y="2080779"/>
              <a:ext cx="2306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IBM Plex Sans" panose="020B0503050203000203" pitchFamily="34" charset="0"/>
                </a:rPr>
                <a:t>Data</a:t>
              </a:r>
              <a:endParaRPr lang="en-IE" sz="1600" dirty="0">
                <a:latin typeface="IBM Plex Sans" panose="020B0503050203000203" pitchFamily="34" charset="0"/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94C99AE-17F3-42FD-ACE5-617417189D0D}"/>
                </a:ext>
              </a:extLst>
            </p:cNvPr>
            <p:cNvSpPr/>
            <p:nvPr/>
          </p:nvSpPr>
          <p:spPr>
            <a:xfrm>
              <a:off x="7139031" y="2686871"/>
              <a:ext cx="1564546" cy="5158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362538E-B560-49BB-A4C1-2A3D0CF03268}"/>
                </a:ext>
              </a:extLst>
            </p:cNvPr>
            <p:cNvSpPr txBox="1"/>
            <p:nvPr/>
          </p:nvSpPr>
          <p:spPr>
            <a:xfrm>
              <a:off x="7449424" y="2767431"/>
              <a:ext cx="2306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IBM Plex Sans" panose="020B0503050203000203" pitchFamily="34" charset="0"/>
                </a:rPr>
                <a:t>Methods</a:t>
              </a:r>
              <a:endParaRPr lang="en-IE" sz="1600" dirty="0">
                <a:latin typeface="IBM Plex Sans" panose="020B0503050203000203" pitchFamily="34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6066781-F679-4D3C-A801-512B777DE991}"/>
                </a:ext>
              </a:extLst>
            </p:cNvPr>
            <p:cNvSpPr/>
            <p:nvPr/>
          </p:nvSpPr>
          <p:spPr>
            <a:xfrm>
              <a:off x="7135186" y="5064461"/>
              <a:ext cx="1564546" cy="5158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16F34D77-F385-4D81-BE41-BC64B1F905BF}"/>
                </a:ext>
              </a:extLst>
            </p:cNvPr>
            <p:cNvSpPr txBox="1"/>
            <p:nvPr/>
          </p:nvSpPr>
          <p:spPr>
            <a:xfrm>
              <a:off x="7587491" y="5123454"/>
              <a:ext cx="2306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IBM Plex Sans" panose="020B0503050203000203" pitchFamily="34" charset="0"/>
                </a:rPr>
                <a:t>Data</a:t>
              </a:r>
              <a:endParaRPr lang="en-IE" sz="1600" dirty="0">
                <a:latin typeface="IBM Plex Sans" panose="020B0503050203000203" pitchFamily="34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8B8760C3-049E-4B9B-94C0-F8701E7110D1}"/>
                </a:ext>
              </a:extLst>
            </p:cNvPr>
            <p:cNvSpPr/>
            <p:nvPr/>
          </p:nvSpPr>
          <p:spPr>
            <a:xfrm>
              <a:off x="7135186" y="5729546"/>
              <a:ext cx="1564546" cy="5158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DFE5AFFD-9087-433D-808C-E2DBE952357A}"/>
                </a:ext>
              </a:extLst>
            </p:cNvPr>
            <p:cNvSpPr txBox="1"/>
            <p:nvPr/>
          </p:nvSpPr>
          <p:spPr>
            <a:xfrm>
              <a:off x="7445579" y="5810106"/>
              <a:ext cx="2306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IBM Plex Sans" panose="020B0503050203000203" pitchFamily="34" charset="0"/>
                </a:rPr>
                <a:t>Methods</a:t>
              </a:r>
              <a:endParaRPr lang="en-IE" sz="1600" dirty="0">
                <a:latin typeface="IBM Plex Sans" panose="020B0503050203000203" pitchFamily="34" charset="0"/>
              </a:endParaRP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0DA300E8-D324-47CC-8E95-3FF1FD977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659" y="1321267"/>
              <a:ext cx="796953" cy="1098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C7232CE-906A-4DAA-8622-B1DA7EB492A7}"/>
                </a:ext>
              </a:extLst>
            </p:cNvPr>
            <p:cNvSpPr txBox="1"/>
            <p:nvPr/>
          </p:nvSpPr>
          <p:spPr>
            <a:xfrm>
              <a:off x="4098021" y="469460"/>
              <a:ext cx="32255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latin typeface="IBM Plex Sans" panose="020B0503050203000203" pitchFamily="34" charset="0"/>
                </a:rPr>
                <a:t>There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are</a:t>
              </a:r>
              <a:r>
                <a:rPr lang="de-DE" sz="1400" dirty="0">
                  <a:latin typeface="IBM Plex Sans" panose="020B0503050203000203" pitchFamily="34" charset="0"/>
                </a:rPr>
                <a:t> different OOP </a:t>
              </a:r>
              <a:r>
                <a:rPr lang="de-DE" sz="1400" dirty="0" err="1">
                  <a:latin typeface="IBM Plex Sans" panose="020B0503050203000203" pitchFamily="34" charset="0"/>
                </a:rPr>
                <a:t>approaches</a:t>
              </a:r>
              <a:r>
                <a:rPr lang="de-DE" sz="1400" dirty="0">
                  <a:latin typeface="IBM Plex Sans" panose="020B0503050203000203" pitchFamily="34" charset="0"/>
                </a:rPr>
                <a:t> in R </a:t>
              </a:r>
              <a:r>
                <a:rPr lang="de-DE" sz="1400" dirty="0" err="1">
                  <a:latin typeface="IBM Plex Sans" panose="020B0503050203000203" pitchFamily="34" charset="0"/>
                </a:rPr>
                <a:t>to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create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classes</a:t>
              </a:r>
              <a:r>
                <a:rPr lang="de-DE" sz="1400" dirty="0">
                  <a:latin typeface="IBM Plex Sans" panose="020B0503050203000203" pitchFamily="34" charset="0"/>
                </a:rPr>
                <a:t> in R: S3, S4 and R6 „</a:t>
              </a:r>
              <a:r>
                <a:rPr lang="de-DE" sz="1400" dirty="0" err="1">
                  <a:latin typeface="IBM Plex Sans" panose="020B0503050203000203" pitchFamily="34" charset="0"/>
                </a:rPr>
                <a:t>classes</a:t>
              </a:r>
              <a:r>
                <a:rPr lang="de-DE" sz="1400" dirty="0">
                  <a:latin typeface="IBM Plex Sans" panose="020B0503050203000203" pitchFamily="34" charset="0"/>
                </a:rPr>
                <a:t>“.</a:t>
              </a:r>
              <a:endParaRPr lang="en-IE" sz="1400" dirty="0">
                <a:latin typeface="IBM Plex Sans" panose="020B0503050203000203" pitchFamily="34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ECDD6277-CB08-4319-AC57-F894E2E3C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421" y="5243753"/>
              <a:ext cx="730912" cy="7437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F7229B-AEF2-45D6-808D-EEC298958F63}"/>
                </a:ext>
              </a:extLst>
            </p:cNvPr>
            <p:cNvSpPr txBox="1"/>
            <p:nvPr/>
          </p:nvSpPr>
          <p:spPr>
            <a:xfrm>
              <a:off x="560751" y="5979383"/>
              <a:ext cx="3879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latin typeface="IBM Plex Sans" panose="020B0503050203000203" pitchFamily="34" charset="0"/>
                </a:rPr>
                <a:t>Functions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that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are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specialized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to</a:t>
              </a:r>
              <a:r>
                <a:rPr lang="de-DE" sz="1400" dirty="0">
                  <a:latin typeface="IBM Plex Sans" panose="020B0503050203000203" pitchFamily="34" charset="0"/>
                </a:rPr>
                <a:t> carry out </a:t>
              </a:r>
              <a:r>
                <a:rPr lang="de-DE" sz="1400" dirty="0" err="1">
                  <a:latin typeface="IBM Plex Sans" panose="020B0503050203000203" pitchFamily="34" charset="0"/>
                </a:rPr>
                <a:t>calculations</a:t>
              </a:r>
              <a:r>
                <a:rPr lang="de-DE" sz="1400" dirty="0">
                  <a:latin typeface="IBM Plex Sans" panose="020B0503050203000203" pitchFamily="34" charset="0"/>
                </a:rPr>
                <a:t> on </a:t>
              </a:r>
              <a:r>
                <a:rPr lang="de-DE" sz="1400" dirty="0" err="1">
                  <a:latin typeface="IBM Plex Sans" panose="020B0503050203000203" pitchFamily="34" charset="0"/>
                </a:rPr>
                <a:t>objects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of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the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specific</a:t>
              </a:r>
              <a:r>
                <a:rPr lang="de-DE" sz="1400" dirty="0">
                  <a:latin typeface="IBM Plex Sans" panose="020B0503050203000203" pitchFamily="34" charset="0"/>
                </a:rPr>
                <a:t> </a:t>
              </a:r>
              <a:r>
                <a:rPr lang="de-DE" sz="1400" dirty="0" err="1">
                  <a:latin typeface="IBM Plex Sans" panose="020B0503050203000203" pitchFamily="34" charset="0"/>
                </a:rPr>
                <a:t>class</a:t>
              </a:r>
              <a:r>
                <a:rPr lang="de-DE" sz="1400" dirty="0">
                  <a:latin typeface="IBM Plex Sans" panose="020B0503050203000203" pitchFamily="34" charset="0"/>
                </a:rPr>
                <a:t>.</a:t>
              </a:r>
              <a:endParaRPr lang="en-IE" sz="1400" dirty="0">
                <a:latin typeface="IBM Plex Sans" panose="020B0503050203000203" pitchFamily="34" charset="0"/>
              </a:endParaRPr>
            </a:p>
          </p:txBody>
        </p: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584B665A-2FCE-4E46-B0E7-B819D2A9260E}"/>
              </a:ext>
            </a:extLst>
          </p:cNvPr>
          <p:cNvSpPr txBox="1"/>
          <p:nvPr/>
        </p:nvSpPr>
        <p:spPr>
          <a:xfrm>
            <a:off x="9017201" y="4709609"/>
            <a:ext cx="29189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IBM Plex Sans" panose="020B0503050203000203" pitchFamily="34" charset="0"/>
              </a:rPr>
              <a:t>R </a:t>
            </a:r>
            <a:r>
              <a:rPr lang="de-DE" sz="1200" dirty="0" err="1">
                <a:latin typeface="IBM Plex Sans" panose="020B0503050203000203" pitchFamily="34" charset="0"/>
              </a:rPr>
              <a:t>has</a:t>
            </a:r>
            <a:r>
              <a:rPr lang="de-DE" sz="1200" dirty="0">
                <a:latin typeface="IBM Plex Sans" panose="020B0503050203000203" pitchFamily="34" charset="0"/>
              </a:rPr>
              <a:t> different </a:t>
            </a:r>
            <a:r>
              <a:rPr lang="de-DE" sz="1200" dirty="0" err="1">
                <a:latin typeface="IBM Plex Sans" panose="020B0503050203000203" pitchFamily="34" charset="0"/>
              </a:rPr>
              <a:t>base</a:t>
            </a:r>
            <a:r>
              <a:rPr lang="de-DE" sz="1200" dirty="0">
                <a:latin typeface="IBM Plex Sans" panose="020B0503050203000203" pitchFamily="34" charset="0"/>
              </a:rPr>
              <a:t> </a:t>
            </a:r>
            <a:r>
              <a:rPr lang="de-DE" sz="1200" dirty="0" err="1">
                <a:latin typeface="IBM Plex Sans" panose="020B0503050203000203" pitchFamily="34" charset="0"/>
              </a:rPr>
              <a:t>types</a:t>
            </a:r>
            <a:r>
              <a:rPr lang="de-DE" sz="1200" dirty="0">
                <a:latin typeface="IBM Plex Sans" panose="020B0503050203000203" pitchFamily="34" charset="0"/>
              </a:rPr>
              <a:t> </a:t>
            </a:r>
            <a:r>
              <a:rPr lang="de-DE" sz="1200" dirty="0" err="1">
                <a:latin typeface="IBM Plex Sans" panose="020B0503050203000203" pitchFamily="34" charset="0"/>
              </a:rPr>
              <a:t>that</a:t>
            </a:r>
            <a:r>
              <a:rPr lang="de-DE" sz="1200" dirty="0">
                <a:latin typeface="IBM Plex Sans" panose="020B0503050203000203" pitchFamily="34" charset="0"/>
              </a:rPr>
              <a:t> </a:t>
            </a:r>
            <a:r>
              <a:rPr lang="de-DE" sz="1200" dirty="0" err="1">
                <a:latin typeface="IBM Plex Sans" panose="020B0503050203000203" pitchFamily="34" charset="0"/>
              </a:rPr>
              <a:t>are</a:t>
            </a:r>
            <a:r>
              <a:rPr lang="de-DE" sz="1200" dirty="0">
                <a:latin typeface="IBM Plex Sans" panose="020B0503050203000203" pitchFamily="34" charset="0"/>
              </a:rPr>
              <a:t> </a:t>
            </a:r>
            <a:r>
              <a:rPr lang="de-DE" sz="1200" dirty="0" err="1">
                <a:latin typeface="IBM Plex Sans" panose="020B0503050203000203" pitchFamily="34" charset="0"/>
              </a:rPr>
              <a:t>defined</a:t>
            </a:r>
            <a:r>
              <a:rPr lang="de-DE" sz="1200" dirty="0">
                <a:latin typeface="IBM Plex Sans" panose="020B0503050203000203" pitchFamily="34" charset="0"/>
              </a:rPr>
              <a:t> in C. These </a:t>
            </a:r>
            <a:r>
              <a:rPr lang="de-DE" sz="1200" b="1" dirty="0" err="1">
                <a:latin typeface="IBM Plex Sans" panose="020B0503050203000203" pitchFamily="34" charset="0"/>
              </a:rPr>
              <a:t>cannot</a:t>
            </a:r>
            <a:r>
              <a:rPr lang="de-DE" sz="1200" b="1" dirty="0">
                <a:latin typeface="IBM Plex Sans" panose="020B0503050203000203" pitchFamily="34" charset="0"/>
              </a:rPr>
              <a:t> </a:t>
            </a:r>
            <a:r>
              <a:rPr lang="de-DE" sz="1200" b="1" dirty="0" err="1">
                <a:latin typeface="IBM Plex Sans" panose="020B0503050203000203" pitchFamily="34" charset="0"/>
              </a:rPr>
              <a:t>be</a:t>
            </a:r>
            <a:r>
              <a:rPr lang="de-DE" sz="1200" dirty="0">
                <a:latin typeface="IBM Plex Sans" panose="020B0503050203000203" pitchFamily="34" charset="0"/>
              </a:rPr>
              <a:t> </a:t>
            </a:r>
            <a:r>
              <a:rPr lang="de-DE" sz="1200" b="1" dirty="0" err="1">
                <a:latin typeface="IBM Plex Sans" panose="020B0503050203000203" pitchFamily="34" charset="0"/>
              </a:rPr>
              <a:t>altered</a:t>
            </a:r>
            <a:r>
              <a:rPr lang="de-DE" sz="1200" b="1" dirty="0">
                <a:latin typeface="IBM Plex Sans" panose="020B0503050203000203" pitchFamily="34" charset="0"/>
              </a:rPr>
              <a:t>.</a:t>
            </a:r>
            <a:r>
              <a:rPr lang="de-DE" sz="1200" dirty="0">
                <a:latin typeface="IBM Plex Sans" panose="020B0503050203000203" pitchFamily="34" charset="0"/>
              </a:rPr>
              <a:t> E.g.:</a:t>
            </a:r>
          </a:p>
          <a:p>
            <a:endParaRPr lang="de-DE" sz="1200" dirty="0">
              <a:latin typeface="IBM Plex Sans" panose="020B0503050203000203" pitchFamily="34" charset="0"/>
            </a:endParaRP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de-DE" sz="1200" dirty="0">
                <a:latin typeface="IBM Plex Sans" panose="020B0503050203000203" pitchFamily="34" charset="0"/>
              </a:rPr>
              <a:t>Character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de-DE" sz="1200" dirty="0" err="1">
                <a:latin typeface="IBM Plex Sans" panose="020B0503050203000203" pitchFamily="34" charset="0"/>
              </a:rPr>
              <a:t>Numeric</a:t>
            </a:r>
            <a:r>
              <a:rPr lang="de-DE" sz="1200" dirty="0">
                <a:latin typeface="IBM Plex Sans" panose="020B0503050203000203" pitchFamily="34" charset="0"/>
              </a:rPr>
              <a:t> (real </a:t>
            </a:r>
            <a:r>
              <a:rPr lang="de-DE" sz="1200" dirty="0" err="1">
                <a:latin typeface="IBM Plex Sans" panose="020B0503050203000203" pitchFamily="34" charset="0"/>
              </a:rPr>
              <a:t>or</a:t>
            </a:r>
            <a:r>
              <a:rPr lang="de-DE" sz="1200" dirty="0">
                <a:latin typeface="IBM Plex Sans" panose="020B0503050203000203" pitchFamily="34" charset="0"/>
              </a:rPr>
              <a:t> </a:t>
            </a:r>
            <a:r>
              <a:rPr lang="de-DE" sz="1200" dirty="0" err="1">
                <a:latin typeface="IBM Plex Sans" panose="020B0503050203000203" pitchFamily="34" charset="0"/>
              </a:rPr>
              <a:t>decimal</a:t>
            </a:r>
            <a:r>
              <a:rPr lang="de-DE" sz="1200" dirty="0">
                <a:latin typeface="IBM Plex Sans" panose="020B0503050203000203" pitchFamily="34" charset="0"/>
              </a:rPr>
              <a:t>) 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de-DE" sz="1200" dirty="0">
                <a:latin typeface="IBM Plex Sans" panose="020B0503050203000203" pitchFamily="34" charset="0"/>
              </a:rPr>
              <a:t>Integer 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de-DE" sz="1200" dirty="0">
                <a:latin typeface="IBM Plex Sans" panose="020B0503050203000203" pitchFamily="34" charset="0"/>
              </a:rPr>
              <a:t>Logical 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de-DE" sz="1200" dirty="0">
                <a:latin typeface="IBM Plex Sans" panose="020B0503050203000203" pitchFamily="34" charset="0"/>
              </a:rPr>
              <a:t>List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de-DE" sz="1200" dirty="0">
                <a:latin typeface="IBM Plex Sans" panose="020B0503050203000203" pitchFamily="34" charset="0"/>
              </a:rPr>
              <a:t>…</a:t>
            </a:r>
          </a:p>
          <a:p>
            <a:endParaRPr lang="de-DE" sz="1600" dirty="0"/>
          </a:p>
          <a:p>
            <a:endParaRPr lang="en-IE" sz="16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199D2BD-D7DE-4F4C-9CA9-BDE0000D6910}"/>
              </a:ext>
            </a:extLst>
          </p:cNvPr>
          <p:cNvSpPr txBox="1"/>
          <p:nvPr/>
        </p:nvSpPr>
        <p:spPr>
          <a:xfrm>
            <a:off x="8975392" y="3596635"/>
            <a:ext cx="30373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IBM Plex Sans" panose="020B0503050203000203" pitchFamily="34" charset="0"/>
              </a:rPr>
              <a:t>Every object has  a base type (mode)/ inherits from a “base class”.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200" dirty="0">
              <a:latin typeface="IBM Plex Sans" panose="020B050305020300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IBM Plex Sans" panose="020B0503050203000203" pitchFamily="34" charset="0"/>
              </a:rPr>
              <a:t>This is how R stores an object in memory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BDB35C-8EF4-4973-943A-0990B3A05E9A}"/>
              </a:ext>
            </a:extLst>
          </p:cNvPr>
          <p:cNvSpPr txBox="1"/>
          <p:nvPr/>
        </p:nvSpPr>
        <p:spPr>
          <a:xfrm>
            <a:off x="9759898" y="3158933"/>
            <a:ext cx="14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IBM Plex Sans" panose="020B0503050203000203" pitchFamily="34" charset="0"/>
              </a:rPr>
              <a:t>Type/Mode</a:t>
            </a:r>
            <a:endParaRPr lang="en-IE" dirty="0">
              <a:latin typeface="IBM Plex Sans" panose="020B0503050203000203" pitchFamily="34" charset="0"/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A45BAD9-1FCD-486A-A52B-83A03E0F45EB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8975392" y="2697333"/>
            <a:ext cx="1479966" cy="406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3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Freitag</dc:creator>
  <cp:lastModifiedBy>Markus Freitag</cp:lastModifiedBy>
  <cp:revision>24</cp:revision>
  <dcterms:created xsi:type="dcterms:W3CDTF">2021-05-31T12:42:13Z</dcterms:created>
  <dcterms:modified xsi:type="dcterms:W3CDTF">2021-05-31T19:36:40Z</dcterms:modified>
</cp:coreProperties>
</file>