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256" r:id="rId5"/>
    <p:sldId id="349" r:id="rId6"/>
    <p:sldId id="333" r:id="rId7"/>
    <p:sldId id="362" r:id="rId8"/>
    <p:sldId id="350" r:id="rId9"/>
    <p:sldId id="355" r:id="rId10"/>
    <p:sldId id="356" r:id="rId11"/>
    <p:sldId id="357" r:id="rId12"/>
    <p:sldId id="358" r:id="rId13"/>
    <p:sldId id="359" r:id="rId14"/>
    <p:sldId id="360" r:id="rId15"/>
    <p:sldId id="361" r:id="rId16"/>
    <p:sldId id="351" r:id="rId17"/>
    <p:sldId id="352" r:id="rId18"/>
    <p:sldId id="353" r:id="rId19"/>
    <p:sldId id="35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7163"/>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4"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600" b="1" dirty="0">
              <a:solidFill>
                <a:schemeClr val="tx1">
                  <a:lumMod val="75000"/>
                  <a:lumOff val="25000"/>
                </a:schemeClr>
              </a:solidFill>
              <a:effectLst/>
              <a:latin typeface="+mj-lt"/>
            </a:rPr>
            <a:t>STAGE 01</a:t>
          </a:r>
        </a:p>
        <a:p>
          <a:pPr>
            <a:lnSpc>
              <a:spcPct val="100000"/>
            </a:lnSpc>
          </a:pPr>
          <a:endParaRPr lang="en-US" sz="500" b="1" dirty="0">
            <a:solidFill>
              <a:schemeClr val="tx1">
                <a:lumMod val="75000"/>
                <a:lumOff val="25000"/>
              </a:schemeClr>
            </a:solidFill>
            <a:effectLst/>
            <a:latin typeface="+mj-lt"/>
          </a:endParaRP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349299C9-846E-4827-813A-349CCCE20782}">
      <dgm:prSet phldrT="[Text]" custT="1"/>
      <dgm:spPr/>
      <dgm:t>
        <a:bodyPr lIns="108000" tIns="432000" rIns="288000" anchor="t" anchorCtr="0"/>
        <a:lstStyle/>
        <a:p>
          <a:pPr marL="0" lvl="0" indent="0"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Collecting a Dataset of Images.</a:t>
          </a:r>
        </a:p>
      </dgm:t>
    </dgm:pt>
    <dgm:pt modelId="{AEA27547-B9ED-4994-BD27-04EC297EF367}" type="par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9D819F52-ACA0-4B08-8256-DF6BD8FA3A0B}" type="sibTrans" cxnId="{0EFA3039-6828-403C-9445-4359BA6645E6}">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600" b="1" dirty="0">
              <a:solidFill>
                <a:schemeClr val="tx1">
                  <a:lumMod val="75000"/>
                  <a:lumOff val="25000"/>
                </a:schemeClr>
              </a:solidFill>
              <a:effectLst/>
              <a:latin typeface="+mj-lt"/>
            </a:rPr>
            <a:t>STAGE 03</a:t>
          </a: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4A6BB192-9983-4F48-BBC5-6E384EED7EC5}">
      <dgm:prSet phldrT="[Text]" custT="1"/>
      <dgm:spPr/>
      <dgm:t>
        <a:bodyPr lIns="108000" tIns="432000" rIns="288000" anchor="t" anchorCtr="0"/>
        <a:lstStyle/>
        <a:p>
          <a:pPr marL="17463" indent="0">
            <a:lnSpc>
              <a:spcPct val="100000"/>
            </a:lnSpc>
            <a:buNone/>
            <a:tabLst/>
          </a:pPr>
          <a:r>
            <a:rPr lang="en-US" sz="1600" b="0" dirty="0">
              <a:solidFill>
                <a:schemeClr val="tx1">
                  <a:lumMod val="75000"/>
                  <a:lumOff val="25000"/>
                </a:schemeClr>
              </a:solidFill>
              <a:effectLst/>
            </a:rPr>
            <a:t>Feature extraction and Indexing Feature vectors of database images. </a:t>
          </a:r>
        </a:p>
      </dgm:t>
    </dgm:pt>
    <dgm:pt modelId="{230A6E4A-6CED-4DC0-AEFE-6859FE07B658}" type="par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0B568EC2-5D2A-4B00-8047-B7832F245B44}" type="sibTrans" cxnId="{E3115EEA-DE9C-4F06-B8B3-BEB263D5F2B1}">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600" b="1" dirty="0">
              <a:solidFill>
                <a:schemeClr val="tx1">
                  <a:lumMod val="75000"/>
                  <a:lumOff val="25000"/>
                </a:schemeClr>
              </a:solidFill>
              <a:effectLst/>
              <a:latin typeface="+mj-lt"/>
            </a:rPr>
            <a:t>STAGE 02</a:t>
          </a: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600" b="1" dirty="0">
              <a:solidFill>
                <a:schemeClr val="tx1">
                  <a:lumMod val="75000"/>
                  <a:lumOff val="25000"/>
                </a:schemeClr>
              </a:solidFill>
              <a:effectLst/>
              <a:latin typeface="+mj-lt"/>
            </a:rPr>
            <a:t>STAGE 04</a:t>
          </a:r>
          <a:endParaRPr lang="ru-RU" sz="16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600" b="1" dirty="0">
              <a:solidFill>
                <a:schemeClr val="tx1">
                  <a:lumMod val="75000"/>
                  <a:lumOff val="25000"/>
                </a:schemeClr>
              </a:solidFill>
              <a:effectLst/>
              <a:latin typeface="+mj-lt"/>
            </a:rPr>
            <a:t>STAGE 05</a:t>
          </a: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5D70EFF5-8B31-4A1F-AE44-51E4CF0013EB}">
      <dgm:prSet phldrT="[Text]" custT="1"/>
      <dgm:spPr/>
      <dgm:t>
        <a:bodyPr lIns="108000" tIns="432000" rIns="288000" anchor="t" anchorCtr="0"/>
        <a:lstStyle/>
        <a:p>
          <a:pPr marL="17463" indent="-17463">
            <a:lnSpc>
              <a:spcPct val="100000"/>
            </a:lnSpc>
            <a:buNone/>
            <a:tabLst/>
          </a:pPr>
          <a:r>
            <a:rPr lang="en-US" sz="1600" b="0" dirty="0">
              <a:solidFill>
                <a:schemeClr val="tx1">
                  <a:lumMod val="75000"/>
                  <a:lumOff val="25000"/>
                </a:schemeClr>
              </a:solidFill>
              <a:effectLst/>
            </a:rPr>
            <a:t>Image pre-processing</a:t>
          </a:r>
        </a:p>
      </dgm:t>
    </dgm:pt>
    <dgm:pt modelId="{B6A59CDE-18AD-4553-B6C5-FF001A8E8510}" type="sib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96C720A0-FEEF-48D1-8DF6-ABA03C304822}" type="parTrans" cxnId="{E97FF64F-8020-497E-AE7D-2395DDA4560D}">
      <dgm:prSet/>
      <dgm:spPr/>
      <dgm:t>
        <a:bodyPr/>
        <a:lstStyle/>
        <a:p>
          <a:pPr>
            <a:lnSpc>
              <a:spcPct val="100000"/>
            </a:lnSpc>
          </a:pPr>
          <a:endParaRPr lang="en-US" sz="1800" b="0">
            <a:solidFill>
              <a:schemeClr val="tx1">
                <a:lumMod val="75000"/>
                <a:lumOff val="25000"/>
              </a:schemeClr>
            </a:solidFill>
            <a:effectLst/>
          </a:endParaRPr>
        </a:p>
      </dgm:t>
    </dgm:pt>
    <dgm:pt modelId="{04A40292-9119-41B2-B968-7B651F20675D}">
      <dgm:prSet custT="1"/>
      <dgm:spPr/>
      <dgm:t>
        <a:bodyPr lIns="108000" tIns="432000" rIns="288000" anchor="t" anchorCtr="0"/>
        <a:lstStyle/>
        <a:p>
          <a:pPr marL="0" lvl="0" indent="0"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Similarity measurement of query vectors and indexed vectors. </a:t>
          </a:r>
        </a:p>
      </dgm:t>
    </dgm:pt>
    <dgm:pt modelId="{B4C4972A-0898-484E-AF78-D5D7E0F991F2}" type="sib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70078FF1-F2A9-4A6B-88D1-8CF3595EFE73}" type="parTrans" cxnId="{1D6C5464-DE30-4BEC-9E27-B2C179C39CC4}">
      <dgm:prSet/>
      <dgm:spPr/>
      <dgm:t>
        <a:bodyPr/>
        <a:lstStyle/>
        <a:p>
          <a:pPr>
            <a:lnSpc>
              <a:spcPct val="100000"/>
            </a:lnSpc>
          </a:pPr>
          <a:endParaRPr lang="en-US" sz="1800" b="0">
            <a:solidFill>
              <a:schemeClr val="tx1">
                <a:lumMod val="75000"/>
                <a:lumOff val="25000"/>
              </a:schemeClr>
            </a:solidFill>
            <a:effectLst/>
          </a:endParaRPr>
        </a:p>
      </dgm:t>
    </dgm:pt>
    <dgm:pt modelId="{C8E903CE-0CFD-4D68-A857-80E14557005E}">
      <dgm:prSet custT="1"/>
      <dgm:spPr/>
      <dgm:t>
        <a:bodyPr lIns="108000" tIns="432000" rIns="288000" anchor="t" anchorCtr="0"/>
        <a:lstStyle/>
        <a:p>
          <a:pPr marL="0" lvl="0" indent="0"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Parallelization of entire Architecture</a:t>
          </a:r>
        </a:p>
      </dgm:t>
    </dgm:pt>
    <dgm:pt modelId="{862799CE-00F4-4DD6-894E-A487503F8DE6}" type="sib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D5890537-0D77-4DA1-A100-62C393623468}" type="parTrans" cxnId="{17BD67AD-4331-49EC-BC4A-29404E891597}">
      <dgm:prSet/>
      <dgm:spPr/>
      <dgm:t>
        <a:bodyPr/>
        <a:lstStyle/>
        <a:p>
          <a:pPr>
            <a:lnSpc>
              <a:spcPct val="100000"/>
            </a:lnSpc>
          </a:pPr>
          <a:endParaRPr lang="en-US" sz="1800" b="0">
            <a:solidFill>
              <a:schemeClr val="tx1">
                <a:lumMod val="75000"/>
                <a:lumOff val="25000"/>
              </a:schemeClr>
            </a:solidFill>
            <a:effectLst/>
          </a:endParaRPr>
        </a:p>
      </dgm:t>
    </dgm:pt>
    <dgm:pt modelId="{A8C77D88-BC98-4078-AF92-C27D64E28F17}">
      <dgm:prSet phldrT="[Text]" custT="1"/>
      <dgm:spPr/>
      <dgm:t>
        <a:bodyPr lIns="108000" tIns="432000" rIns="288000" anchor="t" anchorCtr="0"/>
        <a:lstStyle/>
        <a:p>
          <a:pPr marL="17463" indent="-17463">
            <a:lnSpc>
              <a:spcPct val="100000"/>
            </a:lnSpc>
            <a:buNone/>
            <a:tabLst/>
          </a:pPr>
          <a:r>
            <a:rPr lang="en-US" sz="1600" b="0" dirty="0">
              <a:solidFill>
                <a:schemeClr val="tx1">
                  <a:lumMod val="75000"/>
                  <a:lumOff val="25000"/>
                </a:schemeClr>
              </a:solidFill>
              <a:effectLst/>
            </a:rPr>
            <a:t>using convolutional Filters</a:t>
          </a:r>
        </a:p>
      </dgm:t>
    </dgm:pt>
    <dgm:pt modelId="{D3F96AF9-0F88-4A77-AD29-FFA28A2B5ADE}" type="parTrans" cxnId="{DC258ADE-EAB4-4568-9000-18B8791CE01B}">
      <dgm:prSet/>
      <dgm:spPr/>
      <dgm:t>
        <a:bodyPr/>
        <a:lstStyle/>
        <a:p>
          <a:endParaRPr lang="en-US"/>
        </a:p>
      </dgm:t>
    </dgm:pt>
    <dgm:pt modelId="{1D9CE3CA-4632-49B6-B5D7-DC546C954151}" type="sibTrans" cxnId="{DC258ADE-EAB4-4568-9000-18B8791CE01B}">
      <dgm:prSet/>
      <dgm:spPr/>
      <dgm:t>
        <a:bodyPr/>
        <a:lstStyle/>
        <a:p>
          <a:endParaRPr lang="en-US"/>
        </a:p>
      </dgm:t>
    </dgm:pt>
    <dgm:pt modelId="{979E43FF-12CB-ED49-8959-325E1A9E21E8}" type="pres">
      <dgm:prSet presAssocID="{55C0B14E-AEA6-48D3-A387-ED4A3A3BF840}" presName="Name0" presStyleCnt="0">
        <dgm:presLayoutVars>
          <dgm:dir/>
          <dgm:resizeHandles val="exact"/>
        </dgm:presLayoutVars>
      </dgm:prSet>
      <dgm:spPr/>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custScaleX="143610">
        <dgm:presLayoutVars>
          <dgm:bulletEnabled val="1"/>
        </dgm:presLayoutVars>
      </dgm:prSet>
      <dgm:spPr/>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custScaleX="226912">
        <dgm:presLayoutVars>
          <dgm:bulletEnabled val="1"/>
        </dgm:presLayoutVars>
      </dgm:prSet>
      <dgm:spPr/>
    </dgm:pt>
    <dgm:pt modelId="{E003598C-A77C-E647-AC67-202397C7C2C6}" type="pres">
      <dgm:prSet presAssocID="{D07AD3FD-84FF-467E-9693-752776549C61}" presName="circleB" presStyleLbl="node1" presStyleIdx="1" presStyleCnt="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custScaleX="195694" custScaleY="91414">
        <dgm:presLayoutVars>
          <dgm:bulletEnabled val="1"/>
        </dgm:presLayoutVars>
      </dgm:prSet>
      <dgm:spPr/>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custScaleX="184181">
        <dgm:presLayoutVars>
          <dgm:bulletEnabled val="1"/>
        </dgm:presLayoutVars>
      </dgm:prSet>
      <dgm:spPr/>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custScaleX="166483">
        <dgm:presLayoutVars>
          <dgm:bulletEnabled val="1"/>
        </dgm:presLayoutVars>
      </dgm:prSet>
      <dgm:spPr/>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E3D50B03-7CAA-0F4A-A3C8-F3B1DBA170DC}" type="presOf" srcId="{32CCB050-072A-41BF-BE1B-388CF53E5629}" destId="{F18596F0-52A6-A143-9BFC-DA068C37DE6F}" srcOrd="0" destOrd="0" presId="urn:microsoft.com/office/officeart/2005/8/layout/hProcess11"/>
    <dgm:cxn modelId="{37101D06-CF2C-E64A-9F86-CA7A28B15D37}" type="presOf" srcId="{C8E903CE-0CFD-4D68-A857-80E14557005E}" destId="{10F10402-5A89-6540-96F4-099A00D5A2D6}" srcOrd="0" destOrd="1"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4CC396F-6FFB-7F48-BC35-8D1997858A06}" type="presOf" srcId="{04A40292-9119-41B2-B968-7B651F20675D}" destId="{F18596F0-52A6-A143-9BFC-DA068C37DE6F}" srcOrd="0" destOrd="1" presId="urn:microsoft.com/office/officeart/2005/8/layout/hProcess11"/>
    <dgm:cxn modelId="{E97FF64F-8020-497E-AE7D-2395DDA4560D}" srcId="{D07AD3FD-84FF-467E-9693-752776549C61}" destId="{5D70EFF5-8B31-4A1F-AE44-51E4CF0013EB}" srcOrd="0" destOrd="0" parTransId="{96C720A0-FEEF-48D1-8DF6-ABA03C304822}" sibTransId="{B6A59CDE-18AD-4553-B6C5-FF001A8E8510}"/>
    <dgm:cxn modelId="{9FBC3372-F202-D043-9055-43BAD72A8D54}" type="presOf" srcId="{D07AD3FD-84FF-467E-9693-752776549C61}" destId="{66C3B005-1F82-8E46-986A-D7F66A3A11C5}" srcOrd="0" destOrd="0" presId="urn:microsoft.com/office/officeart/2005/8/layout/hProcess11"/>
    <dgm:cxn modelId="{6159EB78-387A-6141-8223-669AB14D9A35}" type="presOf" srcId="{D71FC021-6A65-44D1-95B9-0E6C89079866}" destId="{E093F839-D107-C147-91A7-BF591A6B37F1}" srcOrd="0" destOrd="0" presId="urn:microsoft.com/office/officeart/2005/8/layout/hProcess11"/>
    <dgm:cxn modelId="{7E89577D-1942-6A44-A17F-40CE7CAFE767}" type="presOf" srcId="{5D70EFF5-8B31-4A1F-AE44-51E4CF0013EB}" destId="{66C3B005-1F82-8E46-986A-D7F66A3A11C5}" srcOrd="0" destOrd="1" presId="urn:microsoft.com/office/officeart/2005/8/layout/hProcess11"/>
    <dgm:cxn modelId="{31676387-7E21-4EFA-9517-B1D2CFA14577}" type="presOf" srcId="{A8C77D88-BC98-4078-AF92-C27D64E28F17}" destId="{66C3B005-1F82-8E46-986A-D7F66A3A11C5}" srcOrd="0" destOrd="2" presId="urn:microsoft.com/office/officeart/2005/8/layout/hProcess11"/>
    <dgm:cxn modelId="{53239C96-427C-420B-95DC-546F3B30ED65}" srcId="{55C0B14E-AEA6-48D3-A387-ED4A3A3BF840}" destId="{D71FC021-6A65-44D1-95B9-0E6C89079866}" srcOrd="2" destOrd="0" parTransId="{862AAE39-3AAD-40E3-BA20-90187BD73242}" sibTransId="{9B090D9D-470E-46E2-AABB-0368A52481AA}"/>
    <dgm:cxn modelId="{128D0C97-47A2-4444-BE4E-EF716AA05109}" type="presOf" srcId="{AACEAFD5-63CF-4AFC-B46F-BE086C5D447C}" destId="{372828CF-3339-E44A-BBB6-2086036C9488}" srcOrd="0" destOrd="0" presId="urn:microsoft.com/office/officeart/2005/8/layout/hProcess11"/>
    <dgm:cxn modelId="{938719A9-826C-C146-B6E2-ACDCF3167681}" type="presOf" srcId="{349299C9-846E-4827-813A-349CCCE20782}" destId="{372828CF-3339-E44A-BBB6-2086036C9488}" srcOrd="0" destOrd="1" presId="urn:microsoft.com/office/officeart/2005/8/layout/hProcess11"/>
    <dgm:cxn modelId="{17BD67AD-4331-49EC-BC4A-29404E891597}" srcId="{9E838AE2-4659-4603-ABC8-58DF4222C0D4}" destId="{C8E903CE-0CFD-4D68-A857-80E14557005E}" srcOrd="0" destOrd="0" parTransId="{D5890537-0D77-4DA1-A100-62C393623468}" sibTransId="{862799CE-00F4-4DD6-894E-A487503F8DE6}"/>
    <dgm:cxn modelId="{1F92E5B2-6CA3-B740-8CEA-ABC194B07CE5}" type="presOf" srcId="{9E838AE2-4659-4603-ABC8-58DF4222C0D4}" destId="{10F10402-5A89-6540-96F4-099A00D5A2D6}"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DC258ADE-EAB4-4568-9000-18B8791CE01B}" srcId="{D07AD3FD-84FF-467E-9693-752776549C61}" destId="{A8C77D88-BC98-4078-AF92-C27D64E28F17}" srcOrd="1" destOrd="0" parTransId="{D3F96AF9-0F88-4A77-AD29-FFA28A2B5ADE}" sibTransId="{1D9CE3CA-4632-49B6-B5D7-DC546C954151}"/>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F560A2FC-9EB1-C940-9414-05C0CD448957}" type="presOf" srcId="{4A6BB192-9983-4F48-BBC5-6E384EED7EC5}" destId="{E093F839-D107-C147-91A7-BF591A6B37F1}" srcOrd="0" destOrd="1" presId="urn:microsoft.com/office/officeart/2005/8/layout/hProcess11"/>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2095344"/>
          <a:ext cx="11401023" cy="927672"/>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2297" y="0"/>
          <a:ext cx="1572144" cy="20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1">
          <a:noAutofit/>
        </a:bodyPr>
        <a:lstStyle/>
        <a:p>
          <a:pPr marL="0" lvl="0" indent="0" algn="l" defTabSz="711200">
            <a:lnSpc>
              <a:spcPct val="100000"/>
            </a:lnSpc>
            <a:spcBef>
              <a:spcPct val="0"/>
            </a:spcBef>
            <a:spcAft>
              <a:spcPct val="35000"/>
            </a:spcAft>
            <a:buNone/>
          </a:pPr>
          <a:r>
            <a:rPr lang="en-US" sz="1600" b="1" kern="1200" dirty="0">
              <a:solidFill>
                <a:schemeClr val="tx1">
                  <a:lumMod val="75000"/>
                  <a:lumOff val="25000"/>
                </a:schemeClr>
              </a:solidFill>
              <a:effectLst/>
              <a:latin typeface="+mj-lt"/>
            </a:rPr>
            <a:t>STAGE 01</a:t>
          </a:r>
        </a:p>
        <a:p>
          <a:pPr marL="0" lvl="0" indent="0" algn="l" defTabSz="711200">
            <a:lnSpc>
              <a:spcPct val="100000"/>
            </a:lnSpc>
            <a:spcBef>
              <a:spcPct val="0"/>
            </a:spcBef>
            <a:spcAft>
              <a:spcPct val="35000"/>
            </a:spcAft>
            <a:buNone/>
          </a:pPr>
          <a:endParaRPr lang="en-US" sz="5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Collecting a Dataset of Images.</a:t>
          </a:r>
        </a:p>
      </dsp:txBody>
      <dsp:txXfrm>
        <a:off x="2297" y="0"/>
        <a:ext cx="1572144" cy="2047344"/>
      </dsp:txXfrm>
    </dsp:sp>
    <dsp:sp modelId="{A238071D-27EE-944C-AC00-AA0D602D331A}">
      <dsp:nvSpPr>
        <dsp:cNvPr id="0" name=""/>
        <dsp:cNvSpPr/>
      </dsp:nvSpPr>
      <dsp:spPr>
        <a:xfrm>
          <a:off x="532451" y="2303262"/>
          <a:ext cx="511836" cy="51183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629178" y="3071016"/>
          <a:ext cx="2484078" cy="20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1">
          <a:noAutofit/>
        </a:bodyPr>
        <a:lstStyle/>
        <a:p>
          <a:pPr marL="17463" lvl="0" indent="-17463" algn="l" defTabSz="711200">
            <a:lnSpc>
              <a:spcPct val="100000"/>
            </a:lnSpc>
            <a:spcBef>
              <a:spcPct val="0"/>
            </a:spcBef>
            <a:spcAft>
              <a:spcPct val="35000"/>
            </a:spcAft>
            <a:buNone/>
            <a:tabLst/>
          </a:pPr>
          <a:r>
            <a:rPr lang="en-US" sz="1600" b="1" kern="1200" dirty="0">
              <a:solidFill>
                <a:schemeClr val="tx1">
                  <a:lumMod val="75000"/>
                  <a:lumOff val="25000"/>
                </a:schemeClr>
              </a:solidFill>
              <a:effectLst/>
              <a:latin typeface="+mj-lt"/>
            </a:rPr>
            <a:t>STAGE 02</a:t>
          </a:r>
        </a:p>
        <a:p>
          <a:pPr marL="17463" lvl="1" indent="-17463" algn="l" defTabSz="711200">
            <a:lnSpc>
              <a:spcPct val="100000"/>
            </a:lnSpc>
            <a:spcBef>
              <a:spcPct val="0"/>
            </a:spcBef>
            <a:spcAft>
              <a:spcPct val="15000"/>
            </a:spcAft>
            <a:buNone/>
            <a:tabLst/>
          </a:pPr>
          <a:r>
            <a:rPr lang="en-US" sz="1600" b="0" kern="1200" dirty="0">
              <a:solidFill>
                <a:schemeClr val="tx1">
                  <a:lumMod val="75000"/>
                  <a:lumOff val="25000"/>
                </a:schemeClr>
              </a:solidFill>
              <a:effectLst/>
            </a:rPr>
            <a:t>Image pre-processing</a:t>
          </a:r>
        </a:p>
        <a:p>
          <a:pPr marL="17463" lvl="1" indent="-17463" algn="l" defTabSz="711200">
            <a:lnSpc>
              <a:spcPct val="100000"/>
            </a:lnSpc>
            <a:spcBef>
              <a:spcPct val="0"/>
            </a:spcBef>
            <a:spcAft>
              <a:spcPct val="15000"/>
            </a:spcAft>
            <a:buNone/>
            <a:tabLst/>
          </a:pPr>
          <a:r>
            <a:rPr lang="en-US" sz="1600" b="0" kern="1200" dirty="0">
              <a:solidFill>
                <a:schemeClr val="tx1">
                  <a:lumMod val="75000"/>
                  <a:lumOff val="25000"/>
                </a:schemeClr>
              </a:solidFill>
              <a:effectLst/>
            </a:rPr>
            <a:t>using convolutional Filters</a:t>
          </a:r>
        </a:p>
      </dsp:txBody>
      <dsp:txXfrm>
        <a:off x="1629178" y="3071016"/>
        <a:ext cx="2484078" cy="2047344"/>
      </dsp:txXfrm>
    </dsp:sp>
    <dsp:sp modelId="{E003598C-A77C-E647-AC67-202397C7C2C6}">
      <dsp:nvSpPr>
        <dsp:cNvPr id="0" name=""/>
        <dsp:cNvSpPr/>
      </dsp:nvSpPr>
      <dsp:spPr>
        <a:xfrm>
          <a:off x="2615300" y="2303262"/>
          <a:ext cx="511836" cy="511836"/>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4167993" y="43946"/>
          <a:ext cx="2142324" cy="187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1">
          <a:noAutofit/>
        </a:bodyPr>
        <a:lstStyle/>
        <a:p>
          <a:pPr marL="17463" lvl="0" indent="0" algn="l" defTabSz="711200">
            <a:lnSpc>
              <a:spcPct val="100000"/>
            </a:lnSpc>
            <a:spcBef>
              <a:spcPct val="0"/>
            </a:spcBef>
            <a:spcAft>
              <a:spcPct val="35000"/>
            </a:spcAft>
            <a:buNone/>
            <a:tabLst/>
          </a:pPr>
          <a:r>
            <a:rPr lang="en-US" sz="1600" b="1" kern="1200" dirty="0">
              <a:solidFill>
                <a:schemeClr val="tx1">
                  <a:lumMod val="75000"/>
                  <a:lumOff val="25000"/>
                </a:schemeClr>
              </a:solidFill>
              <a:effectLst/>
              <a:latin typeface="+mj-lt"/>
            </a:rPr>
            <a:t>STAGE 03</a:t>
          </a:r>
        </a:p>
        <a:p>
          <a:pPr marL="17463" lvl="1" indent="0" algn="l" defTabSz="711200">
            <a:lnSpc>
              <a:spcPct val="100000"/>
            </a:lnSpc>
            <a:spcBef>
              <a:spcPct val="0"/>
            </a:spcBef>
            <a:spcAft>
              <a:spcPct val="15000"/>
            </a:spcAft>
            <a:buNone/>
            <a:tabLst/>
          </a:pPr>
          <a:r>
            <a:rPr lang="en-US" sz="1600" b="0" kern="1200" dirty="0">
              <a:solidFill>
                <a:schemeClr val="tx1">
                  <a:lumMod val="75000"/>
                  <a:lumOff val="25000"/>
                </a:schemeClr>
              </a:solidFill>
              <a:effectLst/>
            </a:rPr>
            <a:t>Feature extraction and Indexing Feature vectors of database images. </a:t>
          </a:r>
        </a:p>
      </dsp:txBody>
      <dsp:txXfrm>
        <a:off x="4167993" y="43946"/>
        <a:ext cx="2142324" cy="1871559"/>
      </dsp:txXfrm>
    </dsp:sp>
    <dsp:sp modelId="{164A0F39-72C5-6C47-BD7E-D85A1B7BF6C9}">
      <dsp:nvSpPr>
        <dsp:cNvPr id="0" name=""/>
        <dsp:cNvSpPr/>
      </dsp:nvSpPr>
      <dsp:spPr>
        <a:xfrm>
          <a:off x="4983238" y="2259316"/>
          <a:ext cx="511836" cy="511836"/>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6365055" y="3071016"/>
          <a:ext cx="2016288" cy="20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1">
          <a:noAutofit/>
        </a:bodyPr>
        <a:lstStyle/>
        <a:p>
          <a:pPr marL="0" lvl="0" indent="0" algn="l" defTabSz="711200">
            <a:lnSpc>
              <a:spcPct val="100000"/>
            </a:lnSpc>
            <a:spcBef>
              <a:spcPct val="0"/>
            </a:spcBef>
            <a:spcAft>
              <a:spcPct val="35000"/>
            </a:spcAft>
            <a:buNone/>
          </a:pPr>
          <a:r>
            <a:rPr lang="en-US" sz="1600" b="1" kern="1200" dirty="0">
              <a:solidFill>
                <a:schemeClr val="tx1">
                  <a:lumMod val="75000"/>
                  <a:lumOff val="25000"/>
                </a:schemeClr>
              </a:solidFill>
              <a:effectLst/>
              <a:latin typeface="+mj-lt"/>
            </a:rPr>
            <a:t>STAGE 04</a:t>
          </a:r>
          <a:endParaRPr lang="ru-RU" sz="1600" b="1" kern="1200" dirty="0">
            <a:solidFill>
              <a:schemeClr val="tx1">
                <a:lumMod val="75000"/>
                <a:lumOff val="25000"/>
              </a:schemeClr>
            </a:solidFill>
            <a:effectLst/>
            <a:latin typeface="+mj-lt"/>
          </a:endParaRPr>
        </a:p>
        <a:p>
          <a:pPr marL="0" lvl="0" indent="0" algn="l"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Similarity measurement of query vectors and indexed vectors. </a:t>
          </a:r>
        </a:p>
      </dsp:txBody>
      <dsp:txXfrm>
        <a:off x="6365055" y="3071016"/>
        <a:ext cx="2016288" cy="2047344"/>
      </dsp:txXfrm>
    </dsp:sp>
    <dsp:sp modelId="{1501A02B-D4EF-144E-9CF0-602A004680BE}">
      <dsp:nvSpPr>
        <dsp:cNvPr id="0" name=""/>
        <dsp:cNvSpPr/>
      </dsp:nvSpPr>
      <dsp:spPr>
        <a:xfrm>
          <a:off x="7117281" y="2303262"/>
          <a:ext cx="511836" cy="511836"/>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8436080" y="0"/>
          <a:ext cx="1822542" cy="2047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1">
          <a:noAutofit/>
        </a:bodyPr>
        <a:lstStyle/>
        <a:p>
          <a:pPr marL="0" lvl="0" indent="0" algn="l" defTabSz="711200">
            <a:lnSpc>
              <a:spcPct val="100000"/>
            </a:lnSpc>
            <a:spcBef>
              <a:spcPct val="0"/>
            </a:spcBef>
            <a:spcAft>
              <a:spcPct val="35000"/>
            </a:spcAft>
            <a:buNone/>
          </a:pPr>
          <a:r>
            <a:rPr lang="en-US" sz="1600" b="1" kern="1200" dirty="0">
              <a:solidFill>
                <a:schemeClr val="tx1">
                  <a:lumMod val="75000"/>
                  <a:lumOff val="25000"/>
                </a:schemeClr>
              </a:solidFill>
              <a:effectLst/>
              <a:latin typeface="+mj-lt"/>
            </a:rPr>
            <a:t>STAGE 05</a:t>
          </a:r>
        </a:p>
        <a:p>
          <a:pPr marL="0" lvl="0" indent="0" algn="l" defTabSz="533400">
            <a:lnSpc>
              <a:spcPct val="100000"/>
            </a:lnSpc>
            <a:spcBef>
              <a:spcPct val="0"/>
            </a:spcBef>
            <a:spcAft>
              <a:spcPts val="0"/>
            </a:spcAft>
            <a:buNone/>
          </a:pPr>
          <a:r>
            <a:rPr lang="en-US" sz="1600" b="0" kern="1200" dirty="0">
              <a:solidFill>
                <a:schemeClr val="tx1">
                  <a:lumMod val="75000"/>
                  <a:lumOff val="25000"/>
                </a:schemeClr>
              </a:solidFill>
              <a:effectLst/>
              <a:latin typeface="+mn-lt"/>
              <a:ea typeface="+mn-ea"/>
              <a:cs typeface="+mn-cs"/>
            </a:rPr>
            <a:t>Parallelization of entire Architecture</a:t>
          </a:r>
        </a:p>
      </dsp:txBody>
      <dsp:txXfrm>
        <a:off x="8436080" y="0"/>
        <a:ext cx="1822542" cy="2047344"/>
      </dsp:txXfrm>
    </dsp:sp>
    <dsp:sp modelId="{C7D1C7BE-CF8B-A24E-8F4A-58F4F4E6CD28}">
      <dsp:nvSpPr>
        <dsp:cNvPr id="0" name=""/>
        <dsp:cNvSpPr/>
      </dsp:nvSpPr>
      <dsp:spPr>
        <a:xfrm>
          <a:off x="9091433" y="2303262"/>
          <a:ext cx="511836" cy="511836"/>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14-Nov-20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dirty="0"/>
              <a:t>Click icon to add picture</a:t>
            </a:r>
          </a:p>
        </p:txBody>
      </p:sp>
      <p:sp>
        <p:nvSpPr>
          <p:cNvPr id="2" name="Date Placeholder 1"/>
          <p:cNvSpPr>
            <a:spLocks noGrp="1"/>
          </p:cNvSpPr>
          <p:nvPr>
            <p:ph type="dt" sz="half" idx="10"/>
          </p:nvPr>
        </p:nvSpPr>
        <p:spPr/>
        <p:txBody>
          <a:bodyPr/>
          <a:lstStyle/>
          <a:p>
            <a:fld id="{4EDE50D6-574B-40AF-946F-D52A04ADE379}" type="datetime1">
              <a:rPr lang="en-US" smtClean="0"/>
              <a:t>14-Nov-20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14-Nov-20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14-Nov-20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dirty="0"/>
              <a:t>Click icon to add picture</a:t>
            </a:r>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dirty="0"/>
              <a:t>Click icon to add picture</a:t>
            </a:r>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dirty="0"/>
              <a:t>Click icon to add picture</a:t>
            </a:r>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14-Nov-20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14-Nov-20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14-Nov-20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14-Nov-20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14-Nov-20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dirty="0"/>
              <a:t>Click icon to add picture</a:t>
            </a:r>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14-Nov-20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14-Nov-20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26017"/>
          <a:stretch/>
        </p:blipFill>
        <p:spPr>
          <a:xfrm>
            <a:off x="1" y="0"/>
            <a:ext cx="12192000" cy="6858000"/>
          </a:xfrm>
          <a:prstGeom prst="rect">
            <a:avLst/>
          </a:prstGeom>
        </p:spPr>
      </p:pic>
      <p:sp>
        <p:nvSpPr>
          <p:cNvPr id="9" name="Title 1">
            <a:extLst>
              <a:ext uri="{FF2B5EF4-FFF2-40B4-BE49-F238E27FC236}">
                <a16:creationId xmlns:a16="http://schemas.microsoft.com/office/drawing/2014/main" id="{7DA107D3-E0E5-4841-8E6F-194315D76374}"/>
              </a:ext>
            </a:extLst>
          </p:cNvPr>
          <p:cNvSpPr txBox="1">
            <a:spLocks/>
          </p:cNvSpPr>
          <p:nvPr/>
        </p:nvSpPr>
        <p:spPr>
          <a:xfrm>
            <a:off x="6480313" y="384281"/>
            <a:ext cx="5711685" cy="1775823"/>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60000"/>
              </a:lnSpc>
            </a:pPr>
            <a:r>
              <a:rPr lang="en-US" sz="3600" b="1" dirty="0">
                <a:solidFill>
                  <a:schemeClr val="tx1">
                    <a:lumMod val="75000"/>
                    <a:lumOff val="25000"/>
                  </a:schemeClr>
                </a:solidFill>
                <a:latin typeface="Calibri" panose="020F0502020204030204" pitchFamily="34" charset="0"/>
                <a:cs typeface="Calibri" panose="020F0502020204030204" pitchFamily="34" charset="0"/>
              </a:rPr>
              <a:t>CBIR BASED IMAGE SEARCH </a:t>
            </a:r>
          </a:p>
          <a:p>
            <a:pPr algn="ctr">
              <a:lnSpc>
                <a:spcPct val="160000"/>
              </a:lnSpc>
            </a:pPr>
            <a:r>
              <a:rPr lang="en-US" sz="3600" b="1" dirty="0">
                <a:solidFill>
                  <a:schemeClr val="tx1">
                    <a:lumMod val="75000"/>
                    <a:lumOff val="25000"/>
                  </a:schemeClr>
                </a:solidFill>
                <a:latin typeface="Calibri" panose="020F0502020204030204" pitchFamily="34" charset="0"/>
                <a:cs typeface="Calibri" panose="020F0502020204030204" pitchFamily="34" charset="0"/>
              </a:rPr>
              <a:t>USING PARALLEL COMPUTING</a:t>
            </a:r>
          </a:p>
        </p:txBody>
      </p:sp>
      <p:sp>
        <p:nvSpPr>
          <p:cNvPr id="8" name="TextBox 7">
            <a:extLst>
              <a:ext uri="{FF2B5EF4-FFF2-40B4-BE49-F238E27FC236}">
                <a16:creationId xmlns:a16="http://schemas.microsoft.com/office/drawing/2014/main" id="{351DB24A-3C57-472E-831A-17BB7458932C}"/>
              </a:ext>
            </a:extLst>
          </p:cNvPr>
          <p:cNvSpPr txBox="1"/>
          <p:nvPr/>
        </p:nvSpPr>
        <p:spPr>
          <a:xfrm>
            <a:off x="7906602" y="5827387"/>
            <a:ext cx="4285398" cy="646331"/>
          </a:xfrm>
          <a:prstGeom prst="rect">
            <a:avLst/>
          </a:prstGeom>
          <a:noFill/>
        </p:spPr>
        <p:txBody>
          <a:bodyPr wrap="square" rtlCol="0">
            <a:spAutoFit/>
          </a:bodyPr>
          <a:lstStyle/>
          <a:p>
            <a:pPr algn="l"/>
            <a:r>
              <a:rPr lang="en-US" sz="3600" dirty="0">
                <a:solidFill>
                  <a:schemeClr val="tx1">
                    <a:lumMod val="75000"/>
                    <a:lumOff val="25000"/>
                  </a:schemeClr>
                </a:solidFill>
                <a:latin typeface="Calibri" panose="020F0502020204030204" pitchFamily="34" charset="0"/>
                <a:cs typeface="Calibri" panose="020F0502020204030204" pitchFamily="34" charset="0"/>
              </a:rPr>
              <a:t>Hemanth Kollipara </a:t>
            </a:r>
            <a:endParaRPr lang="en-US" sz="60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CONVOLVING WITH IMAGE</a:t>
            </a:r>
          </a:p>
        </p:txBody>
      </p:sp>
      <p:pic>
        <p:nvPicPr>
          <p:cNvPr id="5" name="Picture 4">
            <a:extLst>
              <a:ext uri="{FF2B5EF4-FFF2-40B4-BE49-F238E27FC236}">
                <a16:creationId xmlns:a16="http://schemas.microsoft.com/office/drawing/2014/main" id="{AB4F998D-5B81-4B73-A480-8637CF04B949}"/>
              </a:ext>
            </a:extLst>
          </p:cNvPr>
          <p:cNvPicPr>
            <a:picLocks noChangeAspect="1"/>
          </p:cNvPicPr>
          <p:nvPr/>
        </p:nvPicPr>
        <p:blipFill>
          <a:blip r:embed="rId2"/>
          <a:stretch>
            <a:fillRect/>
          </a:stretch>
        </p:blipFill>
        <p:spPr>
          <a:xfrm>
            <a:off x="1102576" y="638357"/>
            <a:ext cx="9618433" cy="5419616"/>
          </a:xfrm>
          <a:prstGeom prst="rect">
            <a:avLst/>
          </a:prstGeom>
        </p:spPr>
      </p:pic>
    </p:spTree>
    <p:extLst>
      <p:ext uri="{BB962C8B-B14F-4D97-AF65-F5344CB8AC3E}">
        <p14:creationId xmlns:p14="http://schemas.microsoft.com/office/powerpoint/2010/main" val="200989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APPLYING CONVOLUTION FILTERS</a:t>
            </a:r>
          </a:p>
        </p:txBody>
      </p:sp>
      <p:pic>
        <p:nvPicPr>
          <p:cNvPr id="9218" name="Picture 2">
            <a:extLst>
              <a:ext uri="{FF2B5EF4-FFF2-40B4-BE49-F238E27FC236}">
                <a16:creationId xmlns:a16="http://schemas.microsoft.com/office/drawing/2014/main" id="{25306084-A516-47AA-AAD3-D495E3C46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45"/>
          <a:stretch/>
        </p:blipFill>
        <p:spPr bwMode="auto">
          <a:xfrm>
            <a:off x="1143178" y="638357"/>
            <a:ext cx="9905641" cy="5722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524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APPLYING CONVOLUTION FILTERS</a:t>
            </a:r>
          </a:p>
        </p:txBody>
      </p:sp>
      <p:pic>
        <p:nvPicPr>
          <p:cNvPr id="9220" name="Picture 4">
            <a:extLst>
              <a:ext uri="{FF2B5EF4-FFF2-40B4-BE49-F238E27FC236}">
                <a16:creationId xmlns:a16="http://schemas.microsoft.com/office/drawing/2014/main" id="{4DABECDA-794D-44D6-8DC0-6FCE7ECE49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145"/>
          <a:stretch/>
        </p:blipFill>
        <p:spPr bwMode="auto">
          <a:xfrm>
            <a:off x="1025110" y="638357"/>
            <a:ext cx="10141780" cy="5859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52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RGB DISTRIBUTION PLOT USING HISTOGRAMS</a:t>
            </a:r>
          </a:p>
        </p:txBody>
      </p:sp>
      <p:pic>
        <p:nvPicPr>
          <p:cNvPr id="2050" name="Picture 2">
            <a:extLst>
              <a:ext uri="{FF2B5EF4-FFF2-40B4-BE49-F238E27FC236}">
                <a16:creationId xmlns:a16="http://schemas.microsoft.com/office/drawing/2014/main" id="{110DE3CC-9A0B-4E37-B453-53A8E9F1E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46" y="1660353"/>
            <a:ext cx="12002507" cy="353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2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667287" y="0"/>
            <a:ext cx="8857422" cy="638357"/>
          </a:xfrm>
          <a:solidFill>
            <a:schemeClr val="bg1"/>
          </a:solidFill>
        </p:spPr>
        <p:txBody>
          <a:bodyPr>
            <a:normAutofit fontScale="90000"/>
          </a:bodyPr>
          <a:lstStyle/>
          <a:p>
            <a:pPr algn="ctr"/>
            <a:r>
              <a:rPr lang="en-US" b="1" dirty="0"/>
              <a:t>GREY SCALE DISTRIBUTION PLOT</a:t>
            </a:r>
          </a:p>
        </p:txBody>
      </p:sp>
      <p:pic>
        <p:nvPicPr>
          <p:cNvPr id="3074" name="Picture 2">
            <a:extLst>
              <a:ext uri="{FF2B5EF4-FFF2-40B4-BE49-F238E27FC236}">
                <a16:creationId xmlns:a16="http://schemas.microsoft.com/office/drawing/2014/main" id="{AB5E672F-7467-4E8D-9C59-4D858A2A3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4" y="1680230"/>
            <a:ext cx="12015569" cy="349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21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667286" y="57977"/>
            <a:ext cx="8857422" cy="638357"/>
          </a:xfrm>
          <a:solidFill>
            <a:schemeClr val="bg1"/>
          </a:solidFill>
        </p:spPr>
        <p:txBody>
          <a:bodyPr>
            <a:normAutofit fontScale="90000"/>
          </a:bodyPr>
          <a:lstStyle/>
          <a:p>
            <a:pPr algn="ctr"/>
            <a:r>
              <a:rPr lang="en-US" b="1" dirty="0"/>
              <a:t>ROTATION &amp; FLIP &amp; ROTATION TOLERANCE</a:t>
            </a:r>
          </a:p>
        </p:txBody>
      </p:sp>
      <p:pic>
        <p:nvPicPr>
          <p:cNvPr id="4098" name="Picture 2">
            <a:extLst>
              <a:ext uri="{FF2B5EF4-FFF2-40B4-BE49-F238E27FC236}">
                <a16:creationId xmlns:a16="http://schemas.microsoft.com/office/drawing/2014/main" id="{027F76DB-87A6-4CE2-8305-26D96C10A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294" y="754311"/>
            <a:ext cx="8377414" cy="610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99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667287" y="0"/>
            <a:ext cx="8857422" cy="638357"/>
          </a:xfrm>
          <a:solidFill>
            <a:schemeClr val="bg1"/>
          </a:solidFill>
        </p:spPr>
        <p:txBody>
          <a:bodyPr>
            <a:normAutofit fontScale="90000"/>
          </a:bodyPr>
          <a:lstStyle/>
          <a:p>
            <a:pPr algn="ctr"/>
            <a:r>
              <a:rPr lang="en-US" b="1" dirty="0"/>
              <a:t>NOISE REDUCTION</a:t>
            </a:r>
          </a:p>
        </p:txBody>
      </p:sp>
      <p:pic>
        <p:nvPicPr>
          <p:cNvPr id="5122" name="Picture 2">
            <a:extLst>
              <a:ext uri="{FF2B5EF4-FFF2-40B4-BE49-F238E27FC236}">
                <a16:creationId xmlns:a16="http://schemas.microsoft.com/office/drawing/2014/main" id="{95375306-A952-47C3-A0C5-27C8B9FAE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3" y="638357"/>
            <a:ext cx="977265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24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2312557947"/>
              </p:ext>
            </p:extLst>
          </p:nvPr>
        </p:nvGraphicFramePr>
        <p:xfrm>
          <a:off x="545910" y="1317822"/>
          <a:ext cx="11401023" cy="51183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a:xfrm>
            <a:off x="742438" y="162509"/>
            <a:ext cx="10058400" cy="792834"/>
          </a:xfrm>
        </p:spPr>
        <p:txBody>
          <a:bodyPr>
            <a:normAutofit/>
          </a:bodyPr>
          <a:lstStyle/>
          <a:p>
            <a:r>
              <a:rPr lang="en-US" sz="3600" dirty="0"/>
              <a:t>PROGRESS</a:t>
            </a:r>
          </a:p>
        </p:txBody>
      </p:sp>
    </p:spTree>
    <p:extLst>
      <p:ext uri="{BB962C8B-B14F-4D97-AF65-F5344CB8AC3E}">
        <p14:creationId xmlns:p14="http://schemas.microsoft.com/office/powerpoint/2010/main" val="188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286A8A-AF86-4FD5-B2CA-DE0D44586BB9}"/>
              </a:ext>
            </a:extLst>
          </p:cNvPr>
          <p:cNvSpPr>
            <a:spLocks noGrp="1"/>
          </p:cNvSpPr>
          <p:nvPr>
            <p:ph type="title"/>
          </p:nvPr>
        </p:nvSpPr>
        <p:spPr>
          <a:xfrm>
            <a:off x="1086643" y="274984"/>
            <a:ext cx="10018713" cy="559903"/>
          </a:xfrm>
        </p:spPr>
        <p:txBody>
          <a:bodyPr>
            <a:normAutofit fontScale="90000"/>
          </a:bodyPr>
          <a:lstStyle/>
          <a:p>
            <a:r>
              <a:rPr lang="en-US" sz="5400" dirty="0">
                <a:latin typeface="Calibri" panose="020F0502020204030204" pitchFamily="34" charset="0"/>
                <a:cs typeface="Calibri" panose="020F0502020204030204" pitchFamily="34" charset="0"/>
              </a:rPr>
              <a:t>Abstract</a:t>
            </a:r>
          </a:p>
        </p:txBody>
      </p:sp>
      <p:sp>
        <p:nvSpPr>
          <p:cNvPr id="10" name="Content Placeholder 2">
            <a:extLst>
              <a:ext uri="{FF2B5EF4-FFF2-40B4-BE49-F238E27FC236}">
                <a16:creationId xmlns:a16="http://schemas.microsoft.com/office/drawing/2014/main" id="{B8FB617B-989C-45DC-B07D-C4C53A90C25D}"/>
              </a:ext>
            </a:extLst>
          </p:cNvPr>
          <p:cNvSpPr txBox="1">
            <a:spLocks/>
          </p:cNvSpPr>
          <p:nvPr/>
        </p:nvSpPr>
        <p:spPr>
          <a:xfrm>
            <a:off x="1086644" y="689113"/>
            <a:ext cx="9925914" cy="6056244"/>
          </a:xfrm>
          <a:prstGeom prst="rect">
            <a:avLst/>
          </a:prstGeom>
          <a:no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20000"/>
              </a:lnSpc>
              <a:buNone/>
            </a:pPr>
            <a:r>
              <a:rPr lang="en-US" sz="1800" dirty="0">
                <a:latin typeface="Calibri" panose="020F0502020204030204" pitchFamily="34" charset="0"/>
                <a:cs typeface="Calibri" panose="020F0502020204030204" pitchFamily="34" charset="0"/>
              </a:rPr>
              <a:t>“A picture is worth a thousand words”. A picture provides a lot of information that a human may not always be able to observe all the very minute details that the image contains. With the massive growth of the internet, people can gain access to a massive amount of information. Due to this retrieving the information of interest becomes very difficult. If focused on visual information, the internet contains several kinds of images and other visual information, such as videos, movies in various formats such as JPG, PNG, BMP and even GIF. Hence there is a need for such an image search engine using which the related and exact images can be searched. </a:t>
            </a:r>
          </a:p>
          <a:p>
            <a:pPr marL="0" indent="0" algn="just">
              <a:lnSpc>
                <a:spcPct val="120000"/>
              </a:lnSpc>
              <a:buNone/>
            </a:pPr>
            <a:r>
              <a:rPr lang="en-US" sz="1800" dirty="0">
                <a:latin typeface="Calibri" panose="020F0502020204030204" pitchFamily="34" charset="0"/>
                <a:cs typeface="Calibri" panose="020F0502020204030204" pitchFamily="34" charset="0"/>
              </a:rPr>
              <a:t>Image Search Engine that is based on a content-based image retrieval query technique involves providing the CBIR system with a sample image that it will then base its search upon. CBIR seeks to find methods to index, browse, and query large image databases by using meaningful feature extraction and comparison methods for images. But to implement such kind of algorithms in real-world applications we need the algorithm to be executed in the least time possible so as to increase the performance of the system. This speed-up of performance can be achieved by using the concept of parallel computing. Implementation of parallelization in image search could greatly reduce the retrieval time and improve the performance of retrieval system which is critical in any search applications. Applications of feature extraction from images are limitless. This data can be used in classification, recognition of images in a huge database centers where processing needs to be fast and efficient. </a:t>
            </a:r>
          </a:p>
        </p:txBody>
      </p:sp>
    </p:spTree>
    <p:extLst>
      <p:ext uri="{BB962C8B-B14F-4D97-AF65-F5344CB8AC3E}">
        <p14:creationId xmlns:p14="http://schemas.microsoft.com/office/powerpoint/2010/main" val="163908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2492356" y="145773"/>
            <a:ext cx="7207286" cy="834888"/>
          </a:xfrm>
          <a:solidFill>
            <a:schemeClr val="bg1"/>
          </a:solidFill>
        </p:spPr>
        <p:txBody>
          <a:bodyPr>
            <a:normAutofit/>
          </a:bodyPr>
          <a:lstStyle/>
          <a:p>
            <a:r>
              <a:rPr lang="en-US" b="1" dirty="0">
                <a:sym typeface="Bodoni SvtyTwo ITC TT-Book"/>
              </a:rPr>
              <a:t>PROPOSED BASE ARCHITECTURE</a:t>
            </a:r>
          </a:p>
        </p:txBody>
      </p:sp>
      <p:pic>
        <p:nvPicPr>
          <p:cNvPr id="1026" name="Picture 2" descr="Image of Flowchart">
            <a:extLst>
              <a:ext uri="{FF2B5EF4-FFF2-40B4-BE49-F238E27FC236}">
                <a16:creationId xmlns:a16="http://schemas.microsoft.com/office/drawing/2014/main" id="{871D0895-2F8F-4181-B604-3099A5DA7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065" y="1152940"/>
            <a:ext cx="6017869" cy="559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797527" y="2484963"/>
            <a:ext cx="3567321" cy="1780674"/>
          </a:xfrm>
          <a:solidFill>
            <a:schemeClr val="bg1"/>
          </a:solidFill>
        </p:spPr>
        <p:txBody>
          <a:bodyPr>
            <a:normAutofit/>
          </a:bodyPr>
          <a:lstStyle/>
          <a:p>
            <a:pPr algn="ctr"/>
            <a:r>
              <a:rPr lang="en-US" b="1" dirty="0"/>
              <a:t>PROPOSED PARALLEL ARCHITECTURE</a:t>
            </a:r>
          </a:p>
        </p:txBody>
      </p:sp>
      <p:pic>
        <p:nvPicPr>
          <p:cNvPr id="4" name="Picture 3">
            <a:extLst>
              <a:ext uri="{FF2B5EF4-FFF2-40B4-BE49-F238E27FC236}">
                <a16:creationId xmlns:a16="http://schemas.microsoft.com/office/drawing/2014/main" id="{7375B8D1-C626-43EC-A2E1-D46131AD6C74}"/>
              </a:ext>
            </a:extLst>
          </p:cNvPr>
          <p:cNvPicPr>
            <a:picLocks noChangeAspect="1"/>
          </p:cNvPicPr>
          <p:nvPr/>
        </p:nvPicPr>
        <p:blipFill rotWithShape="1">
          <a:blip r:embed="rId2"/>
          <a:srcRect t="7974" b="8282"/>
          <a:stretch/>
        </p:blipFill>
        <p:spPr>
          <a:xfrm>
            <a:off x="4614073" y="0"/>
            <a:ext cx="5235780" cy="6750600"/>
          </a:xfrm>
          <a:prstGeom prst="rect">
            <a:avLst/>
          </a:prstGeom>
        </p:spPr>
      </p:pic>
    </p:spTree>
    <p:extLst>
      <p:ext uri="{BB962C8B-B14F-4D97-AF65-F5344CB8AC3E}">
        <p14:creationId xmlns:p14="http://schemas.microsoft.com/office/powerpoint/2010/main" val="11787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2918791" y="461575"/>
            <a:ext cx="6354417" cy="638357"/>
          </a:xfrm>
        </p:spPr>
        <p:txBody>
          <a:bodyPr>
            <a:normAutofit fontScale="90000"/>
          </a:bodyPr>
          <a:lstStyle/>
          <a:p>
            <a:pPr algn="ctr"/>
            <a:r>
              <a:rPr lang="en-US" b="1" dirty="0"/>
              <a:t>Pre-processing TECHNIQUES</a:t>
            </a:r>
          </a:p>
        </p:txBody>
      </p:sp>
      <p:sp>
        <p:nvSpPr>
          <p:cNvPr id="3" name="Title 1">
            <a:extLst>
              <a:ext uri="{FF2B5EF4-FFF2-40B4-BE49-F238E27FC236}">
                <a16:creationId xmlns:a16="http://schemas.microsoft.com/office/drawing/2014/main" id="{7A1CAC77-3CD3-4C74-B319-1E9238368A28}"/>
              </a:ext>
            </a:extLst>
          </p:cNvPr>
          <p:cNvSpPr txBox="1">
            <a:spLocks/>
          </p:cNvSpPr>
          <p:nvPr/>
        </p:nvSpPr>
        <p:spPr>
          <a:xfrm>
            <a:off x="1916593" y="1601263"/>
            <a:ext cx="5822675" cy="4667016"/>
          </a:xfrm>
          <a:prstGeom prst="rect">
            <a:avLst/>
          </a:prstGeom>
        </p:spPr>
        <p:txBody>
          <a:bodyPr vert="horz" lIns="0" tIns="45720" rIns="0" bIns="45720" rtlCol="0" anchor="ctr">
            <a:normAutofit fontScale="97500"/>
          </a:bodyPr>
          <a:lstStyle>
            <a:lvl1pPr algn="l" defTabSz="914400" rtl="0" eaLnBrk="1" latinLnBrk="0" hangingPunct="1">
              <a:lnSpc>
                <a:spcPct val="90000"/>
              </a:lnSpc>
              <a:spcBef>
                <a:spcPct val="0"/>
              </a:spcBef>
              <a:buNone/>
              <a:defRPr sz="4000" kern="1200" cap="all" spc="-50" baseline="0">
                <a:solidFill>
                  <a:schemeClr val="tx1">
                    <a:lumMod val="75000"/>
                    <a:lumOff val="25000"/>
                  </a:schemeClr>
                </a:solidFill>
                <a:latin typeface="+mj-lt"/>
                <a:ea typeface="+mj-ea"/>
                <a:cs typeface="+mj-cs"/>
              </a:defRPr>
            </a:lvl1pPr>
          </a:lstStyle>
          <a:p>
            <a:pPr marL="571500" indent="-571500">
              <a:buFont typeface="Wingdings" panose="05000000000000000000" pitchFamily="2" charset="2"/>
              <a:buChar char="Ø"/>
            </a:pPr>
            <a:r>
              <a:rPr lang="en-US" sz="3600" dirty="0"/>
              <a:t>RESIZING</a:t>
            </a:r>
          </a:p>
          <a:p>
            <a:pPr marL="571500" indent="-571500">
              <a:buFont typeface="Wingdings" panose="05000000000000000000" pitchFamily="2" charset="2"/>
              <a:buChar char="Ø"/>
            </a:pPr>
            <a:endParaRPr lang="en-US" sz="3600" dirty="0"/>
          </a:p>
          <a:p>
            <a:pPr marL="571500" indent="-571500">
              <a:buFont typeface="Wingdings" panose="05000000000000000000" pitchFamily="2" charset="2"/>
              <a:buChar char="Ø"/>
            </a:pPr>
            <a:r>
              <a:rPr lang="en-US" sz="3600" dirty="0"/>
              <a:t>GRAY SCALING</a:t>
            </a:r>
          </a:p>
          <a:p>
            <a:pPr marL="571500" indent="-571500">
              <a:buFont typeface="Wingdings" panose="05000000000000000000" pitchFamily="2" charset="2"/>
              <a:buChar char="Ø"/>
            </a:pPr>
            <a:endParaRPr lang="en-US" sz="3600" dirty="0"/>
          </a:p>
          <a:p>
            <a:pPr marL="571500" indent="-571500">
              <a:buFont typeface="Wingdings" panose="05000000000000000000" pitchFamily="2" charset="2"/>
              <a:buChar char="Ø"/>
            </a:pPr>
            <a:r>
              <a:rPr lang="en-US" sz="3600" dirty="0"/>
              <a:t>CONVOLUTION FILTERS</a:t>
            </a:r>
          </a:p>
          <a:p>
            <a:pPr marL="571500" indent="-571500">
              <a:buFont typeface="Wingdings" panose="05000000000000000000" pitchFamily="2" charset="2"/>
              <a:buChar char="Ø"/>
            </a:pPr>
            <a:endParaRPr lang="en-US" sz="3600" dirty="0"/>
          </a:p>
          <a:p>
            <a:pPr marL="571500" indent="-571500">
              <a:buFont typeface="Wingdings" panose="05000000000000000000" pitchFamily="2" charset="2"/>
              <a:buChar char="Ø"/>
            </a:pPr>
            <a:r>
              <a:rPr lang="en-US" sz="3600" dirty="0"/>
              <a:t>NOISE REDUCTION</a:t>
            </a:r>
          </a:p>
          <a:p>
            <a:pPr marL="571500" indent="-571500">
              <a:buFont typeface="Wingdings" panose="05000000000000000000" pitchFamily="2" charset="2"/>
              <a:buChar char="Ø"/>
            </a:pPr>
            <a:endParaRPr lang="en-US" sz="3600" dirty="0"/>
          </a:p>
          <a:p>
            <a:pPr marL="571500" indent="-571500">
              <a:buFont typeface="Wingdings" panose="05000000000000000000" pitchFamily="2" charset="2"/>
              <a:buChar char="Ø"/>
            </a:pPr>
            <a:r>
              <a:rPr lang="en-US" sz="3600" dirty="0"/>
              <a:t>IMAGE SHARPENING</a:t>
            </a:r>
          </a:p>
        </p:txBody>
      </p:sp>
    </p:spTree>
    <p:extLst>
      <p:ext uri="{BB962C8B-B14F-4D97-AF65-F5344CB8AC3E}">
        <p14:creationId xmlns:p14="http://schemas.microsoft.com/office/powerpoint/2010/main" val="155823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RESIZING</a:t>
            </a:r>
          </a:p>
        </p:txBody>
      </p:sp>
      <p:pic>
        <p:nvPicPr>
          <p:cNvPr id="6146" name="Picture 2">
            <a:extLst>
              <a:ext uri="{FF2B5EF4-FFF2-40B4-BE49-F238E27FC236}">
                <a16:creationId xmlns:a16="http://schemas.microsoft.com/office/drawing/2014/main" id="{9FC3B849-2931-416E-9411-A8F434542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1" y="1395412"/>
            <a:ext cx="10467975"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43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GREY SCALING</a:t>
            </a:r>
          </a:p>
        </p:txBody>
      </p:sp>
      <p:pic>
        <p:nvPicPr>
          <p:cNvPr id="7170" name="Picture 2">
            <a:extLst>
              <a:ext uri="{FF2B5EF4-FFF2-40B4-BE49-F238E27FC236}">
                <a16:creationId xmlns:a16="http://schemas.microsoft.com/office/drawing/2014/main" id="{615075B7-DCE4-4322-B09C-B5D263787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6" y="1209261"/>
            <a:ext cx="11800782" cy="443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Convolution kernel</a:t>
            </a:r>
          </a:p>
        </p:txBody>
      </p:sp>
      <p:sp>
        <p:nvSpPr>
          <p:cNvPr id="6" name="Content Placeholder 2">
            <a:extLst>
              <a:ext uri="{FF2B5EF4-FFF2-40B4-BE49-F238E27FC236}">
                <a16:creationId xmlns:a16="http://schemas.microsoft.com/office/drawing/2014/main" id="{35680296-DAF5-43A1-8617-B643CE3CFE1A}"/>
              </a:ext>
            </a:extLst>
          </p:cNvPr>
          <p:cNvSpPr txBox="1">
            <a:spLocks/>
          </p:cNvSpPr>
          <p:nvPr/>
        </p:nvSpPr>
        <p:spPr>
          <a:xfrm>
            <a:off x="2729948" y="715616"/>
            <a:ext cx="7076661" cy="638357"/>
          </a:xfrm>
          <a:prstGeom prst="rect">
            <a:avLst/>
          </a:prstGeom>
          <a:noFill/>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20000"/>
              </a:lnSpc>
              <a:buNone/>
            </a:pPr>
            <a:r>
              <a:rPr lang="en-US" dirty="0">
                <a:latin typeface="Calibri" panose="020F0502020204030204" pitchFamily="34" charset="0"/>
                <a:cs typeface="Calibri" panose="020F0502020204030204" pitchFamily="34" charset="0"/>
              </a:rPr>
              <a:t>A Kernel is a matrix of numbers that modifies an image</a:t>
            </a:r>
          </a:p>
        </p:txBody>
      </p:sp>
      <p:pic>
        <p:nvPicPr>
          <p:cNvPr id="8194" name="Picture 2">
            <a:extLst>
              <a:ext uri="{FF2B5EF4-FFF2-40B4-BE49-F238E27FC236}">
                <a16:creationId xmlns:a16="http://schemas.microsoft.com/office/drawing/2014/main" id="{C578634A-FFFB-4419-9422-ECC782C77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993" y="1576787"/>
            <a:ext cx="7734012" cy="25687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6">
            <a:extLst>
              <a:ext uri="{FF2B5EF4-FFF2-40B4-BE49-F238E27FC236}">
                <a16:creationId xmlns:a16="http://schemas.microsoft.com/office/drawing/2014/main" id="{85E85F67-57D1-4E50-B2D9-9EACC38D5240}"/>
              </a:ext>
            </a:extLst>
          </p:cNvPr>
          <p:cNvGraphicFramePr>
            <a:graphicFrameLocks noGrp="1"/>
          </p:cNvGraphicFramePr>
          <p:nvPr>
            <p:extLst>
              <p:ext uri="{D42A27DB-BD31-4B8C-83A1-F6EECF244321}">
                <p14:modId xmlns:p14="http://schemas.microsoft.com/office/powerpoint/2010/main" val="1889960575"/>
              </p:ext>
            </p:extLst>
          </p:nvPr>
        </p:nvGraphicFramePr>
        <p:xfrm>
          <a:off x="2515281" y="4368332"/>
          <a:ext cx="2252871" cy="2116872"/>
        </p:xfrm>
        <a:graphic>
          <a:graphicData uri="http://schemas.openxmlformats.org/drawingml/2006/table">
            <a:tbl>
              <a:tblPr firstRow="1" bandRow="1">
                <a:tableStyleId>{5940675A-B579-460E-94D1-54222C63F5DA}</a:tableStyleId>
              </a:tblPr>
              <a:tblGrid>
                <a:gridCol w="750957">
                  <a:extLst>
                    <a:ext uri="{9D8B030D-6E8A-4147-A177-3AD203B41FA5}">
                      <a16:colId xmlns:a16="http://schemas.microsoft.com/office/drawing/2014/main" val="4119858262"/>
                    </a:ext>
                  </a:extLst>
                </a:gridCol>
                <a:gridCol w="750957">
                  <a:extLst>
                    <a:ext uri="{9D8B030D-6E8A-4147-A177-3AD203B41FA5}">
                      <a16:colId xmlns:a16="http://schemas.microsoft.com/office/drawing/2014/main" val="3794208094"/>
                    </a:ext>
                  </a:extLst>
                </a:gridCol>
                <a:gridCol w="750957">
                  <a:extLst>
                    <a:ext uri="{9D8B030D-6E8A-4147-A177-3AD203B41FA5}">
                      <a16:colId xmlns:a16="http://schemas.microsoft.com/office/drawing/2014/main" val="1161902372"/>
                    </a:ext>
                  </a:extLst>
                </a:gridCol>
              </a:tblGrid>
              <a:tr h="7056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48945725"/>
                  </a:ext>
                </a:extLst>
              </a:tr>
              <a:tr h="705624">
                <a:tc>
                  <a:txBody>
                    <a:bodyPr/>
                    <a:lstStyle/>
                    <a:p>
                      <a:pPr algn="ctr"/>
                      <a:r>
                        <a:rPr lang="en-US" dirty="0"/>
                        <a:t>-2</a:t>
                      </a:r>
                    </a:p>
                  </a:txBody>
                  <a:tcPr anchor="ctr"/>
                </a:tc>
                <a:tc>
                  <a:txBody>
                    <a:bodyPr/>
                    <a:lstStyle/>
                    <a:p>
                      <a:pPr algn="ctr"/>
                      <a:r>
                        <a:rPr lang="en-US" dirty="0"/>
                        <a:t>0</a:t>
                      </a:r>
                    </a:p>
                  </a:txBody>
                  <a:tcPr anchor="ctr"/>
                </a:tc>
                <a:tc>
                  <a:txBody>
                    <a:bodyPr/>
                    <a:lstStyle/>
                    <a:p>
                      <a:pPr algn="ctr"/>
                      <a:r>
                        <a:rPr lang="en-US" dirty="0"/>
                        <a:t>2</a:t>
                      </a:r>
                    </a:p>
                  </a:txBody>
                  <a:tcPr anchor="ctr"/>
                </a:tc>
                <a:extLst>
                  <a:ext uri="{0D108BD9-81ED-4DB2-BD59-A6C34878D82A}">
                    <a16:rowId xmlns:a16="http://schemas.microsoft.com/office/drawing/2014/main" val="265298795"/>
                  </a:ext>
                </a:extLst>
              </a:tr>
              <a:tr h="705624">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2524886504"/>
                  </a:ext>
                </a:extLst>
              </a:tr>
            </a:tbl>
          </a:graphicData>
        </a:graphic>
      </p:graphicFrame>
      <p:graphicFrame>
        <p:nvGraphicFramePr>
          <p:cNvPr id="10" name="Table 6">
            <a:extLst>
              <a:ext uri="{FF2B5EF4-FFF2-40B4-BE49-F238E27FC236}">
                <a16:creationId xmlns:a16="http://schemas.microsoft.com/office/drawing/2014/main" id="{621FC1EA-47D1-434A-9222-5FC31DFB3210}"/>
              </a:ext>
            </a:extLst>
          </p:cNvPr>
          <p:cNvGraphicFramePr>
            <a:graphicFrameLocks noGrp="1"/>
          </p:cNvGraphicFramePr>
          <p:nvPr>
            <p:extLst>
              <p:ext uri="{D42A27DB-BD31-4B8C-83A1-F6EECF244321}">
                <p14:modId xmlns:p14="http://schemas.microsoft.com/office/powerpoint/2010/main" val="1302985748"/>
              </p:ext>
            </p:extLst>
          </p:nvPr>
        </p:nvGraphicFramePr>
        <p:xfrm>
          <a:off x="5119333" y="4368332"/>
          <a:ext cx="2252871" cy="2116872"/>
        </p:xfrm>
        <a:graphic>
          <a:graphicData uri="http://schemas.openxmlformats.org/drawingml/2006/table">
            <a:tbl>
              <a:tblPr firstRow="1" bandRow="1">
                <a:tableStyleId>{5940675A-B579-460E-94D1-54222C63F5DA}</a:tableStyleId>
              </a:tblPr>
              <a:tblGrid>
                <a:gridCol w="750957">
                  <a:extLst>
                    <a:ext uri="{9D8B030D-6E8A-4147-A177-3AD203B41FA5}">
                      <a16:colId xmlns:a16="http://schemas.microsoft.com/office/drawing/2014/main" val="4119858262"/>
                    </a:ext>
                  </a:extLst>
                </a:gridCol>
                <a:gridCol w="750957">
                  <a:extLst>
                    <a:ext uri="{9D8B030D-6E8A-4147-A177-3AD203B41FA5}">
                      <a16:colId xmlns:a16="http://schemas.microsoft.com/office/drawing/2014/main" val="3794208094"/>
                    </a:ext>
                  </a:extLst>
                </a:gridCol>
                <a:gridCol w="750957">
                  <a:extLst>
                    <a:ext uri="{9D8B030D-6E8A-4147-A177-3AD203B41FA5}">
                      <a16:colId xmlns:a16="http://schemas.microsoft.com/office/drawing/2014/main" val="1161902372"/>
                    </a:ext>
                  </a:extLst>
                </a:gridCol>
              </a:tblGrid>
              <a:tr h="705624">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-1</a:t>
                      </a:r>
                    </a:p>
                  </a:txBody>
                  <a:tcPr anchor="ctr"/>
                </a:tc>
                <a:extLst>
                  <a:ext uri="{0D108BD9-81ED-4DB2-BD59-A6C34878D82A}">
                    <a16:rowId xmlns:a16="http://schemas.microsoft.com/office/drawing/2014/main" val="248945725"/>
                  </a:ext>
                </a:extLst>
              </a:tr>
              <a:tr h="705624">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265298795"/>
                  </a:ext>
                </a:extLst>
              </a:tr>
              <a:tr h="705624">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1</a:t>
                      </a:r>
                    </a:p>
                  </a:txBody>
                  <a:tcPr anchor="ctr"/>
                </a:tc>
                <a:extLst>
                  <a:ext uri="{0D108BD9-81ED-4DB2-BD59-A6C34878D82A}">
                    <a16:rowId xmlns:a16="http://schemas.microsoft.com/office/drawing/2014/main" val="2524886504"/>
                  </a:ext>
                </a:extLst>
              </a:tr>
            </a:tbl>
          </a:graphicData>
        </a:graphic>
      </p:graphicFrame>
      <p:graphicFrame>
        <p:nvGraphicFramePr>
          <p:cNvPr id="11" name="Table 6">
            <a:extLst>
              <a:ext uri="{FF2B5EF4-FFF2-40B4-BE49-F238E27FC236}">
                <a16:creationId xmlns:a16="http://schemas.microsoft.com/office/drawing/2014/main" id="{65923B36-2D26-45F1-805E-CC6EE4C09D01}"/>
              </a:ext>
            </a:extLst>
          </p:cNvPr>
          <p:cNvGraphicFramePr>
            <a:graphicFrameLocks noGrp="1"/>
          </p:cNvGraphicFramePr>
          <p:nvPr>
            <p:extLst>
              <p:ext uri="{D42A27DB-BD31-4B8C-83A1-F6EECF244321}">
                <p14:modId xmlns:p14="http://schemas.microsoft.com/office/powerpoint/2010/main" val="1224715955"/>
              </p:ext>
            </p:extLst>
          </p:nvPr>
        </p:nvGraphicFramePr>
        <p:xfrm>
          <a:off x="7710134" y="4368332"/>
          <a:ext cx="2252871" cy="2116872"/>
        </p:xfrm>
        <a:graphic>
          <a:graphicData uri="http://schemas.openxmlformats.org/drawingml/2006/table">
            <a:tbl>
              <a:tblPr firstRow="1" bandRow="1">
                <a:tableStyleId>{5940675A-B579-460E-94D1-54222C63F5DA}</a:tableStyleId>
              </a:tblPr>
              <a:tblGrid>
                <a:gridCol w="750957">
                  <a:extLst>
                    <a:ext uri="{9D8B030D-6E8A-4147-A177-3AD203B41FA5}">
                      <a16:colId xmlns:a16="http://schemas.microsoft.com/office/drawing/2014/main" val="4119858262"/>
                    </a:ext>
                  </a:extLst>
                </a:gridCol>
                <a:gridCol w="750957">
                  <a:extLst>
                    <a:ext uri="{9D8B030D-6E8A-4147-A177-3AD203B41FA5}">
                      <a16:colId xmlns:a16="http://schemas.microsoft.com/office/drawing/2014/main" val="3794208094"/>
                    </a:ext>
                  </a:extLst>
                </a:gridCol>
                <a:gridCol w="750957">
                  <a:extLst>
                    <a:ext uri="{9D8B030D-6E8A-4147-A177-3AD203B41FA5}">
                      <a16:colId xmlns:a16="http://schemas.microsoft.com/office/drawing/2014/main" val="1161902372"/>
                    </a:ext>
                  </a:extLst>
                </a:gridCol>
              </a:tblGrid>
              <a:tr h="7056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48945725"/>
                  </a:ext>
                </a:extLst>
              </a:tr>
              <a:tr h="705624">
                <a:tc>
                  <a:txBody>
                    <a:bodyPr/>
                    <a:lstStyle/>
                    <a:p>
                      <a:pPr algn="ctr"/>
                      <a:r>
                        <a:rPr lang="en-US" dirty="0"/>
                        <a:t>1</a:t>
                      </a:r>
                    </a:p>
                  </a:txBody>
                  <a:tcPr anchor="ctr"/>
                </a:tc>
                <a:tc>
                  <a:txBody>
                    <a:bodyPr/>
                    <a:lstStyle/>
                    <a:p>
                      <a:pPr algn="ctr"/>
                      <a:r>
                        <a:rPr lang="en-US" dirty="0"/>
                        <a:t>-4</a:t>
                      </a:r>
                    </a:p>
                  </a:txBody>
                  <a:tcPr anchor="ctr"/>
                </a:tc>
                <a:tc>
                  <a:txBody>
                    <a:bodyPr/>
                    <a:lstStyle/>
                    <a:p>
                      <a:pPr algn="ctr"/>
                      <a:r>
                        <a:rPr lang="en-US" dirty="0"/>
                        <a:t>1</a:t>
                      </a:r>
                    </a:p>
                  </a:txBody>
                  <a:tcPr anchor="ctr"/>
                </a:tc>
                <a:extLst>
                  <a:ext uri="{0D108BD9-81ED-4DB2-BD59-A6C34878D82A}">
                    <a16:rowId xmlns:a16="http://schemas.microsoft.com/office/drawing/2014/main" val="265298795"/>
                  </a:ext>
                </a:extLst>
              </a:tr>
              <a:tr h="70562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2524886504"/>
                  </a:ext>
                </a:extLst>
              </a:tr>
            </a:tbl>
          </a:graphicData>
        </a:graphic>
      </p:graphicFrame>
    </p:spTree>
    <p:extLst>
      <p:ext uri="{BB962C8B-B14F-4D97-AF65-F5344CB8AC3E}">
        <p14:creationId xmlns:p14="http://schemas.microsoft.com/office/powerpoint/2010/main" val="366780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3226-7F7D-4964-8DBA-362FEF422634}"/>
              </a:ext>
            </a:extLst>
          </p:cNvPr>
          <p:cNvSpPr>
            <a:spLocks noGrp="1"/>
          </p:cNvSpPr>
          <p:nvPr>
            <p:ph type="title"/>
          </p:nvPr>
        </p:nvSpPr>
        <p:spPr>
          <a:xfrm>
            <a:off x="1333499" y="0"/>
            <a:ext cx="9525000" cy="638357"/>
          </a:xfrm>
          <a:solidFill>
            <a:schemeClr val="bg1"/>
          </a:solidFill>
        </p:spPr>
        <p:txBody>
          <a:bodyPr>
            <a:normAutofit fontScale="90000"/>
          </a:bodyPr>
          <a:lstStyle/>
          <a:p>
            <a:pPr algn="ctr"/>
            <a:r>
              <a:rPr lang="en-US" b="1" dirty="0"/>
              <a:t>CONVOLVING WITH IMAGE</a:t>
            </a:r>
          </a:p>
        </p:txBody>
      </p:sp>
      <p:pic>
        <p:nvPicPr>
          <p:cNvPr id="4" name="Picture 3">
            <a:extLst>
              <a:ext uri="{FF2B5EF4-FFF2-40B4-BE49-F238E27FC236}">
                <a16:creationId xmlns:a16="http://schemas.microsoft.com/office/drawing/2014/main" id="{DA6C65FD-A7AD-4D86-85E9-A85706476EE3}"/>
              </a:ext>
            </a:extLst>
          </p:cNvPr>
          <p:cNvPicPr>
            <a:picLocks noChangeAspect="1"/>
          </p:cNvPicPr>
          <p:nvPr/>
        </p:nvPicPr>
        <p:blipFill>
          <a:blip r:embed="rId2"/>
          <a:stretch>
            <a:fillRect/>
          </a:stretch>
        </p:blipFill>
        <p:spPr>
          <a:xfrm>
            <a:off x="1333499" y="745514"/>
            <a:ext cx="9525000" cy="5366971"/>
          </a:xfrm>
          <a:prstGeom prst="rect">
            <a:avLst/>
          </a:prstGeom>
        </p:spPr>
      </p:pic>
    </p:spTree>
    <p:extLst>
      <p:ext uri="{BB962C8B-B14F-4D97-AF65-F5344CB8AC3E}">
        <p14:creationId xmlns:p14="http://schemas.microsoft.com/office/powerpoint/2010/main" val="275483864"/>
      </p:ext>
    </p:extLst>
  </p:cSld>
  <p:clrMapOvr>
    <a:masterClrMapping/>
  </p:clrMapOvr>
</p:sld>
</file>

<file path=ppt/theme/theme1.xml><?xml version="1.0" encoding="utf-8"?>
<a:theme xmlns:a="http://schemas.openxmlformats.org/drawingml/2006/main" name="Retrospect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442</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Verdana</vt:lpstr>
      <vt:lpstr>Wingdings</vt:lpstr>
      <vt:lpstr>RetrospectVTI</vt:lpstr>
      <vt:lpstr>PowerPoint Presentation</vt:lpstr>
      <vt:lpstr>Abstract</vt:lpstr>
      <vt:lpstr>PROPOSED BASE ARCHITECTURE</vt:lpstr>
      <vt:lpstr>PROPOSED PARALLEL ARCHITECTURE</vt:lpstr>
      <vt:lpstr>Pre-processing TECHNIQUES</vt:lpstr>
      <vt:lpstr>RESIZING</vt:lpstr>
      <vt:lpstr>GREY SCALING</vt:lpstr>
      <vt:lpstr>Convolution kernel</vt:lpstr>
      <vt:lpstr>CONVOLVING WITH IMAGE</vt:lpstr>
      <vt:lpstr>CONVOLVING WITH IMAGE</vt:lpstr>
      <vt:lpstr>APPLYING CONVOLUTION FILTERS</vt:lpstr>
      <vt:lpstr>APPLYING CONVOLUTION FILTERS</vt:lpstr>
      <vt:lpstr>RGB DISTRIBUTION PLOT USING HISTOGRAMS</vt:lpstr>
      <vt:lpstr>GREY SCALE DISTRIBUTION PLOT</vt:lpstr>
      <vt:lpstr>ROTATION &amp; FLIP &amp; ROTATION TOLERANCE</vt:lpstr>
      <vt:lpstr>NOISE REDUCTION</vt:lpstr>
      <vt:lpstr>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2020-09-24T10:35:44Z</dcterms:created>
  <dcterms:modified xsi:type="dcterms:W3CDTF">2020-11-14T18:08:41Z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