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5"/>
  </p:notesMasterIdLst>
  <p:sldIdLst>
    <p:sldId id="256" r:id="rId5"/>
    <p:sldId id="538" r:id="rId6"/>
    <p:sldId id="516" r:id="rId7"/>
    <p:sldId id="565" r:id="rId8"/>
    <p:sldId id="524" r:id="rId9"/>
    <p:sldId id="539" r:id="rId10"/>
    <p:sldId id="435" r:id="rId11"/>
    <p:sldId id="525" r:id="rId12"/>
    <p:sldId id="526" r:id="rId13"/>
    <p:sldId id="527" r:id="rId14"/>
    <p:sldId id="567" r:id="rId15"/>
    <p:sldId id="568" r:id="rId16"/>
    <p:sldId id="569" r:id="rId17"/>
    <p:sldId id="570" r:id="rId18"/>
    <p:sldId id="571" r:id="rId19"/>
    <p:sldId id="528" r:id="rId20"/>
    <p:sldId id="529" r:id="rId21"/>
    <p:sldId id="555" r:id="rId22"/>
    <p:sldId id="530" r:id="rId23"/>
    <p:sldId id="566" r:id="rId24"/>
    <p:sldId id="556" r:id="rId25"/>
    <p:sldId id="563" r:id="rId26"/>
    <p:sldId id="564" r:id="rId27"/>
    <p:sldId id="560" r:id="rId28"/>
    <p:sldId id="574" r:id="rId29"/>
    <p:sldId id="561" r:id="rId30"/>
    <p:sldId id="557" r:id="rId31"/>
    <p:sldId id="558" r:id="rId32"/>
    <p:sldId id="559" r:id="rId33"/>
    <p:sldId id="540" r:id="rId34"/>
    <p:sldId id="545" r:id="rId35"/>
    <p:sldId id="541" r:id="rId36"/>
    <p:sldId id="578" r:id="rId37"/>
    <p:sldId id="543" r:id="rId38"/>
    <p:sldId id="544" r:id="rId39"/>
    <p:sldId id="546" r:id="rId40"/>
    <p:sldId id="552" r:id="rId41"/>
    <p:sldId id="553" r:id="rId42"/>
    <p:sldId id="554" r:id="rId43"/>
    <p:sldId id="572" r:id="rId44"/>
    <p:sldId id="573" r:id="rId45"/>
    <p:sldId id="580" r:id="rId46"/>
    <p:sldId id="575" r:id="rId47"/>
    <p:sldId id="576" r:id="rId48"/>
    <p:sldId id="581" r:id="rId49"/>
    <p:sldId id="577" r:id="rId50"/>
    <p:sldId id="579" r:id="rId51"/>
    <p:sldId id="551" r:id="rId52"/>
    <p:sldId id="531" r:id="rId53"/>
    <p:sldId id="535" r:id="rId54"/>
    <p:sldId id="536" r:id="rId55"/>
    <p:sldId id="537" r:id="rId56"/>
    <p:sldId id="582" r:id="rId57"/>
    <p:sldId id="583" r:id="rId58"/>
    <p:sldId id="584" r:id="rId59"/>
    <p:sldId id="585" r:id="rId60"/>
    <p:sldId id="586" r:id="rId61"/>
    <p:sldId id="587" r:id="rId62"/>
    <p:sldId id="588" r:id="rId63"/>
    <p:sldId id="589" r:id="rId64"/>
    <p:sldId id="590" r:id="rId65"/>
    <p:sldId id="591" r:id="rId66"/>
    <p:sldId id="592" r:id="rId67"/>
    <p:sldId id="593" r:id="rId68"/>
    <p:sldId id="594" r:id="rId69"/>
    <p:sldId id="595" r:id="rId70"/>
    <p:sldId id="596" r:id="rId71"/>
    <p:sldId id="597" r:id="rId72"/>
    <p:sldId id="495" r:id="rId73"/>
    <p:sldId id="454" r:id="rId7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67"/>
            <p14:sldId id="568"/>
            <p14:sldId id="569"/>
            <p14:sldId id="570"/>
            <p14:sldId id="571"/>
            <p14:sldId id="528"/>
            <p14:sldId id="529"/>
            <p14:sldId id="555"/>
            <p14:sldId id="530"/>
            <p14:sldId id="566"/>
            <p14:sldId id="556"/>
            <p14:sldId id="563"/>
            <p14:sldId id="564"/>
            <p14:sldId id="560"/>
            <p14:sldId id="574"/>
            <p14:sldId id="561"/>
            <p14:sldId id="557"/>
            <p14:sldId id="558"/>
            <p14:sldId id="559"/>
            <p14:sldId id="540"/>
            <p14:sldId id="545"/>
            <p14:sldId id="541"/>
            <p14:sldId id="578"/>
            <p14:sldId id="543"/>
            <p14:sldId id="544"/>
            <p14:sldId id="546"/>
            <p14:sldId id="552"/>
            <p14:sldId id="553"/>
            <p14:sldId id="554"/>
            <p14:sldId id="572"/>
            <p14:sldId id="573"/>
          </p14:sldIdLst>
        </p14:section>
        <p14:section name="Scale" id="{31FE145C-B601-48F4-9D1A-7B73F26E97BB}">
          <p14:sldIdLst>
            <p14:sldId id="580"/>
            <p14:sldId id="575"/>
            <p14:sldId id="576"/>
            <p14:sldId id="581"/>
            <p14:sldId id="577"/>
            <p14:sldId id="579"/>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582"/>
            <p14:sldId id="583"/>
            <p14:sldId id="584"/>
            <p14:sldId id="585"/>
            <p14:sldId id="586"/>
            <p14:sldId id="587"/>
            <p14:sldId id="588"/>
            <p14:sldId id="589"/>
            <p14:sldId id="590"/>
            <p14:sldId id="591"/>
            <p14:sldId id="592"/>
            <p14:sldId id="593"/>
            <p14:sldId id="594"/>
            <p14:sldId id="595"/>
            <p14:sldId id="596"/>
            <p14:sldId id="597"/>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75E6FF"/>
    <a:srgbClr val="4472C4"/>
    <a:srgbClr val="00B0F0"/>
    <a:srgbClr val="548235"/>
    <a:srgbClr val="FFF2CC"/>
    <a:srgbClr val="012456"/>
    <a:srgbClr val="CCFF66"/>
    <a:srgbClr val="19396C"/>
    <a:srgbClr val="081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7" autoAdjust="0"/>
    <p:restoredTop sz="87407" autoAdjust="0"/>
  </p:normalViewPr>
  <p:slideViewPr>
    <p:cSldViewPr snapToGrid="0">
      <p:cViewPr varScale="1">
        <p:scale>
          <a:sx n="63" d="100"/>
          <a:sy n="63" d="100"/>
        </p:scale>
        <p:origin x="60" y="77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5/13/2015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r>
              <a:rPr lang="en-US" b="1" baseline="0" dirty="0" smtClean="0"/>
              <a:t>:</a:t>
            </a:r>
          </a:p>
          <a:p>
            <a:pPr marL="171450" indent="-171450" algn="l">
              <a:buFont typeface="Arial" panose="020B0604020202020204" pitchFamily="34" charset="0"/>
              <a:buChar char="•"/>
            </a:pPr>
            <a:r>
              <a:rPr lang="en-US" b="0" baseline="0" dirty="0" smtClean="0"/>
              <a:t>Basic is limited to A0-A4, lower disk speed and does not include load balancing or auto-scaling, but is cheaper</a:t>
            </a:r>
          </a:p>
          <a:p>
            <a:pPr marL="0" indent="0" algn="l">
              <a:buFont typeface="Arial" panose="020B0604020202020204" pitchFamily="34" charset="0"/>
              <a:buNone/>
            </a:pPr>
            <a:endParaRPr lang="en-US" b="0" dirty="0" smtClean="0"/>
          </a:p>
          <a:p>
            <a:pPr marL="0" indent="0">
              <a:buFont typeface="Arial" panose="020B0604020202020204" pitchFamily="34" charset="0"/>
              <a:buNone/>
            </a:pPr>
            <a:r>
              <a:rPr lang="en-US" baseline="0" dirty="0" smtClean="0"/>
              <a:t>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Demos\001 - Provisioning VM\Provisioning VM - Current Portal.html</a:t>
            </a:r>
          </a:p>
          <a:p>
            <a:endParaRPr lang="en-US" b="0" baseline="0" dirty="0" smtClean="0"/>
          </a:p>
          <a:p>
            <a:r>
              <a:rPr lang="en-US" b="0" baseline="0" dirty="0" smtClean="0"/>
              <a:t>-----------------------------------------------------------------------------------------------------</a:t>
            </a:r>
          </a:p>
          <a:p>
            <a:endParaRPr lang="en-US" b="1" dirty="0" smtClean="0"/>
          </a:p>
          <a:p>
            <a:endParaRPr lang="en-US" b="1" dirty="0" smtClean="0"/>
          </a:p>
          <a:p>
            <a:r>
              <a:rPr lang="en-US" b="1" dirty="0" smtClean="0"/>
              <a:t>Demo</a:t>
            </a:r>
            <a:r>
              <a:rPr lang="en-US" b="1" dirty="0" smtClean="0"/>
              <a:t>:</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that with Azure VMs you have two methods to add more storage to your VMS or to persist file data either by attaching data disks (</a:t>
            </a:r>
            <a:r>
              <a:rPr lang="en-US" baseline="0" dirty="0" err="1" smtClean="0"/>
              <a:t>vhd</a:t>
            </a:r>
            <a:r>
              <a:rPr lang="en-US" baseline="0" dirty="0" smtClean="0"/>
              <a:t> files from your storage account) or Azure Files which can be accessed like any SMB share over UNC. This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a:t>
            </a:r>
            <a:r>
              <a:rPr lang="en-US" baseline="0" dirty="0" smtClean="0"/>
              <a:t>VMs</a:t>
            </a:r>
          </a:p>
          <a:p>
            <a:endParaRPr lang="en-US" baseline="0" dirty="0" smtClean="0"/>
          </a:p>
          <a:p>
            <a:r>
              <a:rPr lang="en-US" b="1" baseline="0" dirty="0" smtClean="0"/>
              <a:t>Notes:</a:t>
            </a:r>
          </a:p>
          <a:p>
            <a:pPr marL="171450" indent="-171450">
              <a:buFont typeface="Arial" panose="020B0604020202020204" pitchFamily="34" charset="0"/>
              <a:buChar char="•"/>
            </a:pPr>
            <a:r>
              <a:rPr lang="en-US" b="0" baseline="0" dirty="0" smtClean="0"/>
              <a:t>OS Images from </a:t>
            </a:r>
            <a:r>
              <a:rPr lang="en-US" b="0" baseline="0" dirty="0" err="1" smtClean="0"/>
              <a:t>from</a:t>
            </a:r>
            <a:r>
              <a:rPr lang="en-US" b="0" baseline="0" dirty="0" smtClean="0"/>
              <a:t> the gallery, from the VM Depot or are user supplied, they are used to create new VMs</a:t>
            </a:r>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74241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a:t>
            </a:r>
            <a:r>
              <a:rPr lang="en-US" baseline="0" dirty="0" smtClean="0"/>
              <a:t> Azure Files is essentially a File Share as a Service and accessible by SMB (UNC) and HTTP REST APIs and can be connected to by multiple VMs or PaaS services.</a:t>
            </a:r>
            <a:endParaRPr lang="en-US" dirty="0" smtClean="0"/>
          </a:p>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5/14/2015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1769943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There is a lot</a:t>
            </a:r>
            <a:r>
              <a:rPr lang="en-NZ" b="0" baseline="0" dirty="0" smtClean="0"/>
              <a:t> of misunderstanding of “uptime” and what “five nines uptime” means (which is 5.2 minutes of downtime a year. Most companies should be fine with three nines (9 hours a year).</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Emphasize that to get 99.95% SLA</a:t>
            </a:r>
            <a:r>
              <a:rPr lang="en-CA" baseline="0" dirty="0" smtClean="0"/>
              <a:t> you will need at least two instances of everything you are running.</a:t>
            </a:r>
            <a:endParaRPr lang="en-CA"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3492491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what</a:t>
            </a:r>
            <a:r>
              <a:rPr lang="en-US" baseline="0" dirty="0" smtClean="0"/>
              <a:t> our SLA is (99.95%), what it includes and what it does not include</a:t>
            </a:r>
          </a:p>
          <a:p>
            <a:pPr defTabSz="924458">
              <a:defRPr/>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a recommended</a:t>
            </a:r>
            <a:r>
              <a:rPr lang="en-NZ" b="0" baseline="0" dirty="0" smtClean="0"/>
              <a:t> </a:t>
            </a:r>
            <a:r>
              <a:rPr lang="en-NZ" b="1" baseline="0" dirty="0" smtClean="0"/>
              <a:t>best practice</a:t>
            </a:r>
            <a:r>
              <a:rPr lang="en-NZ" b="0" baseline="0" dirty="0" smtClean="0"/>
              <a:t> availability set configuration and explain how availability sets work at a high level (will cover more in next slides)</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To provide redundancy to your application, we recommend that you group two or more virtual machines in an Availability Set</a:t>
            </a:r>
          </a:p>
          <a:p>
            <a:pPr marL="171450" indent="-171450" defTabSz="721141">
              <a:lnSpc>
                <a:spcPct val="90000"/>
              </a:lnSpc>
              <a:spcAft>
                <a:spcPts val="263"/>
              </a:spcAft>
              <a:buFont typeface="Arial" panose="020B0604020202020204" pitchFamily="34" charset="0"/>
              <a:buChar char="•"/>
              <a:defRPr/>
            </a:pPr>
            <a:r>
              <a:rPr lang="en-CA" dirty="0" smtClean="0"/>
              <a:t>This configuration ensures that during either a planned or unplanned maintenance event, at least one virtual machine will be available and meet the 99.95% Azure SLA</a:t>
            </a:r>
          </a:p>
          <a:p>
            <a:pPr marL="171450" indent="-171450" defTabSz="721141">
              <a:lnSpc>
                <a:spcPct val="90000"/>
              </a:lnSpc>
              <a:spcAft>
                <a:spcPts val="263"/>
              </a:spcAft>
              <a:buFont typeface="Arial" panose="020B0604020202020204" pitchFamily="34" charset="0"/>
              <a:buChar char="•"/>
              <a:defRPr/>
            </a:pPr>
            <a:r>
              <a:rPr lang="en-CA" b="0" baseline="0" dirty="0" smtClean="0"/>
              <a:t>Virtual machines in the same availability set are distributed across fault &amp; update domains ensuring that at least </a:t>
            </a:r>
            <a:r>
              <a:rPr lang="en-CA" b="1" baseline="0" dirty="0" smtClean="0"/>
              <a:t>ONE</a:t>
            </a:r>
            <a:r>
              <a:rPr lang="en-CA" b="0" baseline="0" dirty="0" smtClean="0"/>
              <a:t> of the machines in the availability set is running during either planned or unplanned maintenance.</a:t>
            </a:r>
          </a:p>
          <a:p>
            <a:pPr marL="171450" indent="-171450" defTabSz="721141">
              <a:lnSpc>
                <a:spcPct val="90000"/>
              </a:lnSpc>
              <a:spcAft>
                <a:spcPts val="263"/>
              </a:spcAft>
              <a:buFont typeface="Arial" panose="020B0604020202020204" pitchFamily="34" charset="0"/>
              <a:buChar char="•"/>
              <a:defRPr/>
            </a:pPr>
            <a:r>
              <a:rPr lang="en-CA" b="0" baseline="0" dirty="0" smtClean="0"/>
              <a:t>By placing services in an Availability Set, Azure knows to distribute these across upgrade and fault domains which means they will be maintained separately and sequentially.</a:t>
            </a:r>
          </a:p>
          <a:p>
            <a:pPr marL="171450" indent="-171450" defTabSz="721141">
              <a:lnSpc>
                <a:spcPct val="90000"/>
              </a:lnSpc>
              <a:spcAft>
                <a:spcPts val="263"/>
              </a:spcAft>
              <a:buFont typeface="Arial" panose="020B0604020202020204" pitchFamily="34" charset="0"/>
              <a:buChar char="•"/>
              <a:defRPr/>
            </a:pPr>
            <a:r>
              <a:rPr lang="en-NZ" dirty="0" smtClean="0"/>
              <a:t>Availability sets</a:t>
            </a:r>
            <a:r>
              <a:rPr lang="en-NZ" baseline="0" dirty="0" smtClean="0"/>
              <a:t> tell the Fabric Controller to place VMs in the same set on different racks for faults and in separate upgrade domains for updates. </a:t>
            </a:r>
          </a:p>
          <a:p>
            <a:pPr marL="171450" indent="-171450" defTabSz="721141">
              <a:lnSpc>
                <a:spcPct val="90000"/>
              </a:lnSpc>
              <a:spcAft>
                <a:spcPts val="263"/>
              </a:spcAft>
              <a:buFont typeface="Arial" panose="020B0604020202020204" pitchFamily="34" charset="0"/>
              <a:buChar char="•"/>
              <a:defRPr/>
            </a:pPr>
            <a:r>
              <a:rPr lang="en-NZ" baseline="0" dirty="0" smtClean="0"/>
              <a:t>This essentially tells the FC not to take the guest OS down of all VMs in the same set for host updates. </a:t>
            </a:r>
            <a:endParaRPr lang="en-NZ" dirty="0" smtClean="0"/>
          </a:p>
          <a:p>
            <a:pPr marL="171450" indent="-171450" defTabSz="721141">
              <a:lnSpc>
                <a:spcPct val="90000"/>
              </a:lnSpc>
              <a:spcAft>
                <a:spcPts val="263"/>
              </a:spcAft>
              <a:buFont typeface="Arial" panose="020B0604020202020204" pitchFamily="34" charset="0"/>
              <a:buChar char="•"/>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http://azure.microsoft.com/en-us/documentation/articles/virtual-machines-manage-availability/</a:t>
            </a:r>
            <a:endParaRPr lang="en-NZ"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80695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marL="0" marR="0" indent="0" algn="l" defTabSz="924458" rtl="0" eaLnBrk="1" fontAlgn="auto" latinLnBrk="0" hangingPunct="1">
              <a:lnSpc>
                <a:spcPct val="100000"/>
              </a:lnSpc>
              <a:spcBef>
                <a:spcPts val="0"/>
              </a:spcBef>
              <a:spcAft>
                <a:spcPts val="0"/>
              </a:spcAft>
              <a:buClrTx/>
              <a:buSzTx/>
              <a:buFontTx/>
              <a:buNone/>
              <a:tabLst/>
              <a:defRPr/>
            </a:pPr>
            <a:r>
              <a:rPr lang="en-US" b="0" baseline="0" dirty="0" smtClean="0"/>
              <a:t>Explain that basic round-robin load balancing is free in Azure, however Traffic Manager is a more robust solution that includes failover and configurable load balancing at a very low cost</a:t>
            </a:r>
          </a:p>
          <a:p>
            <a:pPr marL="0" marR="0" indent="0" algn="l" defTabSz="924458"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24458"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Failover: </a:t>
            </a:r>
            <a:r>
              <a:rPr lang="en-CA" b="0" baseline="0" dirty="0" smtClean="0"/>
              <a:t>Select Failover when you have endpoints in the same or different Azure datacenters (known as regions in the Management Portal) and want to use a primary endpoint for all traffic, but provide backups in case the primary or the backup endpoints are unavailable. For more information, see Failover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Round Robin: </a:t>
            </a:r>
            <a:r>
              <a:rPr lang="en-CA" b="0" baseline="0" dirty="0" smtClean="0"/>
              <a:t>Select Round Robin when you want to distribute load across a set of endpoints in the same datacenter or across different datacenters. For more information, see Round Robin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Performance: </a:t>
            </a:r>
            <a:r>
              <a:rPr lang="en-CA" b="0" baseline="0" dirty="0" smtClean="0"/>
              <a:t>Select Performance when you have endpoints in different geographic locations and you want requesting clients to use the "closest" endpoint in terms of the lowest latency. For more information, see Performance load balancing method.</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1" baseline="0" dirty="0" smtClean="0"/>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1" baseline="0" dirty="0" smtClean="0"/>
              <a:t>Reading</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0" baseline="0" dirty="0" smtClean="0"/>
              <a:t>https://msdn.microsoft.com/library/azure/dn339010.aspx</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0" baseline="0" dirty="0" smtClean="0"/>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39</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Key Vault offers an easy, cost-effective way to safeguard keys and other secrets used by cloud apps and services. With Key Vault, customers can streamline key management and maintain control of keys used to access and encrypt their data. </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3305559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Enhance data protection and compliance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Encrypt keys and small secrets like passwords using keys stored in tightly controlled and monitored Hardware Security Modules (HSMs)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Import or generate your keys in HSMs for added assurance.</a:t>
            </a:r>
            <a:r>
              <a:rPr lang="en-US" sz="1200" baseline="0" dirty="0" smtClean="0">
                <a:solidFill>
                  <a:srgbClr val="505050"/>
                </a:solidFill>
              </a:rPr>
              <a:t> Key Vault is designed so that </a:t>
            </a:r>
            <a:r>
              <a:rPr lang="en-US" sz="1200" dirty="0" smtClean="0">
                <a:solidFill>
                  <a:srgbClr val="505050"/>
                </a:solidFill>
              </a:rPr>
              <a:t>keys stay within the HSM boundary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505050"/>
                </a:solidFill>
              </a:rPr>
              <a:t>Comply with regulatory standards for secure key management, including the US Government FIPS 140-2 and Common Criteria EAL 4+</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Monitor and audit key use through Azure logging – pipe logs into HDInsight or your SIEM for additional analysis (coming soon)</a:t>
            </a:r>
            <a:endParaRPr lang="en-US" dirty="0" smtClean="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505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97745441-626C-4E73-AD28-AF6ABED9ACED}" type="slidenum">
              <a:rPr lang="en-US" smtClean="0"/>
              <a:t>41</a:t>
            </a:fld>
            <a:endParaRPr lang="en-US"/>
          </a:p>
        </p:txBody>
      </p:sp>
    </p:spTree>
    <p:extLst>
      <p:ext uri="{BB962C8B-B14F-4D97-AF65-F5344CB8AC3E}">
        <p14:creationId xmlns:p14="http://schemas.microsoft.com/office/powerpoint/2010/main" val="41524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1789060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Simply explain that it’s very easy to scale up a VM through the portal simply by configuring a larger machine size.</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You can easily change between</a:t>
            </a:r>
            <a:r>
              <a:rPr lang="en-US" baseline="0" dirty="0" smtClean="0"/>
              <a:t> basic &amp; standard</a:t>
            </a:r>
          </a:p>
          <a:p>
            <a:pPr marL="171450" indent="-171450">
              <a:buFont typeface="Arial" panose="020B0604020202020204" pitchFamily="34" charset="0"/>
              <a:buChar char="•"/>
            </a:pPr>
            <a:r>
              <a:rPr lang="en-US" baseline="0" dirty="0" smtClean="0"/>
              <a:t>You can scale up to G (Godzilla) class or down to a shared core and very little memory indeed depending on your needs</a:t>
            </a:r>
          </a:p>
          <a:p>
            <a:pPr marL="171450" indent="-171450">
              <a:buFont typeface="Arial" panose="020B0604020202020204" pitchFamily="34" charset="0"/>
              <a:buChar char="•"/>
            </a:pPr>
            <a:r>
              <a:rPr lang="en-US" baseline="0" dirty="0" smtClean="0"/>
              <a:t>Changing the tier or size will result in downtime as a new system is prepared, the disks are detached and re-attached to the new system and it is then booted and swapped for your current system.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2478695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through </a:t>
            </a:r>
            <a:r>
              <a:rPr lang="en-US" b="0" baseline="0" dirty="0" err="1" smtClean="0"/>
              <a:t>Powershell</a:t>
            </a:r>
            <a:r>
              <a:rPr lang="en-US" b="0" baseline="0" dirty="0" smtClean="0"/>
              <a:t> (Windows only) with the Set-</a:t>
            </a:r>
            <a:r>
              <a:rPr lang="en-US" b="0" baseline="0" dirty="0" err="1" smtClean="0"/>
              <a:t>AzureVMSize</a:t>
            </a:r>
            <a:r>
              <a:rPr lang="en-US" b="0" baseline="0" dirty="0" smtClean="0"/>
              <a:t> command.</a:t>
            </a:r>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159167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(and many other properties of a VM) through the HTTP based Azure Service Management API or through one of the many SDKs including .NET, PHP, Python and more.</a:t>
            </a:r>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2425005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Demos\002 - </a:t>
            </a:r>
            <a:r>
              <a:rPr lang="en-US" b="0" baseline="0" dirty="0" err="1" smtClean="0"/>
              <a:t>Autoscaling</a:t>
            </a:r>
            <a:r>
              <a:rPr lang="en-US" b="0" baseline="0" dirty="0" smtClean="0"/>
              <a:t> VM\</a:t>
            </a:r>
            <a:r>
              <a:rPr lang="en-US" b="0" baseline="0" dirty="0" err="1" smtClean="0"/>
              <a:t>Autoscaling</a:t>
            </a:r>
            <a:r>
              <a:rPr lang="en-US" b="0" baseline="0" dirty="0" smtClean="0"/>
              <a:t> VM.html</a:t>
            </a:r>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3569134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Microsoft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Microsoft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a:t>
            </a:r>
            <a:r>
              <a:rPr lang="en-US" baseline="0" dirty="0" smtClean="0"/>
              <a:t>VMs</a:t>
            </a:r>
            <a:r>
              <a:rPr lang="en-US" dirty="0" smtClean="0"/>
              <a:t> is just one of many services in Azure</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1092875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asides from</a:t>
            </a:r>
            <a:r>
              <a:rPr lang="en-US" baseline="0" dirty="0" smtClean="0"/>
              <a:t> Virtual Machines (IaaS) most of Azure is PaaS which means you can treat it like a set of building blocks that you can use to construct your product while focusing on your core business by not developing solutions such as an account solution (AD), security (AD, Multifactor Authentication), Mobile back end (Mobile services), Notification systems (Notification Hubs) etc.</a:t>
            </a:r>
            <a:endParaRPr lang="en-CA" dirty="0" smtClean="0"/>
          </a:p>
          <a:p>
            <a:endParaRPr lang="en-US" dirty="0" smtClean="0"/>
          </a:p>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54</a:t>
            </a:fld>
            <a:endParaRPr lang="en-US"/>
          </a:p>
        </p:txBody>
      </p:sp>
    </p:spTree>
    <p:extLst>
      <p:ext uri="{BB962C8B-B14F-4D97-AF65-F5344CB8AC3E}">
        <p14:creationId xmlns:p14="http://schemas.microsoft.com/office/powerpoint/2010/main" val="3035405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W</a:t>
            </a:r>
            <a:r>
              <a:rPr lang="en-US" dirty="0" smtClean="0"/>
              <a:t>ebsites isn’t the only Platform as a Service offering on Azure, in fact we are the</a:t>
            </a:r>
            <a:r>
              <a:rPr lang="en-US" baseline="0" dirty="0" smtClean="0"/>
              <a:t> leaders in PaaS offerings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362117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5/14/2015 6:28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961546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beyond the free trial</a:t>
            </a:r>
            <a:r>
              <a:rPr lang="en-US" baseline="0" dirty="0" smtClean="0"/>
              <a:t> we have a pretty awesome program for startups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2874323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BizSpark is the name</a:t>
            </a:r>
            <a:r>
              <a:rPr lang="en-US" baseline="0" dirty="0" smtClean="0"/>
              <a:t> of the program (set of offers) we have for tech startups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Video:</a:t>
            </a:r>
          </a:p>
          <a:p>
            <a:pPr marL="171450" indent="-171450">
              <a:buFont typeface="Arial" panose="020B0604020202020204" pitchFamily="34" charset="0"/>
              <a:buChar char="•"/>
            </a:pPr>
            <a:r>
              <a:rPr lang="en-US" b="0" baseline="0" dirty="0" smtClean="0"/>
              <a:t>Watch this video (http://aka.ms/bizsparkvid) to get familiar with BizSpark and our offers</a:t>
            </a:r>
            <a:endParaRPr lang="en-CA"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1343943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lgn="l">
              <a:buFont typeface="Arial" panose="020B0604020202020204" pitchFamily="34" charset="0"/>
              <a:buChar char="•"/>
            </a:pPr>
            <a:r>
              <a:rPr lang="en-US" dirty="0" smtClean="0"/>
              <a:t>Explain that BizSpark is for tech startups who are developing 1</a:t>
            </a:r>
            <a:r>
              <a:rPr lang="en-US" baseline="30000" dirty="0" smtClean="0"/>
              <a:t>st</a:t>
            </a:r>
            <a:r>
              <a:rPr lang="en-US" dirty="0" smtClean="0"/>
              <a:t> party IP/Hardware/Software.</a:t>
            </a:r>
            <a:endParaRPr lang="en-US" baseline="0" dirty="0" smtClean="0"/>
          </a:p>
          <a:p>
            <a:pPr marL="171450" indent="-171450" algn="l">
              <a:buFont typeface="Arial" panose="020B0604020202020204" pitchFamily="34" charset="0"/>
              <a:buChar char="•"/>
            </a:pPr>
            <a:r>
              <a:rPr lang="en-US" baseline="0" dirty="0" smtClean="0"/>
              <a:t>The #1 reason startups are denied their application to BizSpark is that they are consultants/contract workers etc.</a:t>
            </a:r>
          </a:p>
          <a:p>
            <a:pPr marL="171450" indent="-171450">
              <a:buFont typeface="Arial" panose="020B0604020202020204" pitchFamily="34" charset="0"/>
              <a:buChar char="•"/>
            </a:pPr>
            <a:r>
              <a:rPr lang="en-US" baseline="0" dirty="0" smtClean="0"/>
              <a:t>In short if you company is developing something it will sell (not on a contract for someone else) then you are set.</a:t>
            </a:r>
          </a:p>
        </p:txBody>
      </p:sp>
      <p:sp>
        <p:nvSpPr>
          <p:cNvPr id="4" name="Slide Number Placeholder 3"/>
          <p:cNvSpPr>
            <a:spLocks noGrp="1"/>
          </p:cNvSpPr>
          <p:nvPr>
            <p:ph type="sldNum" sz="quarter" idx="10"/>
          </p:nvPr>
        </p:nvSpPr>
        <p:spPr/>
        <p:txBody>
          <a:bodyPr/>
          <a:lstStyle/>
          <a:p>
            <a:fld id="{2C52CFDC-D2D5-4B9F-BA75-89F771E01AEB}" type="slidenum">
              <a:rPr lang="en-US" smtClean="0"/>
              <a:t>59</a:t>
            </a:fld>
            <a:endParaRPr lang="en-US"/>
          </a:p>
        </p:txBody>
      </p:sp>
    </p:spTree>
    <p:extLst>
      <p:ext uri="{BB962C8B-B14F-4D97-AF65-F5344CB8AC3E}">
        <p14:creationId xmlns:p14="http://schemas.microsoft.com/office/powerpoint/2010/main" val="445932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these are the common reasons a</a:t>
            </a:r>
            <a:r>
              <a:rPr lang="en-US" baseline="0" dirty="0" smtClean="0"/>
              <a:t> startups a</a:t>
            </a:r>
            <a:r>
              <a:rPr lang="en-US" dirty="0" smtClean="0"/>
              <a:t>pplication is denied from BizSpark</a:t>
            </a:r>
          </a:p>
          <a:p>
            <a:pPr marL="171450" indent="-171450">
              <a:buFont typeface="Arial" panose="020B0604020202020204" pitchFamily="34" charset="0"/>
              <a:buChar char="•"/>
            </a:pPr>
            <a:r>
              <a:rPr lang="en-US" baseline="0" dirty="0" smtClean="0"/>
              <a:t>We get asked “what if a consulting/contracting company otherwise meets all the requirements as they are now working on a 1</a:t>
            </a:r>
            <a:r>
              <a:rPr lang="en-US" baseline="30000" dirty="0" smtClean="0"/>
              <a:t>st</a:t>
            </a:r>
            <a:r>
              <a:rPr lang="en-US" baseline="0" dirty="0" smtClean="0"/>
              <a:t> party app. The answer is connect with us (bizsparkca@Microsoft.com) as we can make an exception provided the benefits we give them only apply to that work.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56907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core of the benefits</a:t>
            </a:r>
            <a:r>
              <a:rPr lang="en-US" baseline="0" dirty="0" smtClean="0"/>
              <a:t> include cloud credits, free MS software &amp; access to a loaner pool of devices for </a:t>
            </a:r>
            <a:r>
              <a:rPr lang="en-US" baseline="0" dirty="0" err="1" smtClean="0"/>
              <a:t>dev</a:t>
            </a:r>
            <a:r>
              <a:rPr lang="en-US" baseline="0" dirty="0" smtClean="0"/>
              <a:t>/test.</a:t>
            </a:r>
          </a:p>
        </p:txBody>
      </p:sp>
      <p:sp>
        <p:nvSpPr>
          <p:cNvPr id="4" name="Slide Number Placeholder 3"/>
          <p:cNvSpPr>
            <a:spLocks noGrp="1"/>
          </p:cNvSpPr>
          <p:nvPr>
            <p:ph type="sldNum" sz="quarter" idx="10"/>
          </p:nvPr>
        </p:nvSpPr>
        <p:spPr/>
        <p:txBody>
          <a:bodyPr/>
          <a:lstStyle/>
          <a:p>
            <a:fld id="{2C52CFDC-D2D5-4B9F-BA75-89F771E01AEB}" type="slidenum">
              <a:rPr lang="en-US" smtClean="0"/>
              <a:t>61</a:t>
            </a:fld>
            <a:endParaRPr lang="en-US"/>
          </a:p>
        </p:txBody>
      </p:sp>
    </p:spTree>
    <p:extLst>
      <p:ext uri="{BB962C8B-B14F-4D97-AF65-F5344CB8AC3E}">
        <p14:creationId xmlns:p14="http://schemas.microsoft.com/office/powerpoint/2010/main" val="3983158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$150</a:t>
            </a:r>
            <a:r>
              <a:rPr lang="en-US" baseline="0" dirty="0" smtClean="0"/>
              <a:t> a month in azure credits (per developer) while an active member of BizSpark (max 3 years)</a:t>
            </a:r>
            <a:endParaRPr lang="en-US" dirty="0" smtClean="0"/>
          </a:p>
          <a:p>
            <a:pPr marL="628650" lvl="1" indent="-171450">
              <a:buFont typeface="Arial" panose="020B0604020202020204" pitchFamily="34" charset="0"/>
              <a:buChar char="•"/>
            </a:pPr>
            <a:r>
              <a:rPr lang="en-US" baseline="0" dirty="0" smtClean="0"/>
              <a:t>There are Windows and </a:t>
            </a:r>
            <a:r>
              <a:rPr lang="en-US" b="1" baseline="0" dirty="0" smtClean="0"/>
              <a:t>Linux </a:t>
            </a:r>
            <a:r>
              <a:rPr lang="en-US" b="0" baseline="0" dirty="0" smtClean="0"/>
              <a:t>virtual machines on Azure including ready to deploy images of Windows Server, Ubuntu, CentOS and more.</a:t>
            </a:r>
          </a:p>
          <a:p>
            <a:pPr marL="628650" lvl="1" indent="-171450">
              <a:buFont typeface="Arial" panose="020B0604020202020204" pitchFamily="34" charset="0"/>
              <a:buChar char="•"/>
            </a:pPr>
            <a:r>
              <a:rPr lang="en-US" b="0" baseline="0" dirty="0" smtClean="0"/>
              <a:t>Websites (PaaS) support for .NET, Node.js, PHP, Python and more</a:t>
            </a:r>
          </a:p>
          <a:p>
            <a:pPr marL="628650" lvl="1" indent="-171450">
              <a:buFont typeface="Arial" panose="020B0604020202020204" pitchFamily="34" charset="0"/>
              <a:buChar char="•"/>
            </a:pPr>
            <a:r>
              <a:rPr lang="en-US" b="0" baseline="0" dirty="0" smtClean="0"/>
              <a:t>Mobile Services for iOS, Android, Windows &amp; Web</a:t>
            </a:r>
          </a:p>
          <a:p>
            <a:pPr marL="628650" lvl="1" indent="-171450">
              <a:buFont typeface="Arial" panose="020B0604020202020204" pitchFamily="34" charset="0"/>
              <a:buChar char="•"/>
            </a:pPr>
            <a:r>
              <a:rPr lang="en-US" b="0" baseline="0" dirty="0" smtClean="0"/>
              <a:t>If you go past the credits you get a 40% discount on paid usage</a:t>
            </a: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3203727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The core of the BizSpark offer is free MSDN Ultimate Subscriptions</a:t>
            </a:r>
            <a:r>
              <a:rPr lang="en-US" baseline="0" dirty="0" smtClean="0"/>
              <a:t> (again one per developer)</a:t>
            </a:r>
          </a:p>
          <a:p>
            <a:pPr marL="628650" lvl="1" indent="-171450">
              <a:buFont typeface="Arial" panose="020B0604020202020204" pitchFamily="34" charset="0"/>
              <a:buChar char="•"/>
            </a:pPr>
            <a:r>
              <a:rPr lang="en-US" b="0" baseline="0" dirty="0" smtClean="0"/>
              <a:t>Normally these sell for over $13,000 each to our enterprise customers</a:t>
            </a:r>
          </a:p>
          <a:p>
            <a:pPr marL="628650" lvl="1" indent="-171450">
              <a:buFont typeface="Arial" panose="020B0604020202020204" pitchFamily="34" charset="0"/>
              <a:buChar char="•"/>
            </a:pPr>
            <a:r>
              <a:rPr lang="en-US" b="0" baseline="0" dirty="0" smtClean="0"/>
              <a:t>Startups get them for free!</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13514428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BizSpark</a:t>
            </a:r>
            <a:r>
              <a:rPr lang="en-US" baseline="0" dirty="0" smtClean="0"/>
              <a:t> Plus (aka the Azure 60k) is for BizSpark startups who are/need more than $500 a month in azure</a:t>
            </a:r>
          </a:p>
          <a:p>
            <a:pPr marL="628650" lvl="1" indent="-171450">
              <a:buFont typeface="Arial" panose="020B0604020202020204" pitchFamily="34" charset="0"/>
              <a:buChar char="•"/>
            </a:pPr>
            <a:r>
              <a:rPr lang="en-US" b="0" baseline="0" dirty="0" smtClean="0"/>
              <a:t>We can offer this even if they are on another cloud provider as long as they commit to migrating to Azure</a:t>
            </a:r>
          </a:p>
          <a:p>
            <a:pPr marL="628650" lvl="1" indent="-171450">
              <a:buFont typeface="Arial" panose="020B0604020202020204" pitchFamily="34" charset="0"/>
              <a:buChar char="•"/>
            </a:pPr>
            <a:r>
              <a:rPr lang="en-US" b="0" baseline="0" dirty="0" smtClean="0"/>
              <a:t>It’s by nomination only</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64</a:t>
            </a:fld>
            <a:endParaRPr lang="en-US"/>
          </a:p>
        </p:txBody>
      </p:sp>
    </p:spTree>
    <p:extLst>
      <p:ext uri="{BB962C8B-B14F-4D97-AF65-F5344CB8AC3E}">
        <p14:creationId xmlns:p14="http://schemas.microsoft.com/office/powerpoint/2010/main" val="252464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benefits scale when they add</a:t>
            </a:r>
            <a:r>
              <a:rPr lang="en-US" baseline="0" dirty="0" smtClean="0"/>
              <a:t> more developers</a:t>
            </a:r>
          </a:p>
          <a:p>
            <a:pPr marL="171450" indent="-171450">
              <a:buFont typeface="Arial" panose="020B0604020202020204" pitchFamily="34" charset="0"/>
              <a:buChar char="•"/>
            </a:pPr>
            <a:r>
              <a:rPr lang="en-US" b="0" baseline="0" dirty="0" smtClean="0"/>
              <a:t>Each developer gets their own MSDN subscription (and therefore their own benefits) including their own Azure subscription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3621675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you can have</a:t>
            </a:r>
            <a:r>
              <a:rPr lang="en-US" baseline="0" dirty="0" smtClean="0"/>
              <a:t> one developer apply their benefits towards a </a:t>
            </a:r>
            <a:r>
              <a:rPr lang="en-US" baseline="0" dirty="0" err="1" smtClean="0"/>
              <a:t>dev</a:t>
            </a:r>
            <a:r>
              <a:rPr lang="en-US" baseline="0" dirty="0" smtClean="0"/>
              <a:t> environment, another to a test </a:t>
            </a:r>
            <a:r>
              <a:rPr lang="en-US" baseline="0" dirty="0" err="1" smtClean="0"/>
              <a:t>env</a:t>
            </a:r>
            <a:r>
              <a:rPr lang="en-US" baseline="0" dirty="0" smtClean="0"/>
              <a:t>, another to a production </a:t>
            </a:r>
            <a:r>
              <a:rPr lang="en-US" baseline="0" dirty="0" err="1" smtClean="0"/>
              <a:t>env</a:t>
            </a:r>
            <a:endParaRPr lang="en-US" baseline="0" dirty="0" smtClean="0"/>
          </a:p>
          <a:p>
            <a:pPr marL="171450" indent="-171450">
              <a:buFont typeface="Arial" panose="020B0604020202020204" pitchFamily="34" charset="0"/>
              <a:buChar char="•"/>
            </a:pPr>
            <a:r>
              <a:rPr lang="en-US" b="0" baseline="0" dirty="0" smtClean="0"/>
              <a:t>Need more? Just email </a:t>
            </a:r>
            <a:r>
              <a:rPr lang="en-US" b="0" baseline="0" dirty="0" err="1" smtClean="0"/>
              <a:t>bizspark</a:t>
            </a:r>
            <a:r>
              <a:rPr lang="en-US" b="0" baseline="0" dirty="0" smtClean="0"/>
              <a:t> and explain why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2922934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over 2800 startups are</a:t>
            </a:r>
            <a:r>
              <a:rPr lang="en-US" baseline="0" dirty="0" smtClean="0"/>
              <a:t> active or have graduated through the program!</a:t>
            </a:r>
          </a:p>
          <a:p>
            <a:pPr marL="171450" indent="-171450">
              <a:buFont typeface="Arial" panose="020B0604020202020204" pitchFamily="34" charset="0"/>
              <a:buChar char="•"/>
            </a:pPr>
            <a:r>
              <a:rPr lang="en-US" b="0" baseline="0" dirty="0" smtClean="0"/>
              <a:t>Currently there are over 1900 startups active in the program (03.16.2015)</a:t>
            </a:r>
          </a:p>
          <a:p>
            <a:pPr marL="171450" indent="-171450">
              <a:buFont typeface="Arial" panose="020B0604020202020204" pitchFamily="34" charset="0"/>
              <a:buChar char="•"/>
            </a:pPr>
            <a:r>
              <a:rPr lang="en-US" b="0" baseline="0" dirty="0" smtClean="0"/>
              <a:t>Feel free to edit the startups being shown to highlight local ones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67</a:t>
            </a:fld>
            <a:endParaRPr lang="en-US"/>
          </a:p>
        </p:txBody>
      </p:sp>
    </p:spTree>
    <p:extLst>
      <p:ext uri="{BB962C8B-B14F-4D97-AF65-F5344CB8AC3E}">
        <p14:creationId xmlns:p14="http://schemas.microsoft.com/office/powerpoint/2010/main" val="24728223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4933695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 y="2084173"/>
            <a:ext cx="11475214" cy="1796217"/>
          </a:xfrm>
          <a:noFill/>
        </p:spPr>
        <p:txBody>
          <a:bodyPr tIns="91440" bIns="91440" anchor="t" anchorCtr="0"/>
          <a:lstStyle>
            <a:lvl1pPr>
              <a:defRPr sz="706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19804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57.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1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6" Type="http://schemas.openxmlformats.org/officeDocument/2006/relationships/notesSlide" Target="../notesSlides/notesSlide29.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1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3.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75.emf"/><Relationship Id="rId18" Type="http://schemas.openxmlformats.org/officeDocument/2006/relationships/image" Target="../media/image79.emf"/><Relationship Id="rId26" Type="http://schemas.openxmlformats.org/officeDocument/2006/relationships/image" Target="../media/image14.emf"/><Relationship Id="rId3" Type="http://schemas.openxmlformats.org/officeDocument/2006/relationships/image" Target="../media/image13.emf"/><Relationship Id="rId21" Type="http://schemas.openxmlformats.org/officeDocument/2006/relationships/image" Target="../media/image81.emf"/><Relationship Id="rId7" Type="http://schemas.openxmlformats.org/officeDocument/2006/relationships/image" Target="../media/image72.emf"/><Relationship Id="rId12" Type="http://schemas.openxmlformats.org/officeDocument/2006/relationships/image" Target="../media/image9.emf"/><Relationship Id="rId17" Type="http://schemas.openxmlformats.org/officeDocument/2006/relationships/image" Target="../media/image78.emf"/><Relationship Id="rId25" Type="http://schemas.openxmlformats.org/officeDocument/2006/relationships/image" Target="../media/image85.emf"/><Relationship Id="rId2" Type="http://schemas.openxmlformats.org/officeDocument/2006/relationships/notesSlide" Target="../notesSlides/notesSlide43.xml"/><Relationship Id="rId16" Type="http://schemas.openxmlformats.org/officeDocument/2006/relationships/image" Target="../media/image16.emf"/><Relationship Id="rId20" Type="http://schemas.openxmlformats.org/officeDocument/2006/relationships/image" Target="../media/image80.emf"/><Relationship Id="rId1" Type="http://schemas.openxmlformats.org/officeDocument/2006/relationships/slideLayout" Target="../slideLayouts/slideLayout13.xml"/><Relationship Id="rId6" Type="http://schemas.openxmlformats.org/officeDocument/2006/relationships/image" Target="../media/image71.emf"/><Relationship Id="rId11" Type="http://schemas.openxmlformats.org/officeDocument/2006/relationships/image" Target="../media/image74.png"/><Relationship Id="rId24" Type="http://schemas.openxmlformats.org/officeDocument/2006/relationships/image" Target="../media/image84.emf"/><Relationship Id="rId5" Type="http://schemas.openxmlformats.org/officeDocument/2006/relationships/image" Target="../media/image15.emf"/><Relationship Id="rId15" Type="http://schemas.openxmlformats.org/officeDocument/2006/relationships/image" Target="../media/image77.emf"/><Relationship Id="rId23" Type="http://schemas.openxmlformats.org/officeDocument/2006/relationships/image" Target="../media/image83.emf"/><Relationship Id="rId28" Type="http://schemas.openxmlformats.org/officeDocument/2006/relationships/image" Target="../media/image87.png"/><Relationship Id="rId10" Type="http://schemas.openxmlformats.org/officeDocument/2006/relationships/image" Target="../media/image73.png"/><Relationship Id="rId19" Type="http://schemas.openxmlformats.org/officeDocument/2006/relationships/image" Target="../media/image8.emf"/><Relationship Id="rId4" Type="http://schemas.openxmlformats.org/officeDocument/2006/relationships/image" Target="../media/image70.emf"/><Relationship Id="rId9" Type="http://schemas.openxmlformats.org/officeDocument/2006/relationships/image" Target="../media/image18.emf"/><Relationship Id="rId14" Type="http://schemas.openxmlformats.org/officeDocument/2006/relationships/image" Target="../media/image76.emf"/><Relationship Id="rId22" Type="http://schemas.openxmlformats.org/officeDocument/2006/relationships/image" Target="../media/image82.emf"/><Relationship Id="rId27" Type="http://schemas.openxmlformats.org/officeDocument/2006/relationships/image" Target="../media/image86.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89.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image" Target="../media/image92.png"/><Relationship Id="rId4" Type="http://schemas.openxmlformats.org/officeDocument/2006/relationships/image" Target="../media/image9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95.png"/><Relationship Id="rId4" Type="http://schemas.openxmlformats.org/officeDocument/2006/relationships/image" Target="../media/image94.png"/></Relationships>
</file>

<file path=ppt/slides/_rels/slide6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07.png"/><Relationship Id="rId4" Type="http://schemas.openxmlformats.org/officeDocument/2006/relationships/image" Target="../media/image10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118.png"/><Relationship Id="rId3" Type="http://schemas.openxmlformats.org/officeDocument/2006/relationships/image" Target="../media/image108.png"/><Relationship Id="rId7" Type="http://schemas.openxmlformats.org/officeDocument/2006/relationships/image" Target="../media/image112.png"/><Relationship Id="rId12" Type="http://schemas.openxmlformats.org/officeDocument/2006/relationships/image" Target="../media/image117.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111.png"/><Relationship Id="rId11" Type="http://schemas.openxmlformats.org/officeDocument/2006/relationships/image" Target="../media/image116.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 Id="rId14" Type="http://schemas.openxmlformats.org/officeDocument/2006/relationships/image" Target="../media/image119.png"/></Relationships>
</file>

<file path=ppt/slides/_rels/slide6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1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89312"/>
            <a:ext cx="11079822" cy="957600"/>
          </a:xfrm>
        </p:spPr>
        <p:txBody>
          <a:bodyPr/>
          <a:lstStyle/>
          <a:p>
            <a:r>
              <a:rPr lang="en-US" dirty="0"/>
              <a:t>Virtual Machine Sizes</a:t>
            </a:r>
          </a:p>
        </p:txBody>
      </p:sp>
      <p:sp>
        <p:nvSpPr>
          <p:cNvPr id="3" name="TextBox 2"/>
          <p:cNvSpPr txBox="1"/>
          <p:nvPr/>
        </p:nvSpPr>
        <p:spPr>
          <a:xfrm>
            <a:off x="560798" y="1763485"/>
            <a:ext cx="8906541" cy="3354765"/>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General </a:t>
            </a:r>
            <a:r>
              <a:rPr lang="en-US" sz="4000" dirty="0" smtClean="0">
                <a:solidFill>
                  <a:schemeClr val="bg1"/>
                </a:solidFill>
              </a:rPr>
              <a:t>Purpose compute: Basic</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General Purpose compute: Standard</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Optimized Compute</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Performance Optimized</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Network Optimized</a:t>
            </a:r>
          </a:p>
        </p:txBody>
      </p:sp>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6014179"/>
              </p:ext>
            </p:extLst>
          </p:nvPr>
        </p:nvGraphicFramePr>
        <p:xfrm>
          <a:off x="544470" y="2462438"/>
          <a:ext cx="10640604" cy="4070652"/>
        </p:xfrm>
        <a:graphic>
          <a:graphicData uri="http://schemas.openxmlformats.org/drawingml/2006/table">
            <a:tbl>
              <a:tblPr firstRow="1" bandRow="1">
                <a:tableStyleId>{073A0DAA-6AF3-43AB-8588-CEC1D06C72B9}</a:tableStyleId>
              </a:tblPr>
              <a:tblGrid>
                <a:gridCol w="2660151">
                  <a:extLst>
                    <a:ext uri="{9D8B030D-6E8A-4147-A177-3AD203B41FA5}">
                      <a16:colId xmlns:a16="http://schemas.microsoft.com/office/drawing/2014/main" val="20000"/>
                    </a:ext>
                  </a:extLst>
                </a:gridCol>
                <a:gridCol w="2660151">
                  <a:extLst>
                    <a:ext uri="{9D8B030D-6E8A-4147-A177-3AD203B41FA5}">
                      <a16:colId xmlns:a16="http://schemas.microsoft.com/office/drawing/2014/main" val="20001"/>
                    </a:ext>
                  </a:extLst>
                </a:gridCol>
                <a:gridCol w="2660151">
                  <a:extLst>
                    <a:ext uri="{9D8B030D-6E8A-4147-A177-3AD203B41FA5}">
                      <a16:colId xmlns:a16="http://schemas.microsoft.com/office/drawing/2014/main" val="20002"/>
                    </a:ext>
                  </a:extLst>
                </a:gridCol>
                <a:gridCol w="2660151">
                  <a:extLst>
                    <a:ext uri="{9D8B030D-6E8A-4147-A177-3AD203B41FA5}">
                      <a16:colId xmlns:a16="http://schemas.microsoft.com/office/drawing/2014/main" val="20003"/>
                    </a:ext>
                  </a:extLst>
                </a:gridCol>
              </a:tblGrid>
              <a:tr h="678442">
                <a:tc>
                  <a:txBody>
                    <a:bodyPr/>
                    <a:lstStyle/>
                    <a:p>
                      <a:r>
                        <a:rPr lang="en-US" sz="2800" dirty="0"/>
                        <a:t>Instance</a:t>
                      </a:r>
                      <a:endParaRPr lang="en-US" sz="2800" dirty="0">
                        <a:solidFill>
                          <a:schemeClr val="bg1"/>
                        </a:solidFill>
                      </a:endParaRPr>
                    </a:p>
                  </a:txBody>
                  <a:tcPr marL="12485" marR="12485" marT="6242" marB="6242" anchor="ctr"/>
                </a:tc>
                <a:tc>
                  <a:txBody>
                    <a:bodyPr/>
                    <a:lstStyle/>
                    <a:p>
                      <a:r>
                        <a:rPr lang="en-US" sz="2800"/>
                        <a:t>Cores</a:t>
                      </a:r>
                      <a:endParaRPr lang="en-US" sz="2800">
                        <a:solidFill>
                          <a:schemeClr val="bg1"/>
                        </a:solidFill>
                      </a:endParaRPr>
                    </a:p>
                  </a:txBody>
                  <a:tcPr marL="12485" marR="12485" marT="6242" marB="6242" anchor="ctr"/>
                </a:tc>
                <a:tc>
                  <a:txBody>
                    <a:bodyPr/>
                    <a:lstStyle/>
                    <a:p>
                      <a:r>
                        <a:rPr lang="en-US" sz="2800"/>
                        <a:t>RAM</a:t>
                      </a:r>
                      <a:endParaRPr lang="en-US" sz="2800">
                        <a:solidFill>
                          <a:schemeClr val="bg1"/>
                        </a:solidFill>
                      </a:endParaRPr>
                    </a:p>
                  </a:txBody>
                  <a:tcPr marL="12485" marR="12485" marT="6242" marB="6242" anchor="ctr"/>
                </a:tc>
                <a:tc>
                  <a:txBody>
                    <a:bodyPr/>
                    <a:lstStyle/>
                    <a:p>
                      <a:r>
                        <a:rPr lang="en-US" sz="2800"/>
                        <a:t>Disk sizes</a:t>
                      </a:r>
                      <a:endParaRPr lang="en-US" sz="2800">
                        <a:solidFill>
                          <a:schemeClr val="bg1"/>
                        </a:solidFill>
                      </a:endParaRPr>
                    </a:p>
                  </a:txBody>
                  <a:tcPr marL="12485" marR="12485" marT="6242" marB="6242" anchor="ctr"/>
                </a:tc>
                <a:extLst>
                  <a:ext uri="{0D108BD9-81ED-4DB2-BD59-A6C34878D82A}">
                    <a16:rowId xmlns:a16="http://schemas.microsoft.com/office/drawing/2014/main" val="10000"/>
                  </a:ext>
                </a:extLst>
              </a:tr>
              <a:tr h="678442">
                <a:tc>
                  <a:txBody>
                    <a:bodyPr/>
                    <a:lstStyle/>
                    <a:p>
                      <a:r>
                        <a:rPr lang="en-US" sz="2800" dirty="0"/>
                        <a:t>A0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0.75 GB</a:t>
                      </a:r>
                      <a:endParaRPr lang="en-US" sz="2800" dirty="0">
                        <a:solidFill>
                          <a:schemeClr val="bg1"/>
                        </a:solidFill>
                      </a:endParaRPr>
                    </a:p>
                  </a:txBody>
                  <a:tcPr marL="12485" marR="12485" marT="6242" marB="6242" anchor="ctr"/>
                </a:tc>
                <a:tc>
                  <a:txBody>
                    <a:bodyPr/>
                    <a:lstStyle/>
                    <a:p>
                      <a:r>
                        <a:rPr lang="en-US" sz="2800"/>
                        <a:t>20 GB</a:t>
                      </a:r>
                      <a:endParaRPr lang="en-US" sz="2800">
                        <a:solidFill>
                          <a:schemeClr val="bg1"/>
                        </a:solidFill>
                      </a:endParaRPr>
                    </a:p>
                  </a:txBody>
                  <a:tcPr marL="12485" marR="12485" marT="6242" marB="6242" anchor="ctr"/>
                </a:tc>
                <a:extLst>
                  <a:ext uri="{0D108BD9-81ED-4DB2-BD59-A6C34878D82A}">
                    <a16:rowId xmlns:a16="http://schemas.microsoft.com/office/drawing/2014/main" val="10001"/>
                  </a:ext>
                </a:extLst>
              </a:tr>
              <a:tr h="678442">
                <a:tc>
                  <a:txBody>
                    <a:bodyPr/>
                    <a:lstStyle/>
                    <a:p>
                      <a:r>
                        <a:rPr lang="en-US" sz="2800" dirty="0"/>
                        <a:t>A1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1.75 GB</a:t>
                      </a:r>
                      <a:endParaRPr lang="en-US" sz="2800" dirty="0">
                        <a:solidFill>
                          <a:schemeClr val="bg1"/>
                        </a:solidFill>
                      </a:endParaRPr>
                    </a:p>
                  </a:txBody>
                  <a:tcPr marL="12485" marR="12485" marT="6242" marB="6242" anchor="ctr"/>
                </a:tc>
                <a:tc>
                  <a:txBody>
                    <a:bodyPr/>
                    <a:lstStyle/>
                    <a:p>
                      <a:r>
                        <a:rPr lang="en-US" sz="2800"/>
                        <a:t>40 GB</a:t>
                      </a:r>
                      <a:endParaRPr lang="en-US" sz="2800">
                        <a:solidFill>
                          <a:schemeClr val="bg1"/>
                        </a:solidFill>
                      </a:endParaRPr>
                    </a:p>
                  </a:txBody>
                  <a:tcPr marL="12485" marR="12485" marT="6242" marB="6242" anchor="ctr"/>
                </a:tc>
                <a:extLst>
                  <a:ext uri="{0D108BD9-81ED-4DB2-BD59-A6C34878D82A}">
                    <a16:rowId xmlns:a16="http://schemas.microsoft.com/office/drawing/2014/main" val="10002"/>
                  </a:ext>
                </a:extLst>
              </a:tr>
              <a:tr h="678442">
                <a:tc>
                  <a:txBody>
                    <a:bodyPr/>
                    <a:lstStyle/>
                    <a:p>
                      <a:r>
                        <a:rPr lang="en-US" sz="2800"/>
                        <a:t>A2 </a:t>
                      </a:r>
                      <a:endParaRPr lang="en-US" sz="2800">
                        <a:solidFill>
                          <a:schemeClr val="bg1"/>
                        </a:solidFill>
                      </a:endParaRPr>
                    </a:p>
                  </a:txBody>
                  <a:tcPr marL="12485" marR="12485" marT="6242" marB="6242" anchor="ctr"/>
                </a:tc>
                <a:tc>
                  <a:txBody>
                    <a:bodyPr/>
                    <a:lstStyle/>
                    <a:p>
                      <a:r>
                        <a:rPr lang="en-US" sz="2800"/>
                        <a:t>2</a:t>
                      </a:r>
                      <a:endParaRPr lang="en-US" sz="2800">
                        <a:solidFill>
                          <a:schemeClr val="bg1"/>
                        </a:solidFill>
                      </a:endParaRPr>
                    </a:p>
                  </a:txBody>
                  <a:tcPr marL="12485" marR="12485" marT="6242" marB="6242" anchor="ctr"/>
                </a:tc>
                <a:tc>
                  <a:txBody>
                    <a:bodyPr/>
                    <a:lstStyle/>
                    <a:p>
                      <a:r>
                        <a:rPr lang="en-US" sz="2800"/>
                        <a:t>3.5 GB</a:t>
                      </a:r>
                      <a:endParaRPr lang="en-US" sz="2800">
                        <a:solidFill>
                          <a:schemeClr val="bg1"/>
                        </a:solidFill>
                      </a:endParaRPr>
                    </a:p>
                  </a:txBody>
                  <a:tcPr marL="12485" marR="12485" marT="6242" marB="6242" anchor="ctr"/>
                </a:tc>
                <a:tc>
                  <a:txBody>
                    <a:bodyPr/>
                    <a:lstStyle/>
                    <a:p>
                      <a:r>
                        <a:rPr lang="en-US" sz="2800"/>
                        <a:t>60 GB</a:t>
                      </a:r>
                      <a:endParaRPr lang="en-US" sz="2800">
                        <a:solidFill>
                          <a:schemeClr val="bg1"/>
                        </a:solidFill>
                      </a:endParaRPr>
                    </a:p>
                  </a:txBody>
                  <a:tcPr marL="12485" marR="12485" marT="6242" marB="6242" anchor="ctr"/>
                </a:tc>
                <a:extLst>
                  <a:ext uri="{0D108BD9-81ED-4DB2-BD59-A6C34878D82A}">
                    <a16:rowId xmlns:a16="http://schemas.microsoft.com/office/drawing/2014/main" val="10003"/>
                  </a:ext>
                </a:extLst>
              </a:tr>
              <a:tr h="678442">
                <a:tc>
                  <a:txBody>
                    <a:bodyPr/>
                    <a:lstStyle/>
                    <a:p>
                      <a:r>
                        <a:rPr lang="en-US" sz="2800"/>
                        <a:t>A3 </a:t>
                      </a:r>
                      <a:endParaRPr lang="en-US" sz="2800">
                        <a:solidFill>
                          <a:schemeClr val="bg1"/>
                        </a:solidFill>
                      </a:endParaRPr>
                    </a:p>
                  </a:txBody>
                  <a:tcPr marL="12485" marR="12485" marT="6242" marB="6242" anchor="ctr"/>
                </a:tc>
                <a:tc>
                  <a:txBody>
                    <a:bodyPr/>
                    <a:lstStyle/>
                    <a:p>
                      <a:r>
                        <a:rPr lang="en-US" sz="2800"/>
                        <a:t>4</a:t>
                      </a:r>
                      <a:endParaRPr lang="en-US" sz="2800">
                        <a:solidFill>
                          <a:schemeClr val="bg1"/>
                        </a:solidFill>
                      </a:endParaRPr>
                    </a:p>
                  </a:txBody>
                  <a:tcPr marL="12485" marR="12485" marT="6242" marB="6242" anchor="ctr"/>
                </a:tc>
                <a:tc>
                  <a:txBody>
                    <a:bodyPr/>
                    <a:lstStyle/>
                    <a:p>
                      <a:r>
                        <a:rPr lang="en-US" sz="2800"/>
                        <a:t>7 GB</a:t>
                      </a:r>
                      <a:endParaRPr lang="en-US" sz="2800">
                        <a:solidFill>
                          <a:schemeClr val="bg1"/>
                        </a:solidFill>
                      </a:endParaRPr>
                    </a:p>
                  </a:txBody>
                  <a:tcPr marL="12485" marR="12485" marT="6242" marB="6242" anchor="ctr"/>
                </a:tc>
                <a:tc>
                  <a:txBody>
                    <a:bodyPr/>
                    <a:lstStyle/>
                    <a:p>
                      <a:r>
                        <a:rPr lang="en-US" sz="2800"/>
                        <a:t>120 GB</a:t>
                      </a:r>
                      <a:endParaRPr lang="en-US" sz="2800">
                        <a:solidFill>
                          <a:schemeClr val="bg1"/>
                        </a:solidFill>
                      </a:endParaRPr>
                    </a:p>
                  </a:txBody>
                  <a:tcPr marL="12485" marR="12485" marT="6242" marB="6242" anchor="ctr"/>
                </a:tc>
                <a:extLst>
                  <a:ext uri="{0D108BD9-81ED-4DB2-BD59-A6C34878D82A}">
                    <a16:rowId xmlns:a16="http://schemas.microsoft.com/office/drawing/2014/main" val="10004"/>
                  </a:ext>
                </a:extLst>
              </a:tr>
              <a:tr h="678442">
                <a:tc>
                  <a:txBody>
                    <a:bodyPr/>
                    <a:lstStyle/>
                    <a:p>
                      <a:r>
                        <a:rPr lang="en-US" sz="2800" dirty="0"/>
                        <a:t>A4 </a:t>
                      </a:r>
                      <a:endParaRPr lang="en-US" sz="2800" dirty="0">
                        <a:solidFill>
                          <a:schemeClr val="bg1"/>
                        </a:solidFill>
                      </a:endParaRPr>
                    </a:p>
                  </a:txBody>
                  <a:tcPr marL="12485" marR="12485" marT="6242" marB="6242" anchor="ctr"/>
                </a:tc>
                <a:tc>
                  <a:txBody>
                    <a:bodyPr/>
                    <a:lstStyle/>
                    <a:p>
                      <a:r>
                        <a:rPr lang="en-US" sz="2800" dirty="0"/>
                        <a:t>8</a:t>
                      </a:r>
                      <a:endParaRPr lang="en-US" sz="2800" dirty="0">
                        <a:solidFill>
                          <a:schemeClr val="bg1"/>
                        </a:solidFill>
                      </a:endParaRPr>
                    </a:p>
                  </a:txBody>
                  <a:tcPr marL="12485" marR="12485" marT="6242" marB="6242" anchor="ctr"/>
                </a:tc>
                <a:tc>
                  <a:txBody>
                    <a:bodyPr/>
                    <a:lstStyle/>
                    <a:p>
                      <a:r>
                        <a:rPr lang="en-US" sz="2800"/>
                        <a:t>14 GB</a:t>
                      </a:r>
                      <a:endParaRPr lang="en-US" sz="2800">
                        <a:solidFill>
                          <a:schemeClr val="bg1"/>
                        </a:solidFill>
                      </a:endParaRPr>
                    </a:p>
                  </a:txBody>
                  <a:tcPr marL="12485" marR="12485" marT="6242" marB="6242" anchor="ctr"/>
                </a:tc>
                <a:tc>
                  <a:txBody>
                    <a:bodyPr/>
                    <a:lstStyle/>
                    <a:p>
                      <a:r>
                        <a:rPr lang="en-US" sz="2800" dirty="0"/>
                        <a:t>240 GB</a:t>
                      </a:r>
                      <a:endParaRPr lang="en-US" sz="2800" dirty="0">
                        <a:solidFill>
                          <a:schemeClr val="bg1"/>
                        </a:solidFill>
                      </a:endParaRPr>
                    </a:p>
                  </a:txBody>
                  <a:tcPr marL="12485" marR="12485" marT="6242" marB="6242" anchor="ctr"/>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511813" y="201673"/>
            <a:ext cx="10950845" cy="234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smtClean="0">
                <a:ln>
                  <a:noFill/>
                </a:ln>
                <a:solidFill>
                  <a:srgbClr val="FFFFFF"/>
                </a:solidFill>
                <a:effectLst/>
              </a:rPr>
              <a:t>General purpose compute: Basic tier</a:t>
            </a:r>
          </a:p>
          <a:p>
            <a:pPr lvl="0" eaLnBrk="0" fontAlgn="base" hangingPunct="0">
              <a:spcBef>
                <a:spcPct val="0"/>
              </a:spcBef>
              <a:spcAft>
                <a:spcPct val="0"/>
              </a:spcAft>
            </a:pPr>
            <a:r>
              <a:rPr lang="en-US" sz="2800" dirty="0"/>
              <a:t>An economical option for development workloads, test servers, and other applications that don't require load balancing, auto-scaling, or memory-intensive virtual machines.</a:t>
            </a:r>
            <a:endParaRPr kumimoji="0" lang="en-US" altLang="en-US" sz="2800" i="0" u="none" strike="noStrike" cap="none" normalizeH="0" baseline="0" dirty="0" smtClean="0">
              <a:ln>
                <a:noFill/>
              </a:ln>
              <a:solidFill>
                <a:srgbClr val="FFFF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720980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195397"/>
            <a:ext cx="11079822" cy="1225188"/>
          </a:xfrm>
        </p:spPr>
        <p:txBody>
          <a:bodyPr>
            <a:normAutofit fontScale="90000"/>
          </a:bodyPr>
          <a:lstStyle/>
          <a:p>
            <a:r>
              <a:rPr lang="en-US" sz="4900" dirty="0"/>
              <a:t>General purpose </a:t>
            </a:r>
            <a:r>
              <a:rPr lang="en-US" sz="4900" dirty="0" smtClean="0"/>
              <a:t>compute: Standard </a:t>
            </a:r>
            <a:r>
              <a:rPr lang="en-US" sz="4900" dirty="0"/>
              <a:t>tier</a:t>
            </a:r>
            <a:r>
              <a:rPr lang="en-US" sz="3600" b="1" dirty="0"/>
              <a:t/>
            </a:r>
            <a:br>
              <a:rPr lang="en-US" sz="3600" b="1" dirty="0"/>
            </a:br>
            <a:r>
              <a:rPr lang="en-US" sz="3600" dirty="0">
                <a:solidFill>
                  <a:schemeClr val="tx1"/>
                </a:solidFill>
              </a:rPr>
              <a:t>Offers the most flexibility. Supports all virtual machine configurations and </a:t>
            </a:r>
            <a:r>
              <a:rPr lang="en-US" sz="3600" dirty="0" smtClean="0">
                <a:solidFill>
                  <a:schemeClr val="tx1"/>
                </a:solidFill>
              </a:rPr>
              <a:t>features</a:t>
            </a:r>
            <a:r>
              <a:rPr lang="en-US" sz="3100" dirty="0"/>
              <a:t/>
            </a:r>
            <a:br>
              <a:rPr lang="en-US" sz="3100" dirty="0"/>
            </a:br>
            <a:endParaRPr lang="en-US" sz="3100" dirty="0"/>
          </a:p>
        </p:txBody>
      </p:sp>
      <p:graphicFrame>
        <p:nvGraphicFramePr>
          <p:cNvPr id="3" name="Table 2"/>
          <p:cNvGraphicFramePr>
            <a:graphicFrameLocks noGrp="1"/>
          </p:cNvGraphicFramePr>
          <p:nvPr>
            <p:extLst>
              <p:ext uri="{D42A27DB-BD31-4B8C-83A1-F6EECF244321}">
                <p14:modId xmlns:p14="http://schemas.microsoft.com/office/powerpoint/2010/main" val="1023457293"/>
              </p:ext>
            </p:extLst>
          </p:nvPr>
        </p:nvGraphicFramePr>
        <p:xfrm>
          <a:off x="560798" y="1856799"/>
          <a:ext cx="11079824" cy="475999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528888">
                <a:tc>
                  <a:txBody>
                    <a:bodyPr/>
                    <a:lstStyle/>
                    <a:p>
                      <a:r>
                        <a:rPr lang="en-US" sz="2800" dirty="0"/>
                        <a:t>Instance</a:t>
                      </a:r>
                    </a:p>
                  </a:txBody>
                  <a:tcPr marL="7478" marR="7478" marT="3739" marB="3739" anchor="ctr"/>
                </a:tc>
                <a:tc>
                  <a:txBody>
                    <a:bodyPr/>
                    <a:lstStyle/>
                    <a:p>
                      <a:r>
                        <a:rPr lang="en-US" sz="2800"/>
                        <a:t>Cores</a:t>
                      </a:r>
                    </a:p>
                  </a:txBody>
                  <a:tcPr marL="7478" marR="7478" marT="3739" marB="3739" anchor="ctr"/>
                </a:tc>
                <a:tc>
                  <a:txBody>
                    <a:bodyPr/>
                    <a:lstStyle/>
                    <a:p>
                      <a:r>
                        <a:rPr lang="en-US" sz="2800"/>
                        <a:t>RAM</a:t>
                      </a:r>
                    </a:p>
                  </a:txBody>
                  <a:tcPr marL="7478" marR="7478" marT="3739" marB="3739" anchor="ctr"/>
                </a:tc>
                <a:tc>
                  <a:txBody>
                    <a:bodyPr/>
                    <a:lstStyle/>
                    <a:p>
                      <a:r>
                        <a:rPr lang="en-US" sz="2800"/>
                        <a:t>Disk sizes</a:t>
                      </a:r>
                    </a:p>
                  </a:txBody>
                  <a:tcPr marL="7478" marR="7478" marT="3739" marB="3739" anchor="ctr"/>
                </a:tc>
                <a:extLst>
                  <a:ext uri="{0D108BD9-81ED-4DB2-BD59-A6C34878D82A}">
                    <a16:rowId xmlns:a16="http://schemas.microsoft.com/office/drawing/2014/main" val="10000"/>
                  </a:ext>
                </a:extLst>
              </a:tr>
              <a:tr h="528888">
                <a:tc>
                  <a:txBody>
                    <a:bodyPr/>
                    <a:lstStyle/>
                    <a:p>
                      <a:r>
                        <a:rPr lang="en-US" sz="2800" dirty="0"/>
                        <a:t>A0 </a:t>
                      </a:r>
                    </a:p>
                  </a:txBody>
                  <a:tcPr marL="7478" marR="7478" marT="3739" marB="3739" anchor="ctr"/>
                </a:tc>
                <a:tc>
                  <a:txBody>
                    <a:bodyPr/>
                    <a:lstStyle/>
                    <a:p>
                      <a:r>
                        <a:rPr lang="en-US" sz="2800"/>
                        <a:t>1</a:t>
                      </a:r>
                    </a:p>
                  </a:txBody>
                  <a:tcPr marL="7478" marR="7478" marT="3739" marB="3739" anchor="ctr"/>
                </a:tc>
                <a:tc>
                  <a:txBody>
                    <a:bodyPr/>
                    <a:lstStyle/>
                    <a:p>
                      <a:r>
                        <a:rPr lang="en-US" sz="2800"/>
                        <a:t>0.75 GB</a:t>
                      </a:r>
                    </a:p>
                  </a:txBody>
                  <a:tcPr marL="7478" marR="7478" marT="3739" marB="3739" anchor="ctr"/>
                </a:tc>
                <a:tc>
                  <a:txBody>
                    <a:bodyPr/>
                    <a:lstStyle/>
                    <a:p>
                      <a:r>
                        <a:rPr lang="en-US" sz="2800"/>
                        <a:t>20 GB</a:t>
                      </a:r>
                    </a:p>
                  </a:txBody>
                  <a:tcPr marL="7478" marR="7478" marT="3739" marB="3739" anchor="ctr"/>
                </a:tc>
                <a:extLst>
                  <a:ext uri="{0D108BD9-81ED-4DB2-BD59-A6C34878D82A}">
                    <a16:rowId xmlns:a16="http://schemas.microsoft.com/office/drawing/2014/main" val="10001"/>
                  </a:ext>
                </a:extLst>
              </a:tr>
              <a:tr h="528888">
                <a:tc>
                  <a:txBody>
                    <a:bodyPr/>
                    <a:lstStyle/>
                    <a:p>
                      <a:r>
                        <a:rPr lang="en-US" sz="2800"/>
                        <a:t>A1 </a:t>
                      </a:r>
                    </a:p>
                  </a:txBody>
                  <a:tcPr marL="7478" marR="7478" marT="3739" marB="3739" anchor="ctr"/>
                </a:tc>
                <a:tc>
                  <a:txBody>
                    <a:bodyPr/>
                    <a:lstStyle/>
                    <a:p>
                      <a:r>
                        <a:rPr lang="en-US" sz="2800"/>
                        <a:t>1</a:t>
                      </a:r>
                    </a:p>
                  </a:txBody>
                  <a:tcPr marL="7478" marR="7478" marT="3739" marB="3739" anchor="ctr"/>
                </a:tc>
                <a:tc>
                  <a:txBody>
                    <a:bodyPr/>
                    <a:lstStyle/>
                    <a:p>
                      <a:r>
                        <a:rPr lang="en-US" sz="2800"/>
                        <a:t>1.75 GB</a:t>
                      </a:r>
                    </a:p>
                  </a:txBody>
                  <a:tcPr marL="7478" marR="7478" marT="3739" marB="3739" anchor="ctr"/>
                </a:tc>
                <a:tc>
                  <a:txBody>
                    <a:bodyPr/>
                    <a:lstStyle/>
                    <a:p>
                      <a:r>
                        <a:rPr lang="en-US" sz="2800"/>
                        <a:t>70 GB</a:t>
                      </a:r>
                    </a:p>
                  </a:txBody>
                  <a:tcPr marL="7478" marR="7478" marT="3739" marB="3739" anchor="ctr"/>
                </a:tc>
                <a:extLst>
                  <a:ext uri="{0D108BD9-81ED-4DB2-BD59-A6C34878D82A}">
                    <a16:rowId xmlns:a16="http://schemas.microsoft.com/office/drawing/2014/main" val="10002"/>
                  </a:ext>
                </a:extLst>
              </a:tr>
              <a:tr h="528888">
                <a:tc>
                  <a:txBody>
                    <a:bodyPr/>
                    <a:lstStyle/>
                    <a:p>
                      <a:r>
                        <a:rPr lang="en-US" sz="2800"/>
                        <a:t>A2 </a:t>
                      </a:r>
                    </a:p>
                  </a:txBody>
                  <a:tcPr marL="7478" marR="7478" marT="3739" marB="3739" anchor="ctr"/>
                </a:tc>
                <a:tc>
                  <a:txBody>
                    <a:bodyPr/>
                    <a:lstStyle/>
                    <a:p>
                      <a:r>
                        <a:rPr lang="en-US" sz="2800" dirty="0"/>
                        <a:t>2</a:t>
                      </a:r>
                    </a:p>
                  </a:txBody>
                  <a:tcPr marL="7478" marR="7478" marT="3739" marB="3739" anchor="ctr"/>
                </a:tc>
                <a:tc>
                  <a:txBody>
                    <a:bodyPr/>
                    <a:lstStyle/>
                    <a:p>
                      <a:r>
                        <a:rPr lang="en-US" sz="2800"/>
                        <a:t>3.5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val="10003"/>
                  </a:ext>
                </a:extLst>
              </a:tr>
              <a:tr h="528888">
                <a:tc>
                  <a:txBody>
                    <a:bodyPr/>
                    <a:lstStyle/>
                    <a:p>
                      <a:r>
                        <a:rPr lang="en-US" sz="2800"/>
                        <a:t>A3 </a:t>
                      </a:r>
                    </a:p>
                  </a:txBody>
                  <a:tcPr marL="7478" marR="7478" marT="3739" marB="3739" anchor="ctr"/>
                </a:tc>
                <a:tc>
                  <a:txBody>
                    <a:bodyPr/>
                    <a:lstStyle/>
                    <a:p>
                      <a:r>
                        <a:rPr lang="en-US" sz="2800" dirty="0"/>
                        <a:t>4</a:t>
                      </a:r>
                    </a:p>
                  </a:txBody>
                  <a:tcPr marL="7478" marR="7478" marT="3739" marB="3739" anchor="ctr"/>
                </a:tc>
                <a:tc>
                  <a:txBody>
                    <a:bodyPr/>
                    <a:lstStyle/>
                    <a:p>
                      <a:r>
                        <a:rPr lang="en-US" sz="2800" dirty="0"/>
                        <a:t>7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val="10004"/>
                  </a:ext>
                </a:extLst>
              </a:tr>
              <a:tr h="528888">
                <a:tc>
                  <a:txBody>
                    <a:bodyPr/>
                    <a:lstStyle/>
                    <a:p>
                      <a:r>
                        <a:rPr lang="en-US" sz="2800"/>
                        <a:t>A4 </a:t>
                      </a:r>
                    </a:p>
                  </a:txBody>
                  <a:tcPr marL="7478" marR="7478" marT="3739" marB="3739" anchor="ctr"/>
                </a:tc>
                <a:tc>
                  <a:txBody>
                    <a:bodyPr/>
                    <a:lstStyle/>
                    <a:p>
                      <a:r>
                        <a:rPr lang="en-US" sz="2800"/>
                        <a:t>8</a:t>
                      </a:r>
                    </a:p>
                  </a:txBody>
                  <a:tcPr marL="7478" marR="7478" marT="3739" marB="3739" anchor="ctr"/>
                </a:tc>
                <a:tc>
                  <a:txBody>
                    <a:bodyPr/>
                    <a:lstStyle/>
                    <a:p>
                      <a:r>
                        <a:rPr lang="en-US" sz="2800"/>
                        <a:t>14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val="10005"/>
                  </a:ext>
                </a:extLst>
              </a:tr>
              <a:tr h="528888">
                <a:tc>
                  <a:txBody>
                    <a:bodyPr/>
                    <a:lstStyle/>
                    <a:p>
                      <a:r>
                        <a:rPr lang="en-US" sz="2800"/>
                        <a:t>A5 </a:t>
                      </a:r>
                    </a:p>
                  </a:txBody>
                  <a:tcPr marL="7478" marR="7478" marT="3739" marB="3739" anchor="ctr"/>
                </a:tc>
                <a:tc>
                  <a:txBody>
                    <a:bodyPr/>
                    <a:lstStyle/>
                    <a:p>
                      <a:r>
                        <a:rPr lang="en-US" sz="2800"/>
                        <a:t>2</a:t>
                      </a:r>
                    </a:p>
                  </a:txBody>
                  <a:tcPr marL="7478" marR="7478" marT="3739" marB="3739" anchor="ctr"/>
                </a:tc>
                <a:tc>
                  <a:txBody>
                    <a:bodyPr/>
                    <a:lstStyle/>
                    <a:p>
                      <a:r>
                        <a:rPr lang="en-US" sz="2800" dirty="0"/>
                        <a:t>14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val="10006"/>
                  </a:ext>
                </a:extLst>
              </a:tr>
              <a:tr h="528888">
                <a:tc>
                  <a:txBody>
                    <a:bodyPr/>
                    <a:lstStyle/>
                    <a:p>
                      <a:r>
                        <a:rPr lang="en-US" sz="2800"/>
                        <a:t>A6 </a:t>
                      </a:r>
                    </a:p>
                  </a:txBody>
                  <a:tcPr marL="7478" marR="7478" marT="3739" marB="3739" anchor="ctr"/>
                </a:tc>
                <a:tc>
                  <a:txBody>
                    <a:bodyPr/>
                    <a:lstStyle/>
                    <a:p>
                      <a:r>
                        <a:rPr lang="en-US" sz="2800"/>
                        <a:t>4</a:t>
                      </a:r>
                    </a:p>
                  </a:txBody>
                  <a:tcPr marL="7478" marR="7478" marT="3739" marB="3739" anchor="ctr"/>
                </a:tc>
                <a:tc>
                  <a:txBody>
                    <a:bodyPr/>
                    <a:lstStyle/>
                    <a:p>
                      <a:r>
                        <a:rPr lang="en-US" sz="2800"/>
                        <a:t>28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val="10007"/>
                  </a:ext>
                </a:extLst>
              </a:tr>
              <a:tr h="528888">
                <a:tc>
                  <a:txBody>
                    <a:bodyPr/>
                    <a:lstStyle/>
                    <a:p>
                      <a:r>
                        <a:rPr lang="en-US" sz="2800"/>
                        <a:t>A7 </a:t>
                      </a:r>
                    </a:p>
                  </a:txBody>
                  <a:tcPr marL="7478" marR="7478" marT="3739" marB="3739" anchor="ctr"/>
                </a:tc>
                <a:tc>
                  <a:txBody>
                    <a:bodyPr/>
                    <a:lstStyle/>
                    <a:p>
                      <a:r>
                        <a:rPr lang="en-US" sz="2800"/>
                        <a:t>8</a:t>
                      </a:r>
                    </a:p>
                  </a:txBody>
                  <a:tcPr marL="7478" marR="7478" marT="3739" marB="3739" anchor="ctr"/>
                </a:tc>
                <a:tc>
                  <a:txBody>
                    <a:bodyPr/>
                    <a:lstStyle/>
                    <a:p>
                      <a:r>
                        <a:rPr lang="en-US" sz="2800"/>
                        <a:t>56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200903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141" y="195398"/>
            <a:ext cx="11079822" cy="957600"/>
          </a:xfrm>
        </p:spPr>
        <p:txBody>
          <a:bodyPr>
            <a:normAutofit fontScale="90000"/>
          </a:bodyPr>
          <a:lstStyle/>
          <a:p>
            <a:r>
              <a:rPr lang="en-US" b="1" dirty="0"/>
              <a:t>Optimized </a:t>
            </a:r>
            <a:r>
              <a:rPr lang="en-US" b="1" dirty="0" smtClean="0"/>
              <a:t>compute</a:t>
            </a:r>
            <a:br>
              <a:rPr lang="en-US" b="1" dirty="0" smtClean="0"/>
            </a:br>
            <a:r>
              <a:rPr lang="en-US" sz="4000" b="1" dirty="0" smtClean="0">
                <a:solidFill>
                  <a:schemeClr val="tx1"/>
                </a:solidFill>
              </a:rPr>
              <a:t>60</a:t>
            </a:r>
            <a:r>
              <a:rPr lang="en-US" sz="4000" b="1" dirty="0">
                <a:solidFill>
                  <a:schemeClr val="tx1"/>
                </a:solidFill>
              </a:rPr>
              <a:t>% faster CPUs, more memory, and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0024642"/>
              </p:ext>
            </p:extLst>
          </p:nvPr>
        </p:nvGraphicFramePr>
        <p:xfrm>
          <a:off x="642441" y="1595541"/>
          <a:ext cx="11079824" cy="488190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0">
                <a:tc>
                  <a:txBody>
                    <a:bodyPr/>
                    <a:lstStyle/>
                    <a:p>
                      <a:r>
                        <a:rPr lang="en-US" sz="2400"/>
                        <a:t>Instance</a:t>
                      </a:r>
                    </a:p>
                  </a:txBody>
                  <a:tcPr marL="7478" marR="7478" marT="3739" marB="3739" anchor="ctr"/>
                </a:tc>
                <a:tc>
                  <a:txBody>
                    <a:bodyPr/>
                    <a:lstStyle/>
                    <a:p>
                      <a:r>
                        <a:rPr lang="en-US" sz="2400"/>
                        <a:t>Cores</a:t>
                      </a:r>
                    </a:p>
                  </a:txBody>
                  <a:tcPr marL="7478" marR="7478" marT="3739" marB="3739" anchor="ctr"/>
                </a:tc>
                <a:tc>
                  <a:txBody>
                    <a:bodyPr/>
                    <a:lstStyle/>
                    <a:p>
                      <a:r>
                        <a:rPr lang="en-US" sz="2400"/>
                        <a:t>RAM</a:t>
                      </a:r>
                    </a:p>
                  </a:txBody>
                  <a:tcPr marL="7478" marR="7478" marT="3739" marB="3739" anchor="ctr"/>
                </a:tc>
                <a:tc>
                  <a:txBody>
                    <a:bodyPr/>
                    <a:lstStyle/>
                    <a:p>
                      <a:r>
                        <a:rPr lang="en-US" sz="2400"/>
                        <a:t>Disk sizes</a:t>
                      </a:r>
                    </a:p>
                  </a:txBody>
                  <a:tcPr marL="7478" marR="7478" marT="3739" marB="3739" anchor="ctr"/>
                </a:tc>
                <a:extLst>
                  <a:ext uri="{0D108BD9-81ED-4DB2-BD59-A6C34878D82A}">
                    <a16:rowId xmlns:a16="http://schemas.microsoft.com/office/drawing/2014/main" val="10000"/>
                  </a:ext>
                </a:extLst>
              </a:tr>
              <a:tr h="590776">
                <a:tc>
                  <a:txBody>
                    <a:bodyPr/>
                    <a:lstStyle/>
                    <a:p>
                      <a:r>
                        <a:rPr lang="en-US" sz="2400" dirty="0"/>
                        <a:t>D1 </a:t>
                      </a:r>
                    </a:p>
                  </a:txBody>
                  <a:tcPr marL="7478" marR="7478" marT="3739" marB="3739" anchor="ctr"/>
                </a:tc>
                <a:tc>
                  <a:txBody>
                    <a:bodyPr/>
                    <a:lstStyle/>
                    <a:p>
                      <a:r>
                        <a:rPr lang="en-US" sz="2400"/>
                        <a:t>1</a:t>
                      </a:r>
                    </a:p>
                  </a:txBody>
                  <a:tcPr marL="7478" marR="7478" marT="3739" marB="3739" anchor="ctr"/>
                </a:tc>
                <a:tc>
                  <a:txBody>
                    <a:bodyPr/>
                    <a:lstStyle/>
                    <a:p>
                      <a:r>
                        <a:rPr lang="en-US" sz="2400"/>
                        <a:t>3.5 GB</a:t>
                      </a:r>
                    </a:p>
                  </a:txBody>
                  <a:tcPr marL="7478" marR="7478" marT="3739" marB="3739" anchor="ctr"/>
                </a:tc>
                <a:tc>
                  <a:txBody>
                    <a:bodyPr/>
                    <a:lstStyle/>
                    <a:p>
                      <a:r>
                        <a:rPr lang="en-US" sz="2400"/>
                        <a:t>50 GB</a:t>
                      </a:r>
                    </a:p>
                  </a:txBody>
                  <a:tcPr marL="7478" marR="7478" marT="3739" marB="3739" anchor="ctr"/>
                </a:tc>
                <a:extLst>
                  <a:ext uri="{0D108BD9-81ED-4DB2-BD59-A6C34878D82A}">
                    <a16:rowId xmlns:a16="http://schemas.microsoft.com/office/drawing/2014/main" val="10001"/>
                  </a:ext>
                </a:extLst>
              </a:tr>
              <a:tr h="590776">
                <a:tc>
                  <a:txBody>
                    <a:bodyPr/>
                    <a:lstStyle/>
                    <a:p>
                      <a:r>
                        <a:rPr lang="en-US" sz="2400"/>
                        <a:t>D2 </a:t>
                      </a:r>
                    </a:p>
                  </a:txBody>
                  <a:tcPr marL="7478" marR="7478" marT="3739" marB="3739" anchor="ctr"/>
                </a:tc>
                <a:tc>
                  <a:txBody>
                    <a:bodyPr/>
                    <a:lstStyle/>
                    <a:p>
                      <a:r>
                        <a:rPr lang="en-US" sz="2400"/>
                        <a:t>2</a:t>
                      </a:r>
                    </a:p>
                  </a:txBody>
                  <a:tcPr marL="7478" marR="7478" marT="3739" marB="3739" anchor="ctr"/>
                </a:tc>
                <a:tc>
                  <a:txBody>
                    <a:bodyPr/>
                    <a:lstStyle/>
                    <a:p>
                      <a:r>
                        <a:rPr lang="en-US" sz="2400"/>
                        <a:t>7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val="10002"/>
                  </a:ext>
                </a:extLst>
              </a:tr>
              <a:tr h="590776">
                <a:tc>
                  <a:txBody>
                    <a:bodyPr/>
                    <a:lstStyle/>
                    <a:p>
                      <a:r>
                        <a:rPr lang="en-US" sz="2400"/>
                        <a:t>D3 </a:t>
                      </a:r>
                    </a:p>
                  </a:txBody>
                  <a:tcPr marL="7478" marR="7478" marT="3739" marB="3739" anchor="ctr"/>
                </a:tc>
                <a:tc>
                  <a:txBody>
                    <a:bodyPr/>
                    <a:lstStyle/>
                    <a:p>
                      <a:r>
                        <a:rPr lang="en-US" sz="2400"/>
                        <a:t>4</a:t>
                      </a:r>
                    </a:p>
                  </a:txBody>
                  <a:tcPr marL="7478" marR="7478" marT="3739" marB="3739" anchor="ctr"/>
                </a:tc>
                <a:tc>
                  <a:txBody>
                    <a:bodyPr/>
                    <a:lstStyle/>
                    <a:p>
                      <a:r>
                        <a:rPr lang="en-US" sz="2400"/>
                        <a:t>14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val="10003"/>
                  </a:ext>
                </a:extLst>
              </a:tr>
              <a:tr h="590776">
                <a:tc>
                  <a:txBody>
                    <a:bodyPr/>
                    <a:lstStyle/>
                    <a:p>
                      <a:r>
                        <a:rPr lang="en-US" sz="2400" dirty="0"/>
                        <a:t>D4 </a:t>
                      </a:r>
                    </a:p>
                  </a:txBody>
                  <a:tcPr marL="7478" marR="7478" marT="3739" marB="3739" anchor="ctr"/>
                </a:tc>
                <a:tc>
                  <a:txBody>
                    <a:bodyPr/>
                    <a:lstStyle/>
                    <a:p>
                      <a:r>
                        <a:rPr lang="en-US" sz="2400"/>
                        <a:t>8</a:t>
                      </a:r>
                    </a:p>
                  </a:txBody>
                  <a:tcPr marL="7478" marR="7478" marT="3739" marB="3739" anchor="ctr"/>
                </a:tc>
                <a:tc>
                  <a:txBody>
                    <a:bodyPr/>
                    <a:lstStyle/>
                    <a:p>
                      <a:r>
                        <a:rPr lang="en-US" sz="2400"/>
                        <a:t>28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val="10004"/>
                  </a:ext>
                </a:extLst>
              </a:tr>
              <a:tr h="590776">
                <a:tc>
                  <a:txBody>
                    <a:bodyPr/>
                    <a:lstStyle/>
                    <a:p>
                      <a:r>
                        <a:rPr lang="en-US" sz="2400"/>
                        <a:t>D11 </a:t>
                      </a:r>
                    </a:p>
                  </a:txBody>
                  <a:tcPr marL="7478" marR="7478" marT="3739" marB="3739" anchor="ctr"/>
                </a:tc>
                <a:tc>
                  <a:txBody>
                    <a:bodyPr/>
                    <a:lstStyle/>
                    <a:p>
                      <a:r>
                        <a:rPr lang="en-US" sz="2400"/>
                        <a:t>2</a:t>
                      </a:r>
                    </a:p>
                  </a:txBody>
                  <a:tcPr marL="7478" marR="7478" marT="3739" marB="3739" anchor="ctr"/>
                </a:tc>
                <a:tc>
                  <a:txBody>
                    <a:bodyPr/>
                    <a:lstStyle/>
                    <a:p>
                      <a:r>
                        <a:rPr lang="en-US" sz="2400"/>
                        <a:t>14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val="10005"/>
                  </a:ext>
                </a:extLst>
              </a:tr>
              <a:tr h="590776">
                <a:tc>
                  <a:txBody>
                    <a:bodyPr/>
                    <a:lstStyle/>
                    <a:p>
                      <a:r>
                        <a:rPr lang="en-US" sz="2400"/>
                        <a:t>D12 </a:t>
                      </a:r>
                    </a:p>
                  </a:txBody>
                  <a:tcPr marL="7478" marR="7478" marT="3739" marB="3739" anchor="ctr"/>
                </a:tc>
                <a:tc>
                  <a:txBody>
                    <a:bodyPr/>
                    <a:lstStyle/>
                    <a:p>
                      <a:r>
                        <a:rPr lang="en-US" sz="2400"/>
                        <a:t>4</a:t>
                      </a:r>
                    </a:p>
                  </a:txBody>
                  <a:tcPr marL="7478" marR="7478" marT="3739" marB="3739" anchor="ctr"/>
                </a:tc>
                <a:tc>
                  <a:txBody>
                    <a:bodyPr/>
                    <a:lstStyle/>
                    <a:p>
                      <a:r>
                        <a:rPr lang="en-US" sz="2400"/>
                        <a:t>28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val="10006"/>
                  </a:ext>
                </a:extLst>
              </a:tr>
              <a:tr h="590776">
                <a:tc>
                  <a:txBody>
                    <a:bodyPr/>
                    <a:lstStyle/>
                    <a:p>
                      <a:r>
                        <a:rPr lang="en-US" sz="2400"/>
                        <a:t>D13 </a:t>
                      </a:r>
                    </a:p>
                  </a:txBody>
                  <a:tcPr marL="7478" marR="7478" marT="3739" marB="3739" anchor="ctr"/>
                </a:tc>
                <a:tc>
                  <a:txBody>
                    <a:bodyPr/>
                    <a:lstStyle/>
                    <a:p>
                      <a:r>
                        <a:rPr lang="en-US" sz="2400"/>
                        <a:t>8</a:t>
                      </a:r>
                    </a:p>
                  </a:txBody>
                  <a:tcPr marL="7478" marR="7478" marT="3739" marB="3739" anchor="ctr"/>
                </a:tc>
                <a:tc>
                  <a:txBody>
                    <a:bodyPr/>
                    <a:lstStyle/>
                    <a:p>
                      <a:r>
                        <a:rPr lang="en-US" sz="2400"/>
                        <a:t>56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val="10007"/>
                  </a:ext>
                </a:extLst>
              </a:tr>
              <a:tr h="254258">
                <a:tc>
                  <a:txBody>
                    <a:bodyPr/>
                    <a:lstStyle/>
                    <a:p>
                      <a:r>
                        <a:rPr lang="en-US" sz="2400"/>
                        <a:t>D14 </a:t>
                      </a:r>
                    </a:p>
                  </a:txBody>
                  <a:tcPr marL="7478" marR="7478" marT="3739" marB="3739" anchor="ctr"/>
                </a:tc>
                <a:tc>
                  <a:txBody>
                    <a:bodyPr/>
                    <a:lstStyle/>
                    <a:p>
                      <a:r>
                        <a:rPr lang="en-US" sz="2400"/>
                        <a:t>16</a:t>
                      </a:r>
                    </a:p>
                  </a:txBody>
                  <a:tcPr marL="7478" marR="7478" marT="3739" marB="3739" anchor="ctr"/>
                </a:tc>
                <a:tc>
                  <a:txBody>
                    <a:bodyPr/>
                    <a:lstStyle/>
                    <a:p>
                      <a:r>
                        <a:rPr lang="en-US" sz="2400"/>
                        <a:t>112 GB</a:t>
                      </a:r>
                    </a:p>
                  </a:txBody>
                  <a:tcPr marL="7478" marR="7478" marT="3739" marB="3739" anchor="ctr"/>
                </a:tc>
                <a:tc>
                  <a:txBody>
                    <a:bodyPr/>
                    <a:lstStyle/>
                    <a:p>
                      <a:r>
                        <a:rPr lang="en-US" sz="2400" dirty="0"/>
                        <a:t>800 GB</a:t>
                      </a:r>
                    </a:p>
                  </a:txBody>
                  <a:tcPr marL="7478" marR="7478" marT="3739" marB="373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388809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55" y="309698"/>
            <a:ext cx="11079822" cy="957600"/>
          </a:xfrm>
        </p:spPr>
        <p:txBody>
          <a:bodyPr>
            <a:normAutofit fontScale="90000"/>
          </a:bodyPr>
          <a:lstStyle/>
          <a:p>
            <a:r>
              <a:rPr lang="en-US" b="1" dirty="0"/>
              <a:t>Performance optimized </a:t>
            </a:r>
            <a:r>
              <a:rPr lang="en-US" b="1" dirty="0" smtClean="0"/>
              <a:t>compute </a:t>
            </a:r>
            <a:r>
              <a:rPr lang="en-US" sz="4000" b="1" dirty="0" smtClean="0">
                <a:solidFill>
                  <a:schemeClr val="tx1"/>
                </a:solidFill>
              </a:rPr>
              <a:t>Unparalleled </a:t>
            </a:r>
            <a:r>
              <a:rPr lang="en-US" sz="4000" b="1" dirty="0">
                <a:solidFill>
                  <a:schemeClr val="tx1"/>
                </a:solidFill>
              </a:rPr>
              <a:t>computational performance with latest CPUs, more memory, and more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8617208"/>
              </p:ext>
            </p:extLst>
          </p:nvPr>
        </p:nvGraphicFramePr>
        <p:xfrm>
          <a:off x="560796" y="2086882"/>
          <a:ext cx="11079824" cy="456502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760838">
                <a:tc>
                  <a:txBody>
                    <a:bodyPr/>
                    <a:lstStyle/>
                    <a:p>
                      <a:r>
                        <a:rPr lang="en-US" sz="2800"/>
                        <a:t>Instance</a:t>
                      </a:r>
                    </a:p>
                  </a:txBody>
                  <a:tcPr marL="12485" marR="12485" marT="6242" marB="6242" anchor="ctr"/>
                </a:tc>
                <a:tc>
                  <a:txBody>
                    <a:bodyPr/>
                    <a:lstStyle/>
                    <a:p>
                      <a:r>
                        <a:rPr lang="en-US" sz="2800"/>
                        <a:t>Cores</a:t>
                      </a:r>
                    </a:p>
                  </a:txBody>
                  <a:tcPr marL="12485" marR="12485" marT="6242" marB="6242" anchor="ctr"/>
                </a:tc>
                <a:tc>
                  <a:txBody>
                    <a:bodyPr/>
                    <a:lstStyle/>
                    <a:p>
                      <a:r>
                        <a:rPr lang="en-US" sz="2800"/>
                        <a:t>RAM</a:t>
                      </a:r>
                    </a:p>
                  </a:txBody>
                  <a:tcPr marL="12485" marR="12485" marT="6242" marB="6242" anchor="ctr"/>
                </a:tc>
                <a:tc>
                  <a:txBody>
                    <a:bodyPr/>
                    <a:lstStyle/>
                    <a:p>
                      <a:r>
                        <a:rPr lang="en-US" sz="2800"/>
                        <a:t>Disk sizes</a:t>
                      </a:r>
                    </a:p>
                  </a:txBody>
                  <a:tcPr marL="12485" marR="12485" marT="6242" marB="6242" anchor="ctr"/>
                </a:tc>
                <a:extLst>
                  <a:ext uri="{0D108BD9-81ED-4DB2-BD59-A6C34878D82A}">
                    <a16:rowId xmlns:a16="http://schemas.microsoft.com/office/drawing/2014/main" val="10000"/>
                  </a:ext>
                </a:extLst>
              </a:tr>
              <a:tr h="760838">
                <a:tc>
                  <a:txBody>
                    <a:bodyPr/>
                    <a:lstStyle/>
                    <a:p>
                      <a:r>
                        <a:rPr lang="en-US" sz="2800"/>
                        <a:t>G1 </a:t>
                      </a:r>
                    </a:p>
                  </a:txBody>
                  <a:tcPr marL="12485" marR="12485" marT="6242" marB="6242" anchor="ctr"/>
                </a:tc>
                <a:tc>
                  <a:txBody>
                    <a:bodyPr/>
                    <a:lstStyle/>
                    <a:p>
                      <a:r>
                        <a:rPr lang="en-US" sz="2800" dirty="0"/>
                        <a:t>2</a:t>
                      </a:r>
                    </a:p>
                  </a:txBody>
                  <a:tcPr marL="12485" marR="12485" marT="6242" marB="6242" anchor="ctr"/>
                </a:tc>
                <a:tc>
                  <a:txBody>
                    <a:bodyPr/>
                    <a:lstStyle/>
                    <a:p>
                      <a:r>
                        <a:rPr lang="en-US" sz="2800"/>
                        <a:t>28 GB</a:t>
                      </a:r>
                    </a:p>
                  </a:txBody>
                  <a:tcPr marL="12485" marR="12485" marT="6242" marB="6242" anchor="ctr"/>
                </a:tc>
                <a:tc>
                  <a:txBody>
                    <a:bodyPr/>
                    <a:lstStyle/>
                    <a:p>
                      <a:r>
                        <a:rPr lang="en-US" sz="2800"/>
                        <a:t>384 GB</a:t>
                      </a:r>
                    </a:p>
                  </a:txBody>
                  <a:tcPr marL="12485" marR="12485" marT="6242" marB="6242" anchor="ctr"/>
                </a:tc>
                <a:extLst>
                  <a:ext uri="{0D108BD9-81ED-4DB2-BD59-A6C34878D82A}">
                    <a16:rowId xmlns:a16="http://schemas.microsoft.com/office/drawing/2014/main" val="10001"/>
                  </a:ext>
                </a:extLst>
              </a:tr>
              <a:tr h="760838">
                <a:tc>
                  <a:txBody>
                    <a:bodyPr/>
                    <a:lstStyle/>
                    <a:p>
                      <a:r>
                        <a:rPr lang="en-US" sz="2800"/>
                        <a:t>G2 </a:t>
                      </a:r>
                    </a:p>
                  </a:txBody>
                  <a:tcPr marL="12485" marR="12485" marT="6242" marB="6242" anchor="ctr"/>
                </a:tc>
                <a:tc>
                  <a:txBody>
                    <a:bodyPr/>
                    <a:lstStyle/>
                    <a:p>
                      <a:r>
                        <a:rPr lang="en-US" sz="2800"/>
                        <a:t>4</a:t>
                      </a:r>
                    </a:p>
                  </a:txBody>
                  <a:tcPr marL="12485" marR="12485" marT="6242" marB="6242" anchor="ctr"/>
                </a:tc>
                <a:tc>
                  <a:txBody>
                    <a:bodyPr/>
                    <a:lstStyle/>
                    <a:p>
                      <a:r>
                        <a:rPr lang="en-US" sz="2800"/>
                        <a:t>56 GB</a:t>
                      </a:r>
                    </a:p>
                  </a:txBody>
                  <a:tcPr marL="12485" marR="12485" marT="6242" marB="6242" anchor="ctr"/>
                </a:tc>
                <a:tc>
                  <a:txBody>
                    <a:bodyPr/>
                    <a:lstStyle/>
                    <a:p>
                      <a:r>
                        <a:rPr lang="en-US" sz="2800" dirty="0"/>
                        <a:t>768 GB</a:t>
                      </a:r>
                    </a:p>
                  </a:txBody>
                  <a:tcPr marL="12485" marR="12485" marT="6242" marB="6242" anchor="ctr"/>
                </a:tc>
                <a:extLst>
                  <a:ext uri="{0D108BD9-81ED-4DB2-BD59-A6C34878D82A}">
                    <a16:rowId xmlns:a16="http://schemas.microsoft.com/office/drawing/2014/main" val="10002"/>
                  </a:ext>
                </a:extLst>
              </a:tr>
              <a:tr h="760838">
                <a:tc>
                  <a:txBody>
                    <a:bodyPr/>
                    <a:lstStyle/>
                    <a:p>
                      <a:r>
                        <a:rPr lang="en-US" sz="2800"/>
                        <a:t>G3 </a:t>
                      </a:r>
                    </a:p>
                  </a:txBody>
                  <a:tcPr marL="12485" marR="12485" marT="6242" marB="6242" anchor="ctr"/>
                </a:tc>
                <a:tc>
                  <a:txBody>
                    <a:bodyPr/>
                    <a:lstStyle/>
                    <a:p>
                      <a:r>
                        <a:rPr lang="en-US" sz="2800"/>
                        <a:t>8</a:t>
                      </a:r>
                    </a:p>
                  </a:txBody>
                  <a:tcPr marL="12485" marR="12485" marT="6242" marB="6242" anchor="ctr"/>
                </a:tc>
                <a:tc>
                  <a:txBody>
                    <a:bodyPr/>
                    <a:lstStyle/>
                    <a:p>
                      <a:r>
                        <a:rPr lang="en-US" sz="2800"/>
                        <a:t>112 GB</a:t>
                      </a:r>
                    </a:p>
                  </a:txBody>
                  <a:tcPr marL="12485" marR="12485" marT="6242" marB="6242" anchor="ctr"/>
                </a:tc>
                <a:tc>
                  <a:txBody>
                    <a:bodyPr/>
                    <a:lstStyle/>
                    <a:p>
                      <a:r>
                        <a:rPr lang="en-US" sz="2800"/>
                        <a:t>1,536 GB</a:t>
                      </a:r>
                    </a:p>
                  </a:txBody>
                  <a:tcPr marL="12485" marR="12485" marT="6242" marB="6242" anchor="ctr"/>
                </a:tc>
                <a:extLst>
                  <a:ext uri="{0D108BD9-81ED-4DB2-BD59-A6C34878D82A}">
                    <a16:rowId xmlns:a16="http://schemas.microsoft.com/office/drawing/2014/main" val="10003"/>
                  </a:ext>
                </a:extLst>
              </a:tr>
              <a:tr h="760838">
                <a:tc>
                  <a:txBody>
                    <a:bodyPr/>
                    <a:lstStyle/>
                    <a:p>
                      <a:r>
                        <a:rPr lang="en-US" sz="2800"/>
                        <a:t>G4 </a:t>
                      </a:r>
                    </a:p>
                  </a:txBody>
                  <a:tcPr marL="12485" marR="12485" marT="6242" marB="6242" anchor="ctr"/>
                </a:tc>
                <a:tc>
                  <a:txBody>
                    <a:bodyPr/>
                    <a:lstStyle/>
                    <a:p>
                      <a:r>
                        <a:rPr lang="en-US" sz="2800"/>
                        <a:t>16</a:t>
                      </a:r>
                    </a:p>
                  </a:txBody>
                  <a:tcPr marL="12485" marR="12485" marT="6242" marB="6242" anchor="ctr"/>
                </a:tc>
                <a:tc>
                  <a:txBody>
                    <a:bodyPr/>
                    <a:lstStyle/>
                    <a:p>
                      <a:r>
                        <a:rPr lang="en-US" sz="2800"/>
                        <a:t>224 GB</a:t>
                      </a:r>
                    </a:p>
                  </a:txBody>
                  <a:tcPr marL="12485" marR="12485" marT="6242" marB="6242" anchor="ctr"/>
                </a:tc>
                <a:tc>
                  <a:txBody>
                    <a:bodyPr/>
                    <a:lstStyle/>
                    <a:p>
                      <a:r>
                        <a:rPr lang="en-US" sz="2800"/>
                        <a:t>3,072 GB</a:t>
                      </a:r>
                    </a:p>
                  </a:txBody>
                  <a:tcPr marL="12485" marR="12485" marT="6242" marB="6242" anchor="ctr"/>
                </a:tc>
                <a:extLst>
                  <a:ext uri="{0D108BD9-81ED-4DB2-BD59-A6C34878D82A}">
                    <a16:rowId xmlns:a16="http://schemas.microsoft.com/office/drawing/2014/main" val="10004"/>
                  </a:ext>
                </a:extLst>
              </a:tr>
              <a:tr h="760838">
                <a:tc>
                  <a:txBody>
                    <a:bodyPr/>
                    <a:lstStyle/>
                    <a:p>
                      <a:r>
                        <a:rPr lang="en-US" sz="2800"/>
                        <a:t>G5 </a:t>
                      </a:r>
                    </a:p>
                  </a:txBody>
                  <a:tcPr marL="12485" marR="12485" marT="6242" marB="6242" anchor="ctr"/>
                </a:tc>
                <a:tc>
                  <a:txBody>
                    <a:bodyPr/>
                    <a:lstStyle/>
                    <a:p>
                      <a:r>
                        <a:rPr lang="en-US" sz="2800"/>
                        <a:t>32</a:t>
                      </a:r>
                    </a:p>
                  </a:txBody>
                  <a:tcPr marL="12485" marR="12485" marT="6242" marB="6242" anchor="ctr"/>
                </a:tc>
                <a:tc>
                  <a:txBody>
                    <a:bodyPr/>
                    <a:lstStyle/>
                    <a:p>
                      <a:r>
                        <a:rPr lang="en-US" sz="2800"/>
                        <a:t>448 GB</a:t>
                      </a:r>
                    </a:p>
                  </a:txBody>
                  <a:tcPr marL="12485" marR="12485" marT="6242" marB="6242" anchor="ctr"/>
                </a:tc>
                <a:tc>
                  <a:txBody>
                    <a:bodyPr/>
                    <a:lstStyle/>
                    <a:p>
                      <a:r>
                        <a:rPr lang="en-US" sz="2800" dirty="0"/>
                        <a:t>6,144 GB</a:t>
                      </a:r>
                    </a:p>
                  </a:txBody>
                  <a:tcPr marL="12485" marR="12485" marT="6242" marB="624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5850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optimized</a:t>
            </a:r>
            <a:br>
              <a:rPr lang="en-US" b="1" dirty="0" smtClean="0"/>
            </a:br>
            <a:r>
              <a:rPr lang="en-US" sz="4900" b="1" dirty="0">
                <a:solidFill>
                  <a:schemeClr val="tx1"/>
                </a:solidFill>
              </a:rPr>
              <a:t>F</a:t>
            </a:r>
            <a:r>
              <a:rPr lang="en-US" sz="4900" b="1" dirty="0" smtClean="0">
                <a:solidFill>
                  <a:schemeClr val="tx1"/>
                </a:solidFill>
              </a:rPr>
              <a:t>ast </a:t>
            </a:r>
            <a:r>
              <a:rPr lang="en-US" sz="4900" b="1" dirty="0">
                <a:solidFill>
                  <a:schemeClr val="tx1"/>
                </a:solidFill>
              </a:rPr>
              <a:t>networking with </a:t>
            </a:r>
            <a:r>
              <a:rPr lang="en-US" sz="4900" b="1" dirty="0" err="1">
                <a:solidFill>
                  <a:schemeClr val="tx1"/>
                </a:solidFill>
              </a:rPr>
              <a:t>Infiniband</a:t>
            </a:r>
            <a:r>
              <a:rPr lang="en-US" sz="4900" b="1" dirty="0">
                <a:solidFill>
                  <a:schemeClr val="tx1"/>
                </a:solidFill>
              </a:rPr>
              <a:t> </a:t>
            </a:r>
            <a:r>
              <a:rPr lang="en-US" sz="4900" b="1" dirty="0" smtClean="0">
                <a:solidFill>
                  <a:schemeClr val="tx1"/>
                </a:solidFill>
              </a:rPr>
              <a:t>support</a:t>
            </a:r>
            <a:br>
              <a:rPr lang="en-US" sz="4900" b="1" dirty="0" smtClean="0">
                <a:solidFill>
                  <a:schemeClr val="tx1"/>
                </a:solidFill>
              </a:rPr>
            </a:br>
            <a:r>
              <a:rPr lang="en-US" sz="3100" dirty="0">
                <a:solidFill>
                  <a:schemeClr val="tx1"/>
                </a:solidFill>
              </a:rPr>
              <a:t>Adds a 40Gbit/s </a:t>
            </a:r>
            <a:r>
              <a:rPr lang="en-US" sz="3100" dirty="0" err="1">
                <a:solidFill>
                  <a:schemeClr val="tx1"/>
                </a:solidFill>
              </a:rPr>
              <a:t>InfiniBand</a:t>
            </a:r>
            <a:r>
              <a:rPr lang="en-US" sz="3100" dirty="0">
                <a:solidFill>
                  <a:schemeClr val="tx1"/>
                </a:solidFill>
              </a:rPr>
              <a:t> network with remote direct memory access (RDMA) technology. Ideal for Message Passing Interface (MPI) applications, high-performance clusters, modeling and simulations, video encoding, and other compute or network intensive scenarios.</a:t>
            </a:r>
          </a:p>
        </p:txBody>
      </p:sp>
      <p:graphicFrame>
        <p:nvGraphicFramePr>
          <p:cNvPr id="3" name="Table 2"/>
          <p:cNvGraphicFramePr>
            <a:graphicFrameLocks noGrp="1"/>
          </p:cNvGraphicFramePr>
          <p:nvPr>
            <p:extLst>
              <p:ext uri="{D42A27DB-BD31-4B8C-83A1-F6EECF244321}">
                <p14:modId xmlns:p14="http://schemas.microsoft.com/office/powerpoint/2010/main" val="1467440609"/>
              </p:ext>
            </p:extLst>
          </p:nvPr>
        </p:nvGraphicFramePr>
        <p:xfrm>
          <a:off x="560798" y="3654425"/>
          <a:ext cx="11079824" cy="255043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850144">
                <a:tc>
                  <a:txBody>
                    <a:bodyPr/>
                    <a:lstStyle/>
                    <a:p>
                      <a:r>
                        <a:rPr lang="en-US" sz="2800"/>
                        <a:t>Instance</a:t>
                      </a:r>
                    </a:p>
                  </a:txBody>
                  <a:tcPr marL="37774" marR="37774" marT="18887" marB="18887" anchor="ctr"/>
                </a:tc>
                <a:tc>
                  <a:txBody>
                    <a:bodyPr/>
                    <a:lstStyle/>
                    <a:p>
                      <a:r>
                        <a:rPr lang="en-US" sz="2800" dirty="0"/>
                        <a:t>Cores</a:t>
                      </a:r>
                    </a:p>
                  </a:txBody>
                  <a:tcPr marL="37774" marR="37774" marT="18887" marB="18887" anchor="ctr"/>
                </a:tc>
                <a:tc>
                  <a:txBody>
                    <a:bodyPr/>
                    <a:lstStyle/>
                    <a:p>
                      <a:r>
                        <a:rPr lang="en-US" sz="2800"/>
                        <a:t>RAM</a:t>
                      </a:r>
                    </a:p>
                  </a:txBody>
                  <a:tcPr marL="37774" marR="37774" marT="18887" marB="18887" anchor="ctr"/>
                </a:tc>
                <a:tc>
                  <a:txBody>
                    <a:bodyPr/>
                    <a:lstStyle/>
                    <a:p>
                      <a:r>
                        <a:rPr lang="en-US" sz="2800"/>
                        <a:t>Disk sizes</a:t>
                      </a:r>
                    </a:p>
                  </a:txBody>
                  <a:tcPr marL="37774" marR="37774" marT="18887" marB="18887" anchor="ctr"/>
                </a:tc>
                <a:extLst>
                  <a:ext uri="{0D108BD9-81ED-4DB2-BD59-A6C34878D82A}">
                    <a16:rowId xmlns:a16="http://schemas.microsoft.com/office/drawing/2014/main" val="10000"/>
                  </a:ext>
                </a:extLst>
              </a:tr>
              <a:tr h="850144">
                <a:tc>
                  <a:txBody>
                    <a:bodyPr/>
                    <a:lstStyle/>
                    <a:p>
                      <a:r>
                        <a:rPr lang="en-US" sz="2800"/>
                        <a:t>A8 </a:t>
                      </a:r>
                    </a:p>
                  </a:txBody>
                  <a:tcPr marL="37774" marR="37774" marT="18887" marB="18887" anchor="ctr"/>
                </a:tc>
                <a:tc>
                  <a:txBody>
                    <a:bodyPr/>
                    <a:lstStyle/>
                    <a:p>
                      <a:r>
                        <a:rPr lang="en-US" sz="2800"/>
                        <a:t>8</a:t>
                      </a:r>
                    </a:p>
                  </a:txBody>
                  <a:tcPr marL="37774" marR="37774" marT="18887" marB="18887" anchor="ctr"/>
                </a:tc>
                <a:tc>
                  <a:txBody>
                    <a:bodyPr/>
                    <a:lstStyle/>
                    <a:p>
                      <a:r>
                        <a:rPr lang="en-US" sz="2800" dirty="0"/>
                        <a:t>56 GB</a:t>
                      </a:r>
                    </a:p>
                  </a:txBody>
                  <a:tcPr marL="37774" marR="37774" marT="18887" marB="18887" anchor="ctr"/>
                </a:tc>
                <a:tc>
                  <a:txBody>
                    <a:bodyPr/>
                    <a:lstStyle/>
                    <a:p>
                      <a:r>
                        <a:rPr lang="en-US" sz="2800"/>
                        <a:t>382 GB</a:t>
                      </a:r>
                    </a:p>
                  </a:txBody>
                  <a:tcPr marL="37774" marR="37774" marT="18887" marB="18887" anchor="ctr"/>
                </a:tc>
                <a:extLst>
                  <a:ext uri="{0D108BD9-81ED-4DB2-BD59-A6C34878D82A}">
                    <a16:rowId xmlns:a16="http://schemas.microsoft.com/office/drawing/2014/main" val="10001"/>
                  </a:ext>
                </a:extLst>
              </a:tr>
              <a:tr h="850144">
                <a:tc>
                  <a:txBody>
                    <a:bodyPr/>
                    <a:lstStyle/>
                    <a:p>
                      <a:r>
                        <a:rPr lang="en-US" sz="2800"/>
                        <a:t>A9 </a:t>
                      </a:r>
                    </a:p>
                  </a:txBody>
                  <a:tcPr marL="37774" marR="37774" marT="18887" marB="18887" anchor="ctr"/>
                </a:tc>
                <a:tc>
                  <a:txBody>
                    <a:bodyPr/>
                    <a:lstStyle/>
                    <a:p>
                      <a:r>
                        <a:rPr lang="en-US" sz="2800" dirty="0"/>
                        <a:t>16</a:t>
                      </a:r>
                    </a:p>
                  </a:txBody>
                  <a:tcPr marL="37774" marR="37774" marT="18887" marB="18887" anchor="ctr"/>
                </a:tc>
                <a:tc>
                  <a:txBody>
                    <a:bodyPr/>
                    <a:lstStyle/>
                    <a:p>
                      <a:r>
                        <a:rPr lang="en-US" sz="2800"/>
                        <a:t>112 GB</a:t>
                      </a:r>
                    </a:p>
                  </a:txBody>
                  <a:tcPr marL="37774" marR="37774" marT="18887" marB="18887" anchor="ctr"/>
                </a:tc>
                <a:tc>
                  <a:txBody>
                    <a:bodyPr/>
                    <a:lstStyle/>
                    <a:p>
                      <a:r>
                        <a:rPr lang="en-US" sz="2800" dirty="0"/>
                        <a:t>382 GB</a:t>
                      </a:r>
                    </a:p>
                  </a:txBody>
                  <a:tcPr marL="37774" marR="37774" marT="18887" marB="18887"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06584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machines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Networks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Availability Sets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Scaling</a:t>
            </a:r>
          </a:p>
          <a:p>
            <a:endParaRPr lang="en-US" dirty="0" smtClean="0">
              <a:solidFill>
                <a:schemeClr val="bg1"/>
              </a:solidFill>
              <a:sym typeface="Wingdings" panose="05000000000000000000" pitchFamily="2" charset="2"/>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a:t>
            </a:r>
            <a:r>
              <a:rPr lang="en-US" dirty="0" smtClean="0"/>
              <a:t>layout - Windows</a:t>
            </a:r>
            <a:endParaRPr lang="en-US" dirty="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844549" y="1826221"/>
            <a:ext cx="7947389" cy="5885026"/>
          </a:xfrm>
          <a:prstGeom prst="rect">
            <a:avLst/>
          </a:prstGeom>
        </p:spPr>
      </p:pic>
      <p:sp>
        <p:nvSpPr>
          <p:cNvPr id="2" name="Title 1"/>
          <p:cNvSpPr>
            <a:spLocks noGrp="1"/>
          </p:cNvSpPr>
          <p:nvPr>
            <p:ph type="title"/>
          </p:nvPr>
        </p:nvSpPr>
        <p:spPr/>
        <p:txBody>
          <a:bodyPr/>
          <a:lstStyle/>
          <a:p>
            <a:r>
              <a:rPr lang="en-US" dirty="0"/>
              <a:t>VM disk </a:t>
            </a:r>
            <a:r>
              <a:rPr lang="en-US" dirty="0" smtClean="0"/>
              <a:t>layout - Linux</a:t>
            </a:r>
            <a:endParaRPr lang="en-US" dirty="0"/>
          </a:p>
        </p:txBody>
      </p:sp>
      <p:cxnSp>
        <p:nvCxnSpPr>
          <p:cNvPr id="13" name="Straight Arrow Connector 12"/>
          <p:cNvCxnSpPr/>
          <p:nvPr/>
        </p:nvCxnSpPr>
        <p:spPr>
          <a:xfrm flipH="1">
            <a:off x="5173108" y="2518518"/>
            <a:ext cx="544299" cy="364681"/>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7665677" y="2599978"/>
            <a:ext cx="4403266"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 </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Ubuntu: /</a:t>
            </a:r>
            <a:r>
              <a:rPr lang="en-US" sz="2199" dirty="0" err="1" smtClean="0">
                <a:solidFill>
                  <a:srgbClr val="FFFFFF">
                    <a:alpha val="98824"/>
                  </a:srgbClr>
                </a:solidFill>
                <a:latin typeface="Segoe UI" pitchFamily="34" charset="0"/>
                <a:ea typeface="Segoe UI" pitchFamily="34" charset="0"/>
                <a:cs typeface="Segoe UI" pitchFamily="34" charset="0"/>
              </a:rPr>
              <a:t>mnt</a:t>
            </a:r>
            <a:endParaRPr lang="en-US" sz="2199" dirty="0" smtClean="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Others: /</a:t>
            </a:r>
            <a:r>
              <a:rPr lang="en-US" sz="2199" dirty="0" err="1" smtClean="0">
                <a:solidFill>
                  <a:srgbClr val="FFFFFF">
                    <a:alpha val="98824"/>
                  </a:srgbClr>
                </a:solidFill>
                <a:latin typeface="Segoe UI" pitchFamily="34" charset="0"/>
                <a:ea typeface="Segoe UI" pitchFamily="34" charset="0"/>
                <a:cs typeface="Segoe UI" pitchFamily="34" charset="0"/>
              </a:rPr>
              <a:t>mnt</a:t>
            </a:r>
            <a:r>
              <a:rPr lang="en-US" sz="2199" dirty="0" smtClean="0">
                <a:solidFill>
                  <a:srgbClr val="FFFFFF">
                    <a:alpha val="98824"/>
                  </a:srgbClr>
                </a:solidFill>
                <a:latin typeface="Segoe UI" pitchFamily="34" charset="0"/>
                <a:ea typeface="Segoe UI" pitchFamily="34" charset="0"/>
                <a:cs typeface="Segoe UI" pitchFamily="34" charset="0"/>
              </a:rPr>
              <a:t>/resource</a:t>
            </a:r>
            <a:endParaRPr lang="en-US" sz="2199" dirty="0">
              <a:solidFill>
                <a:srgbClr val="FFFFFF">
                  <a:alpha val="98824"/>
                </a:srgbClr>
              </a:solidFill>
              <a:latin typeface="Segoe UI" pitchFamily="34" charset="0"/>
              <a:ea typeface="Segoe UI" pitchFamily="34" charset="0"/>
              <a:cs typeface="Segoe UI" pitchFamily="34" charset="0"/>
            </a:endParaRPr>
          </a:p>
        </p:txBody>
      </p:sp>
      <p:cxnSp>
        <p:nvCxnSpPr>
          <p:cNvPr id="10" name="Straight Arrow Connector 9"/>
          <p:cNvCxnSpPr/>
          <p:nvPr/>
        </p:nvCxnSpPr>
        <p:spPr>
          <a:xfrm flipH="1" flipV="1">
            <a:off x="5173108" y="3303684"/>
            <a:ext cx="2524540" cy="55001"/>
          </a:xfrm>
          <a:prstGeom prst="straightConnector1">
            <a:avLst/>
          </a:prstGeom>
          <a:ln w="57150">
            <a:solidFill>
              <a:srgbClr val="00B0F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5173108" y="3737837"/>
            <a:ext cx="1868037" cy="1190298"/>
          </a:xfrm>
          <a:prstGeom prst="straightConnector1">
            <a:avLst/>
          </a:prstGeom>
          <a:ln w="57150">
            <a:solidFill>
              <a:srgbClr val="548235"/>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5699005" y="1225980"/>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a:t>
            </a:r>
            <a:endParaRPr lang="en-US" sz="2199" dirty="0">
              <a:solidFill>
                <a:srgbClr val="FFFFFF">
                  <a:alpha val="98824"/>
                </a:srgbClr>
              </a:solidFill>
              <a:latin typeface="Segoe UI" pitchFamily="34" charset="0"/>
              <a:ea typeface="Segoe UI" pitchFamily="34" charset="0"/>
              <a:cs typeface="Segoe UI" pitchFamily="34" charset="0"/>
            </a:endParaRPr>
          </a:p>
        </p:txBody>
      </p:sp>
      <p:sp>
        <p:nvSpPr>
          <p:cNvPr id="11" name="Rectangle 10"/>
          <p:cNvSpPr/>
          <p:nvPr/>
        </p:nvSpPr>
        <p:spPr bwMode="auto">
          <a:xfrm>
            <a:off x="6560695" y="4573995"/>
            <a:ext cx="524183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User Defined Mount Location</a:t>
            </a:r>
            <a:endParaRPr lang="en-US" sz="2199" dirty="0">
              <a:solidFill>
                <a:srgbClr val="FFFFFF">
                  <a:alpha val="98824"/>
                </a:srgbClr>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076052349"/>
      </p:ext>
    </p:extLst>
  </p:cSld>
  <p:clrMapOvr>
    <a:masterClrMapping/>
  </p:clrMapOvr>
  <p:transition advTm="1667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77500" lnSpcReduction="20000"/>
          </a:bodyPr>
          <a:lstStyle/>
          <a:p>
            <a:pPr>
              <a:lnSpc>
                <a:spcPct val="120000"/>
              </a:lnSpc>
              <a:buFont typeface="Arial" panose="020B0604020202020204" pitchFamily="34" charset="0"/>
              <a:buChar char="•"/>
            </a:pPr>
            <a:r>
              <a:rPr lang="en-US" dirty="0" smtClean="0"/>
              <a:t>Share </a:t>
            </a:r>
            <a:r>
              <a:rPr lang="en-US" dirty="0"/>
              <a:t>data </a:t>
            </a:r>
            <a:r>
              <a:rPr lang="en-US" dirty="0" smtClean="0"/>
              <a:t>across VMs and applications</a:t>
            </a:r>
          </a:p>
          <a:p>
            <a:pPr lvl="1">
              <a:lnSpc>
                <a:spcPct val="120000"/>
              </a:lnSpc>
              <a:buFont typeface="Arial" panose="020B0604020202020204" pitchFamily="34" charset="0"/>
              <a:buChar char="•"/>
            </a:pPr>
            <a:r>
              <a:rPr lang="en-US" dirty="0" smtClean="0">
                <a:latin typeface="+mj-lt"/>
              </a:rPr>
              <a:t>Multiple writers, multiple readers using standard file system semantics.</a:t>
            </a:r>
          </a:p>
          <a:p>
            <a:pPr>
              <a:lnSpc>
                <a:spcPct val="120000"/>
              </a:lnSpc>
              <a:buFont typeface="Arial" panose="020B0604020202020204" pitchFamily="34" charset="0"/>
              <a:buChar char="•"/>
            </a:pPr>
            <a:r>
              <a:rPr lang="en-US" dirty="0" smtClean="0"/>
              <a:t>Share settings throughout services</a:t>
            </a:r>
          </a:p>
          <a:p>
            <a:pPr lvl="1">
              <a:lnSpc>
                <a:spcPct val="120000"/>
              </a:lnSpc>
              <a:buFont typeface="Arial" panose="020B0604020202020204" pitchFamily="34" charset="0"/>
              <a:buChar char="•"/>
            </a:pPr>
            <a:r>
              <a:rPr lang="en-US" dirty="0" smtClean="0">
                <a:latin typeface="+mj-lt"/>
              </a:rPr>
              <a:t>VMs can read settings and files from a common, shared location.  These can be updated externally via REST.</a:t>
            </a:r>
          </a:p>
          <a:p>
            <a:pPr>
              <a:lnSpc>
                <a:spcPct val="120000"/>
              </a:lnSpc>
              <a:buFont typeface="Arial" panose="020B0604020202020204" pitchFamily="34" charset="0"/>
              <a:buChar char="•"/>
            </a:pPr>
            <a:r>
              <a:rPr lang="en-US" dirty="0" smtClean="0"/>
              <a:t>Dev/Test/Debug</a:t>
            </a:r>
          </a:p>
          <a:p>
            <a:pPr lvl="1">
              <a:lnSpc>
                <a:spcPct val="120000"/>
              </a:lnSpc>
              <a:buFont typeface="Arial" panose="020B0604020202020204" pitchFamily="34" charset="0"/>
              <a:buChar char="•"/>
            </a:pPr>
            <a:r>
              <a:rPr lang="en-US" dirty="0" smtClean="0">
                <a:latin typeface="+mj-lt"/>
              </a:rPr>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extLst>
                    <a:ext uri="{9D8B030D-6E8A-4147-A177-3AD203B41FA5}">
                      <a16:colId xmlns:a16="http://schemas.microsoft.com/office/drawing/2014/main" val="20000"/>
                    </a:ext>
                  </a:extLst>
                </a:gridCol>
                <a:gridCol w="5360850">
                  <a:extLst>
                    <a:ext uri="{9D8B030D-6E8A-4147-A177-3AD203B41FA5}">
                      <a16:colId xmlns:a16="http://schemas.microsoft.com/office/drawing/2014/main" val="20001"/>
                    </a:ext>
                  </a:extLst>
                </a:gridCol>
                <a:gridCol w="3764942">
                  <a:extLst>
                    <a:ext uri="{9D8B030D-6E8A-4147-A177-3AD203B41FA5}">
                      <a16:colId xmlns:a16="http://schemas.microsoft.com/office/drawing/2014/main" val="20002"/>
                    </a:ext>
                  </a:extLst>
                </a:gridCol>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0"/>
                  </a:ext>
                </a:extLst>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extLst>
                  <a:ext uri="{0D108BD9-81ED-4DB2-BD59-A6C34878D82A}">
                    <a16:rowId xmlns:a16="http://schemas.microsoft.com/office/drawing/2014/main" val="10001"/>
                  </a:ext>
                </a:extLst>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2"/>
                  </a:ext>
                </a:extLst>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3"/>
                  </a:ext>
                </a:extLst>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4"/>
                  </a:ext>
                </a:extLst>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5"/>
                  </a:ext>
                </a:extLst>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6"/>
                  </a:ext>
                </a:extLst>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7"/>
                  </a:ext>
                </a:extLst>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8"/>
                  </a:ext>
                </a:extLst>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9"/>
                  </a:ext>
                </a:extLst>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10"/>
                  </a:ext>
                </a:extLst>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extLst>
                    <a:ext uri="{9D8B030D-6E8A-4147-A177-3AD203B41FA5}">
                      <a16:colId xmlns:a16="http://schemas.microsoft.com/office/drawing/2014/main" val="20000"/>
                    </a:ext>
                  </a:extLst>
                </a:gridCol>
                <a:gridCol w="1500027">
                  <a:extLst>
                    <a:ext uri="{9D8B030D-6E8A-4147-A177-3AD203B41FA5}">
                      <a16:colId xmlns:a16="http://schemas.microsoft.com/office/drawing/2014/main" val="20001"/>
                    </a:ext>
                  </a:extLst>
                </a:gridCol>
                <a:gridCol w="1510301">
                  <a:extLst>
                    <a:ext uri="{9D8B030D-6E8A-4147-A177-3AD203B41FA5}">
                      <a16:colId xmlns:a16="http://schemas.microsoft.com/office/drawing/2014/main" val="20002"/>
                    </a:ext>
                  </a:extLst>
                </a:gridCol>
                <a:gridCol w="1500027">
                  <a:extLst>
                    <a:ext uri="{9D8B030D-6E8A-4147-A177-3AD203B41FA5}">
                      <a16:colId xmlns:a16="http://schemas.microsoft.com/office/drawing/2014/main" val="20003"/>
                    </a:ext>
                  </a:extLst>
                </a:gridCol>
                <a:gridCol w="1397285">
                  <a:extLst>
                    <a:ext uri="{9D8B030D-6E8A-4147-A177-3AD203B41FA5}">
                      <a16:colId xmlns:a16="http://schemas.microsoft.com/office/drawing/2014/main" val="20004"/>
                    </a:ext>
                  </a:extLst>
                </a:gridCol>
                <a:gridCol w="2225598">
                  <a:extLst>
                    <a:ext uri="{9D8B030D-6E8A-4147-A177-3AD203B41FA5}">
                      <a16:colId xmlns:a16="http://schemas.microsoft.com/office/drawing/2014/main" val="20005"/>
                    </a:ext>
                  </a:extLst>
                </a:gridCol>
                <a:gridCol w="1579489">
                  <a:extLst>
                    <a:ext uri="{9D8B030D-6E8A-4147-A177-3AD203B41FA5}">
                      <a16:colId xmlns:a16="http://schemas.microsoft.com/office/drawing/2014/main" val="20006"/>
                    </a:ext>
                  </a:extLst>
                </a:gridCol>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sp>
        <p:nvSpPr>
          <p:cNvPr id="5" name="Freeform 82"/>
          <p:cNvSpPr>
            <a:spLocks noEditPoints="1"/>
          </p:cNvSpPr>
          <p:nvPr/>
        </p:nvSpPr>
        <p:spPr bwMode="black">
          <a:xfrm>
            <a:off x="745166" y="1899132"/>
            <a:ext cx="3394886" cy="3295709"/>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accent5"/>
          </a:solid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Availability Sets</a:t>
            </a:r>
            <a:endParaRPr lang="en-US" dirty="0"/>
          </a:p>
        </p:txBody>
      </p:sp>
      <p:grpSp>
        <p:nvGrpSpPr>
          <p:cNvPr id="23" name="Group 22"/>
          <p:cNvGrpSpPr/>
          <p:nvPr/>
        </p:nvGrpSpPr>
        <p:grpSpPr>
          <a:xfrm>
            <a:off x="278460" y="1626521"/>
            <a:ext cx="4736761" cy="3323422"/>
            <a:chOff x="362009" y="2018600"/>
            <a:chExt cx="6319193" cy="4433691"/>
          </a:xfrm>
        </p:grpSpPr>
        <p:grpSp>
          <p:nvGrpSpPr>
            <p:cNvPr id="12" name="Group 11"/>
            <p:cNvGrpSpPr/>
            <p:nvPr/>
          </p:nvGrpSpPr>
          <p:grpSpPr>
            <a:xfrm>
              <a:off x="461404" y="3227827"/>
              <a:ext cx="2763669" cy="3224464"/>
              <a:chOff x="522296" y="2082421"/>
              <a:chExt cx="2763669" cy="3224464"/>
            </a:xfrm>
            <a:noFill/>
          </p:grpSpPr>
          <p:sp>
            <p:nvSpPr>
              <p:cNvPr id="9" name="Rounded Rectangle 8"/>
              <p:cNvSpPr/>
              <p:nvPr/>
            </p:nvSpPr>
            <p:spPr>
              <a:xfrm>
                <a:off x="522296" y="2082421"/>
                <a:ext cx="2763669" cy="3224464"/>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57606" y="2487715"/>
                <a:ext cx="1893048" cy="2366780"/>
                <a:chOff x="957606" y="2423631"/>
                <a:chExt cx="1893048" cy="2366780"/>
              </a:xfrm>
              <a:grpFill/>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7"/>
                  <a:ext cx="1893048" cy="508250"/>
                </a:xfrm>
                <a:prstGeom prst="rect">
                  <a:avLst/>
                </a:prstGeom>
                <a:grp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4282161"/>
                  <a:ext cx="1893048" cy="508250"/>
                </a:xfrm>
                <a:prstGeom prst="rect">
                  <a:avLst/>
                </a:prstGeom>
                <a:grpFill/>
              </p:spPr>
            </p:pic>
          </p:grpSp>
        </p:grpSp>
        <p:sp>
          <p:nvSpPr>
            <p:cNvPr id="11" name="Text Placeholder 5"/>
            <p:cNvSpPr txBox="1">
              <a:spLocks/>
            </p:cNvSpPr>
            <p:nvPr/>
          </p:nvSpPr>
          <p:spPr>
            <a:xfrm>
              <a:off x="362009"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Web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nvGrpSpPr>
            <p:cNvPr id="13" name="Group 12"/>
            <p:cNvGrpSpPr/>
            <p:nvPr/>
          </p:nvGrpSpPr>
          <p:grpSpPr>
            <a:xfrm>
              <a:off x="3818139" y="3227827"/>
              <a:ext cx="2763669" cy="2396691"/>
              <a:chOff x="522296" y="2082421"/>
              <a:chExt cx="2763669" cy="2396691"/>
            </a:xfrm>
            <a:noFill/>
          </p:grpSpPr>
          <p:sp>
            <p:nvSpPr>
              <p:cNvPr id="14" name="Rounded Rectangle 13"/>
              <p:cNvSpPr/>
              <p:nvPr/>
            </p:nvSpPr>
            <p:spPr>
              <a:xfrm>
                <a:off x="522296" y="2082421"/>
                <a:ext cx="2763669" cy="2396691"/>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957606" y="2487715"/>
                <a:ext cx="1893048" cy="1437514"/>
                <a:chOff x="957606" y="2423631"/>
                <a:chExt cx="1893048" cy="1437514"/>
              </a:xfrm>
              <a:grpFill/>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5"/>
                  <a:ext cx="1893048" cy="508250"/>
                </a:xfrm>
                <a:prstGeom prst="rect">
                  <a:avLst/>
                </a:prstGeom>
                <a:grpFill/>
              </p:spPr>
            </p:pic>
          </p:grpSp>
        </p:grpSp>
        <p:sp>
          <p:nvSpPr>
            <p:cNvPr id="19" name="Text Placeholder 5"/>
            <p:cNvSpPr txBox="1">
              <a:spLocks/>
            </p:cNvSpPr>
            <p:nvPr/>
          </p:nvSpPr>
          <p:spPr>
            <a:xfrm>
              <a:off x="3718744"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Data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sp>
        <p:nvSpPr>
          <p:cNvPr id="20" name="Content Placeholder 2"/>
          <p:cNvSpPr txBox="1">
            <a:spLocks/>
          </p:cNvSpPr>
          <p:nvPr/>
        </p:nvSpPr>
        <p:spPr>
          <a:xfrm>
            <a:off x="5773839" y="3099533"/>
            <a:ext cx="6142237"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smtClean="0">
                <a:solidFill>
                  <a:schemeClr val="bg1">
                    <a:alpha val="99000"/>
                  </a:schemeClr>
                </a:solidFill>
                <a:latin typeface="+mn-lt"/>
              </a:rPr>
              <a:t>Why use Availability Sets?</a:t>
            </a:r>
          </a:p>
          <a:p>
            <a:pPr lvl="1"/>
            <a:r>
              <a:rPr lang="en-CA" sz="2000" dirty="0">
                <a:solidFill>
                  <a:schemeClr val="tx1">
                    <a:alpha val="99000"/>
                  </a:schemeClr>
                </a:solidFill>
              </a:rPr>
              <a:t>By configuring at least two virtual machines in an Availability Set for each tier, you guarantee that at least one virtual machine in each tier will </a:t>
            </a:r>
            <a:r>
              <a:rPr lang="en-CA" sz="2000" dirty="0" smtClean="0">
                <a:solidFill>
                  <a:schemeClr val="tx1">
                    <a:alpha val="99000"/>
                  </a:schemeClr>
                </a:solidFill>
              </a:rPr>
              <a:t>be. </a:t>
            </a:r>
            <a:endParaRPr lang="en-US" sz="2000" dirty="0">
              <a:solidFill>
                <a:schemeClr val="tx1">
                  <a:alpha val="99000"/>
                </a:schemeClr>
              </a:solidFill>
            </a:endParaRPr>
          </a:p>
        </p:txBody>
      </p:sp>
      <p:sp>
        <p:nvSpPr>
          <p:cNvPr id="21" name="Content Placeholder 2"/>
          <p:cNvSpPr txBox="1">
            <a:spLocks/>
          </p:cNvSpPr>
          <p:nvPr/>
        </p:nvSpPr>
        <p:spPr>
          <a:xfrm>
            <a:off x="5773838" y="4812418"/>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Highly Available</a:t>
            </a:r>
            <a:endParaRPr lang="en-US" sz="4000" dirty="0">
              <a:solidFill>
                <a:schemeClr val="bg1">
                  <a:alpha val="99000"/>
                </a:schemeClr>
              </a:solidFill>
              <a:latin typeface="+mn-lt"/>
            </a:endParaRPr>
          </a:p>
          <a:p>
            <a:pPr lvl="1"/>
            <a:r>
              <a:rPr lang="en-CA" sz="2000" dirty="0" smtClean="0">
                <a:solidFill>
                  <a:schemeClr val="tx1">
                    <a:alpha val="99000"/>
                  </a:schemeClr>
                </a:solidFill>
              </a:rPr>
              <a:t>You guarantee </a:t>
            </a:r>
            <a:r>
              <a:rPr lang="en-CA" sz="2000" dirty="0">
                <a:solidFill>
                  <a:schemeClr val="tx1">
                    <a:alpha val="99000"/>
                  </a:schemeClr>
                </a:solidFill>
              </a:rPr>
              <a:t>that at least one virtual machine in each tier will be </a:t>
            </a:r>
            <a:r>
              <a:rPr lang="en-CA" sz="2000" dirty="0" smtClean="0">
                <a:solidFill>
                  <a:schemeClr val="tx1">
                    <a:alpha val="99000"/>
                  </a:schemeClr>
                </a:solidFill>
              </a:rPr>
              <a:t>available.</a:t>
            </a:r>
            <a:endParaRPr lang="en-US" sz="2000" dirty="0">
              <a:solidFill>
                <a:schemeClr val="tx1">
                  <a:alpha val="99000"/>
                </a:schemeClr>
              </a:solidFill>
            </a:endParaRPr>
          </a:p>
        </p:txBody>
      </p:sp>
      <p:sp>
        <p:nvSpPr>
          <p:cNvPr id="22" name="Content Placeholder 2"/>
          <p:cNvSpPr txBox="1">
            <a:spLocks/>
          </p:cNvSpPr>
          <p:nvPr/>
        </p:nvSpPr>
        <p:spPr>
          <a:xfrm>
            <a:off x="5773838" y="1626521"/>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Best Practice</a:t>
            </a:r>
            <a:endParaRPr lang="en-US" sz="4000" dirty="0">
              <a:solidFill>
                <a:schemeClr val="bg1">
                  <a:alpha val="99000"/>
                </a:schemeClr>
              </a:solidFill>
              <a:latin typeface="+mn-lt"/>
            </a:endParaRPr>
          </a:p>
          <a:p>
            <a:pPr lvl="1"/>
            <a:r>
              <a:rPr lang="en-US" sz="2000" dirty="0" smtClean="0">
                <a:solidFill>
                  <a:schemeClr val="tx1">
                    <a:alpha val="99000"/>
                  </a:schemeClr>
                </a:solidFill>
              </a:rPr>
              <a:t>Group each tier of your application into an </a:t>
            </a:r>
            <a:r>
              <a:rPr lang="en-US" sz="2000" dirty="0">
                <a:solidFill>
                  <a:schemeClr val="tx1">
                    <a:alpha val="99000"/>
                  </a:schemeClr>
                </a:solidFill>
              </a:rPr>
              <a:t>a</a:t>
            </a:r>
            <a:r>
              <a:rPr lang="en-US" sz="2000" dirty="0" smtClean="0">
                <a:solidFill>
                  <a:schemeClr val="tx1">
                    <a:alpha val="99000"/>
                  </a:schemeClr>
                </a:solidFill>
              </a:rPr>
              <a:t>vailability </a:t>
            </a:r>
            <a:r>
              <a:rPr lang="en-US" sz="2000" dirty="0" smtClean="0">
                <a:solidFill>
                  <a:schemeClr val="tx1">
                    <a:alpha val="99000"/>
                  </a:schemeClr>
                </a:solidFill>
              </a:rPr>
              <a:t>s</a:t>
            </a:r>
            <a:r>
              <a:rPr lang="en-US" sz="2000" dirty="0" smtClean="0">
                <a:solidFill>
                  <a:schemeClr val="tx1">
                    <a:alpha val="99000"/>
                  </a:schemeClr>
                </a:solidFill>
              </a:rPr>
              <a:t>et.</a:t>
            </a:r>
            <a:endParaRPr lang="en-US" sz="2000" dirty="0">
              <a:solidFill>
                <a:schemeClr val="tx1">
                  <a:alpha val="99000"/>
                </a:schemeClr>
              </a:solidFill>
            </a:endParaRPr>
          </a:p>
        </p:txBody>
      </p:sp>
    </p:spTree>
    <p:extLst>
      <p:ext uri="{BB962C8B-B14F-4D97-AF65-F5344CB8AC3E}">
        <p14:creationId xmlns:p14="http://schemas.microsoft.com/office/powerpoint/2010/main" val="1647110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#2</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#2)</a:t>
            </a:r>
            <a:endParaRPr lang="en-US" sz="2133" dirty="0">
              <a:ln>
                <a:solidFill>
                  <a:srgbClr val="FFFFFF">
                    <a:alpha val="0"/>
                  </a:srgbClr>
                </a:solidFill>
              </a:ln>
              <a:solidFill>
                <a:schemeClr val="bg1">
                  <a:alpha val="99000"/>
                </a:schemeClr>
              </a:solidFill>
            </a:endParaRPr>
          </a:p>
        </p:txBody>
      </p:sp>
      <p:sp>
        <p:nvSpPr>
          <p:cNvPr id="12" name="Rectangle 11"/>
          <p:cNvSpPr/>
          <p:nvPr>
            <p:custDataLst>
              <p:tags r:id="rId2"/>
            </p:custDataLst>
          </p:nvPr>
        </p:nvSpPr>
        <p:spPr bwMode="auto">
          <a:xfrm>
            <a:off x="7396690" y="2423238"/>
            <a:ext cx="2377439" cy="4215068"/>
          </a:xfrm>
          <a:prstGeom prst="rect">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sp>
        <p:nvSpPr>
          <p:cNvPr id="31" name="Title 30"/>
          <p:cNvSpPr>
            <a:spLocks noGrp="1"/>
          </p:cNvSpPr>
          <p:nvPr>
            <p:ph type="title"/>
          </p:nvPr>
        </p:nvSpPr>
        <p:spPr/>
        <p:txBody>
          <a:bodyPr>
            <a:normAutofit/>
          </a:bodyPr>
          <a:lstStyle/>
          <a:p>
            <a:r>
              <a:rPr lang="en-NZ" dirty="0"/>
              <a:t>Fault and Update </a:t>
            </a:r>
            <a:r>
              <a:rPr lang="en-NZ" dirty="0" smtClean="0"/>
              <a:t>Domains (FD &amp; UD)</a:t>
            </a:r>
            <a:endParaRPr lang="en-NZ" dirty="0"/>
          </a:p>
        </p:txBody>
      </p:sp>
      <p:sp>
        <p:nvSpPr>
          <p:cNvPr id="3" name="Rectangle 2"/>
          <p:cNvSpPr/>
          <p:nvPr>
            <p:custDataLst>
              <p:tags r:id="rId3"/>
            </p:custDataLst>
          </p:nvPr>
        </p:nvSpPr>
        <p:spPr bwMode="auto">
          <a:xfrm>
            <a:off x="2252325"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#1</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#1)</a:t>
            </a:r>
            <a:endParaRPr lang="en-US" sz="2133" dirty="0">
              <a:ln>
                <a:solidFill>
                  <a:srgbClr val="FFFFFF">
                    <a:alpha val="0"/>
                  </a:srgbClr>
                </a:solidFill>
              </a:ln>
              <a:solidFill>
                <a:schemeClr val="bg1">
                  <a:alpha val="99000"/>
                </a:schemeClr>
              </a:solidFill>
            </a:endParaRPr>
          </a:p>
        </p:txBody>
      </p:sp>
      <p:sp>
        <p:nvSpPr>
          <p:cNvPr id="4" name="Rectangle 3"/>
          <p:cNvSpPr/>
          <p:nvPr>
            <p:custDataLst>
              <p:tags r:id="rId4"/>
            </p:custDataLst>
          </p:nvPr>
        </p:nvSpPr>
        <p:spPr bwMode="auto">
          <a:xfrm>
            <a:off x="2411032" y="2423238"/>
            <a:ext cx="2377439" cy="4215068"/>
          </a:xfrm>
          <a:prstGeom prst="rect">
            <a:avLst/>
          </a:prstGeom>
          <a:noFill/>
          <a:ln w="571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grpSp>
        <p:nvGrpSpPr>
          <p:cNvPr id="20" name="Group 19"/>
          <p:cNvGrpSpPr/>
          <p:nvPr/>
        </p:nvGrpSpPr>
        <p:grpSpPr>
          <a:xfrm>
            <a:off x="2578672" y="2613238"/>
            <a:ext cx="6997336" cy="1746523"/>
            <a:chOff x="2578672" y="2423238"/>
            <a:chExt cx="6997336" cy="1746523"/>
          </a:xfrm>
        </p:grpSpPr>
        <p:sp>
          <p:nvSpPr>
            <p:cNvPr id="5" name="Rectangle 4"/>
            <p:cNvSpPr/>
            <p:nvPr>
              <p:custDataLst>
                <p:tags r:id="rId8"/>
              </p:custDataLst>
            </p:nvPr>
          </p:nvSpPr>
          <p:spPr bwMode="auto">
            <a:xfrm>
              <a:off x="2578672" y="2423238"/>
              <a:ext cx="6997336" cy="1746523"/>
            </a:xfrm>
            <a:prstGeom prst="rect">
              <a:avLst/>
            </a:prstGeom>
            <a:noFill/>
            <a:ln w="1905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a:t>
              </a:r>
              <a:r>
                <a:rPr lang="en-US" sz="2133" dirty="0" smtClean="0">
                  <a:ln>
                    <a:solidFill>
                      <a:srgbClr val="FFFFFF">
                        <a:alpha val="0"/>
                      </a:srgbClr>
                    </a:solidFill>
                  </a:ln>
                  <a:solidFill>
                    <a:schemeClr val="bg1">
                      <a:alpha val="99000"/>
                    </a:schemeClr>
                  </a:solidFill>
                </a:rPr>
                <a:t>Role</a:t>
              </a:r>
            </a:p>
            <a:p>
              <a:pPr algn="ctr" defTabSz="913878" fontAlgn="base">
                <a:spcBef>
                  <a:spcPct val="0"/>
                </a:spcBef>
                <a:spcAft>
                  <a:spcPct val="0"/>
                </a:spcAft>
              </a:pPr>
              <a:r>
                <a:rPr lang="en-US" sz="1600" dirty="0" smtClean="0">
                  <a:ln>
                    <a:solidFill>
                      <a:srgbClr val="FFFFFF">
                        <a:alpha val="0"/>
                      </a:srgbClr>
                    </a:solidFill>
                  </a:ln>
                  <a:solidFill>
                    <a:schemeClr val="bg1">
                      <a:alpha val="99000"/>
                    </a:schemeClr>
                  </a:solidFill>
                </a:rPr>
                <a:t>(Availability Set)</a:t>
              </a:r>
              <a:endParaRPr lang="en-US" sz="1600" dirty="0" smtClean="0">
                <a:ln>
                  <a:solidFill>
                    <a:srgbClr val="FFFFFF">
                      <a:alpha val="0"/>
                    </a:srgbClr>
                  </a:solidFill>
                </a:ln>
                <a:solidFill>
                  <a:schemeClr val="bg1">
                    <a:alpha val="99000"/>
                  </a:schemeClr>
                </a:solidFill>
              </a:endParaRPr>
            </a:p>
          </p:txBody>
        </p:sp>
        <p:sp>
          <p:nvSpPr>
            <p:cNvPr id="19" name="Rectangle 18"/>
            <p:cNvSpPr/>
            <p:nvPr>
              <p:custDataLst>
                <p:tags r:id="rId9"/>
              </p:custDataLst>
            </p:nvPr>
          </p:nvSpPr>
          <p:spPr bwMode="auto">
            <a:xfrm>
              <a:off x="2683133" y="2763288"/>
              <a:ext cx="1759431" cy="1248453"/>
            </a:xfrm>
            <a:prstGeom prst="rect">
              <a:avLst/>
            </a:prstGeom>
            <a:noFill/>
            <a:ln w="19050">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0"/>
              </p:custDataLst>
            </p:nvPr>
          </p:nvSpPr>
          <p:spPr bwMode="auto">
            <a:xfrm>
              <a:off x="7681623" y="276328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4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2943214"/>
              <a:ext cx="1418997" cy="380976"/>
            </a:xfrm>
            <a:prstGeom prst="rect">
              <a:avLst/>
            </a:prstGeom>
            <a:noFill/>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3487171"/>
              <a:ext cx="1418997" cy="380976"/>
            </a:xfrm>
            <a:prstGeom prst="rect">
              <a:avLst/>
            </a:prstGeom>
            <a:noFill/>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2946909"/>
              <a:ext cx="1418997" cy="380976"/>
            </a:xfrm>
            <a:prstGeom prst="rect">
              <a:avLst/>
            </a:prstGeom>
            <a:noFill/>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3490866"/>
              <a:ext cx="1418997" cy="380976"/>
            </a:xfrm>
            <a:prstGeom prst="rect">
              <a:avLst/>
            </a:prstGeom>
            <a:noFill/>
          </p:spPr>
        </p:pic>
      </p:grpSp>
      <p:grpSp>
        <p:nvGrpSpPr>
          <p:cNvPr id="16" name="Group 15"/>
          <p:cNvGrpSpPr/>
          <p:nvPr/>
        </p:nvGrpSpPr>
        <p:grpSpPr>
          <a:xfrm>
            <a:off x="2592067" y="4636000"/>
            <a:ext cx="6997336" cy="1822953"/>
            <a:chOff x="2592067" y="4255995"/>
            <a:chExt cx="6997336" cy="1822953"/>
          </a:xfrm>
        </p:grpSpPr>
        <p:sp>
          <p:nvSpPr>
            <p:cNvPr id="8" name="Rectangle 7"/>
            <p:cNvSpPr/>
            <p:nvPr>
              <p:custDataLst>
                <p:tags r:id="rId5"/>
              </p:custDataLst>
            </p:nvPr>
          </p:nvSpPr>
          <p:spPr bwMode="auto">
            <a:xfrm>
              <a:off x="2592067" y="4255995"/>
              <a:ext cx="6997336" cy="1822953"/>
            </a:xfrm>
            <a:prstGeom prst="rect">
              <a:avLst/>
            </a:prstGeom>
            <a:noFill/>
            <a:ln w="19050">
              <a:solidFill>
                <a:schemeClr val="accent6">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a:t>
              </a:r>
              <a:r>
                <a:rPr lang="en-US" sz="2133" dirty="0" smtClean="0">
                  <a:ln>
                    <a:solidFill>
                      <a:srgbClr val="FFFFFF">
                        <a:alpha val="0"/>
                      </a:srgbClr>
                    </a:solidFill>
                  </a:ln>
                  <a:solidFill>
                    <a:schemeClr val="bg1"/>
                  </a:solidFill>
                </a:rPr>
                <a:t>Role</a:t>
              </a:r>
            </a:p>
            <a:p>
              <a:pPr algn="ctr" defTabSz="913878" fontAlgn="base">
                <a:spcBef>
                  <a:spcPct val="0"/>
                </a:spcBef>
                <a:spcAft>
                  <a:spcPct val="0"/>
                </a:spcAft>
              </a:pPr>
              <a:r>
                <a:rPr lang="en-US" sz="1600" dirty="0">
                  <a:ln>
                    <a:solidFill>
                      <a:srgbClr val="FFFFFF">
                        <a:alpha val="0"/>
                      </a:srgbClr>
                    </a:solidFill>
                  </a:ln>
                  <a:solidFill>
                    <a:schemeClr val="bg1">
                      <a:alpha val="99000"/>
                    </a:schemeClr>
                  </a:solidFill>
                </a:rPr>
                <a:t>(Availability Set)</a:t>
              </a:r>
            </a:p>
            <a:p>
              <a:pPr algn="ctr" defTabSz="913878" fontAlgn="base">
                <a:spcBef>
                  <a:spcPct val="0"/>
                </a:spcBef>
                <a:spcAft>
                  <a:spcPct val="0"/>
                </a:spcAft>
              </a:pPr>
              <a:endParaRPr lang="en-US" sz="2133" dirty="0">
                <a:ln>
                  <a:solidFill>
                    <a:srgbClr val="FFFFFF">
                      <a:alpha val="0"/>
                    </a:srgbClr>
                  </a:solidFill>
                </a:ln>
                <a:solidFill>
                  <a:schemeClr val="bg1"/>
                </a:solidFill>
              </a:endParaRPr>
            </a:p>
          </p:txBody>
        </p:sp>
        <p:sp>
          <p:nvSpPr>
            <p:cNvPr id="21" name="Rectangle 20"/>
            <p:cNvSpPr/>
            <p:nvPr>
              <p:custDataLst>
                <p:tags r:id="rId6"/>
              </p:custDataLst>
            </p:nvPr>
          </p:nvSpPr>
          <p:spPr bwMode="auto">
            <a:xfrm>
              <a:off x="2683133" y="4622048"/>
              <a:ext cx="1759431" cy="1227904"/>
            </a:xfrm>
            <a:prstGeom prst="rect">
              <a:avLst/>
            </a:prstGeom>
            <a:noFill/>
            <a:ln w="22225">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#2</a:t>
              </a:r>
            </a:p>
          </p:txBody>
        </p:sp>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4790749"/>
              <a:ext cx="1418997" cy="380976"/>
            </a:xfrm>
            <a:prstGeom prst="rect">
              <a:avLst/>
            </a:prstGeom>
            <a:noFill/>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5334706"/>
              <a:ext cx="1418997" cy="380976"/>
            </a:xfrm>
            <a:prstGeom prst="rect">
              <a:avLst/>
            </a:prstGeom>
            <a:noFill/>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338401"/>
              <a:ext cx="1418997" cy="380976"/>
            </a:xfrm>
            <a:prstGeom prst="rect">
              <a:avLst/>
            </a:prstGeom>
            <a:noFill/>
          </p:spPr>
        </p:pic>
      </p:gr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170754"/>
            <a:ext cx="1418997" cy="380976"/>
          </a:xfrm>
          <a:prstGeom prst="rect">
            <a:avLst/>
          </a:prstGeom>
          <a:noFill/>
        </p:spPr>
      </p:pic>
      <p:sp>
        <p:nvSpPr>
          <p:cNvPr id="44" name="TextBox 43"/>
          <p:cNvSpPr txBox="1"/>
          <p:nvPr/>
        </p:nvSpPr>
        <p:spPr>
          <a:xfrm>
            <a:off x="8288122" y="263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a:t>
            </a:r>
            <a:r>
              <a:rPr lang="en-US" sz="1600" spc="-93" dirty="0" smtClean="0">
                <a:solidFill>
                  <a:schemeClr val="bg1"/>
                </a:solidFill>
              </a:rPr>
              <a:t>#2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a:xfrm>
            <a:off x="560798" y="1482812"/>
            <a:ext cx="6287514" cy="4419734"/>
          </a:xfrm>
        </p:spPr>
        <p:txBody>
          <a:bodyPr>
            <a:noAutofit/>
          </a:bodyPr>
          <a:lstStyle/>
          <a:p>
            <a:r>
              <a:rPr lang="en-US" sz="2800" dirty="0" smtClean="0"/>
              <a:t>Failover</a:t>
            </a:r>
          </a:p>
          <a:p>
            <a:pPr lvl="1"/>
            <a:r>
              <a:rPr lang="en-US" sz="2400" dirty="0" smtClean="0"/>
              <a:t>For auto swapping between primary and secondary endpoints</a:t>
            </a:r>
            <a:endParaRPr lang="en-US" sz="2400" dirty="0" smtClean="0"/>
          </a:p>
          <a:p>
            <a:r>
              <a:rPr lang="en-US" sz="2800" dirty="0" smtClean="0"/>
              <a:t>Round Robin</a:t>
            </a:r>
          </a:p>
          <a:p>
            <a:pPr lvl="1"/>
            <a:r>
              <a:rPr lang="en-CA" sz="2400" dirty="0" smtClean="0"/>
              <a:t>To </a:t>
            </a:r>
            <a:r>
              <a:rPr lang="en-CA" sz="2400" dirty="0"/>
              <a:t>distribute load across a set of </a:t>
            </a:r>
            <a:r>
              <a:rPr lang="en-CA" sz="2400" dirty="0" smtClean="0"/>
              <a:t>endpoints</a:t>
            </a:r>
            <a:endParaRPr lang="en-US" sz="2400" dirty="0" smtClean="0"/>
          </a:p>
          <a:p>
            <a:r>
              <a:rPr lang="en-US" sz="2800" dirty="0" smtClean="0"/>
              <a:t>Performance</a:t>
            </a:r>
          </a:p>
          <a:p>
            <a:pPr lvl="1"/>
            <a:r>
              <a:rPr lang="en-US" sz="2400" dirty="0" smtClean="0"/>
              <a:t>To direct clients to the “closest” endpoint in terms of latency</a:t>
            </a:r>
            <a:endParaRPr lang="en-US" sz="2400" dirty="0" smtClean="0"/>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10335883"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8114664"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7361967"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8467336"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7791033"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7051808"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9600744"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9703171"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6879433"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7406003"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10076708"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 name="Freeform 12"/>
          <p:cNvSpPr>
            <a:spLocks/>
          </p:cNvSpPr>
          <p:nvPr/>
        </p:nvSpPr>
        <p:spPr bwMode="auto">
          <a:xfrm>
            <a:off x="5560275" y="1042437"/>
            <a:ext cx="3907110" cy="249772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12"/>
          <p:cNvSpPr>
            <a:spLocks/>
          </p:cNvSpPr>
          <p:nvPr/>
        </p:nvSpPr>
        <p:spPr bwMode="auto">
          <a:xfrm>
            <a:off x="7895971" y="2193451"/>
            <a:ext cx="2098230" cy="1341349"/>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rgbClr val="68217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8" name="TextBox 297"/>
          <p:cNvSpPr txBox="1"/>
          <p:nvPr/>
        </p:nvSpPr>
        <p:spPr>
          <a:xfrm>
            <a:off x="6223047" y="1633802"/>
            <a:ext cx="2195363" cy="544765"/>
          </a:xfrm>
          <a:prstGeom prst="rect">
            <a:avLst/>
          </a:prstGeom>
          <a:noFill/>
        </p:spPr>
        <p:txBody>
          <a:bodyPr wrap="square" lIns="182880" tIns="146304" rIns="182880" bIns="146304" rtlCol="0">
            <a:spAutoFit/>
          </a:bodyPr>
          <a:lstStyle/>
          <a:p>
            <a:pPr algn="ctr">
              <a:lnSpc>
                <a:spcPct val="90000"/>
              </a:lnSpc>
            </a:pPr>
            <a:r>
              <a:rPr lang="en-US" spc="-70" dirty="0" smtClean="0">
                <a:solidFill>
                  <a:schemeClr val="bg1"/>
                </a:solidFill>
              </a:rPr>
              <a:t>Microsoft Azure</a:t>
            </a:r>
          </a:p>
        </p:txBody>
      </p:sp>
      <p:sp>
        <p:nvSpPr>
          <p:cNvPr id="299" name="Flowchart: Process 298"/>
          <p:cNvSpPr/>
          <p:nvPr/>
        </p:nvSpPr>
        <p:spPr bwMode="auto">
          <a:xfrm>
            <a:off x="5590557"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IaaS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0" name="Flowchart: Process 299"/>
          <p:cNvSpPr/>
          <p:nvPr/>
        </p:nvSpPr>
        <p:spPr bwMode="auto">
          <a:xfrm>
            <a:off x="8376646"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latin typeface="Segoe UI Semibold" panose="020B0702040204020203" pitchFamily="34" charset="0"/>
                <a:ea typeface="Segoe UI" pitchFamily="34" charset="0"/>
                <a:cs typeface="Segoe UI Semibold" panose="020B0702040204020203" pitchFamily="34" charset="0"/>
              </a:rPr>
              <a:t>SaaS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1" name="Flowchart: Process 300"/>
          <p:cNvSpPr/>
          <p:nvPr/>
        </p:nvSpPr>
        <p:spPr bwMode="auto">
          <a:xfrm>
            <a:off x="6864172"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PaaS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302" name="Straight Connector 301"/>
          <p:cNvCxnSpPr/>
          <p:nvPr/>
        </p:nvCxnSpPr>
        <p:spPr>
          <a:xfrm flipH="1">
            <a:off x="6811910" y="2354690"/>
            <a:ext cx="1844" cy="1026237"/>
          </a:xfrm>
          <a:prstGeom prst="line">
            <a:avLst/>
          </a:prstGeom>
          <a:ln w="38100">
            <a:solidFill>
              <a:srgbClr val="FFFFFF">
                <a:alpha val="25098"/>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3" name="Group 302"/>
          <p:cNvGrpSpPr/>
          <p:nvPr/>
        </p:nvGrpSpPr>
        <p:grpSpPr>
          <a:xfrm>
            <a:off x="6097160" y="3310613"/>
            <a:ext cx="338604" cy="650132"/>
            <a:chOff x="9071737" y="5772887"/>
            <a:chExt cx="377892" cy="725566"/>
          </a:xfrm>
        </p:grpSpPr>
        <p:sp>
          <p:nvSpPr>
            <p:cNvPr id="304" name="Oval 30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5" name="Oval 30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p:cNvGrpSpPr/>
          <p:nvPr/>
        </p:nvGrpSpPr>
        <p:grpSpPr>
          <a:xfrm>
            <a:off x="7274768" y="3287941"/>
            <a:ext cx="338604" cy="650132"/>
            <a:chOff x="9071737" y="5772887"/>
            <a:chExt cx="377892" cy="725566"/>
          </a:xfrm>
        </p:grpSpPr>
        <p:sp>
          <p:nvSpPr>
            <p:cNvPr id="309" name="Oval 308"/>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0" name="Oval 309"/>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p:cNvGrpSpPr/>
          <p:nvPr/>
        </p:nvGrpSpPr>
        <p:grpSpPr>
          <a:xfrm>
            <a:off x="8767751" y="3304370"/>
            <a:ext cx="338604" cy="650132"/>
            <a:chOff x="9071737" y="5772887"/>
            <a:chExt cx="377892" cy="725566"/>
          </a:xfrm>
        </p:grpSpPr>
        <p:sp>
          <p:nvSpPr>
            <p:cNvPr id="314" name="Oval 31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Oval 31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7" name="Group 376"/>
          <p:cNvGrpSpPr/>
          <p:nvPr/>
        </p:nvGrpSpPr>
        <p:grpSpPr>
          <a:xfrm>
            <a:off x="2292657" y="4785030"/>
            <a:ext cx="6549920" cy="1758532"/>
            <a:chOff x="2292657" y="4785030"/>
            <a:chExt cx="6549920" cy="1758532"/>
          </a:xfrm>
        </p:grpSpPr>
        <p:sp>
          <p:nvSpPr>
            <p:cNvPr id="378" name="Rectangle 377"/>
            <p:cNvSpPr>
              <a:spLocks noChangeArrowheads="1"/>
            </p:cNvSpPr>
            <p:nvPr/>
          </p:nvSpPr>
          <p:spPr bwMode="auto">
            <a:xfrm>
              <a:off x="5668668" y="5394212"/>
              <a:ext cx="687388" cy="100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7"/>
            <p:cNvSpPr>
              <a:spLocks/>
            </p:cNvSpPr>
            <p:nvPr/>
          </p:nvSpPr>
          <p:spPr bwMode="auto">
            <a:xfrm>
              <a:off x="5311826" y="5812528"/>
              <a:ext cx="3530751" cy="729142"/>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0" name="Rectangle 9"/>
            <p:cNvSpPr>
              <a:spLocks noChangeArrowheads="1"/>
            </p:cNvSpPr>
            <p:nvPr/>
          </p:nvSpPr>
          <p:spPr bwMode="auto">
            <a:xfrm>
              <a:off x="4569903" y="5031137"/>
              <a:ext cx="649288" cy="14747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1"/>
            <p:cNvSpPr>
              <a:spLocks noChangeArrowheads="1"/>
            </p:cNvSpPr>
            <p:nvPr/>
          </p:nvSpPr>
          <p:spPr bwMode="auto">
            <a:xfrm>
              <a:off x="4374641" y="5461349"/>
              <a:ext cx="258763" cy="1044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2" name="Group 381"/>
            <p:cNvGrpSpPr/>
            <p:nvPr/>
          </p:nvGrpSpPr>
          <p:grpSpPr>
            <a:xfrm>
              <a:off x="4801678" y="4785030"/>
              <a:ext cx="1082461" cy="1758532"/>
              <a:chOff x="10761663" y="4627563"/>
              <a:chExt cx="1382713" cy="2246312"/>
            </a:xfrm>
          </p:grpSpPr>
          <p:sp>
            <p:nvSpPr>
              <p:cNvPr id="391" name="Rectangle 23"/>
              <p:cNvSpPr>
                <a:spLocks noChangeArrowheads="1"/>
              </p:cNvSpPr>
              <p:nvPr/>
            </p:nvSpPr>
            <p:spPr bwMode="auto">
              <a:xfrm>
                <a:off x="10826751" y="4652963"/>
                <a:ext cx="1254125" cy="2220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4"/>
              <p:cNvSpPr>
                <a:spLocks noChangeArrowheads="1"/>
              </p:cNvSpPr>
              <p:nvPr/>
            </p:nvSpPr>
            <p:spPr bwMode="auto">
              <a:xfrm>
                <a:off x="11517313" y="6556375"/>
                <a:ext cx="161925"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7"/>
              <p:cNvSpPr>
                <a:spLocks noChangeArrowheads="1"/>
              </p:cNvSpPr>
              <p:nvPr/>
            </p:nvSpPr>
            <p:spPr bwMode="auto">
              <a:xfrm>
                <a:off x="11231563" y="6556375"/>
                <a:ext cx="165100"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8"/>
              <p:cNvSpPr>
                <a:spLocks noChangeArrowheads="1"/>
              </p:cNvSpPr>
              <p:nvPr/>
            </p:nvSpPr>
            <p:spPr bwMode="auto">
              <a:xfrm>
                <a:off x="10950576" y="544512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9"/>
              <p:cNvSpPr>
                <a:spLocks noChangeArrowheads="1"/>
              </p:cNvSpPr>
              <p:nvPr/>
            </p:nvSpPr>
            <p:spPr bwMode="auto">
              <a:xfrm>
                <a:off x="10950576" y="572770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30"/>
              <p:cNvSpPr>
                <a:spLocks noChangeArrowheads="1"/>
              </p:cNvSpPr>
              <p:nvPr/>
            </p:nvSpPr>
            <p:spPr bwMode="auto">
              <a:xfrm>
                <a:off x="10950576" y="60102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31"/>
              <p:cNvSpPr>
                <a:spLocks noChangeArrowheads="1"/>
              </p:cNvSpPr>
              <p:nvPr/>
            </p:nvSpPr>
            <p:spPr bwMode="auto">
              <a:xfrm>
                <a:off x="10950576" y="62928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32"/>
              <p:cNvSpPr>
                <a:spLocks noChangeArrowheads="1"/>
              </p:cNvSpPr>
              <p:nvPr/>
            </p:nvSpPr>
            <p:spPr bwMode="auto">
              <a:xfrm>
                <a:off x="10950576" y="48799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33"/>
              <p:cNvSpPr>
                <a:spLocks noChangeArrowheads="1"/>
              </p:cNvSpPr>
              <p:nvPr/>
            </p:nvSpPr>
            <p:spPr bwMode="auto">
              <a:xfrm>
                <a:off x="10950576" y="51625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52"/>
              <p:cNvSpPr>
                <a:spLocks noChangeArrowheads="1"/>
              </p:cNvSpPr>
              <p:nvPr/>
            </p:nvSpPr>
            <p:spPr bwMode="auto">
              <a:xfrm>
                <a:off x="10761663" y="4627563"/>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3" name="Rectangle 35"/>
            <p:cNvSpPr>
              <a:spLocks noChangeArrowheads="1"/>
            </p:cNvSpPr>
            <p:nvPr/>
          </p:nvSpPr>
          <p:spPr bwMode="auto">
            <a:xfrm>
              <a:off x="4429042" y="6268519"/>
              <a:ext cx="54320"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4"/>
            <p:cNvSpPr>
              <a:spLocks noChangeArrowheads="1"/>
            </p:cNvSpPr>
            <p:nvPr/>
          </p:nvSpPr>
          <p:spPr bwMode="auto">
            <a:xfrm>
              <a:off x="2292657" y="6472557"/>
              <a:ext cx="2850214" cy="6751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36"/>
            <p:cNvSpPr>
              <a:spLocks noChangeArrowheads="1"/>
            </p:cNvSpPr>
            <p:nvPr/>
          </p:nvSpPr>
          <p:spPr bwMode="auto">
            <a:xfrm>
              <a:off x="4318313" y="6087800"/>
              <a:ext cx="271599"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37"/>
            <p:cNvSpPr>
              <a:spLocks noChangeArrowheads="1"/>
            </p:cNvSpPr>
            <p:nvPr/>
          </p:nvSpPr>
          <p:spPr bwMode="auto">
            <a:xfrm>
              <a:off x="4354874" y="5947823"/>
              <a:ext cx="200564"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38"/>
            <p:cNvSpPr>
              <a:spLocks noChangeArrowheads="1"/>
            </p:cNvSpPr>
            <p:nvPr/>
          </p:nvSpPr>
          <p:spPr bwMode="auto">
            <a:xfrm>
              <a:off x="4785254" y="6268519"/>
              <a:ext cx="53275"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39"/>
            <p:cNvSpPr>
              <a:spLocks noChangeArrowheads="1"/>
            </p:cNvSpPr>
            <p:nvPr/>
          </p:nvSpPr>
          <p:spPr bwMode="auto">
            <a:xfrm>
              <a:off x="4673480" y="6087800"/>
              <a:ext cx="273688"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0"/>
            <p:cNvSpPr>
              <a:spLocks noChangeArrowheads="1"/>
            </p:cNvSpPr>
            <p:nvPr/>
          </p:nvSpPr>
          <p:spPr bwMode="auto">
            <a:xfrm>
              <a:off x="4711086" y="5947823"/>
              <a:ext cx="199521"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93"/>
            <p:cNvSpPr>
              <a:spLocks noChangeArrowheads="1"/>
            </p:cNvSpPr>
            <p:nvPr/>
          </p:nvSpPr>
          <p:spPr bwMode="auto">
            <a:xfrm>
              <a:off x="5768832" y="6473261"/>
              <a:ext cx="498723" cy="6681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2" name="Freeform 9"/>
          <p:cNvSpPr>
            <a:spLocks/>
          </p:cNvSpPr>
          <p:nvPr/>
        </p:nvSpPr>
        <p:spPr bwMode="auto">
          <a:xfrm>
            <a:off x="7297977" y="5621745"/>
            <a:ext cx="4907737" cy="919922"/>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 name="Title 1"/>
          <p:cNvSpPr>
            <a:spLocks noGrp="1"/>
          </p:cNvSpPr>
          <p:nvPr>
            <p:ph type="title"/>
          </p:nvPr>
        </p:nvSpPr>
        <p:spPr>
          <a:xfrm>
            <a:off x="269240" y="289512"/>
            <a:ext cx="11655840" cy="899665"/>
          </a:xfrm>
        </p:spPr>
        <p:txBody>
          <a:bodyPr/>
          <a:lstStyle/>
          <a:p>
            <a:r>
              <a:rPr lang="da-DK" sz="4800" dirty="0" smtClean="0"/>
              <a:t>Microsoft Azure Key Vault</a:t>
            </a:r>
            <a:endParaRPr lang="da-DK" sz="4800" dirty="0"/>
          </a:p>
        </p:txBody>
      </p:sp>
      <p:grpSp>
        <p:nvGrpSpPr>
          <p:cNvPr id="219" name="Group 218"/>
          <p:cNvGrpSpPr/>
          <p:nvPr/>
        </p:nvGrpSpPr>
        <p:grpSpPr>
          <a:xfrm>
            <a:off x="11263454" y="5463999"/>
            <a:ext cx="283540" cy="498956"/>
            <a:chOff x="3431945" y="4082032"/>
            <a:chExt cx="291687" cy="559995"/>
          </a:xfrm>
        </p:grpSpPr>
        <p:sp>
          <p:nvSpPr>
            <p:cNvPr id="220"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1"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2"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56" name="TextBox 155"/>
          <p:cNvSpPr txBox="1"/>
          <p:nvPr/>
        </p:nvSpPr>
        <p:spPr>
          <a:xfrm>
            <a:off x="-75304" y="6497620"/>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nvGrpSpPr>
          <p:cNvPr id="97" name="Group 96"/>
          <p:cNvGrpSpPr/>
          <p:nvPr/>
        </p:nvGrpSpPr>
        <p:grpSpPr>
          <a:xfrm>
            <a:off x="10801980" y="5309253"/>
            <a:ext cx="283540" cy="498956"/>
            <a:chOff x="3431945" y="4082032"/>
            <a:chExt cx="291687" cy="559995"/>
          </a:xfrm>
        </p:grpSpPr>
        <p:sp>
          <p:nvSpPr>
            <p:cNvPr id="98"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99"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100"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95" name="Rectangle 194"/>
          <p:cNvSpPr/>
          <p:nvPr>
            <p:custDataLst>
              <p:tags r:id="rId1"/>
            </p:custDataLst>
          </p:nvPr>
        </p:nvSpPr>
        <p:spPr bwMode="auto">
          <a:xfrm>
            <a:off x="269240" y="1389240"/>
            <a:ext cx="5020344" cy="2215991"/>
          </a:xfrm>
          <a:prstGeom prst="rect">
            <a:avLst/>
          </a:prstGeom>
          <a:ln>
            <a:noFill/>
          </a:ln>
        </p:spPr>
        <p:txBody>
          <a:bodyPr vert="horz" wrap="square" lIns="146304" tIns="0" rIns="0" bIns="0" rtlCol="0">
            <a:spAutoFit/>
          </a:bodyPr>
          <a:lstStyle/>
          <a:p>
            <a:r>
              <a:rPr lang="en-US" sz="2000" dirty="0" smtClean="0">
                <a:solidFill>
                  <a:schemeClr val="bg1"/>
                </a:solidFill>
                <a:latin typeface="+mj-lt"/>
              </a:rPr>
              <a:t>Key Vault offers an easy</a:t>
            </a:r>
            <a:r>
              <a:rPr lang="en-US" sz="2000" dirty="0">
                <a:solidFill>
                  <a:schemeClr val="bg1"/>
                </a:solidFill>
                <a:latin typeface="+mj-lt"/>
              </a:rPr>
              <a:t>, cost-effective way to safeguard keys and other secrets used by cloud apps and </a:t>
            </a:r>
            <a:r>
              <a:rPr lang="en-US" sz="2000" dirty="0" smtClean="0">
                <a:solidFill>
                  <a:schemeClr val="bg1"/>
                </a:solidFill>
                <a:latin typeface="+mj-lt"/>
              </a:rPr>
              <a:t>services</a:t>
            </a:r>
            <a:r>
              <a:rPr lang="en-US" sz="2000" dirty="0">
                <a:solidFill>
                  <a:schemeClr val="bg1"/>
                </a:solidFill>
                <a:latin typeface="+mj-lt"/>
              </a:rPr>
              <a:t> </a:t>
            </a:r>
            <a:r>
              <a:rPr lang="en-US" sz="2000" dirty="0" smtClean="0">
                <a:solidFill>
                  <a:schemeClr val="bg1"/>
                </a:solidFill>
                <a:latin typeface="+mj-lt"/>
              </a:rPr>
              <a:t>using HSMs</a:t>
            </a:r>
            <a:r>
              <a:rPr lang="en-US" sz="2000" dirty="0">
                <a:solidFill>
                  <a:schemeClr val="bg1"/>
                </a:solidFill>
                <a:latin typeface="+mj-lt"/>
              </a:rPr>
              <a:t>.</a:t>
            </a:r>
            <a:endParaRPr lang="en-US" sz="2000" dirty="0" smtClean="0">
              <a:solidFill>
                <a:schemeClr val="bg1"/>
              </a:solidFill>
              <a:latin typeface="+mj-lt"/>
            </a:endParaRPr>
          </a:p>
          <a:p>
            <a:endParaRPr lang="en-US" sz="2000" dirty="0">
              <a:solidFill>
                <a:schemeClr val="bg1"/>
              </a:solidFill>
              <a:latin typeface="+mj-lt"/>
            </a:endParaRPr>
          </a:p>
          <a:p>
            <a:r>
              <a:rPr lang="en-US" sz="1600" dirty="0" smtClean="0">
                <a:solidFill>
                  <a:schemeClr val="bg1"/>
                </a:solidFill>
              </a:rPr>
              <a:t>You manage your keys and secrets</a:t>
            </a:r>
          </a:p>
          <a:p>
            <a:endParaRPr lang="en-US" sz="1600" dirty="0">
              <a:solidFill>
                <a:schemeClr val="bg1"/>
              </a:solidFill>
            </a:endParaRPr>
          </a:p>
          <a:p>
            <a:r>
              <a:rPr lang="en-US" sz="1600" dirty="0" smtClean="0">
                <a:solidFill>
                  <a:schemeClr val="bg1"/>
                </a:solidFill>
              </a:rPr>
              <a:t>Applications get high performance access to your keys and secrets… on your terms</a:t>
            </a:r>
            <a:endParaRPr lang="en-US" sz="1600" dirty="0">
              <a:solidFill>
                <a:schemeClr val="bg1"/>
              </a:solidFill>
            </a:endParaRPr>
          </a:p>
        </p:txBody>
      </p:sp>
      <p:sp>
        <p:nvSpPr>
          <p:cNvPr id="132" name="Rectangle 131"/>
          <p:cNvSpPr/>
          <p:nvPr>
            <p:custDataLst>
              <p:tags r:id="rId2"/>
            </p:custDataLst>
          </p:nvPr>
        </p:nvSpPr>
        <p:spPr bwMode="auto">
          <a:xfrm>
            <a:off x="5952382" y="4812618"/>
            <a:ext cx="674907" cy="338554"/>
          </a:xfrm>
          <a:prstGeom prst="rect">
            <a:avLst/>
          </a:prstGeom>
          <a:ln>
            <a:noFill/>
          </a:ln>
        </p:spPr>
        <p:txBody>
          <a:bodyPr vert="horz" wrap="square" lIns="0" tIns="0" rIns="0" bIns="0" rtlCol="0">
            <a:spAutoFit/>
          </a:bodyPr>
          <a:lstStyle/>
          <a:p>
            <a:r>
              <a:rPr lang="en-US" sz="1100" dirty="0" smtClean="0">
                <a:solidFill>
                  <a:srgbClr val="505050"/>
                </a:solidFill>
              </a:rPr>
              <a:t>Import </a:t>
            </a:r>
            <a:br>
              <a:rPr lang="en-US" sz="1100" dirty="0" smtClean="0">
                <a:solidFill>
                  <a:srgbClr val="505050"/>
                </a:solidFill>
              </a:rPr>
            </a:br>
            <a:r>
              <a:rPr lang="en-US" sz="1100" dirty="0" smtClean="0">
                <a:solidFill>
                  <a:srgbClr val="505050"/>
                </a:solidFill>
              </a:rPr>
              <a:t>keys</a:t>
            </a:r>
            <a:endParaRPr lang="en-US" sz="1100" dirty="0">
              <a:solidFill>
                <a:srgbClr val="505050"/>
              </a:solidFill>
            </a:endParaRPr>
          </a:p>
        </p:txBody>
      </p:sp>
      <p:grpSp>
        <p:nvGrpSpPr>
          <p:cNvPr id="401" name="Group 400"/>
          <p:cNvGrpSpPr/>
          <p:nvPr/>
        </p:nvGrpSpPr>
        <p:grpSpPr>
          <a:xfrm>
            <a:off x="5678392" y="5204679"/>
            <a:ext cx="1051821" cy="1318575"/>
            <a:chOff x="5765674" y="5228743"/>
            <a:chExt cx="1051821" cy="1318575"/>
          </a:xfrm>
        </p:grpSpPr>
        <p:sp>
          <p:nvSpPr>
            <p:cNvPr id="402" name="Rectangle 5"/>
            <p:cNvSpPr>
              <a:spLocks noChangeArrowheads="1"/>
            </p:cNvSpPr>
            <p:nvPr/>
          </p:nvSpPr>
          <p:spPr bwMode="auto">
            <a:xfrm>
              <a:off x="5815269" y="5228743"/>
              <a:ext cx="952501" cy="1318575"/>
            </a:xfrm>
            <a:prstGeom prst="rect">
              <a:avLst/>
            </a:prstGeom>
            <a:solidFill>
              <a:schemeClr val="tx1"/>
            </a:solidFill>
            <a:ln>
              <a:noFill/>
            </a:ln>
            <a:effectLst>
              <a:outerShdw blurRad="25400" dir="18900000" sy="23000" kx="-1200000" algn="b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03" name="Group 402"/>
            <p:cNvGrpSpPr/>
            <p:nvPr/>
          </p:nvGrpSpPr>
          <p:grpSpPr>
            <a:xfrm>
              <a:off x="6135493" y="5699578"/>
              <a:ext cx="313494" cy="508199"/>
              <a:chOff x="11390247" y="3747595"/>
              <a:chExt cx="313494" cy="508199"/>
            </a:xfrm>
          </p:grpSpPr>
          <p:sp>
            <p:nvSpPr>
              <p:cNvPr id="405" name="Freeform 7"/>
              <p:cNvSpPr>
                <a:spLocks/>
              </p:cNvSpPr>
              <p:nvPr/>
            </p:nvSpPr>
            <p:spPr bwMode="auto">
              <a:xfrm>
                <a:off x="11451215" y="3747595"/>
                <a:ext cx="191951" cy="2210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6" name="Rectangle 8"/>
              <p:cNvSpPr>
                <a:spLocks noChangeArrowheads="1"/>
              </p:cNvSpPr>
              <p:nvPr/>
            </p:nvSpPr>
            <p:spPr bwMode="auto">
              <a:xfrm>
                <a:off x="11390247" y="3961180"/>
                <a:ext cx="313494" cy="294614"/>
              </a:xfrm>
              <a:prstGeom prst="rect">
                <a:avLst/>
              </a:prstGeom>
              <a:solidFill>
                <a:srgbClr val="FDB81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7" name="Rectangle 9"/>
              <p:cNvSpPr>
                <a:spLocks noChangeArrowheads="1"/>
              </p:cNvSpPr>
              <p:nvPr/>
            </p:nvSpPr>
            <p:spPr bwMode="auto">
              <a:xfrm>
                <a:off x="11390247" y="3961180"/>
                <a:ext cx="81422" cy="294614"/>
              </a:xfrm>
              <a:prstGeom prst="rect">
                <a:avLst/>
              </a:prstGeom>
              <a:solidFill>
                <a:srgbClr val="F78C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8" name="Freeform 10"/>
              <p:cNvSpPr>
                <a:spLocks/>
              </p:cNvSpPr>
              <p:nvPr/>
            </p:nvSpPr>
            <p:spPr bwMode="auto">
              <a:xfrm>
                <a:off x="11515330" y="4056369"/>
                <a:ext cx="63328" cy="111709"/>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grpSp>
        <p:sp>
          <p:nvSpPr>
            <p:cNvPr id="404" name="TextBox 403"/>
            <p:cNvSpPr txBox="1"/>
            <p:nvPr/>
          </p:nvSpPr>
          <p:spPr>
            <a:xfrm>
              <a:off x="5765674" y="5230424"/>
              <a:ext cx="1051821" cy="544765"/>
            </a:xfrm>
            <a:prstGeom prst="rect">
              <a:avLst/>
            </a:prstGeom>
            <a:noFill/>
          </p:spPr>
          <p:txBody>
            <a:bodyPr wrap="square" lIns="182880" tIns="146304" rIns="182880" bIns="146304" rtlCol="0">
              <a:spAutoFit/>
            </a:bodyPr>
            <a:lstStyle/>
            <a:p>
              <a:pPr algn="ctr">
                <a:lnSpc>
                  <a:spcPct val="90000"/>
                </a:lnSpc>
              </a:pPr>
              <a:r>
                <a:rPr lang="en-US" b="1" dirty="0" smtClean="0">
                  <a:solidFill>
                    <a:schemeClr val="bg1"/>
                  </a:solidFill>
                </a:rPr>
                <a:t>HSM</a:t>
              </a:r>
            </a:p>
          </p:txBody>
        </p:sp>
      </p:grpSp>
      <p:cxnSp>
        <p:nvCxnSpPr>
          <p:cNvPr id="11" name="Straight Connector 10"/>
          <p:cNvCxnSpPr/>
          <p:nvPr/>
        </p:nvCxnSpPr>
        <p:spPr>
          <a:xfrm>
            <a:off x="6477303" y="3587062"/>
            <a:ext cx="0" cy="1613695"/>
          </a:xfrm>
          <a:prstGeom prst="line">
            <a:avLst/>
          </a:prstGeom>
          <a:ln w="762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566413" y="3097598"/>
            <a:ext cx="4427788" cy="496291"/>
            <a:chOff x="5566413" y="3097598"/>
            <a:chExt cx="4427788" cy="496291"/>
          </a:xfrm>
        </p:grpSpPr>
        <p:grpSp>
          <p:nvGrpSpPr>
            <p:cNvPr id="13" name="Group 12"/>
            <p:cNvGrpSpPr/>
            <p:nvPr/>
          </p:nvGrpSpPr>
          <p:grpSpPr>
            <a:xfrm>
              <a:off x="5566413" y="3133095"/>
              <a:ext cx="4427788" cy="433820"/>
              <a:chOff x="6086326" y="3107267"/>
              <a:chExt cx="4427788" cy="433820"/>
            </a:xfrm>
          </p:grpSpPr>
          <p:pic>
            <p:nvPicPr>
              <p:cNvPr id="9" name="Picture 8"/>
              <p:cNvPicPr>
                <a:picLocks noChangeAspect="1"/>
              </p:cNvPicPr>
              <p:nvPr/>
            </p:nvPicPr>
            <p:blipFill rotWithShape="1">
              <a:blip r:embed="rId5">
                <a:duotone>
                  <a:prstClr val="black"/>
                  <a:srgbClr val="D5EDFF">
                    <a:tint val="45000"/>
                    <a:satMod val="400000"/>
                  </a:srgbClr>
                </a:duotone>
                <a:extLst>
                  <a:ext uri="{28A0092B-C50C-407E-A947-70E740481C1C}">
                    <a14:useLocalDpi xmlns:a14="http://schemas.microsoft.com/office/drawing/2010/main" val="0"/>
                  </a:ext>
                </a:extLst>
              </a:blip>
              <a:srcRect t="82683"/>
              <a:stretch/>
            </p:blipFill>
            <p:spPr>
              <a:xfrm>
                <a:off x="6086326" y="3107267"/>
                <a:ext cx="3907875" cy="432855"/>
              </a:xfrm>
              <a:prstGeom prst="rect">
                <a:avLst/>
              </a:prstGeom>
            </p:spPr>
          </p:pic>
          <p:pic>
            <p:nvPicPr>
              <p:cNvPr id="12" name="Picture 11"/>
              <p:cNvPicPr>
                <a:picLocks noChangeAspect="1"/>
              </p:cNvPicPr>
              <p:nvPr/>
            </p:nvPicPr>
            <p:blipFill rotWithShape="1">
              <a:blip r:embed="rId5" cstate="print">
                <a:duotone>
                  <a:prstClr val="black"/>
                  <a:srgbClr val="D5EDFF">
                    <a:tint val="45000"/>
                    <a:satMod val="400000"/>
                  </a:srgbClr>
                </a:duotone>
                <a:extLst>
                  <a:ext uri="{28A0092B-C50C-407E-A947-70E740481C1C}">
                    <a14:useLocalDpi xmlns:a14="http://schemas.microsoft.com/office/drawing/2010/main" val="0"/>
                  </a:ext>
                </a:extLst>
              </a:blip>
              <a:srcRect t="67829"/>
              <a:stretch/>
            </p:blipFill>
            <p:spPr>
              <a:xfrm>
                <a:off x="8407196" y="3107517"/>
                <a:ext cx="2106918" cy="433570"/>
              </a:xfrm>
              <a:prstGeom prst="rect">
                <a:avLst/>
              </a:prstGeom>
            </p:spPr>
          </p:pic>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70743" y="3168700"/>
              <a:ext cx="341816" cy="298505"/>
            </a:xfrm>
            <a:prstGeom prst="rect">
              <a:avLst/>
            </a:prstGeom>
          </p:spPr>
        </p:pic>
        <p:sp>
          <p:nvSpPr>
            <p:cNvPr id="161" name="TextBox 160"/>
            <p:cNvSpPr txBox="1"/>
            <p:nvPr/>
          </p:nvSpPr>
          <p:spPr>
            <a:xfrm>
              <a:off x="7408666" y="3097598"/>
              <a:ext cx="1697689" cy="496291"/>
            </a:xfrm>
            <a:prstGeom prst="rect">
              <a:avLst/>
            </a:prstGeom>
            <a:noFill/>
          </p:spPr>
          <p:txBody>
            <a:bodyPr wrap="square" lIns="182880" tIns="146304" rIns="182880" bIns="146304" rtlCol="0">
              <a:spAutoFit/>
            </a:bodyPr>
            <a:lstStyle/>
            <a:p>
              <a:pPr>
                <a:lnSpc>
                  <a:spcPct val="90000"/>
                </a:lnSpc>
              </a:pPr>
              <a:r>
                <a:rPr lang="en-US" sz="1450" spc="-100" dirty="0" smtClean="0">
                  <a:solidFill>
                    <a:schemeClr val="bg1"/>
                  </a:solidFill>
                  <a:latin typeface="Segoe UI Semibold" panose="020B0702040204020203" pitchFamily="34" charset="0"/>
                  <a:cs typeface="Segoe UI Semibold" panose="020B0702040204020203" pitchFamily="34" charset="0"/>
                </a:rPr>
                <a:t>Key Vault</a:t>
              </a:r>
            </a:p>
          </p:txBody>
        </p:sp>
      </p:grpSp>
      <p:grpSp>
        <p:nvGrpSpPr>
          <p:cNvPr id="139" name="Group 138"/>
          <p:cNvGrpSpPr/>
          <p:nvPr/>
        </p:nvGrpSpPr>
        <p:grpSpPr>
          <a:xfrm>
            <a:off x="2587" y="4300847"/>
            <a:ext cx="3618074" cy="2238551"/>
            <a:chOff x="2587" y="4300847"/>
            <a:chExt cx="3618074" cy="2238551"/>
          </a:xfrm>
        </p:grpSpPr>
        <p:sp>
          <p:nvSpPr>
            <p:cNvPr id="140" name="Rectangle 139"/>
            <p:cNvSpPr>
              <a:spLocks noChangeArrowheads="1"/>
            </p:cNvSpPr>
            <p:nvPr/>
          </p:nvSpPr>
          <p:spPr bwMode="auto">
            <a:xfrm>
              <a:off x="5455" y="5375461"/>
              <a:ext cx="406118" cy="1159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sp>
          <p:nvSpPr>
            <p:cNvPr id="141" name="Rectangle 140"/>
            <p:cNvSpPr>
              <a:spLocks noChangeArrowheads="1"/>
            </p:cNvSpPr>
            <p:nvPr/>
          </p:nvSpPr>
          <p:spPr bwMode="auto">
            <a:xfrm>
              <a:off x="1160182" y="4972460"/>
              <a:ext cx="555218" cy="1562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5" name="Group 144"/>
            <p:cNvGrpSpPr/>
            <p:nvPr/>
          </p:nvGrpSpPr>
          <p:grpSpPr>
            <a:xfrm>
              <a:off x="206364" y="4300847"/>
              <a:ext cx="2867443" cy="2238551"/>
              <a:chOff x="206364" y="4161314"/>
              <a:chExt cx="3046177" cy="2378085"/>
            </a:xfrm>
          </p:grpSpPr>
          <p:grpSp>
            <p:nvGrpSpPr>
              <p:cNvPr id="288" name="Group 287"/>
              <p:cNvGrpSpPr/>
              <p:nvPr/>
            </p:nvGrpSpPr>
            <p:grpSpPr>
              <a:xfrm>
                <a:off x="206364" y="4161314"/>
                <a:ext cx="2487512" cy="2378085"/>
                <a:chOff x="206364" y="3858608"/>
                <a:chExt cx="2487512" cy="1616694"/>
              </a:xfrm>
            </p:grpSpPr>
            <p:sp>
              <p:nvSpPr>
                <p:cNvPr id="290" name="Rectangle 289"/>
                <p:cNvSpPr/>
                <p:nvPr/>
              </p:nvSpPr>
              <p:spPr bwMode="auto">
                <a:xfrm>
                  <a:off x="206364" y="4578877"/>
                  <a:ext cx="896425" cy="8964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1" name="Rectangle 290"/>
                <p:cNvSpPr/>
                <p:nvPr/>
              </p:nvSpPr>
              <p:spPr bwMode="auto">
                <a:xfrm>
                  <a:off x="542579" y="3858608"/>
                  <a:ext cx="896425" cy="161669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2" name="Rectangle 291"/>
                <p:cNvSpPr/>
                <p:nvPr/>
              </p:nvSpPr>
              <p:spPr bwMode="auto">
                <a:xfrm>
                  <a:off x="1797451" y="4008012"/>
                  <a:ext cx="896425" cy="146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289" name="Rectangle 288"/>
              <p:cNvSpPr/>
              <p:nvPr/>
            </p:nvSpPr>
            <p:spPr bwMode="auto">
              <a:xfrm>
                <a:off x="2185096" y="4679282"/>
                <a:ext cx="1067445" cy="186011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146" name="Rectangle 145"/>
            <p:cNvSpPr>
              <a:spLocks noChangeArrowheads="1"/>
            </p:cNvSpPr>
            <p:nvPr/>
          </p:nvSpPr>
          <p:spPr bwMode="auto">
            <a:xfrm>
              <a:off x="2352954" y="5693086"/>
              <a:ext cx="398196" cy="84279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7" name="Group 146"/>
            <p:cNvGrpSpPr/>
            <p:nvPr/>
          </p:nvGrpSpPr>
          <p:grpSpPr>
            <a:xfrm flipH="1">
              <a:off x="2587" y="4343440"/>
              <a:ext cx="3618074" cy="2191118"/>
              <a:chOff x="-608558" y="4115303"/>
              <a:chExt cx="4533210" cy="2745327"/>
            </a:xfrm>
          </p:grpSpPr>
          <p:sp>
            <p:nvSpPr>
              <p:cNvPr id="148" name="Freeform 147"/>
              <p:cNvSpPr>
                <a:spLocks/>
              </p:cNvSpPr>
              <p:nvPr/>
            </p:nvSpPr>
            <p:spPr bwMode="auto">
              <a:xfrm>
                <a:off x="-608558" y="4115303"/>
                <a:ext cx="692962" cy="456276"/>
              </a:xfrm>
              <a:custGeom>
                <a:avLst/>
                <a:gdLst>
                  <a:gd name="T0" fmla="*/ 188 w 223"/>
                  <a:gd name="T1" fmla="*/ 64 h 147"/>
                  <a:gd name="T2" fmla="*/ 188 w 223"/>
                  <a:gd name="T3" fmla="*/ 62 h 147"/>
                  <a:gd name="T4" fmla="*/ 126 w 223"/>
                  <a:gd name="T5" fmla="*/ 0 h 147"/>
                  <a:gd name="T6" fmla="*/ 75 w 223"/>
                  <a:gd name="T7" fmla="*/ 28 h 147"/>
                  <a:gd name="T8" fmla="*/ 58 w 223"/>
                  <a:gd name="T9" fmla="*/ 23 h 147"/>
                  <a:gd name="T10" fmla="*/ 38 w 223"/>
                  <a:gd name="T11" fmla="*/ 29 h 147"/>
                  <a:gd name="T12" fmla="*/ 22 w 223"/>
                  <a:gd name="T13" fmla="*/ 58 h 147"/>
                  <a:gd name="T14" fmla="*/ 0 w 223"/>
                  <a:gd name="T15" fmla="*/ 99 h 147"/>
                  <a:gd name="T16" fmla="*/ 43 w 223"/>
                  <a:gd name="T17" fmla="*/ 147 h 147"/>
                  <a:gd name="T18" fmla="*/ 49 w 223"/>
                  <a:gd name="T19" fmla="*/ 147 h 147"/>
                  <a:gd name="T20" fmla="*/ 53 w 223"/>
                  <a:gd name="T21" fmla="*/ 147 h 147"/>
                  <a:gd name="T22" fmla="*/ 154 w 223"/>
                  <a:gd name="T23" fmla="*/ 147 h 147"/>
                  <a:gd name="T24" fmla="*/ 156 w 223"/>
                  <a:gd name="T25" fmla="*/ 147 h 147"/>
                  <a:gd name="T26" fmla="*/ 158 w 223"/>
                  <a:gd name="T27" fmla="*/ 147 h 147"/>
                  <a:gd name="T28" fmla="*/ 166 w 223"/>
                  <a:gd name="T29" fmla="*/ 147 h 147"/>
                  <a:gd name="T30" fmla="*/ 182 w 223"/>
                  <a:gd name="T31" fmla="*/ 147 h 147"/>
                  <a:gd name="T32" fmla="*/ 223 w 223"/>
                  <a:gd name="T33" fmla="*/ 105 h 147"/>
                  <a:gd name="T34" fmla="*/ 188 w 223"/>
                  <a:gd name="T35"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47">
                    <a:moveTo>
                      <a:pt x="188" y="64"/>
                    </a:moveTo>
                    <a:cubicBezTo>
                      <a:pt x="188" y="64"/>
                      <a:pt x="188" y="62"/>
                      <a:pt x="188" y="62"/>
                    </a:cubicBezTo>
                    <a:cubicBezTo>
                      <a:pt x="188" y="28"/>
                      <a:pt x="160" y="0"/>
                      <a:pt x="126" y="0"/>
                    </a:cubicBezTo>
                    <a:cubicBezTo>
                      <a:pt x="105" y="0"/>
                      <a:pt x="86" y="11"/>
                      <a:pt x="75" y="28"/>
                    </a:cubicBezTo>
                    <a:cubicBezTo>
                      <a:pt x="70" y="25"/>
                      <a:pt x="64" y="23"/>
                      <a:pt x="58" y="23"/>
                    </a:cubicBezTo>
                    <a:cubicBezTo>
                      <a:pt x="51" y="23"/>
                      <a:pt x="44" y="25"/>
                      <a:pt x="38" y="29"/>
                    </a:cubicBezTo>
                    <a:cubicBezTo>
                      <a:pt x="29" y="35"/>
                      <a:pt x="23" y="46"/>
                      <a:pt x="22" y="58"/>
                    </a:cubicBezTo>
                    <a:cubicBezTo>
                      <a:pt x="9" y="67"/>
                      <a:pt x="0" y="82"/>
                      <a:pt x="0" y="99"/>
                    </a:cubicBezTo>
                    <a:cubicBezTo>
                      <a:pt x="0" y="123"/>
                      <a:pt x="19" y="144"/>
                      <a:pt x="43" y="147"/>
                    </a:cubicBezTo>
                    <a:cubicBezTo>
                      <a:pt x="45" y="147"/>
                      <a:pt x="47" y="147"/>
                      <a:pt x="49" y="147"/>
                    </a:cubicBezTo>
                    <a:cubicBezTo>
                      <a:pt x="50" y="147"/>
                      <a:pt x="52" y="147"/>
                      <a:pt x="53" y="147"/>
                    </a:cubicBezTo>
                    <a:cubicBezTo>
                      <a:pt x="76" y="147"/>
                      <a:pt x="129" y="147"/>
                      <a:pt x="154" y="147"/>
                    </a:cubicBezTo>
                    <a:cubicBezTo>
                      <a:pt x="155" y="147"/>
                      <a:pt x="155" y="147"/>
                      <a:pt x="156" y="147"/>
                    </a:cubicBezTo>
                    <a:cubicBezTo>
                      <a:pt x="158" y="147"/>
                      <a:pt x="158" y="147"/>
                      <a:pt x="158" y="147"/>
                    </a:cubicBezTo>
                    <a:cubicBezTo>
                      <a:pt x="160" y="147"/>
                      <a:pt x="163" y="147"/>
                      <a:pt x="166" y="147"/>
                    </a:cubicBezTo>
                    <a:cubicBezTo>
                      <a:pt x="182" y="147"/>
                      <a:pt x="182" y="147"/>
                      <a:pt x="182" y="147"/>
                    </a:cubicBezTo>
                    <a:cubicBezTo>
                      <a:pt x="205" y="146"/>
                      <a:pt x="223" y="128"/>
                      <a:pt x="223" y="105"/>
                    </a:cubicBezTo>
                    <a:cubicBezTo>
                      <a:pt x="223" y="85"/>
                      <a:pt x="208" y="67"/>
                      <a:pt x="188"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770166" y="5752155"/>
                <a:ext cx="1307027" cy="1105845"/>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1459182" y="5752155"/>
                <a:ext cx="1307027" cy="1105845"/>
              </a:xfrm>
              <a:custGeom>
                <a:avLst/>
                <a:gdLst>
                  <a:gd name="T0" fmla="*/ 449 w 994"/>
                  <a:gd name="T1" fmla="*/ 141 h 841"/>
                  <a:gd name="T2" fmla="*/ 449 w 994"/>
                  <a:gd name="T3" fmla="*/ 0 h 841"/>
                  <a:gd name="T4" fmla="*/ 340 w 994"/>
                  <a:gd name="T5" fmla="*/ 0 h 841"/>
                  <a:gd name="T6" fmla="*/ 340 w 994"/>
                  <a:gd name="T7" fmla="*/ 141 h 841"/>
                  <a:gd name="T8" fmla="*/ 302 w 994"/>
                  <a:gd name="T9" fmla="*/ 141 h 841"/>
                  <a:gd name="T10" fmla="*/ 302 w 994"/>
                  <a:gd name="T11" fmla="*/ 0 h 841"/>
                  <a:gd name="T12" fmla="*/ 194 w 994"/>
                  <a:gd name="T13" fmla="*/ 0 h 841"/>
                  <a:gd name="T14" fmla="*/ 194 w 994"/>
                  <a:gd name="T15" fmla="*/ 141 h 841"/>
                  <a:gd name="T16" fmla="*/ 0 w 994"/>
                  <a:gd name="T17" fmla="*/ 141 h 841"/>
                  <a:gd name="T18" fmla="*/ 0 w 994"/>
                  <a:gd name="T19" fmla="*/ 177 h 841"/>
                  <a:gd name="T20" fmla="*/ 45 w 994"/>
                  <a:gd name="T21" fmla="*/ 177 h 841"/>
                  <a:gd name="T22" fmla="*/ 45 w 994"/>
                  <a:gd name="T23" fmla="*/ 841 h 841"/>
                  <a:gd name="T24" fmla="*/ 952 w 994"/>
                  <a:gd name="T25" fmla="*/ 841 h 841"/>
                  <a:gd name="T26" fmla="*/ 952 w 994"/>
                  <a:gd name="T27" fmla="*/ 177 h 841"/>
                  <a:gd name="T28" fmla="*/ 994 w 994"/>
                  <a:gd name="T29" fmla="*/ 177 h 841"/>
                  <a:gd name="T30" fmla="*/ 994 w 994"/>
                  <a:gd name="T31" fmla="*/ 141 h 841"/>
                  <a:gd name="T32" fmla="*/ 449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9" y="141"/>
                    </a:moveTo>
                    <a:lnTo>
                      <a:pt x="449" y="0"/>
                    </a:lnTo>
                    <a:lnTo>
                      <a:pt x="340" y="0"/>
                    </a:lnTo>
                    <a:lnTo>
                      <a:pt x="340" y="141"/>
                    </a:lnTo>
                    <a:lnTo>
                      <a:pt x="302" y="141"/>
                    </a:lnTo>
                    <a:lnTo>
                      <a:pt x="302" y="0"/>
                    </a:lnTo>
                    <a:lnTo>
                      <a:pt x="194" y="0"/>
                    </a:lnTo>
                    <a:lnTo>
                      <a:pt x="194" y="141"/>
                    </a:lnTo>
                    <a:lnTo>
                      <a:pt x="0" y="141"/>
                    </a:lnTo>
                    <a:lnTo>
                      <a:pt x="0" y="177"/>
                    </a:lnTo>
                    <a:lnTo>
                      <a:pt x="45" y="177"/>
                    </a:lnTo>
                    <a:lnTo>
                      <a:pt x="45" y="841"/>
                    </a:lnTo>
                    <a:lnTo>
                      <a:pt x="952" y="841"/>
                    </a:lnTo>
                    <a:lnTo>
                      <a:pt x="952" y="177"/>
                    </a:lnTo>
                    <a:lnTo>
                      <a:pt x="994" y="177"/>
                    </a:lnTo>
                    <a:lnTo>
                      <a:pt x="994" y="141"/>
                    </a:lnTo>
                    <a:lnTo>
                      <a:pt x="449"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2"/>
              <p:cNvSpPr>
                <a:spLocks noChangeArrowheads="1"/>
              </p:cNvSpPr>
              <p:nvPr/>
            </p:nvSpPr>
            <p:spPr bwMode="auto">
              <a:xfrm>
                <a:off x="2841160" y="5909945"/>
                <a:ext cx="1083492" cy="950685"/>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43"/>
              <p:cNvSpPr>
                <a:spLocks noChangeArrowheads="1"/>
              </p:cNvSpPr>
              <p:nvPr/>
            </p:nvSpPr>
            <p:spPr bwMode="auto">
              <a:xfrm>
                <a:off x="2781989" y="5863923"/>
                <a:ext cx="1142663"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44"/>
              <p:cNvSpPr>
                <a:spLocks noChangeArrowheads="1"/>
              </p:cNvSpPr>
              <p:nvPr/>
            </p:nvSpPr>
            <p:spPr bwMode="auto">
              <a:xfrm>
                <a:off x="3223801"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5"/>
              <p:cNvSpPr>
                <a:spLocks noChangeArrowheads="1"/>
              </p:cNvSpPr>
              <p:nvPr/>
            </p:nvSpPr>
            <p:spPr bwMode="auto">
              <a:xfrm>
                <a:off x="3490729"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46"/>
              <p:cNvSpPr>
                <a:spLocks noChangeArrowheads="1"/>
              </p:cNvSpPr>
              <p:nvPr/>
            </p:nvSpPr>
            <p:spPr bwMode="auto">
              <a:xfrm>
                <a:off x="2952928"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47"/>
              <p:cNvSpPr>
                <a:spLocks noChangeArrowheads="1"/>
              </p:cNvSpPr>
              <p:nvPr/>
            </p:nvSpPr>
            <p:spPr bwMode="auto">
              <a:xfrm>
                <a:off x="3223801"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48"/>
              <p:cNvSpPr>
                <a:spLocks noChangeArrowheads="1"/>
              </p:cNvSpPr>
              <p:nvPr/>
            </p:nvSpPr>
            <p:spPr bwMode="auto">
              <a:xfrm>
                <a:off x="3490729"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49"/>
              <p:cNvSpPr>
                <a:spLocks noChangeArrowheads="1"/>
              </p:cNvSpPr>
              <p:nvPr/>
            </p:nvSpPr>
            <p:spPr bwMode="auto">
              <a:xfrm>
                <a:off x="3760287"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0"/>
              <p:cNvSpPr>
                <a:spLocks noChangeArrowheads="1"/>
              </p:cNvSpPr>
              <p:nvPr/>
            </p:nvSpPr>
            <p:spPr bwMode="auto">
              <a:xfrm>
                <a:off x="2952928"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51"/>
              <p:cNvSpPr>
                <a:spLocks noChangeArrowheads="1"/>
              </p:cNvSpPr>
              <p:nvPr/>
            </p:nvSpPr>
            <p:spPr bwMode="auto">
              <a:xfrm>
                <a:off x="3223801"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52"/>
              <p:cNvSpPr>
                <a:spLocks noChangeArrowheads="1"/>
              </p:cNvSpPr>
              <p:nvPr/>
            </p:nvSpPr>
            <p:spPr bwMode="auto">
              <a:xfrm>
                <a:off x="3490729"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53"/>
              <p:cNvSpPr>
                <a:spLocks noChangeArrowheads="1"/>
              </p:cNvSpPr>
              <p:nvPr/>
            </p:nvSpPr>
            <p:spPr bwMode="auto">
              <a:xfrm>
                <a:off x="3760287"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54"/>
              <p:cNvSpPr>
                <a:spLocks noChangeArrowheads="1"/>
              </p:cNvSpPr>
              <p:nvPr/>
            </p:nvSpPr>
            <p:spPr bwMode="auto">
              <a:xfrm>
                <a:off x="2952928"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55"/>
              <p:cNvSpPr>
                <a:spLocks noChangeArrowheads="1"/>
              </p:cNvSpPr>
              <p:nvPr/>
            </p:nvSpPr>
            <p:spPr bwMode="auto">
              <a:xfrm>
                <a:off x="3760287"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56"/>
              <p:cNvSpPr>
                <a:spLocks noChangeArrowheads="1"/>
              </p:cNvSpPr>
              <p:nvPr/>
            </p:nvSpPr>
            <p:spPr bwMode="auto">
              <a:xfrm>
                <a:off x="3378961" y="5677205"/>
                <a:ext cx="45890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57"/>
              <p:cNvSpPr>
                <a:spLocks noChangeArrowheads="1"/>
              </p:cNvSpPr>
              <p:nvPr/>
            </p:nvSpPr>
            <p:spPr bwMode="auto">
              <a:xfrm>
                <a:off x="1388177" y="4829083"/>
                <a:ext cx="1188685" cy="203154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8"/>
              <p:cNvSpPr>
                <a:spLocks noChangeArrowheads="1"/>
              </p:cNvSpPr>
              <p:nvPr/>
            </p:nvSpPr>
            <p:spPr bwMode="auto">
              <a:xfrm>
                <a:off x="1329005" y="4783061"/>
                <a:ext cx="1307027"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59"/>
              <p:cNvSpPr>
                <a:spLocks noChangeArrowheads="1"/>
              </p:cNvSpPr>
              <p:nvPr/>
            </p:nvSpPr>
            <p:spPr bwMode="auto">
              <a:xfrm>
                <a:off x="1499944" y="5499691"/>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60"/>
              <p:cNvSpPr>
                <a:spLocks noChangeArrowheads="1"/>
              </p:cNvSpPr>
              <p:nvPr/>
            </p:nvSpPr>
            <p:spPr bwMode="auto">
              <a:xfrm>
                <a:off x="1499944" y="5499691"/>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61"/>
              <p:cNvSpPr>
                <a:spLocks noChangeArrowheads="1"/>
              </p:cNvSpPr>
              <p:nvPr/>
            </p:nvSpPr>
            <p:spPr bwMode="auto">
              <a:xfrm>
                <a:off x="1766873" y="5499691"/>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62"/>
              <p:cNvSpPr>
                <a:spLocks noChangeArrowheads="1"/>
              </p:cNvSpPr>
              <p:nvPr/>
            </p:nvSpPr>
            <p:spPr bwMode="auto">
              <a:xfrm>
                <a:off x="2036430" y="5499691"/>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63"/>
              <p:cNvSpPr>
                <a:spLocks noChangeArrowheads="1"/>
              </p:cNvSpPr>
              <p:nvPr/>
            </p:nvSpPr>
            <p:spPr bwMode="auto">
              <a:xfrm>
                <a:off x="1766873"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64"/>
              <p:cNvSpPr>
                <a:spLocks noChangeArrowheads="1"/>
              </p:cNvSpPr>
              <p:nvPr/>
            </p:nvSpPr>
            <p:spPr bwMode="auto">
              <a:xfrm>
                <a:off x="2036430"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65"/>
              <p:cNvSpPr>
                <a:spLocks noChangeArrowheads="1"/>
              </p:cNvSpPr>
              <p:nvPr/>
            </p:nvSpPr>
            <p:spPr bwMode="auto">
              <a:xfrm>
                <a:off x="2303359" y="5499691"/>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66"/>
              <p:cNvSpPr>
                <a:spLocks noChangeArrowheads="1"/>
              </p:cNvSpPr>
              <p:nvPr/>
            </p:nvSpPr>
            <p:spPr bwMode="auto">
              <a:xfrm>
                <a:off x="1499944" y="5766619"/>
                <a:ext cx="155160" cy="15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67"/>
              <p:cNvSpPr>
                <a:spLocks noChangeArrowheads="1"/>
              </p:cNvSpPr>
              <p:nvPr/>
            </p:nvSpPr>
            <p:spPr bwMode="auto">
              <a:xfrm>
                <a:off x="1766873"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68"/>
              <p:cNvSpPr>
                <a:spLocks noChangeArrowheads="1"/>
              </p:cNvSpPr>
              <p:nvPr/>
            </p:nvSpPr>
            <p:spPr bwMode="auto">
              <a:xfrm>
                <a:off x="2036430"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69"/>
              <p:cNvSpPr>
                <a:spLocks noChangeArrowheads="1"/>
              </p:cNvSpPr>
              <p:nvPr/>
            </p:nvSpPr>
            <p:spPr bwMode="auto">
              <a:xfrm>
                <a:off x="2303359" y="5766619"/>
                <a:ext cx="156476" cy="156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70"/>
              <p:cNvSpPr>
                <a:spLocks noChangeArrowheads="1"/>
              </p:cNvSpPr>
              <p:nvPr/>
            </p:nvSpPr>
            <p:spPr bwMode="auto">
              <a:xfrm>
                <a:off x="1499944"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71"/>
              <p:cNvSpPr>
                <a:spLocks noChangeArrowheads="1"/>
              </p:cNvSpPr>
              <p:nvPr/>
            </p:nvSpPr>
            <p:spPr bwMode="auto">
              <a:xfrm>
                <a:off x="1766873"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72"/>
              <p:cNvSpPr>
                <a:spLocks noChangeArrowheads="1"/>
              </p:cNvSpPr>
              <p:nvPr/>
            </p:nvSpPr>
            <p:spPr bwMode="auto">
              <a:xfrm>
                <a:off x="2036430"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73"/>
              <p:cNvSpPr>
                <a:spLocks noChangeArrowheads="1"/>
              </p:cNvSpPr>
              <p:nvPr/>
            </p:nvSpPr>
            <p:spPr bwMode="auto">
              <a:xfrm>
                <a:off x="2303359" y="6037492"/>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74"/>
              <p:cNvSpPr>
                <a:spLocks noChangeArrowheads="1"/>
              </p:cNvSpPr>
              <p:nvPr/>
            </p:nvSpPr>
            <p:spPr bwMode="auto">
              <a:xfrm>
                <a:off x="1499944"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75"/>
              <p:cNvSpPr>
                <a:spLocks noChangeArrowheads="1"/>
              </p:cNvSpPr>
              <p:nvPr/>
            </p:nvSpPr>
            <p:spPr bwMode="auto">
              <a:xfrm>
                <a:off x="1766873"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76"/>
              <p:cNvSpPr>
                <a:spLocks noChangeArrowheads="1"/>
              </p:cNvSpPr>
              <p:nvPr/>
            </p:nvSpPr>
            <p:spPr bwMode="auto">
              <a:xfrm>
                <a:off x="2036430"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77"/>
              <p:cNvSpPr>
                <a:spLocks noChangeArrowheads="1"/>
              </p:cNvSpPr>
              <p:nvPr/>
            </p:nvSpPr>
            <p:spPr bwMode="auto">
              <a:xfrm>
                <a:off x="2303359" y="630442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8"/>
              <p:cNvSpPr>
                <a:spLocks noChangeArrowheads="1"/>
              </p:cNvSpPr>
              <p:nvPr/>
            </p:nvSpPr>
            <p:spPr bwMode="auto">
              <a:xfrm>
                <a:off x="1499944"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79"/>
              <p:cNvSpPr>
                <a:spLocks noChangeArrowheads="1"/>
              </p:cNvSpPr>
              <p:nvPr/>
            </p:nvSpPr>
            <p:spPr bwMode="auto">
              <a:xfrm>
                <a:off x="2303359" y="6037492"/>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80"/>
              <p:cNvSpPr>
                <a:spLocks noChangeArrowheads="1"/>
              </p:cNvSpPr>
              <p:nvPr/>
            </p:nvSpPr>
            <p:spPr bwMode="auto">
              <a:xfrm>
                <a:off x="2303359" y="5766619"/>
                <a:ext cx="156476" cy="788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81"/>
              <p:cNvSpPr>
                <a:spLocks noChangeArrowheads="1"/>
              </p:cNvSpPr>
              <p:nvPr/>
            </p:nvSpPr>
            <p:spPr bwMode="auto">
              <a:xfrm>
                <a:off x="1499944" y="4959260"/>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82"/>
              <p:cNvSpPr>
                <a:spLocks noChangeArrowheads="1"/>
              </p:cNvSpPr>
              <p:nvPr/>
            </p:nvSpPr>
            <p:spPr bwMode="auto">
              <a:xfrm>
                <a:off x="1499944" y="4959260"/>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83"/>
              <p:cNvSpPr>
                <a:spLocks noChangeArrowheads="1"/>
              </p:cNvSpPr>
              <p:nvPr/>
            </p:nvSpPr>
            <p:spPr bwMode="auto">
              <a:xfrm>
                <a:off x="1766873" y="495926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84"/>
              <p:cNvSpPr>
                <a:spLocks noChangeArrowheads="1"/>
              </p:cNvSpPr>
              <p:nvPr/>
            </p:nvSpPr>
            <p:spPr bwMode="auto">
              <a:xfrm>
                <a:off x="2036430" y="495926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85"/>
              <p:cNvSpPr>
                <a:spLocks noChangeArrowheads="1"/>
              </p:cNvSpPr>
              <p:nvPr/>
            </p:nvSpPr>
            <p:spPr bwMode="auto">
              <a:xfrm>
                <a:off x="2303359" y="495926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86"/>
              <p:cNvSpPr>
                <a:spLocks noChangeArrowheads="1"/>
              </p:cNvSpPr>
              <p:nvPr/>
            </p:nvSpPr>
            <p:spPr bwMode="auto">
              <a:xfrm>
                <a:off x="1499944" y="5230133"/>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87"/>
              <p:cNvSpPr>
                <a:spLocks noChangeArrowheads="1"/>
              </p:cNvSpPr>
              <p:nvPr/>
            </p:nvSpPr>
            <p:spPr bwMode="auto">
              <a:xfrm>
                <a:off x="1766873"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88"/>
              <p:cNvSpPr>
                <a:spLocks noChangeArrowheads="1"/>
              </p:cNvSpPr>
              <p:nvPr/>
            </p:nvSpPr>
            <p:spPr bwMode="auto">
              <a:xfrm>
                <a:off x="2036430"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89"/>
              <p:cNvSpPr>
                <a:spLocks noChangeArrowheads="1"/>
              </p:cNvSpPr>
              <p:nvPr/>
            </p:nvSpPr>
            <p:spPr bwMode="auto">
              <a:xfrm>
                <a:off x="2303359" y="5230133"/>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90"/>
              <p:cNvSpPr>
                <a:spLocks noChangeArrowheads="1"/>
              </p:cNvSpPr>
              <p:nvPr/>
            </p:nvSpPr>
            <p:spPr bwMode="auto">
              <a:xfrm>
                <a:off x="2303359" y="5230133"/>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91"/>
              <p:cNvSpPr>
                <a:spLocks noChangeArrowheads="1"/>
              </p:cNvSpPr>
              <p:nvPr/>
            </p:nvSpPr>
            <p:spPr bwMode="auto">
              <a:xfrm>
                <a:off x="1582784" y="4596343"/>
                <a:ext cx="14332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92"/>
              <p:cNvSpPr>
                <a:spLocks noChangeArrowheads="1"/>
              </p:cNvSpPr>
              <p:nvPr/>
            </p:nvSpPr>
            <p:spPr bwMode="auto">
              <a:xfrm>
                <a:off x="1773447" y="4596343"/>
                <a:ext cx="142011"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93"/>
              <p:cNvSpPr>
                <a:spLocks noChangeArrowheads="1"/>
              </p:cNvSpPr>
              <p:nvPr/>
            </p:nvSpPr>
            <p:spPr bwMode="auto">
              <a:xfrm>
                <a:off x="1030519" y="6783050"/>
                <a:ext cx="447072"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94"/>
              <p:cNvSpPr>
                <a:spLocks noChangeArrowheads="1"/>
              </p:cNvSpPr>
              <p:nvPr/>
            </p:nvSpPr>
            <p:spPr bwMode="auto">
              <a:xfrm>
                <a:off x="2303359" y="6783050"/>
                <a:ext cx="649569"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0" y="6522601"/>
            <a:ext cx="12192000" cy="354000"/>
            <a:chOff x="2577137" y="4571778"/>
            <a:chExt cx="9101124" cy="1390560"/>
          </a:xfrm>
        </p:grpSpPr>
        <p:sp>
          <p:nvSpPr>
            <p:cNvPr id="92"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93"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94"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15785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13"/>
                                        </p:tgtEl>
                                      </p:cBhvr>
                                    </p:animEffect>
                                    <p:set>
                                      <p:cBhvr>
                                        <p:cTn id="7" dur="1" fill="hold">
                                          <p:stCondLst>
                                            <p:cond delay="499"/>
                                          </p:stCondLst>
                                        </p:cTn>
                                        <p:tgtEl>
                                          <p:spTgt spid="31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8"/>
                                        </p:tgtEl>
                                      </p:cBhvr>
                                    </p:animEffect>
                                    <p:set>
                                      <p:cBhvr>
                                        <p:cTn id="10" dur="1" fill="hold">
                                          <p:stCondLst>
                                            <p:cond delay="499"/>
                                          </p:stCondLst>
                                        </p:cTn>
                                        <p:tgtEl>
                                          <p:spTgt spid="30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03"/>
                                        </p:tgtEl>
                                      </p:cBhvr>
                                    </p:animEffect>
                                    <p:set>
                                      <p:cBhvr>
                                        <p:cTn id="13" dur="1" fill="hold">
                                          <p:stCondLst>
                                            <p:cond delay="499"/>
                                          </p:stCondLst>
                                        </p:cTn>
                                        <p:tgtEl>
                                          <p:spTgt spid="303"/>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5"/>
                                        </p:tgtEl>
                                        <p:attrNameLst>
                                          <p:attrName>style.visibility</p:attrName>
                                        </p:attrNameLst>
                                      </p:cBhvr>
                                      <p:to>
                                        <p:strVal val="visible"/>
                                      </p:to>
                                    </p:set>
                                    <p:animEffect transition="in" filter="fade">
                                      <p:cBhvr>
                                        <p:cTn id="20" dur="500"/>
                                        <p:tgtEl>
                                          <p:spTgt spid="19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3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 name="Rectangle 125"/>
          <p:cNvSpPr/>
          <p:nvPr/>
        </p:nvSpPr>
        <p:spPr bwMode="auto">
          <a:xfrm>
            <a:off x="6018822" y="2643252"/>
            <a:ext cx="2813225" cy="1667705"/>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12596" y="2636540"/>
            <a:ext cx="2813225" cy="1674418"/>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412595" y="1942390"/>
            <a:ext cx="11206976" cy="2465061"/>
            <a:chOff x="412595" y="1942390"/>
            <a:chExt cx="11206976" cy="2465061"/>
          </a:xfrm>
        </p:grpSpPr>
        <p:grpSp>
          <p:nvGrpSpPr>
            <p:cNvPr id="161" name="Group 160"/>
            <p:cNvGrpSpPr/>
            <p:nvPr/>
          </p:nvGrpSpPr>
          <p:grpSpPr>
            <a:xfrm>
              <a:off x="412595" y="4283366"/>
              <a:ext cx="11206974" cy="124085"/>
              <a:chOff x="142173" y="6674386"/>
              <a:chExt cx="12192000" cy="352244"/>
            </a:xfrm>
          </p:grpSpPr>
          <p:sp>
            <p:nvSpPr>
              <p:cNvPr id="162" name="Rectangle 161"/>
              <p:cNvSpPr/>
              <p:nvPr/>
            </p:nvSpPr>
            <p:spPr bwMode="auto">
              <a:xfrm>
                <a:off x="142173" y="6674386"/>
                <a:ext cx="3070718" cy="35224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p:cNvSpPr/>
              <p:nvPr/>
            </p:nvSpPr>
            <p:spPr bwMode="auto">
              <a:xfrm>
                <a:off x="3212891" y="6674386"/>
                <a:ext cx="3035506" cy="352244"/>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248398" y="6674386"/>
                <a:ext cx="3037774" cy="3522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9286173" y="6674386"/>
                <a:ext cx="3048000" cy="352244"/>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12595" y="1942390"/>
              <a:ext cx="11206976" cy="2068844"/>
              <a:chOff x="-1" y="1920017"/>
              <a:chExt cx="9753601" cy="2141309"/>
            </a:xfrm>
          </p:grpSpPr>
          <p:sp>
            <p:nvSpPr>
              <p:cNvPr id="3" name="Rectangle 2"/>
              <p:cNvSpPr/>
              <p:nvPr/>
            </p:nvSpPr>
            <p:spPr bwMode="auto">
              <a:xfrm>
                <a:off x="-1" y="1920018"/>
                <a:ext cx="2438400" cy="72054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Increased security</a:t>
                </a:r>
              </a:p>
            </p:txBody>
          </p:sp>
          <p:sp>
            <p:nvSpPr>
              <p:cNvPr id="4" name="Rectangle 3"/>
              <p:cNvSpPr/>
              <p:nvPr/>
            </p:nvSpPr>
            <p:spPr bwMode="auto">
              <a:xfrm>
                <a:off x="2438399" y="1920018"/>
                <a:ext cx="2438400" cy="720546"/>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HSM protected keys</a:t>
                </a:r>
              </a:p>
            </p:txBody>
          </p:sp>
          <p:sp>
            <p:nvSpPr>
              <p:cNvPr id="5" name="Rectangle 4"/>
              <p:cNvSpPr/>
              <p:nvPr/>
            </p:nvSpPr>
            <p:spPr bwMode="auto">
              <a:xfrm>
                <a:off x="4876799" y="1920018"/>
                <a:ext cx="2438400" cy="7205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Compliance</a:t>
                </a:r>
              </a:p>
            </p:txBody>
          </p:sp>
          <p:sp>
            <p:nvSpPr>
              <p:cNvPr id="7" name="Rectangle 6"/>
              <p:cNvSpPr/>
              <p:nvPr/>
            </p:nvSpPr>
            <p:spPr bwMode="auto">
              <a:xfrm>
                <a:off x="7315200" y="1920017"/>
                <a:ext cx="2438400" cy="72054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rgbClr val="FFFFFF"/>
                    </a:solidFill>
                  </a:rPr>
                  <a:t>Monitoring</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 y="2640562"/>
                <a:ext cx="2438400" cy="1420764"/>
              </a:xfrm>
              <a:prstGeom prst="rect">
                <a:avLst/>
              </a:prstGeom>
              <a:noFill/>
            </p:spPr>
            <p:txBody>
              <a:bodyPr wrap="square" lIns="182880" tIns="146304" rIns="182880" bIns="146304" rtlCol="0">
                <a:spAutoFit/>
              </a:bodyPr>
              <a:lstStyle/>
              <a:p>
                <a:r>
                  <a:rPr lang="en-US" sz="1400" dirty="0">
                    <a:solidFill>
                      <a:srgbClr val="505050"/>
                    </a:solidFill>
                  </a:rPr>
                  <a:t>Encrypt keys and small secrets like passwords using keys </a:t>
                </a:r>
                <a:r>
                  <a:rPr lang="en-US" sz="1400" dirty="0" smtClean="0">
                    <a:solidFill>
                      <a:srgbClr val="505050"/>
                    </a:solidFill>
                  </a:rPr>
                  <a:t>protected by </a:t>
                </a:r>
                <a:r>
                  <a:rPr lang="en-US" sz="1400" dirty="0">
                    <a:solidFill>
                      <a:srgbClr val="505050"/>
                    </a:solidFill>
                  </a:rPr>
                  <a:t>tightly controlled and monitored Hardware Security Modules (HSMs)</a:t>
                </a:r>
                <a:endParaRPr lang="en-US" sz="1400" dirty="0">
                  <a:gradFill>
                    <a:gsLst>
                      <a:gs pos="2917">
                        <a:srgbClr val="505050"/>
                      </a:gs>
                      <a:gs pos="30000">
                        <a:srgbClr val="505050"/>
                      </a:gs>
                    </a:gsLst>
                    <a:lin ang="5400000" scaled="0"/>
                  </a:gradFill>
                </a:endParaRPr>
              </a:p>
            </p:txBody>
          </p:sp>
          <p:sp>
            <p:nvSpPr>
              <p:cNvPr id="10" name="TextBox 9"/>
              <p:cNvSpPr txBox="1"/>
              <p:nvPr/>
            </p:nvSpPr>
            <p:spPr>
              <a:xfrm>
                <a:off x="2438398" y="2640562"/>
                <a:ext cx="2438400" cy="1197774"/>
              </a:xfrm>
              <a:prstGeom prst="rect">
                <a:avLst/>
              </a:prstGeom>
              <a:noFill/>
            </p:spPr>
            <p:txBody>
              <a:bodyPr wrap="square" lIns="182880" tIns="146304" rIns="182880" bIns="146304" rtlCol="0">
                <a:spAutoFit/>
              </a:bodyPr>
              <a:lstStyle/>
              <a:p>
                <a:r>
                  <a:rPr lang="en-US" sz="1400" dirty="0">
                    <a:solidFill>
                      <a:schemeClr val="bg1"/>
                    </a:solidFill>
                  </a:rPr>
                  <a:t>Import or generate your keys in HSMs for added assurance </a:t>
                </a:r>
                <a:r>
                  <a:rPr lang="en-US" sz="1400" dirty="0" smtClean="0">
                    <a:solidFill>
                      <a:schemeClr val="bg1"/>
                    </a:solidFill>
                  </a:rPr>
                  <a:t>– so that keys stay within </a:t>
                </a:r>
                <a:r>
                  <a:rPr lang="en-US" sz="1400" dirty="0">
                    <a:solidFill>
                      <a:schemeClr val="bg1"/>
                    </a:solidFill>
                  </a:rPr>
                  <a:t>the HSM boundary</a:t>
                </a:r>
              </a:p>
            </p:txBody>
          </p:sp>
          <p:sp>
            <p:nvSpPr>
              <p:cNvPr id="11" name="TextBox 10"/>
              <p:cNvSpPr txBox="1"/>
              <p:nvPr/>
            </p:nvSpPr>
            <p:spPr>
              <a:xfrm>
                <a:off x="4876799" y="2640562"/>
                <a:ext cx="2438399" cy="1420764"/>
              </a:xfrm>
              <a:prstGeom prst="rect">
                <a:avLst/>
              </a:prstGeom>
              <a:noFill/>
            </p:spPr>
            <p:txBody>
              <a:bodyPr wrap="square" lIns="182880" tIns="146304" rIns="182880" bIns="146304" rtlCol="0">
                <a:spAutoFit/>
              </a:bodyPr>
              <a:lstStyle>
                <a:defPPr>
                  <a:defRPr lang="en-US"/>
                </a:defPPr>
                <a:lvl1pPr>
                  <a:lnSpc>
                    <a:spcPct val="90000"/>
                  </a:lnSpc>
                  <a:defRPr sz="1400"/>
                </a:lvl1pPr>
              </a:lstStyle>
              <a:p>
                <a:pPr>
                  <a:lnSpc>
                    <a:spcPct val="100000"/>
                  </a:lnSpc>
                </a:pPr>
                <a:r>
                  <a:rPr lang="en-US" dirty="0">
                    <a:solidFill>
                      <a:srgbClr val="505050"/>
                    </a:solidFill>
                  </a:rPr>
                  <a:t>Comply with regulatory standards for secure key management, including the US Government FIPS </a:t>
                </a:r>
                <a:r>
                  <a:rPr lang="en-US" dirty="0" smtClean="0">
                    <a:solidFill>
                      <a:srgbClr val="505050"/>
                    </a:solidFill>
                  </a:rPr>
                  <a:t>140-2 Level 2 and Common Criteria EAL 4+</a:t>
                </a:r>
                <a:endParaRPr lang="en-US" dirty="0">
                  <a:solidFill>
                    <a:srgbClr val="505050"/>
                  </a:solidFill>
                </a:endParaRPr>
              </a:p>
            </p:txBody>
          </p:sp>
          <p:sp>
            <p:nvSpPr>
              <p:cNvPr id="13" name="TextBox 12"/>
              <p:cNvSpPr txBox="1"/>
              <p:nvPr/>
            </p:nvSpPr>
            <p:spPr>
              <a:xfrm>
                <a:off x="7315198" y="2640562"/>
                <a:ext cx="2438400" cy="1309270"/>
              </a:xfrm>
              <a:prstGeom prst="rect">
                <a:avLst/>
              </a:prstGeom>
              <a:noFill/>
            </p:spPr>
            <p:txBody>
              <a:bodyPr wrap="square" lIns="182880" tIns="146304" rIns="182880" bIns="146304" rtlCol="0">
                <a:spAutoFit/>
              </a:bodyPr>
              <a:lstStyle>
                <a:defPPr>
                  <a:defRPr lang="en-US"/>
                </a:defPPr>
                <a:lvl1pPr>
                  <a:lnSpc>
                    <a:spcPct val="90000"/>
                  </a:lnSpc>
                  <a:defRPr sz="1400"/>
                </a:lvl1pPr>
              </a:lstStyle>
              <a:p>
                <a:r>
                  <a:rPr lang="en-US" dirty="0">
                    <a:solidFill>
                      <a:schemeClr val="bg1"/>
                    </a:solidFill>
                  </a:rPr>
                  <a:t>Monitor and audit key use through Azure logging – pipe logs into HDInsight or your SIEM for additional analysis (coming soon)</a:t>
                </a:r>
              </a:p>
            </p:txBody>
          </p:sp>
        </p:grpSp>
      </p:grpSp>
      <p:grpSp>
        <p:nvGrpSpPr>
          <p:cNvPr id="15" name="Group 14"/>
          <p:cNvGrpSpPr/>
          <p:nvPr/>
        </p:nvGrpSpPr>
        <p:grpSpPr>
          <a:xfrm>
            <a:off x="7122543" y="4210147"/>
            <a:ext cx="4562419" cy="2811678"/>
            <a:chOff x="6500851" y="3483227"/>
            <a:chExt cx="5854620" cy="3608021"/>
          </a:xfrm>
        </p:grpSpPr>
        <p:sp>
          <p:nvSpPr>
            <p:cNvPr id="163"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B0F0"/>
                </a:solidFill>
              </a:endParaRPr>
            </a:p>
          </p:txBody>
        </p:sp>
        <p:grpSp>
          <p:nvGrpSpPr>
            <p:cNvPr id="14" name="Group 13"/>
            <p:cNvGrpSpPr/>
            <p:nvPr/>
          </p:nvGrpSpPr>
          <p:grpSpPr>
            <a:xfrm>
              <a:off x="7670204" y="4209878"/>
              <a:ext cx="3045152" cy="1992958"/>
              <a:chOff x="7670204" y="4209878"/>
              <a:chExt cx="3045152" cy="1992958"/>
            </a:xfrm>
          </p:grpSpPr>
          <p:grpSp>
            <p:nvGrpSpPr>
              <p:cNvPr id="131" name="Group 130"/>
              <p:cNvGrpSpPr/>
              <p:nvPr/>
            </p:nvGrpSpPr>
            <p:grpSpPr>
              <a:xfrm>
                <a:off x="9255230" y="4209878"/>
                <a:ext cx="714147" cy="487840"/>
                <a:chOff x="10236200" y="3170238"/>
                <a:chExt cx="1062038" cy="725487"/>
              </a:xfrm>
              <a:solidFill>
                <a:schemeClr val="bg1">
                  <a:lumMod val="65000"/>
                </a:schemeClr>
              </a:solidFill>
            </p:grpSpPr>
            <p:sp>
              <p:nvSpPr>
                <p:cNvPr id="132" name="Freeform 131"/>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Freeform 132"/>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Freeform 133"/>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Freeform 134"/>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Freeform 135"/>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7" name="Freeform 136"/>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8" name="Freeform 137"/>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9" name="Freeform 138"/>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0" name="Freeform 139"/>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1" name="Freeform 140"/>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2" name="Freeform 141"/>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Freeform 142"/>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143"/>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144"/>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145"/>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146"/>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8" name="Freeform 147"/>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9" name="Freeform 148"/>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0" name="Freeform 149"/>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1" name="Freeform 150"/>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2" name="Freeform 151"/>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152"/>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4" name="Freeform 153"/>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Freeform 154"/>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Freeform 155"/>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Freeform 156"/>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Freeform 157"/>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9" name="Freeform 158"/>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0" name="Freeform 159"/>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64" name="Group 63"/>
              <p:cNvGrpSpPr/>
              <p:nvPr/>
            </p:nvGrpSpPr>
            <p:grpSpPr>
              <a:xfrm>
                <a:off x="7670204" y="4435870"/>
                <a:ext cx="1728555" cy="1181597"/>
                <a:chOff x="7824788" y="2765425"/>
                <a:chExt cx="1971675" cy="1347788"/>
              </a:xfrm>
              <a:solidFill>
                <a:schemeClr val="accent6"/>
              </a:solidFill>
            </p:grpSpPr>
            <p:sp>
              <p:nvSpPr>
                <p:cNvPr id="65"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94" name="Group 93"/>
              <p:cNvGrpSpPr/>
              <p:nvPr/>
            </p:nvGrpSpPr>
            <p:grpSpPr>
              <a:xfrm>
                <a:off x="9784274" y="4790767"/>
                <a:ext cx="931082" cy="636030"/>
                <a:chOff x="10236200" y="3170238"/>
                <a:chExt cx="1062038" cy="725487"/>
              </a:xfrm>
              <a:solidFill>
                <a:schemeClr val="accent5"/>
              </a:solidFill>
            </p:grpSpPr>
            <p:sp>
              <p:nvSpPr>
                <p:cNvPr id="95" name="Freeform 94"/>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95"/>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96"/>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97"/>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98"/>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Freeform 99"/>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100"/>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101"/>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102"/>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103"/>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104"/>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105"/>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106"/>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107"/>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108"/>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109"/>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110"/>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111"/>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112"/>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113"/>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114"/>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115"/>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Freeform 116"/>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Freeform 117"/>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Freeform 118"/>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Freeform 119"/>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120"/>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2" name="Freeform 121"/>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Freeform 122"/>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7" name="Group 126"/>
              <p:cNvGrpSpPr/>
              <p:nvPr/>
            </p:nvGrpSpPr>
            <p:grpSpPr>
              <a:xfrm>
                <a:off x="8616736" y="5375377"/>
                <a:ext cx="702773" cy="827459"/>
                <a:chOff x="5433800" y="4790767"/>
                <a:chExt cx="1264119" cy="1488399"/>
              </a:xfrm>
              <a:effectLst/>
            </p:grpSpPr>
            <p:sp>
              <p:nvSpPr>
                <p:cNvPr id="8" name="Oval 7"/>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nvGrpSpPr>
              <p:cNvPr id="128" name="Group 127"/>
              <p:cNvGrpSpPr/>
              <p:nvPr/>
            </p:nvGrpSpPr>
            <p:grpSpPr>
              <a:xfrm>
                <a:off x="9847006" y="5354227"/>
                <a:ext cx="506203" cy="596014"/>
                <a:chOff x="5433800" y="4790767"/>
                <a:chExt cx="1264119" cy="1488399"/>
              </a:xfrm>
              <a:effectLst/>
            </p:grpSpPr>
            <p:sp>
              <p:nvSpPr>
                <p:cNvPr id="129" name="Oval 12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grpSp>
      <p:sp>
        <p:nvSpPr>
          <p:cNvPr id="2" name="Title 1"/>
          <p:cNvSpPr>
            <a:spLocks noGrp="1"/>
          </p:cNvSpPr>
          <p:nvPr>
            <p:ph type="title"/>
          </p:nvPr>
        </p:nvSpPr>
        <p:spPr/>
        <p:txBody>
          <a:bodyPr/>
          <a:lstStyle/>
          <a:p>
            <a:r>
              <a:rPr lang="en-US" sz="4800" dirty="0"/>
              <a:t>Enhance data protection and compliance </a:t>
            </a:r>
          </a:p>
        </p:txBody>
      </p:sp>
      <p:sp>
        <p:nvSpPr>
          <p:cNvPr id="46" name="TextBox 45"/>
          <p:cNvSpPr txBox="1"/>
          <p:nvPr/>
        </p:nvSpPr>
        <p:spPr>
          <a:xfrm>
            <a:off x="12181773" y="6264550"/>
            <a:ext cx="184730" cy="646331"/>
          </a:xfrm>
          <a:prstGeom prst="rect">
            <a:avLst/>
          </a:prstGeom>
          <a:noFill/>
        </p:spPr>
        <p:txBody>
          <a:bodyPr wrap="none" rtlCol="0">
            <a:spAutoFit/>
          </a:bodyPr>
          <a:lstStyle/>
          <a:p>
            <a:pPr algn="r"/>
            <a:endParaRPr lang="en-US" sz="3600" b="1" dirty="0">
              <a:solidFill>
                <a:srgbClr val="D0E6B8"/>
              </a:solidFill>
            </a:endParaRPr>
          </a:p>
        </p:txBody>
      </p:sp>
      <p:grpSp>
        <p:nvGrpSpPr>
          <p:cNvPr id="58" name="Group 57"/>
          <p:cNvGrpSpPr/>
          <p:nvPr/>
        </p:nvGrpSpPr>
        <p:grpSpPr>
          <a:xfrm>
            <a:off x="-75304" y="6497619"/>
            <a:ext cx="12267304" cy="461665"/>
            <a:chOff x="-75304" y="6497619"/>
            <a:chExt cx="12267304" cy="461665"/>
          </a:xfrm>
        </p:grpSpPr>
        <p:grpSp>
          <p:nvGrpSpPr>
            <p:cNvPr id="59" name="Group 58"/>
            <p:cNvGrpSpPr/>
            <p:nvPr/>
          </p:nvGrpSpPr>
          <p:grpSpPr>
            <a:xfrm>
              <a:off x="0" y="6522601"/>
              <a:ext cx="12192000" cy="354000"/>
              <a:chOff x="2577137" y="4571778"/>
              <a:chExt cx="9101124" cy="1390560"/>
            </a:xfrm>
          </p:grpSpPr>
          <p:sp>
            <p:nvSpPr>
              <p:cNvPr id="61"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62"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63"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
          <p:nvSpPr>
            <p:cNvPr id="60" name="TextBox 59"/>
            <p:cNvSpPr txBox="1"/>
            <p:nvPr/>
          </p:nvSpPr>
          <p:spPr>
            <a:xfrm>
              <a:off x="-75304" y="6497619"/>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grpSp>
        <p:nvGrpSpPr>
          <p:cNvPr id="165" name="Group 164"/>
          <p:cNvGrpSpPr/>
          <p:nvPr/>
        </p:nvGrpSpPr>
        <p:grpSpPr>
          <a:xfrm>
            <a:off x="9059502" y="5168936"/>
            <a:ext cx="908118" cy="1039330"/>
            <a:chOff x="8908825" y="4457141"/>
            <a:chExt cx="1325107" cy="1516569"/>
          </a:xfrm>
        </p:grpSpPr>
        <p:grpSp>
          <p:nvGrpSpPr>
            <p:cNvPr id="54" name="Group 53"/>
            <p:cNvGrpSpPr/>
            <p:nvPr/>
          </p:nvGrpSpPr>
          <p:grpSpPr>
            <a:xfrm>
              <a:off x="8908825" y="4457141"/>
              <a:ext cx="1325107" cy="1516569"/>
              <a:chOff x="9692489" y="5620149"/>
              <a:chExt cx="837737" cy="958779"/>
            </a:xfrm>
            <a:solidFill>
              <a:srgbClr val="2E75B6"/>
            </a:solidFill>
          </p:grpSpPr>
          <p:sp>
            <p:nvSpPr>
              <p:cNvPr id="55"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6"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300941" y="4910380"/>
              <a:ext cx="548133" cy="479138"/>
            </a:xfrm>
            <a:prstGeom prst="rect">
              <a:avLst/>
            </a:prstGeom>
          </p:spPr>
        </p:pic>
      </p:grpSp>
    </p:spTree>
    <p:extLst>
      <p:ext uri="{BB962C8B-B14F-4D97-AF65-F5344CB8AC3E}">
        <p14:creationId xmlns:p14="http://schemas.microsoft.com/office/powerpoint/2010/main" val="1532636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500" fill="hold"/>
                                        <p:tgtEl>
                                          <p:spTgt spid="165"/>
                                        </p:tgtEl>
                                        <p:attrNameLst>
                                          <p:attrName>ppt_w</p:attrName>
                                        </p:attrNameLst>
                                      </p:cBhvr>
                                      <p:tavLst>
                                        <p:tav tm="0">
                                          <p:val>
                                            <p:fltVal val="0"/>
                                          </p:val>
                                        </p:tav>
                                        <p:tav tm="100000">
                                          <p:val>
                                            <p:strVal val="#ppt_w"/>
                                          </p:val>
                                        </p:tav>
                                      </p:tavLst>
                                    </p:anim>
                                    <p:anim calcmode="lin" valueType="num">
                                      <p:cBhvr>
                                        <p:cTn id="8" dur="500" fill="hold"/>
                                        <p:tgtEl>
                                          <p:spTgt spid="165"/>
                                        </p:tgtEl>
                                        <p:attrNameLst>
                                          <p:attrName>ppt_h</p:attrName>
                                        </p:attrNameLst>
                                      </p:cBhvr>
                                      <p:tavLst>
                                        <p:tav tm="0">
                                          <p:val>
                                            <p:fltVal val="0"/>
                                          </p:val>
                                        </p:tav>
                                        <p:tav tm="100000">
                                          <p:val>
                                            <p:strVal val="#ppt_h"/>
                                          </p:val>
                                        </p:tav>
                                      </p:tavLst>
                                    </p:anim>
                                    <p:animEffect transition="in" filter="fade">
                                      <p:cBhvr>
                                        <p:cTn id="9"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Scaling</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Manual from portal</a:t>
            </a:r>
            <a:endParaRPr lang="en-US" dirty="0" smtClean="0">
              <a:solidFill>
                <a:schemeClr val="bg2"/>
              </a:solidFill>
              <a:latin typeface="+mj-lt"/>
            </a:endParaRPr>
          </a:p>
          <a:p>
            <a:r>
              <a:rPr lang="en-US"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From command line</a:t>
            </a:r>
            <a:endParaRPr lang="en-US" dirty="0" smtClean="0">
              <a:solidFill>
                <a:schemeClr val="bg1"/>
              </a:solidFill>
              <a:latin typeface="+mj-lt"/>
            </a:endParaRPr>
          </a:p>
          <a:p>
            <a:r>
              <a:rPr lang="en-US"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Via Management APIs &amp; SDKs</a:t>
            </a:r>
            <a:endParaRPr lang="en-US" dirty="0" smtClean="0">
              <a:solidFill>
                <a:schemeClr val="bg1"/>
              </a:solidFill>
              <a:latin typeface="+mj-lt"/>
              <a:sym typeface="Wingdings" panose="05000000000000000000" pitchFamily="2" charset="2"/>
            </a:endParaRPr>
          </a:p>
          <a:p>
            <a:r>
              <a:rPr lang="en-US" dirty="0">
                <a:solidFill>
                  <a:srgbClr val="92D050"/>
                </a:solidFill>
                <a:latin typeface="+mj-lt"/>
                <a:sym typeface="Wingdings" panose="05000000000000000000" pitchFamily="2" charset="2"/>
              </a:rPr>
              <a:t> </a:t>
            </a:r>
            <a:r>
              <a:rPr lang="en-US" altLang="zh-CN" dirty="0" err="1">
                <a:solidFill>
                  <a:schemeClr val="bg1"/>
                </a:solidFill>
                <a:latin typeface="+mj-lt"/>
                <a:sym typeface="Wingdings" panose="05000000000000000000" pitchFamily="2" charset="2"/>
              </a:rPr>
              <a:t>Autoscale</a:t>
            </a:r>
            <a:endParaRPr lang="en-US" dirty="0">
              <a:solidFill>
                <a:schemeClr val="bg1"/>
              </a:solidFill>
              <a:latin typeface="+mj-lt"/>
              <a:sym typeface="Wingdings" panose="05000000000000000000" pitchFamily="2" charset="2"/>
            </a:endParaRPr>
          </a:p>
          <a:p>
            <a:endParaRPr lang="en-US" dirty="0" smtClean="0">
              <a:solidFill>
                <a:schemeClr val="bg1"/>
              </a:solidFill>
              <a:latin typeface="+mj-lt"/>
            </a:endParaRPr>
          </a:p>
        </p:txBody>
      </p:sp>
    </p:spTree>
    <p:extLst>
      <p:ext uri="{BB962C8B-B14F-4D97-AF65-F5344CB8AC3E}">
        <p14:creationId xmlns:p14="http://schemas.microsoft.com/office/powerpoint/2010/main" val="429274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Portal</a:t>
            </a:r>
            <a:endParaRPr lang="en-US" dirty="0"/>
          </a:p>
        </p:txBody>
      </p:sp>
      <p:pic>
        <p:nvPicPr>
          <p:cNvPr id="3" name="Picture 2"/>
          <p:cNvPicPr>
            <a:picLocks noChangeAspect="1"/>
          </p:cNvPicPr>
          <p:nvPr/>
        </p:nvPicPr>
        <p:blipFill>
          <a:blip r:embed="rId3"/>
          <a:stretch>
            <a:fillRect/>
          </a:stretch>
        </p:blipFill>
        <p:spPr>
          <a:xfrm>
            <a:off x="642923" y="1619673"/>
            <a:ext cx="6363027" cy="4330923"/>
          </a:xfrm>
          <a:prstGeom prst="rect">
            <a:avLst/>
          </a:prstGeom>
        </p:spPr>
      </p:pic>
      <p:pic>
        <p:nvPicPr>
          <p:cNvPr id="4" name="Picture 3"/>
          <p:cNvPicPr>
            <a:picLocks noChangeAspect="1"/>
          </p:cNvPicPr>
          <p:nvPr/>
        </p:nvPicPr>
        <p:blipFill>
          <a:blip r:embed="rId4">
            <a:duotone>
              <a:prstClr val="black"/>
              <a:schemeClr val="accent1">
                <a:tint val="45000"/>
                <a:satMod val="400000"/>
              </a:schemeClr>
            </a:duotone>
          </a:blip>
          <a:stretch>
            <a:fillRect/>
          </a:stretch>
        </p:blipFill>
        <p:spPr>
          <a:xfrm>
            <a:off x="7291958" y="3003207"/>
            <a:ext cx="1123499" cy="1026646"/>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9534644" y="2438201"/>
            <a:ext cx="2573937" cy="2352047"/>
          </a:xfrm>
          <a:prstGeom prst="rect">
            <a:avLst/>
          </a:prstGeom>
        </p:spPr>
      </p:pic>
      <p:cxnSp>
        <p:nvCxnSpPr>
          <p:cNvPr id="6" name="Straight Arrow Connector 5"/>
          <p:cNvCxnSpPr/>
          <p:nvPr/>
        </p:nvCxnSpPr>
        <p:spPr>
          <a:xfrm flipV="1">
            <a:off x="8674792" y="3397718"/>
            <a:ext cx="600517" cy="9625"/>
          </a:xfrm>
          <a:prstGeom prst="straightConnector1">
            <a:avLst/>
          </a:prstGeom>
          <a:ln w="57150">
            <a:solidFill>
              <a:srgbClr val="75E6FF"/>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85866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Command Line</a:t>
            </a:r>
            <a:endParaRPr lang="en-US" dirty="0"/>
          </a:p>
        </p:txBody>
      </p:sp>
      <p:pic>
        <p:nvPicPr>
          <p:cNvPr id="3" name="Picture 2"/>
          <p:cNvPicPr>
            <a:picLocks noChangeAspect="1"/>
          </p:cNvPicPr>
          <p:nvPr/>
        </p:nvPicPr>
        <p:blipFill>
          <a:blip r:embed="rId3"/>
          <a:stretch>
            <a:fillRect/>
          </a:stretch>
        </p:blipFill>
        <p:spPr>
          <a:xfrm>
            <a:off x="265602" y="1641752"/>
            <a:ext cx="11506791" cy="6096313"/>
          </a:xfrm>
          <a:prstGeom prst="rect">
            <a:avLst/>
          </a:prstGeom>
        </p:spPr>
      </p:pic>
    </p:spTree>
    <p:extLst>
      <p:ext uri="{BB962C8B-B14F-4D97-AF65-F5344CB8AC3E}">
        <p14:creationId xmlns:p14="http://schemas.microsoft.com/office/powerpoint/2010/main" val="6754440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APIs &amp; SDKs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87202"/>
              </p:ext>
            </p:extLst>
          </p:nvPr>
        </p:nvGraphicFramePr>
        <p:xfrm>
          <a:off x="662517" y="2559685"/>
          <a:ext cx="11080750" cy="1280160"/>
        </p:xfrm>
        <a:graphic>
          <a:graphicData uri="http://schemas.openxmlformats.org/drawingml/2006/table">
            <a:tbl>
              <a:tblPr/>
              <a:tblGrid>
                <a:gridCol w="1480079">
                  <a:extLst>
                    <a:ext uri="{9D8B030D-6E8A-4147-A177-3AD203B41FA5}">
                      <a16:colId xmlns:a16="http://schemas.microsoft.com/office/drawing/2014/main" val="3359282789"/>
                    </a:ext>
                  </a:extLst>
                </a:gridCol>
                <a:gridCol w="9600671">
                  <a:extLst>
                    <a:ext uri="{9D8B030D-6E8A-4147-A177-3AD203B41FA5}">
                      <a16:colId xmlns:a16="http://schemas.microsoft.com/office/drawing/2014/main" val="3823199311"/>
                    </a:ext>
                  </a:extLst>
                </a:gridCol>
              </a:tblGrid>
              <a:tr h="0">
                <a:tc>
                  <a:txBody>
                    <a:bodyPr/>
                    <a:lstStyle/>
                    <a:p>
                      <a:r>
                        <a:rPr lang="en-US" b="1" dirty="0">
                          <a:solidFill>
                            <a:schemeClr val="bg1"/>
                          </a:solidFill>
                        </a:rPr>
                        <a:t>Method </a:t>
                      </a:r>
                    </a:p>
                  </a:txBody>
                  <a:tcPr anchor="ctr">
                    <a:lnL>
                      <a:noFill/>
                    </a:lnL>
                    <a:lnR>
                      <a:noFill/>
                    </a:lnR>
                    <a:lnT>
                      <a:noFill/>
                    </a:lnT>
                    <a:lnB>
                      <a:noFill/>
                    </a:lnB>
                  </a:tcPr>
                </a:tc>
                <a:tc>
                  <a:txBody>
                    <a:bodyPr/>
                    <a:lstStyle/>
                    <a:p>
                      <a:r>
                        <a:rPr lang="en-US" b="1" dirty="0">
                          <a:solidFill>
                            <a:schemeClr val="bg1"/>
                          </a:solidFill>
                        </a:rPr>
                        <a:t>Request URI </a:t>
                      </a:r>
                    </a:p>
                  </a:txBody>
                  <a:tcPr anchor="ctr">
                    <a:lnL>
                      <a:noFill/>
                    </a:lnL>
                    <a:lnR>
                      <a:noFill/>
                    </a:lnR>
                    <a:lnT>
                      <a:noFill/>
                    </a:lnT>
                    <a:lnB>
                      <a:noFill/>
                    </a:lnB>
                  </a:tcPr>
                </a:tc>
                <a:extLst>
                  <a:ext uri="{0D108BD9-81ED-4DB2-BD59-A6C34878D82A}">
                    <a16:rowId xmlns:a16="http://schemas.microsoft.com/office/drawing/2014/main" val="825669567"/>
                  </a:ext>
                </a:extLst>
              </a:tr>
              <a:tr h="0">
                <a:tc>
                  <a:txBody>
                    <a:bodyPr/>
                    <a:lstStyle/>
                    <a:p>
                      <a:r>
                        <a:rPr lang="en-US" dirty="0">
                          <a:solidFill>
                            <a:schemeClr val="bg1"/>
                          </a:solidFill>
                        </a:rPr>
                        <a:t>PUT</a:t>
                      </a:r>
                    </a:p>
                  </a:txBody>
                  <a:tcPr anchor="ctr">
                    <a:lnL>
                      <a:noFill/>
                    </a:lnL>
                    <a:lnR>
                      <a:noFill/>
                    </a:lnR>
                    <a:lnT>
                      <a:noFill/>
                    </a:lnT>
                    <a:lnB>
                      <a:noFill/>
                    </a:lnB>
                  </a:tcPr>
                </a:tc>
                <a:tc>
                  <a:txBody>
                    <a:bodyPr/>
                    <a:lstStyle/>
                    <a:p>
                      <a:r>
                        <a:rPr lang="en-US" dirty="0">
                          <a:solidFill>
                            <a:schemeClr val="bg1"/>
                          </a:solidFill>
                        </a:rPr>
                        <a:t>https://management.core.windows.net/&lt;subscription-id&gt;/services/hostedservices/&lt;cloudservice-name&gt;/deployments/&lt;deployment-name&gt;/roles/&lt;role-name&gt; </a:t>
                      </a:r>
                    </a:p>
                  </a:txBody>
                  <a:tcPr anchor="ctr">
                    <a:lnL>
                      <a:noFill/>
                    </a:lnL>
                    <a:lnR>
                      <a:noFill/>
                    </a:lnR>
                    <a:lnT>
                      <a:noFill/>
                    </a:lnT>
                    <a:lnB>
                      <a:noFill/>
                    </a:lnB>
                  </a:tcPr>
                </a:tc>
                <a:extLst>
                  <a:ext uri="{0D108BD9-81ED-4DB2-BD59-A6C34878D82A}">
                    <a16:rowId xmlns:a16="http://schemas.microsoft.com/office/drawing/2014/main" val="1544059432"/>
                  </a:ext>
                </a:extLst>
              </a:tr>
            </a:tbl>
          </a:graphicData>
        </a:graphic>
      </p:graphicFrame>
      <p:sp>
        <p:nvSpPr>
          <p:cNvPr id="7" name="Rectangle 6"/>
          <p:cNvSpPr/>
          <p:nvPr/>
        </p:nvSpPr>
        <p:spPr>
          <a:xfrm>
            <a:off x="493065" y="1928969"/>
            <a:ext cx="6096000" cy="523220"/>
          </a:xfrm>
          <a:prstGeom prst="rect">
            <a:avLst/>
          </a:prstGeom>
        </p:spPr>
        <p:txBody>
          <a:bodyPr>
            <a:spAutoFit/>
          </a:bodyPr>
          <a:lstStyle/>
          <a:p>
            <a:r>
              <a:rPr lang="en-US" sz="2800" dirty="0" smtClean="0">
                <a:solidFill>
                  <a:schemeClr val="bg1"/>
                </a:solidFill>
              </a:rPr>
              <a:t>HTTP Service Management API</a:t>
            </a:r>
            <a:endParaRPr lang="en-US" sz="2800" dirty="0">
              <a:solidFill>
                <a:schemeClr val="bg1"/>
              </a:solidFill>
            </a:endParaRPr>
          </a:p>
        </p:txBody>
      </p:sp>
      <p:sp>
        <p:nvSpPr>
          <p:cNvPr id="8" name="Rectangle 7"/>
          <p:cNvSpPr/>
          <p:nvPr/>
        </p:nvSpPr>
        <p:spPr>
          <a:xfrm>
            <a:off x="560797" y="4579036"/>
            <a:ext cx="12630269" cy="523220"/>
          </a:xfrm>
          <a:prstGeom prst="rect">
            <a:avLst/>
          </a:prstGeom>
        </p:spPr>
        <p:txBody>
          <a:bodyPr wrap="square">
            <a:spAutoFit/>
          </a:bodyPr>
          <a:lstStyle/>
          <a:p>
            <a:r>
              <a:rPr lang="en-US" sz="2800" dirty="0" smtClean="0">
                <a:solidFill>
                  <a:schemeClr val="bg1"/>
                </a:solidFill>
              </a:rPr>
              <a:t>Service Management SDKs for .NET, PHP, Ruby, Python, Java, Go &amp; more</a:t>
            </a:r>
            <a:endParaRPr lang="en-US" sz="2800" dirty="0">
              <a:solidFill>
                <a:schemeClr val="bg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205726822"/>
              </p:ext>
            </p:extLst>
          </p:nvPr>
        </p:nvGraphicFramePr>
        <p:xfrm>
          <a:off x="662517" y="5225367"/>
          <a:ext cx="7277100" cy="1320800"/>
        </p:xfrm>
        <a:graphic>
          <a:graphicData uri="http://schemas.openxmlformats.org/presentationml/2006/ole">
            <mc:AlternateContent xmlns:mc="http://schemas.openxmlformats.org/markup-compatibility/2006">
              <mc:Choice xmlns:v="urn:schemas-microsoft-com:vml" Requires="v">
                <p:oleObj spid="_x0000_s1091" name="Image" r:id="rId4" imgW="7277400" imgH="1320840" progId="Photoshop.Image.15">
                  <p:embed/>
                </p:oleObj>
              </mc:Choice>
              <mc:Fallback>
                <p:oleObj name="Image" r:id="rId4" imgW="7277400" imgH="1320840" progId="Photoshop.Image.15">
                  <p:embed/>
                  <p:pic>
                    <p:nvPicPr>
                      <p:cNvPr id="0" name=""/>
                      <p:cNvPicPr/>
                      <p:nvPr/>
                    </p:nvPicPr>
                    <p:blipFill>
                      <a:blip r:embed="rId5"/>
                      <a:stretch>
                        <a:fillRect/>
                      </a:stretch>
                    </p:blipFill>
                    <p:spPr>
                      <a:xfrm>
                        <a:off x="662517" y="5225367"/>
                        <a:ext cx="7277100" cy="1320800"/>
                      </a:xfrm>
                      <a:prstGeom prst="rect">
                        <a:avLst/>
                      </a:prstGeom>
                    </p:spPr>
                  </p:pic>
                </p:oleObj>
              </mc:Fallback>
            </mc:AlternateContent>
          </a:graphicData>
        </a:graphic>
      </p:graphicFrame>
    </p:spTree>
    <p:extLst>
      <p:ext uri="{BB962C8B-B14F-4D97-AF65-F5344CB8AC3E}">
        <p14:creationId xmlns:p14="http://schemas.microsoft.com/office/powerpoint/2010/main" val="138127141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Scale</a:t>
            </a:r>
            <a:endParaRPr lang="en-US" dirty="0"/>
          </a:p>
        </p:txBody>
      </p:sp>
      <p:sp>
        <p:nvSpPr>
          <p:cNvPr id="3" name="TextBox 2"/>
          <p:cNvSpPr txBox="1"/>
          <p:nvPr/>
        </p:nvSpPr>
        <p:spPr>
          <a:xfrm>
            <a:off x="560798" y="1763485"/>
            <a:ext cx="11539826" cy="4031873"/>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Doesn’t auto scale size but rather # of instances</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Turns existing instances on/off as configured</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Why is that good? You don’t pay when </a:t>
            </a:r>
            <a:r>
              <a:rPr lang="en-US" sz="4000" dirty="0" err="1" smtClean="0">
                <a:solidFill>
                  <a:schemeClr val="bg1"/>
                </a:solidFill>
              </a:rPr>
              <a:t>stoppe</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Scale either by metric or by schedule</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Configure how quickly or slowly to scale</a:t>
            </a:r>
          </a:p>
          <a:p>
            <a:pPr marL="571500" indent="-571500">
              <a:lnSpc>
                <a:spcPct val="90000"/>
              </a:lnSpc>
              <a:spcBef>
                <a:spcPct val="20000"/>
              </a:spcBef>
              <a:buSzPct val="80000"/>
              <a:buFont typeface="Arial" panose="020B0604020202020204" pitchFamily="34" charset="0"/>
              <a:buChar char="•"/>
            </a:pPr>
            <a:r>
              <a:rPr lang="en-US" sz="4000" dirty="0" err="1" smtClean="0">
                <a:solidFill>
                  <a:schemeClr val="bg1"/>
                </a:solidFill>
              </a:rPr>
              <a:t>Autoscale</a:t>
            </a:r>
            <a:r>
              <a:rPr lang="en-US" sz="4000" dirty="0" smtClean="0">
                <a:solidFill>
                  <a:schemeClr val="bg1"/>
                </a:solidFill>
              </a:rPr>
              <a:t> is configured per cloud service</a:t>
            </a:r>
          </a:p>
        </p:txBody>
      </p:sp>
    </p:spTree>
    <p:extLst>
      <p:ext uri="{BB962C8B-B14F-4D97-AF65-F5344CB8AC3E}">
        <p14:creationId xmlns:p14="http://schemas.microsoft.com/office/powerpoint/2010/main" val="131888754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smtClean="0"/>
              <a:t>Configuring </a:t>
            </a:r>
            <a:r>
              <a:rPr lang="en-US" dirty="0" err="1" smtClean="0"/>
              <a:t>Autoscale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a:t>
            </a:r>
            <a:r>
              <a:rPr lang="en-US" sz="4400" dirty="0" smtClean="0">
                <a:latin typeface="+mj-lt"/>
              </a:rPr>
              <a:t>VM </a:t>
            </a:r>
            <a:r>
              <a:rPr lang="en-US" sz="4400" dirty="0" err="1" smtClean="0">
                <a:latin typeface="+mj-lt"/>
              </a:rPr>
              <a:t>autoscaling</a:t>
            </a:r>
            <a:r>
              <a:rPr lang="en-US" sz="4400" dirty="0" smtClean="0">
                <a:latin typeface="+mj-lt"/>
              </a:rPr>
              <a:t> using </a:t>
            </a:r>
            <a:r>
              <a:rPr lang="en-US" sz="4400" dirty="0" smtClean="0">
                <a:latin typeface="+mj-lt"/>
              </a:rPr>
              <a:t>Azure portal</a:t>
            </a:r>
            <a:endParaRPr lang="en-US" sz="4400" dirty="0">
              <a:latin typeface="+mj-lt"/>
            </a:endParaRPr>
          </a:p>
        </p:txBody>
      </p:sp>
    </p:spTree>
    <p:extLst>
      <p:ext uri="{BB962C8B-B14F-4D97-AF65-F5344CB8AC3E}">
        <p14:creationId xmlns:p14="http://schemas.microsoft.com/office/powerpoint/2010/main" val="16959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50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But wait, there’s more!</a:t>
            </a:r>
            <a:endParaRPr lang="en-US" sz="8800" dirty="0"/>
          </a:p>
        </p:txBody>
      </p:sp>
    </p:spTree>
    <p:extLst>
      <p:ext uri="{BB962C8B-B14F-4D97-AF65-F5344CB8AC3E}">
        <p14:creationId xmlns:p14="http://schemas.microsoft.com/office/powerpoint/2010/main" val="11872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4688" y="4257185"/>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343059"/>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1664314"/>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2959432"/>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88603"/>
              <a:chOff x="971070" y="3609563"/>
              <a:chExt cx="6439662" cy="788603"/>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80717"/>
                <a:chOff x="6440376" y="3609253"/>
                <a:chExt cx="970356" cy="780717"/>
              </a:xfrm>
            </p:grpSpPr>
            <p:sp>
              <p:nvSpPr>
                <p:cNvPr id="172" name="Rectangle 171"/>
                <p:cNvSpPr/>
                <p:nvPr/>
              </p:nvSpPr>
              <p:spPr>
                <a:xfrm>
                  <a:off x="6440376" y="3613349"/>
                  <a:ext cx="970356" cy="77662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067047"/>
            <a:ext cx="10555080" cy="949052"/>
            <a:chOff x="253436" y="4673444"/>
            <a:chExt cx="10555080" cy="949052"/>
          </a:xfrm>
          <a:solidFill>
            <a:srgbClr val="0075C9"/>
          </a:solidFill>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a:grpFill/>
          </p:grpSpPr>
          <p:grpSp>
            <p:nvGrpSpPr>
              <p:cNvPr id="215" name="Group 214"/>
              <p:cNvGrpSpPr/>
              <p:nvPr/>
            </p:nvGrpSpPr>
            <p:grpSpPr>
              <a:xfrm>
                <a:off x="962247" y="4732622"/>
                <a:ext cx="988002" cy="777240"/>
                <a:chOff x="962247" y="4703208"/>
                <a:chExt cx="988002" cy="750431"/>
              </a:xfrm>
              <a:grpFill/>
            </p:grpSpPr>
            <p:sp>
              <p:nvSpPr>
                <p:cNvPr id="124" name="Rectangle 123"/>
                <p:cNvSpPr/>
                <p:nvPr/>
              </p:nvSpPr>
              <p:spPr>
                <a:xfrm>
                  <a:off x="962247" y="4703208"/>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a:grpFill/>
              </p:spPr>
            </p:pic>
          </p:grpSp>
          <p:grpSp>
            <p:nvGrpSpPr>
              <p:cNvPr id="213" name="Group 212"/>
              <p:cNvGrpSpPr/>
              <p:nvPr/>
            </p:nvGrpSpPr>
            <p:grpSpPr>
              <a:xfrm>
                <a:off x="3185125" y="4732622"/>
                <a:ext cx="970746" cy="777240"/>
                <a:chOff x="3175957" y="4703208"/>
                <a:chExt cx="970746" cy="750431"/>
              </a:xfrm>
              <a:grpFill/>
            </p:grpSpPr>
            <p:sp>
              <p:nvSpPr>
                <p:cNvPr id="51" name="Rectangle 50"/>
                <p:cNvSpPr/>
                <p:nvPr/>
              </p:nvSpPr>
              <p:spPr>
                <a:xfrm>
                  <a:off x="3175957" y="4703208"/>
                  <a:ext cx="970746"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a:grpFill/>
            </p:grpSpPr>
            <p:sp>
              <p:nvSpPr>
                <p:cNvPr id="52" name="Rectangle 51"/>
                <p:cNvSpPr/>
                <p:nvPr/>
              </p:nvSpPr>
              <p:spPr>
                <a:xfrm>
                  <a:off x="4405052" y="4777097"/>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a:grpFill/>
            </p:grpSpPr>
            <p:sp>
              <p:nvSpPr>
                <p:cNvPr id="53" name="Rectangle 52"/>
                <p:cNvSpPr/>
                <p:nvPr/>
              </p:nvSpPr>
              <p:spPr>
                <a:xfrm>
                  <a:off x="5497654" y="4777098"/>
                  <a:ext cx="970746" cy="7504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9"/>
                  <a:ext cx="442896" cy="4053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a:grpFill/>
            </p:grpSpPr>
            <p:sp>
              <p:nvSpPr>
                <p:cNvPr id="49" name="Rectangle 48"/>
                <p:cNvSpPr/>
                <p:nvPr/>
              </p:nvSpPr>
              <p:spPr>
                <a:xfrm>
                  <a:off x="2068435" y="4688149"/>
                  <a:ext cx="1015690"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a:grpFill/>
            </p:grpSpPr>
            <p:sp>
              <p:nvSpPr>
                <p:cNvPr id="143" name="Rectangle 142"/>
                <p:cNvSpPr/>
                <p:nvPr/>
              </p:nvSpPr>
              <p:spPr>
                <a:xfrm>
                  <a:off x="6840274"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a:grpFill/>
            </p:grpSpPr>
            <p:sp>
              <p:nvSpPr>
                <p:cNvPr id="148" name="Rectangle 147"/>
                <p:cNvSpPr/>
                <p:nvPr/>
              </p:nvSpPr>
              <p:spPr>
                <a:xfrm>
                  <a:off x="7972092"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a:grpFill/>
            </p:grpSpPr>
            <p:sp>
              <p:nvSpPr>
                <p:cNvPr id="54" name="Rectangle 53"/>
                <p:cNvSpPr/>
                <p:nvPr/>
              </p:nvSpPr>
              <p:spPr>
                <a:xfrm>
                  <a:off x="9109052"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a:grpFill/>
            </p:grpSpPr>
            <p:sp>
              <p:nvSpPr>
                <p:cNvPr id="152" name="Rectangle 151"/>
                <p:cNvSpPr/>
                <p:nvPr/>
              </p:nvSpPr>
              <p:spPr>
                <a:xfrm>
                  <a:off x="10224547"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269071" y="5155430"/>
            <a:ext cx="10549581" cy="1019635"/>
            <a:chOff x="896471" y="5136203"/>
            <a:chExt cx="10549581" cy="1019635"/>
          </a:xfrm>
        </p:grpSpPr>
        <p:grpSp>
          <p:nvGrpSpPr>
            <p:cNvPr id="108" name="Group 107"/>
            <p:cNvGrpSpPr/>
            <p:nvPr/>
          </p:nvGrpSpPr>
          <p:grpSpPr>
            <a:xfrm>
              <a:off x="896471" y="5136203"/>
              <a:ext cx="10549581" cy="1019635"/>
              <a:chOff x="894883" y="5742599"/>
              <a:chExt cx="10549581" cy="1019635"/>
            </a:xfrm>
          </p:grpSpPr>
          <p:sp>
            <p:nvSpPr>
              <p:cNvPr id="123" name="TextBox 122"/>
              <p:cNvSpPr txBox="1"/>
              <p:nvPr/>
            </p:nvSpPr>
            <p:spPr>
              <a:xfrm rot="16200000">
                <a:off x="515836" y="6121646"/>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1617406" y="5889512"/>
                <a:ext cx="3154896" cy="751724"/>
                <a:chOff x="1491479" y="5889512"/>
                <a:chExt cx="3150465" cy="751724"/>
              </a:xfrm>
            </p:grpSpPr>
            <p:grpSp>
              <p:nvGrpSpPr>
                <p:cNvPr id="31" name="Group 30"/>
                <p:cNvGrpSpPr/>
                <p:nvPr/>
              </p:nvGrpSpPr>
              <p:grpSpPr>
                <a:xfrm>
                  <a:off x="1491479" y="5889512"/>
                  <a:ext cx="987605" cy="750431"/>
                  <a:chOff x="1803104" y="5889512"/>
                  <a:chExt cx="987605" cy="750431"/>
                </a:xfrm>
              </p:grpSpPr>
              <p:sp>
                <p:nvSpPr>
                  <p:cNvPr id="59" name="Rectangle 58"/>
                  <p:cNvSpPr/>
                  <p:nvPr/>
                </p:nvSpPr>
                <p:spPr>
                  <a:xfrm>
                    <a:off x="1803104" y="5889512"/>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286962"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59897" y="5889512"/>
                  <a:ext cx="1004290" cy="750431"/>
                  <a:chOff x="2913076" y="5889512"/>
                  <a:chExt cx="1004290" cy="750431"/>
                </a:xfrm>
              </p:grpSpPr>
              <p:sp>
                <p:nvSpPr>
                  <p:cNvPr id="60" name="Rectangle 59"/>
                  <p:cNvSpPr/>
                  <p:nvPr/>
                </p:nvSpPr>
                <p:spPr>
                  <a:xfrm>
                    <a:off x="2913076"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12967"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p:cNvGrpSpPr/>
              <p:nvPr/>
            </p:nvGrpSpPr>
            <p:grpSpPr>
              <a:xfrm>
                <a:off x="4879286" y="5885846"/>
                <a:ext cx="6565178" cy="760816"/>
                <a:chOff x="4902404" y="5885642"/>
                <a:chExt cx="6565178" cy="760816"/>
              </a:xfrm>
            </p:grpSpPr>
            <p:sp>
              <p:nvSpPr>
                <p:cNvPr id="126" name="Rectangle 125"/>
                <p:cNvSpPr/>
                <p:nvPr/>
              </p:nvSpPr>
              <p:spPr>
                <a:xfrm>
                  <a:off x="5978270" y="5896027"/>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130912" y="5896027"/>
                  <a:ext cx="970356" cy="750431"/>
                  <a:chOff x="8211357" y="5901190"/>
                  <a:chExt cx="970356" cy="750431"/>
                </a:xfrm>
              </p:grpSpPr>
              <p:sp>
                <p:nvSpPr>
                  <p:cNvPr id="55" name="Rectangle 54"/>
                  <p:cNvSpPr/>
                  <p:nvPr/>
                </p:nvSpPr>
                <p:spPr>
                  <a:xfrm>
                    <a:off x="821135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8714504"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399015" y="5885642"/>
                  <a:ext cx="970356" cy="750431"/>
                  <a:chOff x="10499912" y="5901190"/>
                  <a:chExt cx="970356" cy="750431"/>
                </a:xfrm>
              </p:grpSpPr>
              <p:sp>
                <p:nvSpPr>
                  <p:cNvPr id="57" name="Rectangle 56"/>
                  <p:cNvSpPr/>
                  <p:nvPr/>
                </p:nvSpPr>
                <p:spPr>
                  <a:xfrm>
                    <a:off x="10499912"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074501"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4902404" y="5896027"/>
                  <a:ext cx="970356" cy="750431"/>
                  <a:chOff x="5962397" y="5901190"/>
                  <a:chExt cx="970356" cy="750431"/>
                </a:xfrm>
              </p:grpSpPr>
              <p:sp>
                <p:nvSpPr>
                  <p:cNvPr id="167" name="Rectangle 166"/>
                  <p:cNvSpPr/>
                  <p:nvPr/>
                </p:nvSpPr>
                <p:spPr>
                  <a:xfrm>
                    <a:off x="596239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6516990"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261782" y="5896027"/>
                  <a:ext cx="987605" cy="750431"/>
                  <a:chOff x="9352453" y="5901190"/>
                  <a:chExt cx="987605" cy="750431"/>
                </a:xfrm>
              </p:grpSpPr>
              <p:sp>
                <p:nvSpPr>
                  <p:cNvPr id="62" name="Rectangle 61"/>
                  <p:cNvSpPr/>
                  <p:nvPr/>
                </p:nvSpPr>
                <p:spPr>
                  <a:xfrm>
                    <a:off x="9352453" y="5901190"/>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9955426"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497226" y="5885642"/>
                  <a:ext cx="970356" cy="750431"/>
                  <a:chOff x="10497226" y="5885642"/>
                  <a:chExt cx="970356" cy="750431"/>
                </a:xfrm>
              </p:grpSpPr>
              <p:sp>
                <p:nvSpPr>
                  <p:cNvPr id="210" name="Rectangle 209"/>
                  <p:cNvSpPr/>
                  <p:nvPr/>
                </p:nvSpPr>
                <p:spPr>
                  <a:xfrm>
                    <a:off x="10497226" y="5885642"/>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0943863"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29" name="Picture 12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58283" y="5342332"/>
              <a:ext cx="334308" cy="323860"/>
            </a:xfrm>
            <a:prstGeom prst="rect">
              <a:avLst/>
            </a:prstGeom>
          </p:spPr>
        </p:pic>
      </p:grpSp>
    </p:spTree>
    <p:extLst>
      <p:ext uri="{BB962C8B-B14F-4D97-AF65-F5344CB8AC3E}">
        <p14:creationId xmlns:p14="http://schemas.microsoft.com/office/powerpoint/2010/main" val="193807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How to get started</a:t>
            </a:r>
            <a:endParaRPr lang="en-US" sz="8800" dirty="0"/>
          </a:p>
        </p:txBody>
      </p:sp>
    </p:spTree>
    <p:extLst>
      <p:ext uri="{BB962C8B-B14F-4D97-AF65-F5344CB8AC3E}">
        <p14:creationId xmlns:p14="http://schemas.microsoft.com/office/powerpoint/2010/main" val="63605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587" y="1"/>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7353"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7943"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9123414" y="129338"/>
            <a:ext cx="2775838" cy="4134755"/>
            <a:chOff x="3719625" y="-351356"/>
            <a:chExt cx="2775838" cy="4134755"/>
          </a:xfrm>
        </p:grpSpPr>
        <p:pic>
          <p:nvPicPr>
            <p:cNvPr id="7" name="Picture 6"/>
            <p:cNvPicPr>
              <a:picLocks noChangeAspect="1"/>
            </p:cNvPicPr>
            <p:nvPr/>
          </p:nvPicPr>
          <p:blipFill>
            <a:blip r:embed="rId3"/>
            <a:stretch>
              <a:fillRect/>
            </a:stretch>
          </p:blipFill>
          <p:spPr>
            <a:xfrm>
              <a:off x="3719625" y="-351356"/>
              <a:ext cx="2775838" cy="4134755"/>
            </a:xfrm>
            <a:prstGeom prst="rect">
              <a:avLst/>
            </a:prstGeom>
          </p:spPr>
        </p:pic>
        <p:pic>
          <p:nvPicPr>
            <p:cNvPr id="8" name="Picture 7"/>
            <p:cNvPicPr>
              <a:picLocks noChangeAspect="1"/>
            </p:cNvPicPr>
            <p:nvPr/>
          </p:nvPicPr>
          <p:blipFill>
            <a:blip r:embed="rId4"/>
            <a:stretch>
              <a:fillRect/>
            </a:stretch>
          </p:blipFill>
          <p:spPr>
            <a:xfrm>
              <a:off x="4484016" y="1290841"/>
              <a:ext cx="979669" cy="1295431"/>
            </a:xfrm>
            <a:prstGeom prst="rect">
              <a:avLst/>
            </a:prstGeom>
          </p:spPr>
        </p:pic>
      </p:grpSp>
      <p:sp>
        <p:nvSpPr>
          <p:cNvPr id="9" name="Content Placeholder 4"/>
          <p:cNvSpPr txBox="1">
            <a:spLocks/>
          </p:cNvSpPr>
          <p:nvPr/>
        </p:nvSpPr>
        <p:spPr>
          <a:xfrm>
            <a:off x="560798" y="1482812"/>
            <a:ext cx="11079822" cy="4419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r>
              <a:rPr lang="en-US" b="1" dirty="0" smtClean="0">
                <a:solidFill>
                  <a:srgbClr val="0070C0"/>
                </a:solidFill>
              </a:rPr>
              <a:t>Try </a:t>
            </a:r>
            <a:r>
              <a:rPr lang="en-US" dirty="0" smtClean="0">
                <a:solidFill>
                  <a:srgbClr val="0070C0"/>
                </a:solidFill>
              </a:rPr>
              <a:t>$200 Azure Trial		aka.ms/</a:t>
            </a:r>
            <a:r>
              <a:rPr lang="en-US" dirty="0" err="1" smtClean="0">
                <a:solidFill>
                  <a:srgbClr val="0070C0"/>
                </a:solidFill>
              </a:rPr>
              <a:t>azuretrial</a:t>
            </a:r>
            <a:endParaRPr lang="en-US" dirty="0" smtClean="0">
              <a:solidFill>
                <a:srgbClr val="0070C0"/>
              </a:solidFill>
            </a:endParaRPr>
          </a:p>
          <a:p>
            <a:pPr marL="0" indent="0">
              <a:buNone/>
            </a:pPr>
            <a:r>
              <a:rPr lang="en-US" b="1" dirty="0" smtClean="0">
                <a:solidFill>
                  <a:srgbClr val="0070C0"/>
                </a:solidFill>
              </a:rPr>
              <a:t>Read </a:t>
            </a:r>
            <a:r>
              <a:rPr lang="en-US" dirty="0" smtClean="0">
                <a:solidFill>
                  <a:srgbClr val="0070C0"/>
                </a:solidFill>
              </a:rPr>
              <a:t>documentation 		azure.com</a:t>
            </a:r>
          </a:p>
          <a:p>
            <a:pPr marL="0" indent="0">
              <a:buNone/>
            </a:pPr>
            <a:r>
              <a:rPr lang="en-US" b="1" dirty="0" smtClean="0">
                <a:solidFill>
                  <a:srgbClr val="0070C0"/>
                </a:solidFill>
              </a:rPr>
              <a:t>Watch </a:t>
            </a:r>
            <a:r>
              <a:rPr lang="en-US" dirty="0" smtClean="0">
                <a:solidFill>
                  <a:srgbClr val="0070C0"/>
                </a:solidFill>
              </a:rPr>
              <a:t>10 minute videos	friday.azure.com</a:t>
            </a:r>
          </a:p>
          <a:p>
            <a:pPr marL="0" indent="0">
              <a:buNone/>
            </a:pPr>
            <a:r>
              <a:rPr lang="en-US" b="1" dirty="0" smtClean="0">
                <a:solidFill>
                  <a:srgbClr val="0070C0"/>
                </a:solidFill>
              </a:rPr>
              <a:t>Train </a:t>
            </a:r>
            <a:r>
              <a:rPr lang="en-US" dirty="0" smtClean="0">
                <a:solidFill>
                  <a:srgbClr val="0070C0"/>
                </a:solidFill>
              </a:rPr>
              <a:t>Virtual Academy		aka.ms/</a:t>
            </a:r>
            <a:r>
              <a:rPr lang="en-US" dirty="0" err="1" smtClean="0">
                <a:solidFill>
                  <a:srgbClr val="0070C0"/>
                </a:solidFill>
              </a:rPr>
              <a:t>cloudmva</a:t>
            </a:r>
            <a:endParaRPr lang="en-US" dirty="0">
              <a:solidFill>
                <a:srgbClr val="0070C0"/>
              </a:solidFill>
            </a:endParaRPr>
          </a:p>
        </p:txBody>
      </p:sp>
    </p:spTree>
    <p:extLst>
      <p:ext uri="{BB962C8B-B14F-4D97-AF65-F5344CB8AC3E}">
        <p14:creationId xmlns:p14="http://schemas.microsoft.com/office/powerpoint/2010/main" val="116814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Startups</a:t>
            </a:r>
            <a:endParaRPr lang="en-US" sz="8800" dirty="0"/>
          </a:p>
        </p:txBody>
      </p:sp>
    </p:spTree>
    <p:extLst>
      <p:ext uri="{BB962C8B-B14F-4D97-AF65-F5344CB8AC3E}">
        <p14:creationId xmlns:p14="http://schemas.microsoft.com/office/powerpoint/2010/main" val="352214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931" y="3957341"/>
            <a:ext cx="6377797" cy="2930230"/>
          </a:xfrm>
          <a:prstGeom prst="rect">
            <a:avLst/>
          </a:prstGeom>
        </p:spPr>
      </p:pic>
      <p:sp>
        <p:nvSpPr>
          <p:cNvPr id="5" name="Title 4"/>
          <p:cNvSpPr>
            <a:spLocks noGrp="1"/>
          </p:cNvSpPr>
          <p:nvPr>
            <p:ph type="title"/>
          </p:nvPr>
        </p:nvSpPr>
        <p:spPr>
          <a:noFill/>
        </p:spPr>
        <p:txBody>
          <a:bodyPr/>
          <a:lstStyle/>
          <a:p>
            <a:r>
              <a:rPr lang="en-US" dirty="0" smtClean="0">
                <a:solidFill>
                  <a:schemeClr val="tx1"/>
                </a:solidFill>
              </a:rPr>
              <a:t>             BizSpark</a:t>
            </a:r>
            <a:endParaRPr lang="en-US" dirty="0">
              <a:solidFill>
                <a:schemeClr val="tx1"/>
              </a:solidFill>
            </a:endParaRPr>
          </a:p>
        </p:txBody>
      </p:sp>
      <p:pic>
        <p:nvPicPr>
          <p:cNvPr id="2" name="Picture 1"/>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a:off x="191484" y="1213903"/>
            <a:ext cx="2895851" cy="274343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9456" y="2872596"/>
            <a:ext cx="4132544" cy="3985404"/>
          </a:xfrm>
          <a:prstGeom prst="rect">
            <a:avLst/>
          </a:prstGeom>
        </p:spPr>
      </p:pic>
    </p:spTree>
    <p:extLst>
      <p:ext uri="{BB962C8B-B14F-4D97-AF65-F5344CB8AC3E}">
        <p14:creationId xmlns:p14="http://schemas.microsoft.com/office/powerpoint/2010/main" val="265728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dirty="0" smtClean="0">
                <a:solidFill>
                  <a:schemeClr val="bg1"/>
                </a:solidFill>
                <a:latin typeface="Segoe Pro Display Semibold" panose="020B0702040504020203" pitchFamily="34" charset="0"/>
              </a:rPr>
              <a:t>is</a:t>
            </a:r>
            <a:r>
              <a:rPr lang="en-US" dirty="0" smtClean="0">
                <a:solidFill>
                  <a:schemeClr val="bg1"/>
                </a:solidFill>
                <a:latin typeface="Segoe Pro Display SemiLight" panose="020B0402040204020203" pitchFamily="34" charset="0"/>
              </a:rPr>
              <a:t> for tech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fontScale="92500" lnSpcReduction="10000"/>
          </a:bodyPr>
          <a:lstStyle/>
          <a:p>
            <a:pPr marL="0" indent="0">
              <a:buNone/>
            </a:pPr>
            <a:r>
              <a:rPr lang="en-US" dirty="0" smtClean="0">
                <a:solidFill>
                  <a:schemeClr val="bg1"/>
                </a:solidFill>
              </a:rPr>
              <a:t>Who are developing </a:t>
            </a:r>
            <a:r>
              <a:rPr lang="en-US" b="1" dirty="0" smtClean="0">
                <a:solidFill>
                  <a:schemeClr val="bg1"/>
                </a:solidFill>
              </a:rPr>
              <a:t>software/technology </a:t>
            </a:r>
            <a:r>
              <a:rPr lang="en-US" dirty="0" smtClean="0">
                <a:solidFill>
                  <a:schemeClr val="bg1"/>
                </a:solidFill>
              </a:rPr>
              <a:t>for themselves</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less than 5 years old</a:t>
            </a:r>
          </a:p>
          <a:p>
            <a:pPr marL="0" indent="0">
              <a:buNone/>
            </a:pPr>
            <a:endParaRPr lang="en-US" dirty="0">
              <a:solidFill>
                <a:schemeClr val="bg1"/>
              </a:solidFill>
            </a:endParaRPr>
          </a:p>
          <a:p>
            <a:pPr marL="0" indent="0">
              <a:buNone/>
            </a:pPr>
            <a:r>
              <a:rPr lang="en-US" dirty="0" smtClean="0">
                <a:solidFill>
                  <a:schemeClr val="bg1"/>
                </a:solidFill>
              </a:rPr>
              <a:t>Who are making </a:t>
            </a:r>
            <a:r>
              <a:rPr lang="en-US" b="1" dirty="0" smtClean="0">
                <a:solidFill>
                  <a:schemeClr val="bg1"/>
                </a:solidFill>
              </a:rPr>
              <a:t>less than one million</a:t>
            </a:r>
            <a:r>
              <a:rPr lang="en-US" dirty="0" smtClean="0">
                <a:solidFill>
                  <a:schemeClr val="bg1"/>
                </a:solidFill>
              </a:rPr>
              <a:t> in revenue annually</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privately held</a:t>
            </a:r>
            <a:endParaRPr lang="en-US" b="1" dirty="0">
              <a:solidFill>
                <a:schemeClr val="bg1"/>
              </a:solidFill>
            </a:endParaRPr>
          </a:p>
        </p:txBody>
      </p:sp>
    </p:spTree>
    <p:extLst>
      <p:ext uri="{BB962C8B-B14F-4D97-AF65-F5344CB8AC3E}">
        <p14:creationId xmlns:p14="http://schemas.microsoft.com/office/powerpoint/2010/main" val="245479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b="1" dirty="0" smtClean="0">
                <a:solidFill>
                  <a:schemeClr val="bg1"/>
                </a:solidFill>
                <a:latin typeface="Segoe Pro Display Semibold" panose="020B0702040504020203" pitchFamily="34" charset="0"/>
              </a:rPr>
              <a:t>is not</a:t>
            </a:r>
            <a:r>
              <a:rPr lang="en-US" dirty="0" smtClean="0">
                <a:solidFill>
                  <a:schemeClr val="bg1"/>
                </a:solidFill>
                <a:latin typeface="Segoe Pro Display Semibold" panose="020B0702040504020203" pitchFamily="34" charset="0"/>
              </a:rPr>
              <a:t> </a:t>
            </a:r>
            <a:r>
              <a:rPr lang="en-US" dirty="0" smtClean="0">
                <a:solidFill>
                  <a:schemeClr val="bg1"/>
                </a:solidFill>
                <a:latin typeface="Segoe Pro Display SemiLight" panose="020B0402040204020203" pitchFamily="34" charset="0"/>
              </a:rPr>
              <a:t>for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a:bodyPr>
          <a:lstStyle/>
          <a:p>
            <a:pPr marL="0" indent="0">
              <a:buNone/>
            </a:pPr>
            <a:r>
              <a:rPr lang="en-US" dirty="0" smtClean="0">
                <a:solidFill>
                  <a:schemeClr val="bg1"/>
                </a:solidFill>
              </a:rPr>
              <a:t>Who are consultants</a:t>
            </a:r>
          </a:p>
          <a:p>
            <a:pPr marL="0" indent="0">
              <a:buNone/>
            </a:pPr>
            <a:endParaRPr lang="en-US" b="1" dirty="0">
              <a:solidFill>
                <a:schemeClr val="bg1"/>
              </a:solidFill>
            </a:endParaRPr>
          </a:p>
          <a:p>
            <a:pPr marL="0" indent="0">
              <a:buNone/>
            </a:pPr>
            <a:r>
              <a:rPr lang="en-US" dirty="0" smtClean="0">
                <a:solidFill>
                  <a:schemeClr val="bg1"/>
                </a:solidFill>
              </a:rPr>
              <a:t>Who primarily do contract work</a:t>
            </a:r>
          </a:p>
          <a:p>
            <a:pPr marL="0" indent="0">
              <a:buNone/>
            </a:pPr>
            <a:endParaRPr lang="en-US" dirty="0">
              <a:solidFill>
                <a:schemeClr val="bg1"/>
              </a:solidFill>
            </a:endParaRPr>
          </a:p>
          <a:p>
            <a:pPr marL="0" indent="0">
              <a:buNone/>
            </a:pPr>
            <a:r>
              <a:rPr lang="en-US" dirty="0" smtClean="0">
                <a:solidFill>
                  <a:schemeClr val="bg1"/>
                </a:solidFill>
              </a:rPr>
              <a:t>Who primarily do IT Services</a:t>
            </a:r>
          </a:p>
          <a:p>
            <a:pPr marL="0" indent="0">
              <a:buNone/>
            </a:pPr>
            <a:endParaRPr lang="en-US" dirty="0">
              <a:solidFill>
                <a:schemeClr val="bg1"/>
              </a:solidFill>
            </a:endParaRPr>
          </a:p>
          <a:p>
            <a:pPr marL="0" indent="0">
              <a:buNone/>
            </a:pPr>
            <a:r>
              <a:rPr lang="en-US" dirty="0" smtClean="0">
                <a:solidFill>
                  <a:schemeClr val="bg1"/>
                </a:solidFill>
              </a:rPr>
              <a:t>Who design/build websites</a:t>
            </a:r>
          </a:p>
        </p:txBody>
      </p:sp>
    </p:spTree>
    <p:extLst>
      <p:ext uri="{BB962C8B-B14F-4D97-AF65-F5344CB8AC3E}">
        <p14:creationId xmlns:p14="http://schemas.microsoft.com/office/powerpoint/2010/main" val="3226498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What do BizSpark startups get?</a:t>
            </a:r>
            <a:endParaRPr lang="en-US" dirty="0">
              <a:solidFill>
                <a:schemeClr val="bg1"/>
              </a:solidFill>
            </a:endParaRPr>
          </a:p>
        </p:txBody>
      </p:sp>
      <p:grpSp>
        <p:nvGrpSpPr>
          <p:cNvPr id="14" name="Group 13"/>
          <p:cNvGrpSpPr/>
          <p:nvPr/>
        </p:nvGrpSpPr>
        <p:grpSpPr>
          <a:xfrm>
            <a:off x="1358317" y="2506210"/>
            <a:ext cx="9995483" cy="1828800"/>
            <a:chOff x="1358317" y="2506210"/>
            <a:chExt cx="9995483" cy="18288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5759" y="2734810"/>
              <a:ext cx="2828041" cy="1371600"/>
            </a:xfrm>
            <a:prstGeom prst="rect">
              <a:avLst/>
            </a:prstGeom>
          </p:spPr>
        </p:pic>
      </p:grpSp>
    </p:spTree>
    <p:extLst>
      <p:ext uri="{BB962C8B-B14F-4D97-AF65-F5344CB8AC3E}">
        <p14:creationId xmlns:p14="http://schemas.microsoft.com/office/powerpoint/2010/main" val="235910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57092" cy="1325563"/>
          </a:xfrm>
        </p:spPr>
        <p:txBody>
          <a:bodyPr>
            <a:normAutofit fontScale="90000"/>
          </a:bodyPr>
          <a:lstStyle/>
          <a:p>
            <a:r>
              <a:rPr lang="en-US" dirty="0" smtClean="0">
                <a:solidFill>
                  <a:schemeClr val="bg1"/>
                </a:solidFill>
                <a:latin typeface="Segoe Pro Semibold" panose="020B0702040504020203" pitchFamily="34" charset="0"/>
              </a:rPr>
              <a:t>$150/month </a:t>
            </a:r>
            <a:r>
              <a:rPr lang="en-US" dirty="0" smtClean="0">
                <a:solidFill>
                  <a:schemeClr val="bg1"/>
                </a:solidFill>
                <a:latin typeface="Segoe Pro Display SemiLight" panose="020B0402040204020203" pitchFamily="34" charset="0"/>
              </a:rPr>
              <a:t>for 3 years in </a:t>
            </a:r>
            <a:r>
              <a:rPr lang="en-US" dirty="0" smtClean="0">
                <a:solidFill>
                  <a:schemeClr val="bg1"/>
                </a:solidFill>
                <a:latin typeface="Segoe Pro Semibold" panose="020B0702040504020203" pitchFamily="34" charset="0"/>
              </a:rPr>
              <a:t>Azure Credits</a:t>
            </a:r>
            <a:endParaRPr lang="en-US" dirty="0">
              <a:solidFill>
                <a:schemeClr val="bg1"/>
              </a:solidFill>
              <a:latin typeface="Segoe Pro Display SemiLight" panose="020B0402040204020203" pitchFamily="34" charset="0"/>
            </a:endParaRPr>
          </a:p>
        </p:txBody>
      </p:sp>
      <p:sp>
        <p:nvSpPr>
          <p:cNvPr id="3" name="Content Placeholder 2"/>
          <p:cNvSpPr>
            <a:spLocks noGrp="1"/>
          </p:cNvSpPr>
          <p:nvPr>
            <p:ph idx="1"/>
          </p:nvPr>
        </p:nvSpPr>
        <p:spPr>
          <a:xfrm>
            <a:off x="838200" y="1987465"/>
            <a:ext cx="10515600" cy="4351338"/>
          </a:xfrm>
        </p:spPr>
        <p:txBody>
          <a:bodyPr>
            <a:normAutofit fontScale="55000" lnSpcReduction="20000"/>
          </a:bodyPr>
          <a:lstStyle/>
          <a:p>
            <a:pPr marL="0" indent="0">
              <a:buNone/>
            </a:pPr>
            <a:r>
              <a:rPr lang="en-US" dirty="0" smtClean="0">
                <a:solidFill>
                  <a:schemeClr val="bg1"/>
                </a:solidFill>
                <a:latin typeface="Segoe Pro Semibold" panose="020B0702040504020203" pitchFamily="34" charset="0"/>
              </a:rPr>
              <a:t>Virtual Machines</a:t>
            </a:r>
            <a:endParaRPr lang="en-US" dirty="0">
              <a:solidFill>
                <a:schemeClr val="bg1"/>
              </a:solidFill>
              <a:latin typeface="Segoe Pro Semibold" panose="020B0702040504020203" pitchFamily="34" charset="0"/>
            </a:endParaRPr>
          </a:p>
          <a:p>
            <a:pPr marL="0" indent="0">
              <a:buNone/>
            </a:pPr>
            <a:r>
              <a:rPr lang="en-US" dirty="0" smtClean="0">
                <a:solidFill>
                  <a:schemeClr val="bg1"/>
                </a:solidFill>
              </a:rPr>
              <a:t>	Windows &amp; Linux</a:t>
            </a:r>
          </a:p>
          <a:p>
            <a:pPr marL="0" indent="0">
              <a:buNone/>
            </a:pPr>
            <a:endParaRPr lang="en-US" dirty="0" smtClean="0">
              <a:solidFill>
                <a:schemeClr val="bg1"/>
              </a:solidFill>
            </a:endParaRPr>
          </a:p>
          <a:p>
            <a:pPr marL="0" indent="0">
              <a:buNone/>
            </a:pPr>
            <a:r>
              <a:rPr lang="en-US" dirty="0" smtClean="0">
                <a:solidFill>
                  <a:schemeClr val="bg1"/>
                </a:solidFill>
                <a:latin typeface="Segoe Pro Semibold" panose="020B0702040504020203" pitchFamily="34" charset="0"/>
              </a:rPr>
              <a:t>Website &amp; Web Apps</a:t>
            </a:r>
          </a:p>
          <a:p>
            <a:pPr marL="0" indent="0">
              <a:buNone/>
            </a:pPr>
            <a:r>
              <a:rPr lang="en-US" dirty="0">
                <a:solidFill>
                  <a:schemeClr val="bg1"/>
                </a:solidFill>
              </a:rPr>
              <a:t>	</a:t>
            </a:r>
            <a:r>
              <a:rPr lang="en-US" dirty="0" smtClean="0">
                <a:solidFill>
                  <a:schemeClr val="bg1"/>
                </a:solidFill>
              </a:rPr>
              <a:t>.NET, Node.js, PHP, Python &amp; more</a:t>
            </a:r>
          </a:p>
          <a:p>
            <a:pPr marL="0" indent="0">
              <a:buNone/>
            </a:pPr>
            <a:r>
              <a:rPr lang="en-US" dirty="0">
                <a:solidFill>
                  <a:schemeClr val="bg1"/>
                </a:solidFill>
              </a:rPr>
              <a:t>	</a:t>
            </a:r>
            <a:r>
              <a:rPr lang="en-US" dirty="0" smtClean="0">
                <a:solidFill>
                  <a:schemeClr val="bg1"/>
                </a:solidFill>
              </a:rPr>
              <a:t>Publish with Git, GitHub, FTP &amp; more</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Mobile Services </a:t>
            </a:r>
          </a:p>
          <a:p>
            <a:pPr marL="0" indent="0">
              <a:buNone/>
            </a:pPr>
            <a:r>
              <a:rPr lang="en-US" dirty="0">
                <a:solidFill>
                  <a:schemeClr val="bg1"/>
                </a:solidFill>
              </a:rPr>
              <a:t>	</a:t>
            </a:r>
            <a:r>
              <a:rPr lang="en-US" dirty="0" smtClean="0">
                <a:solidFill>
                  <a:schemeClr val="bg1"/>
                </a:solidFill>
              </a:rPr>
              <a:t>Identity, Notifications, Storage &amp; more</a:t>
            </a:r>
          </a:p>
          <a:p>
            <a:pPr marL="0" indent="0">
              <a:buNone/>
            </a:pPr>
            <a:r>
              <a:rPr lang="en-US" dirty="0">
                <a:solidFill>
                  <a:schemeClr val="bg1"/>
                </a:solidFill>
              </a:rPr>
              <a:t>	</a:t>
            </a:r>
            <a:r>
              <a:rPr lang="en-US" dirty="0" smtClean="0">
                <a:solidFill>
                  <a:schemeClr val="bg1"/>
                </a:solidFill>
              </a:rPr>
              <a:t>Windows, </a:t>
            </a:r>
            <a:r>
              <a:rPr lang="en-US" dirty="0" err="1" smtClean="0">
                <a:solidFill>
                  <a:schemeClr val="bg1"/>
                </a:solidFill>
              </a:rPr>
              <a:t>iOS</a:t>
            </a:r>
            <a:r>
              <a:rPr lang="en-US" dirty="0" smtClean="0">
                <a:solidFill>
                  <a:schemeClr val="bg1"/>
                </a:solidFill>
              </a:rPr>
              <a:t>, Android &amp; Web                                                  </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40% Discount on paid usage</a:t>
            </a:r>
          </a:p>
          <a:p>
            <a:pPr marL="0" indent="0">
              <a:buNone/>
            </a:pPr>
            <a:endParaRPr lang="en-US" dirty="0">
              <a:solidFill>
                <a:schemeClr val="bg1"/>
              </a:solidFill>
            </a:endParaRPr>
          </a:p>
        </p:txBody>
      </p:sp>
      <p:grpSp>
        <p:nvGrpSpPr>
          <p:cNvPr id="46" name="Group 45"/>
          <p:cNvGrpSpPr/>
          <p:nvPr/>
        </p:nvGrpSpPr>
        <p:grpSpPr>
          <a:xfrm>
            <a:off x="8370881" y="1987465"/>
            <a:ext cx="3197500" cy="3958256"/>
            <a:chOff x="421697" y="3782404"/>
            <a:chExt cx="3197500" cy="3958256"/>
          </a:xfrm>
        </p:grpSpPr>
        <p:pic>
          <p:nvPicPr>
            <p:cNvPr id="47"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09"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09"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7"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703"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4703"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97"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709" y="534379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21697"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C:\Users\Jonahs\Dropbox\Projects SCOTT\MEET Windows Azure\source\Background\tile-icon-medi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4703" y="6889172"/>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656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chemeClr val="bg1"/>
                </a:solidFill>
              </a:rPr>
              <a:t>Free Software &amp; Services for </a:t>
            </a:r>
            <a:r>
              <a:rPr lang="en-US" dirty="0" smtClean="0">
                <a:solidFill>
                  <a:schemeClr val="bg1"/>
                </a:solidFill>
                <a:latin typeface="Segoe Pro Semibold" panose="020B0702040504020203" pitchFamily="34" charset="0"/>
              </a:rPr>
              <a:t>3 years</a:t>
            </a:r>
            <a:endParaRPr lang="en-US" dirty="0">
              <a:solidFill>
                <a:schemeClr val="bg1"/>
              </a:solidFill>
              <a:latin typeface="Segoe Pro Semibold" panose="020B07020405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bg1"/>
                </a:solidFill>
                <a:latin typeface="Segoe Pro Semibold" panose="020B0702040504020203" pitchFamily="34" charset="0"/>
              </a:rPr>
              <a:t>MSDN Ultimate Subscriptions</a:t>
            </a:r>
            <a:r>
              <a:rPr lang="en-US" dirty="0" smtClean="0">
                <a:solidFill>
                  <a:schemeClr val="bg1"/>
                </a:solidFill>
              </a:rPr>
              <a:t> (~$13,000 each)</a:t>
            </a:r>
          </a:p>
          <a:p>
            <a:pPr marL="0" indent="0">
              <a:buNone/>
            </a:pPr>
            <a:r>
              <a:rPr lang="en-US" dirty="0" smtClean="0">
                <a:solidFill>
                  <a:schemeClr val="bg1"/>
                </a:solidFill>
              </a:rPr>
              <a:t>	Windows</a:t>
            </a:r>
          </a:p>
          <a:p>
            <a:pPr marL="0" indent="0">
              <a:buNone/>
            </a:pPr>
            <a:r>
              <a:rPr lang="en-US" dirty="0" smtClean="0">
                <a:solidFill>
                  <a:schemeClr val="bg1"/>
                </a:solidFill>
              </a:rPr>
              <a:t>	Visual Studio Ultimate</a:t>
            </a:r>
          </a:p>
          <a:p>
            <a:pPr marL="0" indent="0">
              <a:buNone/>
            </a:pPr>
            <a:r>
              <a:rPr lang="en-US" dirty="0" smtClean="0">
                <a:solidFill>
                  <a:schemeClr val="bg1"/>
                </a:solidFill>
              </a:rPr>
              <a:t>	Office 2013</a:t>
            </a:r>
          </a:p>
          <a:p>
            <a:pPr marL="0" indent="0">
              <a:buNone/>
            </a:pPr>
            <a:r>
              <a:rPr lang="en-US" dirty="0">
                <a:solidFill>
                  <a:schemeClr val="bg1"/>
                </a:solidFill>
              </a:rPr>
              <a:t>	</a:t>
            </a:r>
            <a:r>
              <a:rPr lang="en-US" dirty="0" smtClean="0">
                <a:solidFill>
                  <a:schemeClr val="bg1"/>
                </a:solidFill>
              </a:rPr>
              <a:t>Office 365 Developer Subscription</a:t>
            </a:r>
          </a:p>
          <a:p>
            <a:pPr marL="0" indent="0">
              <a:buNone/>
            </a:pPr>
            <a:r>
              <a:rPr lang="en-US" dirty="0" smtClean="0">
                <a:solidFill>
                  <a:schemeClr val="bg1"/>
                </a:solidFill>
              </a:rPr>
              <a:t>	Visual Studio Online</a:t>
            </a:r>
          </a:p>
          <a:p>
            <a:pPr marL="0" indent="0">
              <a:buNone/>
            </a:pPr>
            <a:r>
              <a:rPr lang="en-US" dirty="0" smtClean="0">
                <a:solidFill>
                  <a:schemeClr val="bg1"/>
                </a:solidFill>
              </a:rPr>
              <a:t>	Developer Store accounts</a:t>
            </a:r>
          </a:p>
          <a:p>
            <a:pPr marL="0" indent="0">
              <a:buNone/>
            </a:pPr>
            <a:r>
              <a:rPr lang="en-US" dirty="0" smtClean="0">
                <a:solidFill>
                  <a:schemeClr val="bg1"/>
                </a:solidFill>
              </a:rPr>
              <a:t>	&amp; more</a:t>
            </a:r>
          </a:p>
        </p:txBody>
      </p:sp>
    </p:spTree>
    <p:extLst>
      <p:ext uri="{BB962C8B-B14F-4D97-AF65-F5344CB8AC3E}">
        <p14:creationId xmlns:p14="http://schemas.microsoft.com/office/powerpoint/2010/main" val="225747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bold" panose="020B0702040504020203" pitchFamily="34" charset="0"/>
              </a:rPr>
              <a:t>BizSpark Plus</a:t>
            </a:r>
            <a:r>
              <a:rPr lang="en-US" b="1" dirty="0" smtClean="0">
                <a:solidFill>
                  <a:schemeClr val="bg1"/>
                </a:solidFill>
              </a:rPr>
              <a:t> (Azure 60k Offer)</a:t>
            </a:r>
            <a:endParaRPr lang="en-US" b="1" dirty="0">
              <a:solidFill>
                <a:schemeClr val="bg1"/>
              </a:solidFill>
              <a:latin typeface="Segoe Pro Semibold" panose="020B0702040504020203" pitchFamily="34" charset="0"/>
            </a:endParaRPr>
          </a:p>
        </p:txBody>
      </p:sp>
      <p:sp>
        <p:nvSpPr>
          <p:cNvPr id="3" name="Content Placeholder 2"/>
          <p:cNvSpPr>
            <a:spLocks noGrp="1"/>
          </p:cNvSpPr>
          <p:nvPr>
            <p:ph idx="1"/>
          </p:nvPr>
        </p:nvSpPr>
        <p:spPr>
          <a:xfrm>
            <a:off x="838199" y="1825625"/>
            <a:ext cx="11118273" cy="4351338"/>
          </a:xfrm>
        </p:spPr>
        <p:txBody>
          <a:bodyPr>
            <a:normAutofit fontScale="77500" lnSpcReduction="20000"/>
          </a:bodyPr>
          <a:lstStyle/>
          <a:p>
            <a:pPr marL="0" indent="0">
              <a:lnSpc>
                <a:spcPct val="160000"/>
              </a:lnSpc>
              <a:buNone/>
            </a:pPr>
            <a:r>
              <a:rPr lang="en-US" dirty="0">
                <a:solidFill>
                  <a:schemeClr val="bg1"/>
                </a:solidFill>
                <a:latin typeface="Segoe UI Semibold" panose="020B0702040204020203" pitchFamily="34" charset="0"/>
                <a:cs typeface="Segoe UI Semibold" panose="020B0702040204020203" pitchFamily="34" charset="0"/>
              </a:rPr>
              <a:t>$5,000/month for one year in Microsoft Azure </a:t>
            </a:r>
            <a:r>
              <a:rPr lang="en-US" dirty="0" smtClean="0">
                <a:solidFill>
                  <a:schemeClr val="bg1"/>
                </a:solidFill>
                <a:latin typeface="Segoe UI Semibold" panose="020B0702040204020203" pitchFamily="34" charset="0"/>
                <a:cs typeface="Segoe UI Semibold" panose="020B0702040204020203" pitchFamily="34" charset="0"/>
              </a:rPr>
              <a:t>credits</a:t>
            </a:r>
          </a:p>
          <a:p>
            <a:pPr marL="0" indent="0">
              <a:lnSpc>
                <a:spcPct val="160000"/>
              </a:lnSpc>
              <a:buNone/>
            </a:pPr>
            <a:r>
              <a:rPr lang="en-US" dirty="0" smtClean="0">
                <a:solidFill>
                  <a:schemeClr val="bg1"/>
                </a:solidFill>
              </a:rPr>
              <a:t>Must be an active BizSpark member</a:t>
            </a:r>
          </a:p>
          <a:p>
            <a:pPr marL="0" indent="0">
              <a:lnSpc>
                <a:spcPct val="160000"/>
              </a:lnSpc>
              <a:buNone/>
            </a:pPr>
            <a:r>
              <a:rPr lang="en-US" dirty="0" smtClean="0">
                <a:solidFill>
                  <a:schemeClr val="bg1"/>
                </a:solidFill>
              </a:rPr>
              <a:t>Must be consuming $500+/month in any cloud (Amazon, Google etc.)</a:t>
            </a:r>
          </a:p>
          <a:p>
            <a:pPr marL="0" indent="0">
              <a:lnSpc>
                <a:spcPct val="160000"/>
              </a:lnSpc>
              <a:buNone/>
            </a:pPr>
            <a:r>
              <a:rPr lang="en-US" dirty="0" smtClean="0">
                <a:solidFill>
                  <a:schemeClr val="bg1"/>
                </a:solidFill>
              </a:rPr>
              <a:t>Must be nominated by partner or Microsoft</a:t>
            </a:r>
          </a:p>
          <a:p>
            <a:pPr marL="0" indent="0">
              <a:lnSpc>
                <a:spcPct val="160000"/>
              </a:lnSpc>
              <a:buNone/>
            </a:pPr>
            <a:r>
              <a:rPr lang="en-US" dirty="0" smtClean="0">
                <a:solidFill>
                  <a:schemeClr val="bg1"/>
                </a:solidFill>
                <a:latin typeface="Segoe Pro Display Semibold" panose="020B0702040504020203" pitchFamily="34" charset="0"/>
              </a:rPr>
              <a:t>Learn more @ </a:t>
            </a:r>
            <a:r>
              <a:rPr lang="en-US" dirty="0" smtClean="0">
                <a:solidFill>
                  <a:schemeClr val="bg1"/>
                </a:solidFill>
              </a:rPr>
              <a:t>aka.ms/azure60k</a:t>
            </a:r>
            <a:endParaRPr lang="en-US" dirty="0">
              <a:solidFill>
                <a:schemeClr val="bg1"/>
              </a:solidFill>
            </a:endParaRPr>
          </a:p>
        </p:txBody>
      </p:sp>
    </p:spTree>
    <p:extLst>
      <p:ext uri="{BB962C8B-B14F-4D97-AF65-F5344CB8AC3E}">
        <p14:creationId xmlns:p14="http://schemas.microsoft.com/office/powerpoint/2010/main" val="206212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Light" panose="020B0402040204020203" pitchFamily="34" charset="0"/>
              </a:rPr>
              <a:t>More developers == more benefits</a:t>
            </a:r>
            <a:endParaRPr lang="en-US" b="1" dirty="0">
              <a:solidFill>
                <a:schemeClr val="bg1"/>
              </a:solidFill>
              <a:latin typeface="Segoe Pro Display SemiLight" panose="020B0402040204020203" pitchFamily="34" charset="0"/>
            </a:endParaRPr>
          </a:p>
        </p:txBody>
      </p:sp>
      <p:grpSp>
        <p:nvGrpSpPr>
          <p:cNvPr id="12" name="Group 11"/>
          <p:cNvGrpSpPr/>
          <p:nvPr/>
        </p:nvGrpSpPr>
        <p:grpSpPr>
          <a:xfrm>
            <a:off x="-207619" y="3177982"/>
            <a:ext cx="2832099" cy="1195566"/>
            <a:chOff x="4546599" y="1879904"/>
            <a:chExt cx="4119186" cy="1738907"/>
          </a:xfrm>
        </p:grpSpPr>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109967" y="1879904"/>
              <a:ext cx="992448" cy="992447"/>
            </a:xfrm>
            <a:prstGeom prst="rect">
              <a:avLst/>
            </a:prstGeom>
          </p:spPr>
        </p:pic>
        <p:sp>
          <p:nvSpPr>
            <p:cNvPr id="11" name="TextBox 10"/>
            <p:cNvSpPr txBox="1"/>
            <p:nvPr/>
          </p:nvSpPr>
          <p:spPr>
            <a:xfrm>
              <a:off x="4546599" y="3036866"/>
              <a:ext cx="4119186" cy="581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BizSpark</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98" name="Group 97"/>
          <p:cNvGrpSpPr/>
          <p:nvPr/>
        </p:nvGrpSpPr>
        <p:grpSpPr>
          <a:xfrm>
            <a:off x="3121621" y="4185368"/>
            <a:ext cx="1828800" cy="1125495"/>
            <a:chOff x="3121621" y="4169542"/>
            <a:chExt cx="1828800" cy="1125495"/>
          </a:xfrm>
        </p:grpSpPr>
        <p:grpSp>
          <p:nvGrpSpPr>
            <p:cNvPr id="67" name="Group 66"/>
            <p:cNvGrpSpPr/>
            <p:nvPr/>
          </p:nvGrpSpPr>
          <p:grpSpPr>
            <a:xfrm>
              <a:off x="3879844" y="4169542"/>
              <a:ext cx="312355" cy="698269"/>
              <a:chOff x="3924954" y="4169542"/>
              <a:chExt cx="312355" cy="698269"/>
            </a:xfrm>
          </p:grpSpPr>
          <p:sp>
            <p:nvSpPr>
              <p:cNvPr id="33" name="Freeform 48"/>
              <p:cNvSpPr>
                <a:spLocks noChangeAspect="1"/>
              </p:cNvSpPr>
              <p:nvPr/>
            </p:nvSpPr>
            <p:spPr bwMode="black">
              <a:xfrm flipH="1">
                <a:off x="4013080" y="416954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1" name="Freeform 48"/>
              <p:cNvSpPr>
                <a:spLocks noChangeAspect="1"/>
              </p:cNvSpPr>
              <p:nvPr/>
            </p:nvSpPr>
            <p:spPr bwMode="black">
              <a:xfrm flipH="1">
                <a:off x="3970750" y="421187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25" name="Freeform 48"/>
              <p:cNvSpPr>
                <a:spLocks noChangeAspect="1"/>
              </p:cNvSpPr>
              <p:nvPr/>
            </p:nvSpPr>
            <p:spPr bwMode="black">
              <a:xfrm flipH="1">
                <a:off x="3924954" y="425420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sp>
          <p:nvSpPr>
            <p:cNvPr id="26" name="TextBox 25"/>
            <p:cNvSpPr txBox="1"/>
            <p:nvPr/>
          </p:nvSpPr>
          <p:spPr>
            <a:xfrm>
              <a:off x="3121621" y="4956483"/>
              <a:ext cx="18288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Developers 2+</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72" name="Group 71"/>
          <p:cNvGrpSpPr/>
          <p:nvPr/>
        </p:nvGrpSpPr>
        <p:grpSpPr>
          <a:xfrm>
            <a:off x="3120574" y="2152588"/>
            <a:ext cx="1830894" cy="1266348"/>
            <a:chOff x="3120574" y="2256493"/>
            <a:chExt cx="1830894" cy="1266348"/>
          </a:xfrm>
        </p:grpSpPr>
        <p:sp>
          <p:nvSpPr>
            <p:cNvPr id="21" name="Freeform 48"/>
            <p:cNvSpPr>
              <a:spLocks noChangeAspect="1"/>
            </p:cNvSpPr>
            <p:nvPr/>
          </p:nvSpPr>
          <p:spPr bwMode="black">
            <a:xfrm flipH="1">
              <a:off x="3923907" y="2256493"/>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4" name="TextBox 33"/>
            <p:cNvSpPr txBox="1"/>
            <p:nvPr/>
          </p:nvSpPr>
          <p:spPr>
            <a:xfrm>
              <a:off x="3120574" y="2938066"/>
              <a:ext cx="183089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BizSpark Admin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 1</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36" name="Group 35"/>
          <p:cNvGrpSpPr/>
          <p:nvPr/>
        </p:nvGrpSpPr>
        <p:grpSpPr>
          <a:xfrm>
            <a:off x="5448670" y="2319772"/>
            <a:ext cx="2832100" cy="931980"/>
            <a:chOff x="6636082" y="5041746"/>
            <a:chExt cx="2832100" cy="931980"/>
          </a:xfrm>
        </p:grpSpPr>
        <p:sp>
          <p:nvSpPr>
            <p:cNvPr id="22" name="TextBox 21"/>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2"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grpSp>
        <p:nvGrpSpPr>
          <p:cNvPr id="68" name="Group 67"/>
          <p:cNvGrpSpPr/>
          <p:nvPr/>
        </p:nvGrpSpPr>
        <p:grpSpPr>
          <a:xfrm>
            <a:off x="5448670" y="4282125"/>
            <a:ext cx="2832100" cy="931980"/>
            <a:chOff x="6636082" y="5041746"/>
            <a:chExt cx="2832100" cy="931980"/>
          </a:xfrm>
        </p:grpSpPr>
        <p:sp>
          <p:nvSpPr>
            <p:cNvPr id="69" name="TextBox 68"/>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70"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cxnSp>
        <p:nvCxnSpPr>
          <p:cNvPr id="75" name="Straight Connector 74"/>
          <p:cNvCxnSpPr/>
          <p:nvPr/>
        </p:nvCxnSpPr>
        <p:spPr>
          <a:xfrm>
            <a:off x="1911927" y="37757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833254" y="2919514"/>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109974"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09974" y="474811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052170"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052170" y="4748115"/>
            <a:ext cx="457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8828323" y="2218140"/>
            <a:ext cx="2832100" cy="1135244"/>
            <a:chOff x="8777972" y="2322045"/>
            <a:chExt cx="2832100" cy="1135244"/>
          </a:xfrm>
        </p:grpSpPr>
        <p:grpSp>
          <p:nvGrpSpPr>
            <p:cNvPr id="38" name="Group 37"/>
            <p:cNvGrpSpPr/>
            <p:nvPr/>
          </p:nvGrpSpPr>
          <p:grpSpPr>
            <a:xfrm>
              <a:off x="9457020" y="2322045"/>
              <a:ext cx="1474005" cy="481199"/>
              <a:chOff x="1358317" y="2506210"/>
              <a:chExt cx="5601970" cy="1828800"/>
            </a:xfrm>
          </p:grpSpPr>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grpSp>
        <p:sp>
          <p:nvSpPr>
            <p:cNvPr id="87" name="TextBox 86"/>
            <p:cNvSpPr txBox="1"/>
            <p:nvPr/>
          </p:nvSpPr>
          <p:spPr>
            <a:xfrm>
              <a:off x="8777972" y="2872514"/>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grpSp>
        <p:nvGrpSpPr>
          <p:cNvPr id="97" name="Group 96"/>
          <p:cNvGrpSpPr/>
          <p:nvPr/>
        </p:nvGrpSpPr>
        <p:grpSpPr>
          <a:xfrm>
            <a:off x="8828323" y="4180493"/>
            <a:ext cx="2832100" cy="1135244"/>
            <a:chOff x="8878674" y="3993384"/>
            <a:chExt cx="2832100" cy="1135244"/>
          </a:xfrm>
        </p:grpSpPr>
        <p:grpSp>
          <p:nvGrpSpPr>
            <p:cNvPr id="91" name="Group 90"/>
            <p:cNvGrpSpPr/>
            <p:nvPr/>
          </p:nvGrpSpPr>
          <p:grpSpPr>
            <a:xfrm>
              <a:off x="9557722" y="3993384"/>
              <a:ext cx="1474005" cy="481199"/>
              <a:chOff x="1358316" y="2506210"/>
              <a:chExt cx="5601971" cy="1828800"/>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6" y="2734810"/>
                <a:ext cx="2212258" cy="1371599"/>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6" y="2506210"/>
                <a:ext cx="1824241" cy="1828800"/>
              </a:xfrm>
              <a:prstGeom prst="rect">
                <a:avLst/>
              </a:prstGeom>
            </p:spPr>
          </p:pic>
        </p:grpSp>
        <p:sp>
          <p:nvSpPr>
            <p:cNvPr id="92" name="TextBox 91"/>
            <p:cNvSpPr txBox="1"/>
            <p:nvPr/>
          </p:nvSpPr>
          <p:spPr>
            <a:xfrm>
              <a:off x="8878674" y="4543853"/>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spTree>
    <p:extLst>
      <p:ext uri="{BB962C8B-B14F-4D97-AF65-F5344CB8AC3E}">
        <p14:creationId xmlns:p14="http://schemas.microsoft.com/office/powerpoint/2010/main" val="332470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bold" panose="020B0702040504020203" pitchFamily="34" charset="0"/>
              </a:rPr>
              <a:t>Maximize </a:t>
            </a:r>
            <a:r>
              <a:rPr lang="en-US" b="1" dirty="0" smtClean="0">
                <a:solidFill>
                  <a:schemeClr val="bg1"/>
                </a:solidFill>
                <a:latin typeface="+mn-lt"/>
              </a:rPr>
              <a:t>your benefits</a:t>
            </a:r>
            <a:endParaRPr lang="en-US" b="1" dirty="0">
              <a:solidFill>
                <a:schemeClr val="bg1"/>
              </a:solidFill>
              <a:latin typeface="+mn-lt"/>
            </a:endParaRPr>
          </a:p>
        </p:txBody>
      </p:sp>
      <p:sp>
        <p:nvSpPr>
          <p:cNvPr id="3" name="Content Placeholder 2"/>
          <p:cNvSpPr>
            <a:spLocks noGrp="1"/>
          </p:cNvSpPr>
          <p:nvPr>
            <p:ph idx="1"/>
          </p:nvPr>
        </p:nvSpPr>
        <p:spPr>
          <a:xfrm>
            <a:off x="838199" y="1825625"/>
            <a:ext cx="11118273" cy="4351338"/>
          </a:xfrm>
        </p:spPr>
        <p:txBody>
          <a:bodyPr>
            <a:normAutofit fontScale="77500" lnSpcReduction="20000"/>
          </a:bodyPr>
          <a:lstStyle/>
          <a:p>
            <a:pPr marL="0" indent="0">
              <a:lnSpc>
                <a:spcPct val="160000"/>
              </a:lnSpc>
              <a:buNone/>
            </a:pPr>
            <a:r>
              <a:rPr lang="en-US" dirty="0" smtClean="0">
                <a:solidFill>
                  <a:schemeClr val="bg1"/>
                </a:solidFill>
                <a:cs typeface="Segoe UI Semibold" panose="020B0702040204020203" pitchFamily="34" charset="0"/>
              </a:rPr>
              <a:t>Use one Azure subscription for </a:t>
            </a:r>
            <a:r>
              <a:rPr lang="en-US" dirty="0" err="1" smtClean="0">
                <a:solidFill>
                  <a:schemeClr val="bg1"/>
                </a:solidFill>
                <a:cs typeface="Segoe UI Semibold" panose="020B0702040204020203" pitchFamily="34" charset="0"/>
              </a:rPr>
              <a:t>dev</a:t>
            </a:r>
            <a:endParaRPr lang="en-US" dirty="0" smtClean="0">
              <a:solidFill>
                <a:schemeClr val="bg1"/>
              </a:solidFill>
              <a:cs typeface="Segoe UI Semibold" panose="020B0702040204020203" pitchFamily="34" charset="0"/>
            </a:endParaRPr>
          </a:p>
          <a:p>
            <a:pPr marL="0" indent="0">
              <a:lnSpc>
                <a:spcPct val="160000"/>
              </a:lnSpc>
              <a:buNone/>
            </a:pPr>
            <a:r>
              <a:rPr lang="en-US" dirty="0" smtClean="0">
                <a:solidFill>
                  <a:schemeClr val="bg1"/>
                </a:solidFill>
                <a:cs typeface="Segoe UI Semibold" panose="020B0702040204020203" pitchFamily="34" charset="0"/>
              </a:rPr>
              <a:t>Use another Azure subscription for production</a:t>
            </a:r>
          </a:p>
          <a:p>
            <a:pPr marL="0" indent="0">
              <a:lnSpc>
                <a:spcPct val="160000"/>
              </a:lnSpc>
              <a:buNone/>
            </a:pPr>
            <a:r>
              <a:rPr lang="en-US" dirty="0" smtClean="0">
                <a:solidFill>
                  <a:schemeClr val="bg1"/>
                </a:solidFill>
                <a:cs typeface="Segoe UI Semibold" panose="020B0702040204020203" pitchFamily="34" charset="0"/>
              </a:rPr>
              <a:t>Use another Azure subscription for betas, previews and custom demos</a:t>
            </a:r>
          </a:p>
          <a:p>
            <a:pPr marL="0" indent="0">
              <a:lnSpc>
                <a:spcPct val="160000"/>
              </a:lnSpc>
              <a:buNone/>
            </a:pPr>
            <a:r>
              <a:rPr lang="en-US" dirty="0" smtClean="0">
                <a:solidFill>
                  <a:schemeClr val="bg1"/>
                </a:solidFill>
                <a:cs typeface="Segoe UI Semibold" panose="020B0702040204020203" pitchFamily="34" charset="0"/>
              </a:rPr>
              <a:t>If 4 isn’t enough you can always request more by emailing bizspark@microsoft.com</a:t>
            </a:r>
            <a:endParaRPr lang="en-US" dirty="0">
              <a:solidFill>
                <a:schemeClr val="bg1"/>
              </a:solidFill>
              <a:cs typeface="Segoe UI Semibold" panose="020B0702040204020203" pitchFamily="34" charset="0"/>
            </a:endParaRPr>
          </a:p>
        </p:txBody>
      </p:sp>
    </p:spTree>
    <p:extLst>
      <p:ext uri="{BB962C8B-B14F-4D97-AF65-F5344CB8AC3E}">
        <p14:creationId xmlns:p14="http://schemas.microsoft.com/office/powerpoint/2010/main" val="118629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9428525" y="4315891"/>
            <a:ext cx="1847273" cy="1847273"/>
          </a:xfrm>
          <a:prstGeom prst="rect">
            <a:avLst/>
          </a:prstGeom>
          <a:solidFill>
            <a:srgbClr val="FFF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5" name="Title 4"/>
          <p:cNvSpPr>
            <a:spLocks noGrp="1"/>
          </p:cNvSpPr>
          <p:nvPr>
            <p:ph type="title"/>
          </p:nvPr>
        </p:nvSpPr>
        <p:spPr/>
        <p:txBody>
          <a:bodyPr>
            <a:noAutofit/>
          </a:bodyPr>
          <a:lstStyle/>
          <a:p>
            <a:pPr algn="ctr"/>
            <a:r>
              <a:rPr lang="en-US" sz="4000" dirty="0">
                <a:solidFill>
                  <a:schemeClr val="bg1"/>
                </a:solidFill>
              </a:rPr>
              <a:t>Join </a:t>
            </a:r>
            <a:r>
              <a:rPr lang="en-US" sz="4000" dirty="0" smtClean="0">
                <a:solidFill>
                  <a:schemeClr val="bg1"/>
                </a:solidFill>
              </a:rPr>
              <a:t>the over 2,800       </a:t>
            </a:r>
            <a:r>
              <a:rPr lang="en-US" sz="4000" dirty="0">
                <a:solidFill>
                  <a:schemeClr val="bg1"/>
                </a:solidFill>
              </a:rPr>
              <a:t>tech startups </a:t>
            </a:r>
            <a:r>
              <a:rPr lang="en-US" sz="4000" dirty="0" smtClean="0">
                <a:solidFill>
                  <a:schemeClr val="bg1"/>
                </a:solidFill>
              </a:rPr>
              <a:t>benefiting from BizSpark &amp; Microsoft Azure today</a:t>
            </a:r>
            <a:endParaRPr lang="en-US" sz="4000" dirty="0">
              <a:solidFill>
                <a:schemeClr val="bg1"/>
              </a:solidFill>
              <a:latin typeface="Segoe UI Semibold" panose="020B0702040204020203" pitchFamily="34" charset="0"/>
              <a:cs typeface="Segoe UI Semibold" panose="020B0702040204020203" pitchFamily="34" charset="0"/>
            </a:endParaRPr>
          </a:p>
        </p:txBody>
      </p:sp>
      <p:grpSp>
        <p:nvGrpSpPr>
          <p:cNvPr id="85" name="Group 84"/>
          <p:cNvGrpSpPr/>
          <p:nvPr/>
        </p:nvGrpSpPr>
        <p:grpSpPr>
          <a:xfrm>
            <a:off x="890965" y="2108976"/>
            <a:ext cx="10384833" cy="4054282"/>
            <a:chOff x="828101" y="1780561"/>
            <a:chExt cx="10384833" cy="4054282"/>
          </a:xfrm>
        </p:grpSpPr>
        <p:grpSp>
          <p:nvGrpSpPr>
            <p:cNvPr id="63" name="Group 62"/>
            <p:cNvGrpSpPr/>
            <p:nvPr/>
          </p:nvGrpSpPr>
          <p:grpSpPr>
            <a:xfrm>
              <a:off x="828101" y="1780561"/>
              <a:ext cx="1867469" cy="1847273"/>
              <a:chOff x="828101" y="1812375"/>
              <a:chExt cx="1867469" cy="1847273"/>
            </a:xfrm>
          </p:grpSpPr>
          <p:sp>
            <p:nvSpPr>
              <p:cNvPr id="15" name="Rectangle 14"/>
              <p:cNvSpPr/>
              <p:nvPr/>
            </p:nvSpPr>
            <p:spPr>
              <a:xfrm>
                <a:off x="838199" y="1812375"/>
                <a:ext cx="1847273" cy="1847273"/>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sng" strike="noStrike" kern="1200" cap="none" spc="0" normalizeH="0" baseline="0" noProof="0" dirty="0">
                  <a:ln>
                    <a:noFill/>
                  </a:ln>
                  <a:solidFill>
                    <a:prstClr val="white"/>
                  </a:solidFill>
                  <a:effectLst/>
                  <a:uLnTx/>
                  <a:uFillTx/>
                  <a:latin typeface="Segoe UI Light"/>
                  <a:ea typeface="+mn-ea"/>
                  <a:cs typeface="+mn-cs"/>
                </a:endParaRPr>
              </a:p>
            </p:txBody>
          </p:sp>
          <p:pic>
            <p:nvPicPr>
              <p:cNvPr id="7" name="Picture 19" descr="C:\Users\a-andhow\Documents\Startup Audience\Logos\BizSpark Members\5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01" y="2226701"/>
                <a:ext cx="1867469" cy="1018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5107071" y="1780561"/>
              <a:ext cx="1847273" cy="1847273"/>
              <a:chOff x="5239838" y="1771895"/>
              <a:chExt cx="1847273" cy="1847273"/>
            </a:xfrm>
          </p:grpSpPr>
          <p:sp>
            <p:nvSpPr>
              <p:cNvPr id="61" name="Rectangle 60"/>
              <p:cNvSpPr/>
              <p:nvPr/>
            </p:nvSpPr>
            <p:spPr>
              <a:xfrm>
                <a:off x="5239838" y="177189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8" name="Picture 16" descr="C:\Users\a-andhow\Documents\Startup Audience\Logos\BizSpark Members\Jintroni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3540" y="2257721"/>
                <a:ext cx="1579869" cy="875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p:cNvGrpSpPr/>
            <p:nvPr/>
          </p:nvGrpSpPr>
          <p:grpSpPr>
            <a:xfrm>
              <a:off x="7236458" y="1780561"/>
              <a:ext cx="1847273" cy="1847273"/>
              <a:chOff x="7864750" y="1716628"/>
              <a:chExt cx="1847273" cy="1847273"/>
            </a:xfrm>
          </p:grpSpPr>
          <p:sp>
            <p:nvSpPr>
              <p:cNvPr id="62" name="Rectangle 61"/>
              <p:cNvSpPr/>
              <p:nvPr/>
            </p:nvSpPr>
            <p:spPr>
              <a:xfrm>
                <a:off x="7864750" y="1716628"/>
                <a:ext cx="1847273" cy="1847273"/>
              </a:xfrm>
              <a:prstGeom prst="rect">
                <a:avLst/>
              </a:prstGeom>
              <a:solidFill>
                <a:srgbClr val="6D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9" name="Picture 17" descr="C:\Users\a-andhow\Documents\Startup Audience\Logos\BizSpark Members\Nanu Interact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296" y="2323488"/>
                <a:ext cx="1706180" cy="6335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p:cNvGrpSpPr/>
            <p:nvPr/>
          </p:nvGrpSpPr>
          <p:grpSpPr>
            <a:xfrm>
              <a:off x="2977684" y="1780561"/>
              <a:ext cx="1847273" cy="1847273"/>
              <a:chOff x="3129841" y="1748747"/>
              <a:chExt cx="1847273" cy="1847273"/>
            </a:xfrm>
          </p:grpSpPr>
          <p:sp>
            <p:nvSpPr>
              <p:cNvPr id="60" name="Rectangle 59"/>
              <p:cNvSpPr/>
              <p:nvPr/>
            </p:nvSpPr>
            <p:spPr>
              <a:xfrm>
                <a:off x="3129841" y="1748747"/>
                <a:ext cx="1847273" cy="1847273"/>
              </a:xfrm>
              <a:prstGeom prst="rect">
                <a:avLst/>
              </a:prstGeom>
              <a:solidFill>
                <a:srgbClr val="00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6" name="Picture 18" descr="C:\Users\a-andhow\Documents\Startup Audience\Logos\BizSpark Members\RatRod Studi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6942" y="2407398"/>
                <a:ext cx="1513070" cy="529970"/>
              </a:xfrm>
              <a:prstGeom prst="rect">
                <a:avLst/>
              </a:prstGeom>
              <a:noFill/>
              <a:extLst>
                <a:ext uri="{909E8E84-426E-40DD-AFC4-6F175D3DCCD1}">
                  <a14:hiddenFill xmlns:a14="http://schemas.microsoft.com/office/drawing/2010/main">
                    <a:solidFill>
                      <a:srgbClr val="FFFFFF"/>
                    </a:solidFill>
                  </a14:hiddenFill>
                </a:ext>
              </a:extLst>
            </p:spPr>
          </p:pic>
        </p:grpSp>
        <p:pic>
          <p:nvPicPr>
            <p:cNvPr id="67" name="Picture 66"/>
            <p:cNvPicPr>
              <a:picLocks noChangeAspect="1"/>
            </p:cNvPicPr>
            <p:nvPr/>
          </p:nvPicPr>
          <p:blipFill>
            <a:blip r:embed="rId7"/>
            <a:stretch>
              <a:fillRect/>
            </a:stretch>
          </p:blipFill>
          <p:spPr>
            <a:xfrm>
              <a:off x="9365846" y="1780653"/>
              <a:ext cx="1847088" cy="1847088"/>
            </a:xfrm>
            <a:prstGeom prst="rect">
              <a:avLst/>
            </a:prstGeom>
          </p:spPr>
        </p:pic>
        <p:sp>
          <p:nvSpPr>
            <p:cNvPr id="69" name="Rectangle 68"/>
            <p:cNvSpPr/>
            <p:nvPr/>
          </p:nvSpPr>
          <p:spPr>
            <a:xfrm>
              <a:off x="836795" y="3987570"/>
              <a:ext cx="1847273" cy="1847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2" name="Picture 71"/>
            <p:cNvPicPr>
              <a:picLocks noChangeAspect="1"/>
            </p:cNvPicPr>
            <p:nvPr/>
          </p:nvPicPr>
          <p:blipFill>
            <a:blip r:embed="rId8"/>
            <a:stretch>
              <a:fillRect/>
            </a:stretch>
          </p:blipFill>
          <p:spPr>
            <a:xfrm>
              <a:off x="5107071" y="3987662"/>
              <a:ext cx="1847088" cy="1847088"/>
            </a:xfrm>
            <a:prstGeom prst="rect">
              <a:avLst/>
            </a:prstGeom>
          </p:spPr>
        </p:pic>
        <p:grpSp>
          <p:nvGrpSpPr>
            <p:cNvPr id="78" name="Group 77"/>
            <p:cNvGrpSpPr/>
            <p:nvPr/>
          </p:nvGrpSpPr>
          <p:grpSpPr>
            <a:xfrm>
              <a:off x="2977683" y="3987477"/>
              <a:ext cx="1847273" cy="1847273"/>
              <a:chOff x="3559513" y="4126465"/>
              <a:chExt cx="1847273" cy="1847273"/>
            </a:xfrm>
          </p:grpSpPr>
          <p:sp>
            <p:nvSpPr>
              <p:cNvPr id="76" name="Rectangle 75"/>
              <p:cNvSpPr/>
              <p:nvPr/>
            </p:nvSpPr>
            <p:spPr>
              <a:xfrm>
                <a:off x="3559513" y="412646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4"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9085" y="4737708"/>
                <a:ext cx="1628129" cy="624786"/>
              </a:xfrm>
              <a:prstGeom prst="rect">
                <a:avLst/>
              </a:prstGeom>
            </p:spPr>
          </p:pic>
        </p:grpSp>
        <p:grpSp>
          <p:nvGrpSpPr>
            <p:cNvPr id="84" name="Group 83"/>
            <p:cNvGrpSpPr/>
            <p:nvPr/>
          </p:nvGrpSpPr>
          <p:grpSpPr>
            <a:xfrm>
              <a:off x="7251774" y="3987477"/>
              <a:ext cx="1847273" cy="1847273"/>
              <a:chOff x="7822873" y="3908909"/>
              <a:chExt cx="1847273" cy="1847273"/>
            </a:xfrm>
          </p:grpSpPr>
          <p:sp>
            <p:nvSpPr>
              <p:cNvPr id="82" name="Rectangle 81"/>
              <p:cNvSpPr/>
              <p:nvPr/>
            </p:nvSpPr>
            <p:spPr>
              <a:xfrm>
                <a:off x="7822873" y="3908909"/>
                <a:ext cx="1847273" cy="1847273"/>
              </a:xfrm>
              <a:prstGeom prst="rect">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79" name="Picture 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06274" y="4598812"/>
                <a:ext cx="1680471" cy="467466"/>
              </a:xfrm>
              <a:prstGeom prst="rect">
                <a:avLst/>
              </a:prstGeom>
            </p:spPr>
          </p:pic>
        </p:grpSp>
      </p:grpSp>
      <p:pic>
        <p:nvPicPr>
          <p:cNvPr id="3" name="Picture 2"/>
          <p:cNvPicPr>
            <a:picLocks noChangeAspect="1"/>
          </p:cNvPicPr>
          <p:nvPr/>
        </p:nvPicPr>
        <p:blipFill>
          <a:blip r:embed="rId11"/>
          <a:stretch>
            <a:fillRect/>
          </a:stretch>
        </p:blipFill>
        <p:spPr>
          <a:xfrm>
            <a:off x="988142" y="4696678"/>
            <a:ext cx="1670305" cy="1085698"/>
          </a:xfrm>
          <a:prstGeom prst="rect">
            <a:avLst/>
          </a:prstGeom>
        </p:spPr>
      </p:pic>
      <p:pic>
        <p:nvPicPr>
          <p:cNvPr id="12" name="Picture 11"/>
          <p:cNvPicPr>
            <a:picLocks noChangeAspect="1"/>
          </p:cNvPicPr>
          <p:nvPr/>
        </p:nvPicPr>
        <p:blipFill>
          <a:blip r:embed="rId12"/>
          <a:stretch>
            <a:fillRect/>
          </a:stretch>
        </p:blipFill>
        <p:spPr>
          <a:xfrm>
            <a:off x="9428526" y="4306763"/>
            <a:ext cx="1856402" cy="1856402"/>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4638" y="4306763"/>
            <a:ext cx="1856401" cy="1856401"/>
          </a:xfrm>
          <a:prstGeom prst="rect">
            <a:avLst/>
          </a:prstGeom>
        </p:spPr>
      </p:pic>
      <p:sp>
        <p:nvSpPr>
          <p:cNvPr id="14" name="TextBox 13"/>
          <p:cNvSpPr txBox="1"/>
          <p:nvPr/>
        </p:nvSpPr>
        <p:spPr>
          <a:xfrm>
            <a:off x="7512282" y="5782745"/>
            <a:ext cx="15637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Fhotoroom</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95923" y="397848"/>
            <a:ext cx="607719" cy="654466"/>
          </a:xfrm>
          <a:prstGeom prst="rect">
            <a:avLst/>
          </a:prstGeom>
        </p:spPr>
      </p:pic>
    </p:spTree>
    <p:extLst>
      <p:ext uri="{BB962C8B-B14F-4D97-AF65-F5344CB8AC3E}">
        <p14:creationId xmlns:p14="http://schemas.microsoft.com/office/powerpoint/2010/main" val="276892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455" y="1057105"/>
            <a:ext cx="11475214" cy="3850352"/>
          </a:xfrm>
        </p:spPr>
        <p:txBody>
          <a:bodyPr>
            <a:normAutofit/>
          </a:bodyPr>
          <a:lstStyle/>
          <a:p>
            <a:pPr algn="ctr">
              <a:lnSpc>
                <a:spcPct val="150000"/>
              </a:lnSpc>
            </a:pPr>
            <a:r>
              <a:rPr lang="en-US" dirty="0" smtClean="0">
                <a:latin typeface="Segoe Pro Display Semibold" panose="020B0702040504020203" pitchFamily="34" charset="0"/>
              </a:rPr>
              <a:t>thank you</a:t>
            </a:r>
            <a:endParaRPr lang="en-US" dirty="0">
              <a:latin typeface="Segoe Pro Display Semibold" panose="020B0702040504020203" pitchFamily="34" charset="0"/>
            </a:endParaRPr>
          </a:p>
        </p:txBody>
      </p:sp>
      <p:sp>
        <p:nvSpPr>
          <p:cNvPr id="3" name="Rectangle 2"/>
          <p:cNvSpPr/>
          <p:nvPr/>
        </p:nvSpPr>
        <p:spPr>
          <a:xfrm>
            <a:off x="1562036" y="2941887"/>
            <a:ext cx="9067928" cy="3139321"/>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Join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bizspark.com</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Learn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aka.ms/</a:t>
            </a:r>
            <a:r>
              <a:rPr kumimoji="0" lang="en-US" sz="4400" b="0" i="0" u="none" strike="noStrike" kern="1200" cap="none" spc="0" normalizeH="0" baseline="0" noProof="0" dirty="0" err="1" smtClean="0">
                <a:ln>
                  <a:noFill/>
                </a:ln>
                <a:solidFill>
                  <a:srgbClr val="FFFFFF"/>
                </a:solidFill>
                <a:effectLst/>
                <a:uLnTx/>
                <a:uFillTx/>
                <a:latin typeface="Segoe Pro Display SemiLight" panose="020B0402040204020203" pitchFamily="34" charset="0"/>
                <a:ea typeface="+mn-ea"/>
                <a:cs typeface="+mn-cs"/>
              </a:rPr>
              <a:t>bizsparkguide</a:t>
            </a:r>
            <a:endPar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Connect </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bizsparkca@microsoft.com</a:t>
            </a:r>
            <a:endParaRPr kumimoji="0" lang="en-US" sz="4400" b="0" i="0" u="none" strike="noStrike" kern="1200" cap="none" spc="0" normalizeH="0" baseline="0" noProof="0" dirty="0">
              <a:ln>
                <a:noFill/>
              </a:ln>
              <a:solidFill>
                <a:srgbClr val="FFFFFF"/>
              </a:solidFill>
              <a:effectLst/>
              <a:uLnTx/>
              <a:uFillTx/>
              <a:latin typeface="Segoe Pro Display SemiLight" panose="020B0402040204020203" pitchFamily="34"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9033" y="6063002"/>
            <a:ext cx="2112334" cy="777008"/>
          </a:xfrm>
          <a:prstGeom prst="rect">
            <a:avLst/>
          </a:prstGeom>
        </p:spPr>
      </p:pic>
    </p:spTree>
    <p:extLst>
      <p:ext uri="{BB962C8B-B14F-4D97-AF65-F5344CB8AC3E}">
        <p14:creationId xmlns:p14="http://schemas.microsoft.com/office/powerpoint/2010/main" val="1232394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a:t>
              </a: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9" name="Rectangle 8"/>
            <p:cNvSpPr/>
            <p:nvPr/>
          </p:nvSpPr>
          <p:spPr bwMode="auto">
            <a:xfrm>
              <a:off x="6079210" y="1581150"/>
              <a:ext cx="2683791" cy="3124200"/>
            </a:xfrm>
            <a:prstGeom prst="rect">
              <a:avLst/>
            </a:prstGeom>
            <a:solidFill>
              <a:srgbClr val="FFF2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r>
                <a:rPr lang="en-US" sz="2933" dirty="0" smtClean="0">
                  <a:gradFill>
                    <a:gsLst>
                      <a:gs pos="0">
                        <a:srgbClr val="FFFFFF"/>
                      </a:gs>
                      <a:gs pos="100000">
                        <a:srgbClr val="FFFFFF"/>
                      </a:gs>
                    </a:gsLst>
                    <a:lin ang="5400000" scaled="0"/>
                  </a:gradFill>
                </a:rPr>
                <a:t> </a:t>
              </a: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xml><?xml version="1.0" encoding="utf-8"?>
<p:tagLst xmlns:a="http://schemas.openxmlformats.org/drawingml/2006/main" xmlns:r="http://schemas.openxmlformats.org/officeDocument/2006/relationships" xmlns:p="http://schemas.openxmlformats.org/presentationml/2006/main">
  <p:tag name="TIMING" val="|5.7|8.9|.5"/>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terms/"/>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7030</TotalTime>
  <Words>6731</Words>
  <Application>Microsoft Office PowerPoint</Application>
  <PresentationFormat>Widescreen</PresentationFormat>
  <Paragraphs>1077</Paragraphs>
  <Slides>70</Slides>
  <Notes>57</Notes>
  <HiddenSlides>19</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5" baseType="lpstr">
      <vt:lpstr>宋体</vt:lpstr>
      <vt:lpstr>Arial</vt:lpstr>
      <vt:lpstr>Calibri</vt:lpstr>
      <vt:lpstr>Courier New</vt:lpstr>
      <vt:lpstr>Segoe Light</vt:lpstr>
      <vt:lpstr>Segoe Pro Display Semibold</vt:lpstr>
      <vt:lpstr>Segoe Pro Display SemiLight</vt:lpstr>
      <vt:lpstr>Segoe Pro Semibold</vt:lpstr>
      <vt:lpstr>Segoe UI</vt:lpstr>
      <vt:lpstr>Segoe UI Light</vt:lpstr>
      <vt:lpstr>Segoe UI Semibold</vt:lpstr>
      <vt:lpstr>Times New Roman</vt:lpstr>
      <vt:lpstr>Wingdings</vt:lpstr>
      <vt:lpstr>Azure Medium</vt:lpstr>
      <vt:lpstr>Adobe Photoshop Image</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PowerPoint Presentation</vt:lpstr>
      <vt:lpstr>General purpose compute: Standard tier Offers the most flexibility. Supports all virtual machine configurations and features </vt:lpstr>
      <vt:lpstr>Optimized compute 60% faster CPUs, more memory, and local SSD</vt:lpstr>
      <vt:lpstr>Performance optimized compute Unparalleled computational performance with latest CPUs, more memory, and more local SSD</vt:lpstr>
      <vt:lpstr>Network optimized Fast networking with Infiniband support Adds a 40Gbit/s InfiniBand network with remote direct memory access (RDMA) technology. Ideal for Message Passing Interface (MPI) applications, high-performance clusters, modeling and simulations, video encoding, and other compute or network intensive scenarios.</vt:lpstr>
      <vt:lpstr>Demo: Provisioning VM</vt:lpstr>
      <vt:lpstr>VM Extensions</vt:lpstr>
      <vt:lpstr>Demo: VM Extension</vt:lpstr>
      <vt:lpstr>VM Extensions</vt:lpstr>
      <vt:lpstr>VM Extensions</vt:lpstr>
      <vt:lpstr>Data Persistence</vt:lpstr>
      <vt:lpstr>Disks and Images</vt:lpstr>
      <vt:lpstr>Image Mobility</vt:lpstr>
      <vt:lpstr>VM disk layout - Windows</vt:lpstr>
      <vt:lpstr>VM disk layout - Linux</vt:lpstr>
      <vt:lpstr>Persistent Disks and Highly Durable</vt:lpstr>
      <vt:lpstr>Azure Files</vt:lpstr>
      <vt:lpstr>Azure Files - Scenarios</vt:lpstr>
      <vt:lpstr>Azure Files vs Disks</vt:lpstr>
      <vt:lpstr>Virtual Machine Availability</vt:lpstr>
      <vt:lpstr>Meaning of 9’s</vt:lpstr>
      <vt:lpstr>Service Level Agreements </vt:lpstr>
      <vt:lpstr>Availability Sets</vt:lpstr>
      <vt:lpstr>Fault and Update Domains (FD &amp; UD)</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Microsoft Azure Key Vault</vt:lpstr>
      <vt:lpstr>Enhance data protection and compliance </vt:lpstr>
      <vt:lpstr>Scaling</vt:lpstr>
      <vt:lpstr>Scaling Up - Portal</vt:lpstr>
      <vt:lpstr>Scaling Up – Command Line</vt:lpstr>
      <vt:lpstr>Scaling Up – APIs &amp; SDKs</vt:lpstr>
      <vt:lpstr>Auto Scale</vt:lpstr>
      <vt:lpstr>Demo: Configuring Autoscale</vt:lpstr>
      <vt:lpstr>Virtual Networks</vt:lpstr>
      <vt:lpstr>Azure Virtual Networks</vt:lpstr>
      <vt:lpstr>Virtual Network Scenarios</vt:lpstr>
      <vt:lpstr>Cross-premises Connectivity</vt:lpstr>
      <vt:lpstr>Demo: Virtual Network</vt:lpstr>
      <vt:lpstr>But wait, there’s more!</vt:lpstr>
      <vt:lpstr>Microsoft Azure Services </vt:lpstr>
      <vt:lpstr>How to get started</vt:lpstr>
      <vt:lpstr>PowerPoint Presentation</vt:lpstr>
      <vt:lpstr>Startups</vt:lpstr>
      <vt:lpstr>             BizSpark</vt:lpstr>
      <vt:lpstr>BizSpark is for tech startups</vt:lpstr>
      <vt:lpstr>BizSpark is not for startups</vt:lpstr>
      <vt:lpstr>What do BizSpark startups get?</vt:lpstr>
      <vt:lpstr>$150/month for 3 years in Azure Credits</vt:lpstr>
      <vt:lpstr>Free Software &amp; Services for 3 years</vt:lpstr>
      <vt:lpstr>BizSpark Plus (Azure 60k Offer)</vt:lpstr>
      <vt:lpstr>More developers == more benefits</vt:lpstr>
      <vt:lpstr>Maximize your benefits</vt:lpstr>
      <vt:lpstr>Join the over 2,800       tech startups benefiting from BizSpark &amp; Microsoft Azure today</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Marc Gagne</cp:lastModifiedBy>
  <cp:revision>472</cp:revision>
  <cp:lastPrinted>2014-03-26T17:46:13Z</cp:lastPrinted>
  <dcterms:created xsi:type="dcterms:W3CDTF">2014-03-19T23:21:38Z</dcterms:created>
  <dcterms:modified xsi:type="dcterms:W3CDTF">2015-05-14T22:34:16Z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