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9"/>
  </p:notesMasterIdLst>
  <p:sldIdLst>
    <p:sldId id="256" r:id="rId5"/>
    <p:sldId id="538" r:id="rId6"/>
    <p:sldId id="516" r:id="rId7"/>
    <p:sldId id="565" r:id="rId8"/>
    <p:sldId id="524" r:id="rId9"/>
    <p:sldId id="539" r:id="rId10"/>
    <p:sldId id="435" r:id="rId11"/>
    <p:sldId id="525" r:id="rId12"/>
    <p:sldId id="526" r:id="rId13"/>
    <p:sldId id="527" r:id="rId14"/>
    <p:sldId id="567" r:id="rId15"/>
    <p:sldId id="568" r:id="rId16"/>
    <p:sldId id="569" r:id="rId17"/>
    <p:sldId id="570" r:id="rId18"/>
    <p:sldId id="571" r:id="rId19"/>
    <p:sldId id="599" r:id="rId20"/>
    <p:sldId id="600" r:id="rId21"/>
    <p:sldId id="601" r:id="rId22"/>
    <p:sldId id="602" r:id="rId23"/>
    <p:sldId id="528" r:id="rId24"/>
    <p:sldId id="529" r:id="rId25"/>
    <p:sldId id="555" r:id="rId26"/>
    <p:sldId id="530" r:id="rId27"/>
    <p:sldId id="566" r:id="rId28"/>
    <p:sldId id="556" r:id="rId29"/>
    <p:sldId id="563" r:id="rId30"/>
    <p:sldId id="564" r:id="rId31"/>
    <p:sldId id="560" r:id="rId32"/>
    <p:sldId id="574" r:id="rId33"/>
    <p:sldId id="561" r:id="rId34"/>
    <p:sldId id="557" r:id="rId35"/>
    <p:sldId id="558" r:id="rId36"/>
    <p:sldId id="598" r:id="rId37"/>
    <p:sldId id="559" r:id="rId38"/>
    <p:sldId id="540" r:id="rId39"/>
    <p:sldId id="545" r:id="rId40"/>
    <p:sldId id="541" r:id="rId41"/>
    <p:sldId id="578" r:id="rId42"/>
    <p:sldId id="543" r:id="rId43"/>
    <p:sldId id="544" r:id="rId44"/>
    <p:sldId id="546" r:id="rId45"/>
    <p:sldId id="552" r:id="rId46"/>
    <p:sldId id="553" r:id="rId47"/>
    <p:sldId id="554" r:id="rId48"/>
    <p:sldId id="572" r:id="rId49"/>
    <p:sldId id="573" r:id="rId50"/>
    <p:sldId id="580" r:id="rId51"/>
    <p:sldId id="575" r:id="rId52"/>
    <p:sldId id="576" r:id="rId53"/>
    <p:sldId id="581" r:id="rId54"/>
    <p:sldId id="577" r:id="rId55"/>
    <p:sldId id="579" r:id="rId56"/>
    <p:sldId id="551" r:id="rId57"/>
    <p:sldId id="531" r:id="rId58"/>
    <p:sldId id="535" r:id="rId59"/>
    <p:sldId id="536" r:id="rId60"/>
    <p:sldId id="537" r:id="rId61"/>
    <p:sldId id="582" r:id="rId62"/>
    <p:sldId id="583" r:id="rId63"/>
    <p:sldId id="584" r:id="rId64"/>
    <p:sldId id="585" r:id="rId65"/>
    <p:sldId id="586" r:id="rId66"/>
    <p:sldId id="587" r:id="rId67"/>
    <p:sldId id="588" r:id="rId68"/>
    <p:sldId id="589" r:id="rId69"/>
    <p:sldId id="590" r:id="rId70"/>
    <p:sldId id="591" r:id="rId71"/>
    <p:sldId id="592" r:id="rId72"/>
    <p:sldId id="594" r:id="rId73"/>
    <p:sldId id="595" r:id="rId74"/>
    <p:sldId id="596" r:id="rId75"/>
    <p:sldId id="597" r:id="rId76"/>
    <p:sldId id="495" r:id="rId77"/>
    <p:sldId id="454" r:id="rId7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65"/>
            <p14:sldId id="524"/>
          </p14:sldIdLst>
        </p14:section>
        <p14:section name="Virtual Machines" id="{054F4170-1957-4BF8-A0B4-F6C5E3D23B52}">
          <p14:sldIdLst>
            <p14:sldId id="539"/>
            <p14:sldId id="435"/>
            <p14:sldId id="525"/>
            <p14:sldId id="526"/>
            <p14:sldId id="527"/>
            <p14:sldId id="567"/>
            <p14:sldId id="568"/>
            <p14:sldId id="569"/>
            <p14:sldId id="570"/>
            <p14:sldId id="571"/>
            <p14:sldId id="599"/>
            <p14:sldId id="600"/>
            <p14:sldId id="601"/>
            <p14:sldId id="602"/>
            <p14:sldId id="528"/>
            <p14:sldId id="529"/>
            <p14:sldId id="555"/>
            <p14:sldId id="530"/>
            <p14:sldId id="566"/>
            <p14:sldId id="556"/>
            <p14:sldId id="563"/>
            <p14:sldId id="564"/>
            <p14:sldId id="560"/>
            <p14:sldId id="574"/>
            <p14:sldId id="561"/>
            <p14:sldId id="557"/>
            <p14:sldId id="558"/>
            <p14:sldId id="598"/>
            <p14:sldId id="559"/>
            <p14:sldId id="540"/>
            <p14:sldId id="545"/>
            <p14:sldId id="541"/>
            <p14:sldId id="578"/>
            <p14:sldId id="543"/>
            <p14:sldId id="544"/>
            <p14:sldId id="546"/>
            <p14:sldId id="552"/>
            <p14:sldId id="553"/>
            <p14:sldId id="554"/>
            <p14:sldId id="572"/>
            <p14:sldId id="573"/>
          </p14:sldIdLst>
        </p14:section>
        <p14:section name="Scale" id="{31FE145C-B601-48F4-9D1A-7B73F26E97BB}">
          <p14:sldIdLst>
            <p14:sldId id="580"/>
            <p14:sldId id="575"/>
            <p14:sldId id="576"/>
            <p14:sldId id="581"/>
            <p14:sldId id="577"/>
            <p14:sldId id="579"/>
          </p14:sldIdLst>
        </p14:section>
        <p14:section name="Virtual Networks" id="{0DCC1F4F-3C43-448F-AEEB-EC60FF65E578}">
          <p14:sldIdLst>
            <p14:sldId id="551"/>
            <p14:sldId id="531"/>
            <p14:sldId id="535"/>
            <p14:sldId id="536"/>
            <p14:sldId id="537"/>
          </p14:sldIdLst>
        </p14:section>
        <p14:section name="Closing" id="{20E1A705-EE69-4D2A-9982-B6E322B5AA11}">
          <p14:sldIdLst>
            <p14:sldId id="582"/>
            <p14:sldId id="583"/>
            <p14:sldId id="584"/>
            <p14:sldId id="585"/>
            <p14:sldId id="586"/>
            <p14:sldId id="587"/>
            <p14:sldId id="588"/>
            <p14:sldId id="589"/>
            <p14:sldId id="590"/>
            <p14:sldId id="591"/>
            <p14:sldId id="592"/>
            <p14:sldId id="594"/>
            <p14:sldId id="595"/>
            <p14:sldId id="596"/>
            <p14:sldId id="597"/>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75E6FF"/>
    <a:srgbClr val="4472C4"/>
    <a:srgbClr val="00B0F0"/>
    <a:srgbClr val="548235"/>
    <a:srgbClr val="FFF2CC"/>
    <a:srgbClr val="012456"/>
    <a:srgbClr val="CCFF66"/>
    <a:srgbClr val="19396C"/>
    <a:srgbClr val="081C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7" autoAdjust="0"/>
    <p:restoredTop sz="77557" autoAdjust="0"/>
  </p:normalViewPr>
  <p:slideViewPr>
    <p:cSldViewPr snapToGrid="0">
      <p:cViewPr varScale="1">
        <p:scale>
          <a:sx n="74" d="100"/>
          <a:sy n="74" d="100"/>
        </p:scale>
        <p:origin x="992" y="48"/>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5/25/2015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different virtual machine sizes.</a:t>
            </a:r>
            <a:endParaRPr lang="en-US" baseline="0" dirty="0" smtClean="0"/>
          </a:p>
          <a:p>
            <a:endParaRPr lang="en-US" baseline="0" dirty="0" smtClean="0"/>
          </a:p>
          <a:p>
            <a:r>
              <a:rPr lang="en-US" b="1" baseline="0" dirty="0" smtClean="0"/>
              <a:t>Speaker Notes:</a:t>
            </a:r>
          </a:p>
          <a:p>
            <a:pPr marL="171450" indent="-171450" algn="l">
              <a:buFont typeface="Arial" panose="020B0604020202020204" pitchFamily="34" charset="0"/>
              <a:buChar char="•"/>
            </a:pPr>
            <a:r>
              <a:rPr lang="en-US" b="0" baseline="0" dirty="0" smtClean="0"/>
              <a:t>Basic is limited to A0-A4, lower disk speed and does not include load balancing or auto-scaling, but is cheaper</a:t>
            </a:r>
          </a:p>
          <a:p>
            <a:pPr marL="0" indent="0" algn="l">
              <a:buFont typeface="Arial" panose="020B0604020202020204" pitchFamily="34" charset="0"/>
              <a:buNone/>
            </a:pPr>
            <a:endParaRPr lang="en-US" b="0" dirty="0" smtClean="0"/>
          </a:p>
          <a:p>
            <a:pPr marL="0" indent="0">
              <a:buFont typeface="Arial" panose="020B0604020202020204" pitchFamily="34" charset="0"/>
              <a:buNone/>
            </a:pPr>
            <a:r>
              <a:rPr lang="en-US" baseline="0" dirty="0" smtClean="0"/>
              <a:t>http://azure.microsoft.com/en-us/pricing/details/virtual-machines/</a:t>
            </a:r>
          </a:p>
          <a:p>
            <a:pPr marL="228600" indent="-228600">
              <a:buFont typeface="Arial" panose="020B0604020202020204" pitchFamily="34" charset="0"/>
              <a:buChar char="•"/>
            </a:pPr>
            <a:endParaRPr lang="en-US" altLang="zh-CN" baseline="0" dirty="0" smtClean="0"/>
          </a:p>
          <a:p>
            <a:pPr marL="0" marR="0" indent="0" algn="l" defTabSz="91417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dirty="0"/>
          </a:p>
        </p:txBody>
      </p:sp>
    </p:spTree>
    <p:extLst>
      <p:ext uri="{BB962C8B-B14F-4D97-AF65-F5344CB8AC3E}">
        <p14:creationId xmlns:p14="http://schemas.microsoft.com/office/powerpoint/2010/main" val="67493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dirty="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126141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balancing and High Availability covered later in the slides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453458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872800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diagram shows how Virtual Network can be used to extend an enterprise network to include Microsoft Azure virtual machines. This brings a great advantage for migrating existing applications to Microsoft Azure. You can easily support hybrid applications that span cloud and on-premises. You can manage your own virtual networks within Microsoft Azure and leverage the hosted VPN gateway to establish connectivity between on-premises and cloud. You can enable virtual machines running in Microsoft Azure to be joined to your corporate domains running on-premises.</a:t>
            </a:r>
          </a:p>
          <a:p>
            <a:r>
              <a:rPr lang="en-US" sz="1200" b="0" i="0" kern="1200" dirty="0" smtClean="0">
                <a:solidFill>
                  <a:schemeClr val="tx1"/>
                </a:solidFill>
                <a:effectLst/>
                <a:latin typeface="+mn-lt"/>
                <a:ea typeface="+mn-ea"/>
                <a:cs typeface="+mn-cs"/>
              </a:rPr>
              <a:t>As seen in the diagram, within an Microsoft Azure Virtual Network, you can run an Active Directory Domain enabled DNS server in one virtual machine while hosting a SQL Server database in another virtual machine; and your application code can run via a web role managed by Microsoft Azure.</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2118014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DX Canada Custom Demo: </a:t>
            </a:r>
            <a:r>
              <a:rPr lang="en-US" b="0" dirty="0" smtClean="0"/>
              <a:t>see</a:t>
            </a:r>
            <a:r>
              <a:rPr lang="en-US" b="0" baseline="0" dirty="0" smtClean="0"/>
              <a:t> Demos\001 - Provisioning VM\Provisioning VM - Current Portal.html</a:t>
            </a:r>
          </a:p>
          <a:p>
            <a:endParaRPr lang="en-US" b="0" baseline="0" dirty="0" smtClean="0"/>
          </a:p>
          <a:p>
            <a:r>
              <a:rPr lang="en-US" b="0" baseline="0" dirty="0" smtClean="0"/>
              <a:t>-----------------------------------------------------------------------------------------------------</a:t>
            </a:r>
          </a:p>
          <a:p>
            <a:endParaRPr lang="en-US" b="1" dirty="0" smtClean="0"/>
          </a:p>
          <a:p>
            <a:endParaRPr lang="en-US" b="1" dirty="0" smtClean="0"/>
          </a:p>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30756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626482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VM</a:t>
            </a:r>
            <a:r>
              <a:rPr lang="en-US" baseline="0" dirty="0" smtClean="0"/>
              <a:t> Extension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Azure PowerShell v0.8 or higher has been installed and configured.</a:t>
            </a:r>
          </a:p>
          <a:p>
            <a:pPr marL="171450" indent="-171450">
              <a:buFont typeface="Arial" panose="020B0604020202020204" pitchFamily="34" charset="0"/>
              <a:buChar char="•"/>
            </a:pPr>
            <a:r>
              <a:rPr lang="en-US" altLang="zh-CN" baseline="0" dirty="0" smtClean="0"/>
              <a:t>Desired Azure subscription has already been selected. </a:t>
            </a:r>
          </a:p>
          <a:p>
            <a:pPr marL="171450" indent="-171450">
              <a:buFont typeface="Arial" panose="020B0604020202020204" pitchFamily="34" charset="0"/>
              <a:buChar char="•"/>
            </a:pPr>
            <a:r>
              <a:rPr lang="en-US" altLang="zh-CN" baseline="0" dirty="0" smtClean="0"/>
              <a:t>A storage account has been provisioned under the same Azure subscription.</a:t>
            </a:r>
          </a:p>
          <a:p>
            <a:pPr marL="171450" indent="-171450">
              <a:buFont typeface="Arial" panose="020B0604020202020204" pitchFamily="34" charset="0"/>
              <a:buChar char="•"/>
            </a:pPr>
            <a:r>
              <a:rPr lang="en-US" altLang="zh-CN" baseline="0" dirty="0" smtClean="0"/>
              <a:t>A </a:t>
            </a:r>
            <a:r>
              <a:rPr lang="en-US" altLang="zh-CN" b="1" baseline="0" dirty="0" smtClean="0"/>
              <a:t>scripts </a:t>
            </a:r>
            <a:r>
              <a:rPr lang="en-US" altLang="zh-CN" b="0" baseline="0" dirty="0" smtClean="0"/>
              <a:t>container has been created under the storage account with public read access.</a:t>
            </a:r>
          </a:p>
          <a:p>
            <a:pPr marL="171450" indent="-171450">
              <a:buFont typeface="Arial" panose="020B0604020202020204" pitchFamily="34" charset="0"/>
              <a:buChar char="•"/>
            </a:pPr>
            <a:r>
              <a:rPr lang="en-US" altLang="zh-CN" b="0" baseline="0" dirty="0" smtClean="0"/>
              <a:t>A </a:t>
            </a:r>
            <a:r>
              <a:rPr lang="en-US" altLang="zh-CN" b="1" baseline="0" dirty="0" smtClean="0"/>
              <a:t>helloworld.ps1</a:t>
            </a:r>
            <a:r>
              <a:rPr lang="en-US" altLang="zh-CN" b="0" baseline="0" dirty="0" smtClean="0"/>
              <a:t> PowerShell script has been uploaded to the container. The content of the script is a single line: </a:t>
            </a:r>
            <a:r>
              <a:rPr lang="en-US" altLang="zh-CN" b="1" baseline="0" dirty="0" smtClean="0"/>
              <a:t>write-output “Hello World!”</a:t>
            </a:r>
          </a:p>
          <a:p>
            <a:pPr marL="171450" indent="-171450">
              <a:buFont typeface="Arial" panose="020B0604020202020204" pitchFamily="34" charset="0"/>
              <a:buChar char="•"/>
            </a:pPr>
            <a:r>
              <a:rPr lang="en-US" altLang="zh-CN" baseline="0" dirty="0" smtClean="0"/>
              <a:t>PowerShell environment has been set with large font for easy reading.</a:t>
            </a:r>
          </a:p>
          <a:p>
            <a:pPr marL="171450" indent="-171450">
              <a:buFont typeface="Arial" panose="020B0604020202020204" pitchFamily="34" charset="0"/>
              <a:buChar char="•"/>
            </a:pPr>
            <a:r>
              <a:rPr lang="en-US" altLang="zh-CN" baseline="0" dirty="0" smtClean="0"/>
              <a:t>A Windows Server 2012 VM has been provisioned.</a:t>
            </a:r>
          </a:p>
          <a:p>
            <a:pPr marL="0" indent="0">
              <a:buFont typeface="Arial" panose="020B0604020202020204" pitchFamily="34" charset="0"/>
              <a:buNone/>
            </a:pPr>
            <a:endParaRPr lang="en-US" altLang="zh-CN" dirty="0" smtClean="0"/>
          </a:p>
          <a:p>
            <a:r>
              <a:rPr lang="en-US" altLang="zh-CN" b="1" dirty="0" smtClean="0"/>
              <a:t>Steps:</a:t>
            </a:r>
          </a:p>
          <a:p>
            <a:pPr marL="228600" indent="-228600">
              <a:buFont typeface="+mj-lt"/>
              <a:buAutoNum type="arabicPeriod"/>
            </a:pPr>
            <a:r>
              <a:rPr lang="en-US" altLang="zh-CN" b="0" dirty="0" smtClean="0"/>
              <a:t>In</a:t>
            </a:r>
            <a:r>
              <a:rPr lang="en-US" altLang="zh-CN" b="0" baseline="0" dirty="0" smtClean="0"/>
              <a:t> Azure PowerShell, issue command: </a:t>
            </a:r>
            <a:r>
              <a:rPr lang="en-US" altLang="zh-CN" b="1" baseline="0" dirty="0" smtClean="0">
                <a:latin typeface="Courier New" panose="02070309020205020404" pitchFamily="49" charset="0"/>
                <a:cs typeface="Courier New" panose="02070309020205020404" pitchFamily="49" charset="0"/>
              </a:rPr>
              <a:t>Get-</a:t>
            </a:r>
            <a:r>
              <a:rPr lang="en-US" altLang="zh-CN" b="1" baseline="0" dirty="0" err="1" smtClean="0">
                <a:latin typeface="Courier New" panose="02070309020205020404" pitchFamily="49" charset="0"/>
                <a:cs typeface="Courier New" panose="02070309020205020404" pitchFamily="49" charset="0"/>
              </a:rPr>
              <a:t>AzureVMAvailableExtension</a:t>
            </a:r>
            <a:r>
              <a:rPr lang="en-US" altLang="zh-CN" b="1" baseline="0" dirty="0" smtClean="0">
                <a:latin typeface="Courier New" panose="02070309020205020404" pitchFamily="49" charset="0"/>
                <a:cs typeface="Courier New" panose="02070309020205020404" pitchFamily="49" charset="0"/>
              </a:rPr>
              <a:t> | Format-Table -Property </a:t>
            </a:r>
            <a:r>
              <a:rPr lang="en-US" altLang="zh-CN" b="1" baseline="0" dirty="0" err="1" smtClean="0">
                <a:latin typeface="Courier New" panose="02070309020205020404" pitchFamily="49" charset="0"/>
                <a:cs typeface="Courier New" panose="02070309020205020404" pitchFamily="49" charset="0"/>
              </a:rPr>
              <a:t>ExtensionName</a:t>
            </a:r>
            <a:r>
              <a:rPr lang="en-US" altLang="zh-CN" b="1" baseline="0" dirty="0" smtClean="0">
                <a:latin typeface="Courier New" panose="02070309020205020404" pitchFamily="49" charset="0"/>
                <a:cs typeface="Courier New" panose="02070309020205020404" pitchFamily="49" charset="0"/>
              </a:rPr>
              <a:t>, Publisher</a:t>
            </a:r>
          </a:p>
          <a:p>
            <a:pPr marL="228600" indent="-228600">
              <a:buFont typeface="+mj-lt"/>
              <a:buAutoNum type="arabicPeriod"/>
            </a:pPr>
            <a:r>
              <a:rPr lang="en-US" altLang="zh-CN" b="0" baseline="0" dirty="0" smtClean="0"/>
              <a:t>The above </a:t>
            </a:r>
            <a:r>
              <a:rPr lang="en-US" altLang="zh-CN" b="0" baseline="0" dirty="0" err="1" smtClean="0"/>
              <a:t>cmdlet</a:t>
            </a:r>
            <a:r>
              <a:rPr lang="en-US" altLang="zh-CN" b="0" baseline="0" dirty="0" smtClean="0"/>
              <a:t> lists existing extensions. Next we’ll see how we can inject an extension to a running VM instance. In the last demo you’ve seen that you can achieve this using Azure Management Portal. Here we’ll do it using PowerShell. In this case, we’ll install Custom Script Extension to an existing Windows Server 2012 VM.</a:t>
            </a:r>
          </a:p>
          <a:p>
            <a:pPr marL="228600" indent="-228600">
              <a:buFont typeface="+mj-lt"/>
              <a:buAutoNum type="arabicPeriod"/>
            </a:pPr>
            <a:r>
              <a:rPr lang="en-US" altLang="zh-CN" b="0" baseline="0" dirty="0" smtClean="0"/>
              <a:t>Issue the following </a:t>
            </a:r>
            <a:r>
              <a:rPr lang="en-US" altLang="zh-CN" b="0" baseline="0" dirty="0" err="1" smtClean="0"/>
              <a:t>cmdlets</a:t>
            </a:r>
            <a:r>
              <a:rPr lang="en-US" altLang="zh-CN" b="0" baseline="0" dirty="0" smtClean="0"/>
              <a:t> to get a reference to the virtual machine instance:</a:t>
            </a:r>
          </a:p>
          <a:p>
            <a:pPr marL="0" indent="0">
              <a:buFont typeface="+mj-lt"/>
              <a:buNone/>
            </a:pPr>
            <a:r>
              <a:rPr lang="en-US" altLang="zh-CN" b="1" baseline="0" dirty="0" smtClean="0"/>
              <a:t>      $</a:t>
            </a:r>
            <a:r>
              <a:rPr lang="en-US" altLang="zh-CN" b="1" baseline="0" dirty="0" err="1" smtClean="0"/>
              <a:t>serviceName</a:t>
            </a:r>
            <a:r>
              <a:rPr lang="en-US" altLang="zh-CN" b="1" baseline="0" dirty="0" smtClean="0"/>
              <a:t> = “[cloud service that hosts the VM]”</a:t>
            </a:r>
          </a:p>
          <a:p>
            <a:pPr marL="0" indent="0">
              <a:buFont typeface="+mj-lt"/>
              <a:buNone/>
            </a:pPr>
            <a:r>
              <a:rPr lang="en-US" altLang="zh-CN" b="1" baseline="0" dirty="0" smtClean="0"/>
              <a:t>      $</a:t>
            </a:r>
            <a:r>
              <a:rPr lang="en-US" altLang="zh-CN" b="1" baseline="0" dirty="0" err="1" smtClean="0"/>
              <a:t>vmName</a:t>
            </a:r>
            <a:r>
              <a:rPr lang="en-US" altLang="zh-CN" b="1" baseline="0" dirty="0" smtClean="0"/>
              <a:t> = “[name of the VM]”</a:t>
            </a:r>
          </a:p>
          <a:p>
            <a:pPr marL="0" indent="0">
              <a:buFont typeface="+mj-lt"/>
              <a:buNone/>
            </a:pPr>
            <a:r>
              <a:rPr lang="en-US" altLang="zh-CN" b="1" baseline="0" dirty="0" smtClean="0"/>
              <a:t>      $</a:t>
            </a:r>
            <a:r>
              <a:rPr lang="en-US" altLang="zh-CN" b="1" baseline="0" dirty="0" err="1" smtClean="0"/>
              <a:t>vm</a:t>
            </a:r>
            <a:r>
              <a:rPr lang="en-US" altLang="zh-CN" b="1" baseline="0" dirty="0" smtClean="0"/>
              <a:t>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228600" indent="-228600">
              <a:buFont typeface="+mj-lt"/>
              <a:buAutoNum type="arabicPeriod" startAt="4"/>
            </a:pPr>
            <a:r>
              <a:rPr lang="en-US" altLang="zh-CN" b="0" baseline="0" dirty="0" smtClean="0"/>
              <a:t>Next, issue command </a:t>
            </a:r>
            <a:r>
              <a:rPr lang="en-US" altLang="zh-CN" b="1" baseline="0" dirty="0" smtClean="0"/>
              <a:t>Get-</a:t>
            </a:r>
            <a:r>
              <a:rPr lang="en-US" altLang="zh-CN" b="1" baseline="0" dirty="0" err="1" smtClean="0"/>
              <a:t>AzureVMExtension</a:t>
            </a:r>
            <a:r>
              <a:rPr lang="en-US" altLang="zh-CN" b="1" baseline="0" dirty="0" smtClean="0"/>
              <a:t> –VM $</a:t>
            </a:r>
            <a:r>
              <a:rPr lang="en-US" altLang="zh-CN" b="1" baseline="0" dirty="0" err="1" smtClean="0"/>
              <a:t>vm</a:t>
            </a:r>
            <a:r>
              <a:rPr lang="en-US" altLang="zh-CN" b="0" baseline="0" dirty="0" smtClean="0"/>
              <a:t>. This lists VM extensions that are currently installed on the VM.</a:t>
            </a:r>
          </a:p>
          <a:p>
            <a:pPr marL="228600" indent="-228600">
              <a:buFont typeface="+mj-lt"/>
              <a:buAutoNum type="arabicPeriod" startAt="4"/>
            </a:pPr>
            <a:r>
              <a:rPr lang="en-US" altLang="zh-CN" b="0" baseline="0" dirty="0" smtClean="0"/>
              <a:t>Use the following </a:t>
            </a:r>
            <a:r>
              <a:rPr lang="en-US" altLang="zh-CN" b="0" baseline="0" dirty="0" err="1" smtClean="0"/>
              <a:t>cmdlet</a:t>
            </a:r>
            <a:r>
              <a:rPr lang="en-US" altLang="zh-CN" b="0" baseline="0" dirty="0" smtClean="0"/>
              <a:t> to enable Custom Script Extension, and instruct it to download and execute the helloworld.ps1 (this takes about 20-30 seconds):</a:t>
            </a:r>
          </a:p>
          <a:p>
            <a:pPr marL="0" indent="0">
              <a:buFont typeface="+mj-lt"/>
              <a:buNone/>
            </a:pPr>
            <a:r>
              <a:rPr lang="en-US" altLang="zh-CN" b="1" baseline="0" dirty="0" smtClean="0"/>
              <a:t>Set-</a:t>
            </a:r>
            <a:r>
              <a:rPr lang="en-US" altLang="zh-CN" b="1" baseline="0" dirty="0" err="1" smtClean="0"/>
              <a:t>AzureVMCustomScriptExtension</a:t>
            </a:r>
            <a:r>
              <a:rPr lang="en-US" altLang="zh-CN" b="1" baseline="0" dirty="0" smtClean="0"/>
              <a:t> -</a:t>
            </a:r>
            <a:r>
              <a:rPr lang="en-US" altLang="zh-CN" b="1" baseline="0" dirty="0" err="1" smtClean="0"/>
              <a:t>ContainerName</a:t>
            </a:r>
            <a:r>
              <a:rPr lang="en-US" altLang="zh-CN" b="1" baseline="0" dirty="0" smtClean="0"/>
              <a:t> scripts -</a:t>
            </a:r>
            <a:r>
              <a:rPr lang="en-US" altLang="zh-CN" b="1" baseline="0" dirty="0" err="1" smtClean="0"/>
              <a:t>StorageAccountName</a:t>
            </a:r>
            <a:r>
              <a:rPr lang="en-US" altLang="zh-CN" b="1" baseline="0" dirty="0" smtClean="0"/>
              <a:t> '[your storage account name]' -VM $</a:t>
            </a:r>
            <a:r>
              <a:rPr lang="en-US" altLang="zh-CN" b="1" baseline="0" dirty="0" err="1" smtClean="0"/>
              <a:t>vm</a:t>
            </a:r>
            <a:r>
              <a:rPr lang="en-US" altLang="zh-CN" b="1" baseline="0" dirty="0" smtClean="0"/>
              <a:t> -</a:t>
            </a:r>
            <a:r>
              <a:rPr lang="en-US" altLang="zh-CN" b="1" baseline="0" dirty="0" err="1" smtClean="0"/>
              <a:t>FileName</a:t>
            </a:r>
            <a:r>
              <a:rPr lang="en-US" altLang="zh-CN" b="1" baseline="0" dirty="0" smtClean="0"/>
              <a:t> ‘helloworld.ps1' -Run ‘helloworld.ps1' | Update-</a:t>
            </a:r>
            <a:r>
              <a:rPr lang="en-US" altLang="zh-CN" b="1" baseline="0" dirty="0" err="1" smtClean="0"/>
              <a:t>AzureVM</a:t>
            </a:r>
            <a:r>
              <a:rPr lang="en-US" altLang="zh-CN" b="1" baseline="0" dirty="0" smtClean="0"/>
              <a:t> -Verbose</a:t>
            </a:r>
          </a:p>
          <a:p>
            <a:pPr marL="0" indent="0">
              <a:buFont typeface="+mj-lt"/>
              <a:buNone/>
            </a:pPr>
            <a:r>
              <a:rPr lang="en-US" altLang="zh-CN" b="0" baseline="0" dirty="0" smtClean="0"/>
              <a:t>6. Next, we’ll retrieve and display the script execution result:</a:t>
            </a:r>
          </a:p>
          <a:p>
            <a:pPr marL="0" indent="0">
              <a:buFont typeface="+mj-lt"/>
              <a:buNone/>
            </a:pPr>
            <a:r>
              <a:rPr lang="en-US" altLang="zh-CN" b="1" baseline="0" dirty="0" smtClean="0"/>
              <a:t>$status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0" indent="0">
              <a:buFont typeface="+mj-lt"/>
              <a:buNone/>
            </a:pPr>
            <a:r>
              <a:rPr lang="en-US" altLang="zh-CN" b="1" baseline="0" dirty="0" smtClean="0"/>
              <a:t>$result = $status.ResourceExtensionStatusList.ExtensionSettingStatus.SubStatusList | Select Name, @{"Label"="</a:t>
            </a:r>
            <a:r>
              <a:rPr lang="en-US" altLang="zh-CN" b="1" baseline="0" dirty="0" err="1" smtClean="0"/>
              <a:t>Message";Expression</a:t>
            </a:r>
            <a:r>
              <a:rPr lang="en-US" altLang="zh-CN" b="1" baseline="0" dirty="0" smtClean="0"/>
              <a:t> = {$_.</a:t>
            </a:r>
            <a:r>
              <a:rPr lang="en-US" altLang="zh-CN" b="1" baseline="0" dirty="0" err="1" smtClean="0"/>
              <a:t>FormattedMessage.Message</a:t>
            </a:r>
            <a:r>
              <a:rPr lang="en-US" altLang="zh-CN" b="1" baseline="0" dirty="0" smtClean="0"/>
              <a:t> }} </a:t>
            </a:r>
          </a:p>
          <a:p>
            <a:pPr marL="0" indent="0">
              <a:buFont typeface="+mj-lt"/>
              <a:buNone/>
            </a:pPr>
            <a:r>
              <a:rPr lang="en-US" altLang="zh-CN" b="1" baseline="0" dirty="0" smtClean="0"/>
              <a:t>$result |</a:t>
            </a:r>
            <a:r>
              <a:rPr lang="en-US" altLang="zh-CN" b="1" baseline="0" dirty="0" err="1" smtClean="0"/>
              <a:t>fl</a:t>
            </a:r>
            <a:endParaRPr lang="en-US" altLang="zh-CN" b="1" baseline="0" dirty="0" smtClean="0"/>
          </a:p>
          <a:p>
            <a:pPr marL="0" indent="0">
              <a:buFont typeface="+mj-lt"/>
              <a:buNone/>
            </a:pPr>
            <a:endParaRPr lang="en-US" altLang="zh-CN" b="0" baseline="0" dirty="0" smtClean="0"/>
          </a:p>
          <a:p>
            <a:pPr marL="0" indent="0">
              <a:buFont typeface="+mj-lt"/>
              <a:buNone/>
            </a:pPr>
            <a:r>
              <a:rPr lang="en-US" altLang="zh-CN" b="0" baseline="0" dirty="0" smtClean="0"/>
              <a:t>(see screenshots in hidden slides for references)</a:t>
            </a:r>
          </a:p>
          <a:p>
            <a:pPr marL="0" indent="0">
              <a:buFont typeface="+mj-lt"/>
              <a:buNone/>
            </a:pPr>
            <a:r>
              <a:rPr lang="en-US" altLang="zh-CN" b="0" baseline="0" dirty="0" smtClean="0"/>
              <a:t>(see this blog: http://azure.microsoft.com/blog/2014/07/15/automating-sql-server-vm-configuration-using-custom-script-extension/ for more details on Custom Script Extension)</a:t>
            </a:r>
          </a:p>
          <a:p>
            <a:pPr marL="0" indent="0">
              <a:buFont typeface="+mj-lt"/>
              <a:buNone/>
            </a:pPr>
            <a:endParaRPr lang="en-US" altLang="zh-CN" b="0" baseline="0" dirty="0" smtClean="0"/>
          </a:p>
          <a:p>
            <a:pPr marL="228600" indent="-228600">
              <a:buFont typeface="+mj-lt"/>
              <a:buAutoNum type="arabicPeriod" startAt="4"/>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2959064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1766568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286190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that with Azure VMs you have two methods to add more storage to your VMS or to persist file data either by attaching data disks (</a:t>
            </a:r>
            <a:r>
              <a:rPr lang="en-US" baseline="0" dirty="0" err="1" smtClean="0"/>
              <a:t>vhd</a:t>
            </a:r>
            <a:r>
              <a:rPr lang="en-US" baseline="0" dirty="0" smtClean="0"/>
              <a:t> files from your storage account) or Azure Files which can be accessed like any SMB share over UNC. This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3584756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p>
          <a:p>
            <a:endParaRPr lang="en-US" baseline="0" dirty="0" smtClean="0"/>
          </a:p>
          <a:p>
            <a:r>
              <a:rPr lang="en-US" b="1" baseline="0" dirty="0" smtClean="0"/>
              <a:t>Notes:</a:t>
            </a:r>
          </a:p>
          <a:p>
            <a:pPr marL="171450" indent="-171450">
              <a:buFont typeface="Arial" panose="020B0604020202020204" pitchFamily="34" charset="0"/>
              <a:buChar char="•"/>
            </a:pPr>
            <a:r>
              <a:rPr lang="en-US" b="0" baseline="0" dirty="0" smtClean="0"/>
              <a:t>OS Images from </a:t>
            </a:r>
            <a:r>
              <a:rPr lang="en-US" b="0" baseline="0" dirty="0" err="1" smtClean="0"/>
              <a:t>from</a:t>
            </a:r>
            <a:r>
              <a:rPr lang="en-US" b="0" baseline="0" dirty="0" smtClean="0"/>
              <a:t> the gallery, from the VM Depot or are user supplied, they are used to create new VMs</a:t>
            </a:r>
          </a:p>
        </p:txBody>
      </p:sp>
      <p:sp>
        <p:nvSpPr>
          <p:cNvPr id="4" name="Slide Number Placeholder 3"/>
          <p:cNvSpPr>
            <a:spLocks noGrp="1"/>
          </p:cNvSpPr>
          <p:nvPr>
            <p:ph type="sldNum" sz="quarter" idx="10"/>
          </p:nvPr>
        </p:nvSpPr>
        <p:spPr/>
        <p:txBody>
          <a:bodyPr/>
          <a:lstStyle/>
          <a:p>
            <a:fld id="{0110E035-3DF4-4A15-9272-486F21423BC9}" type="slidenum">
              <a:rPr lang="en-US" smtClean="0"/>
              <a:t>26</a:t>
            </a:fld>
            <a:endParaRPr lang="en-US" dirty="0"/>
          </a:p>
        </p:txBody>
      </p:sp>
    </p:spTree>
    <p:extLst>
      <p:ext uri="{BB962C8B-B14F-4D97-AF65-F5344CB8AC3E}">
        <p14:creationId xmlns:p14="http://schemas.microsoft.com/office/powerpoint/2010/main" val="4066954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27</a:t>
            </a:fld>
            <a:endParaRPr lang="en-US" dirty="0"/>
          </a:p>
        </p:txBody>
      </p:sp>
    </p:spTree>
    <p:extLst>
      <p:ext uri="{BB962C8B-B14F-4D97-AF65-F5344CB8AC3E}">
        <p14:creationId xmlns:p14="http://schemas.microsoft.com/office/powerpoint/2010/main" val="3442720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742410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Microsoft Azure 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Microsoft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220303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a:t>
            </a:r>
            <a:r>
              <a:rPr lang="en-US" baseline="0" dirty="0" smtClean="0"/>
              <a:t> Azure Files is essentially a File Share as a Service and accessible by SMB (UNC) and HTTP REST APIs and can be connected to by multiple VMs or PaaS services.</a:t>
            </a:r>
            <a:endParaRPr lang="en-US" dirty="0" smtClean="0"/>
          </a:p>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5/25/2015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0566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1769943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DX Canada Custom Demo: </a:t>
            </a:r>
            <a:endParaRPr lang="en-US" b="1" dirty="0" smtClean="0"/>
          </a:p>
          <a:p>
            <a:pPr marL="171450" indent="-171450">
              <a:buFont typeface="Arial" panose="020B0604020202020204" pitchFamily="34" charset="0"/>
              <a:buChar char="•"/>
            </a:pPr>
            <a:r>
              <a:rPr lang="en-US" b="0" baseline="0" dirty="0" smtClean="0"/>
              <a:t>Demos\003 - Azure </a:t>
            </a:r>
            <a:r>
              <a:rPr lang="en-US" b="0" baseline="0" dirty="0" err="1" smtClean="0"/>
              <a:t>FileShare</a:t>
            </a:r>
            <a:r>
              <a:rPr lang="en-US" b="0" baseline="0" smtClean="0"/>
              <a:t>\Azure FileShare.html (</a:t>
            </a:r>
            <a:r>
              <a:rPr lang="en-US" b="1" baseline="0" smtClean="0"/>
              <a:t>CURRENTLY INCOMPLETE)</a:t>
            </a: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Demos\004 - Add Data Disk\Add Data Disk.html</a:t>
            </a:r>
          </a:p>
          <a:p>
            <a:pPr marL="17145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52CFDC-D2D5-4B9F-BA75-89F771E01A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7530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 Notes:</a:t>
            </a:r>
          </a:p>
          <a:p>
            <a:r>
              <a:rPr lang="en-US" dirty="0" smtClean="0"/>
              <a:t>Unhide to</a:t>
            </a:r>
            <a:r>
              <a:rPr lang="en-US" baseline="0" dirty="0" smtClean="0"/>
              <a:t> add more details if necessary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554425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14431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There is a lot</a:t>
            </a:r>
            <a:r>
              <a:rPr lang="en-NZ" b="0" baseline="0" dirty="0" smtClean="0"/>
              <a:t> of misunderstanding of “uptime” and what “five nines uptime” means (which is 5.2 minutes of downtime a year. Most companies should be fine with three nines (9 hours a year).</a:t>
            </a:r>
          </a:p>
          <a:p>
            <a:pPr defTabSz="721141">
              <a:lnSpc>
                <a:spcPct val="90000"/>
              </a:lnSpc>
              <a:spcAft>
                <a:spcPts val="263"/>
              </a:spcAft>
              <a:defRPr/>
            </a:pPr>
            <a:endParaRPr lang="en-NZ" b="0" baseline="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marL="171450" indent="-171450" defTabSz="721141">
              <a:lnSpc>
                <a:spcPct val="90000"/>
              </a:lnSpc>
              <a:spcAft>
                <a:spcPts val="263"/>
              </a:spcAft>
              <a:buFont typeface="Arial" panose="020B0604020202020204" pitchFamily="34" charset="0"/>
              <a:buChar char="•"/>
              <a:defRPr/>
            </a:pPr>
            <a:r>
              <a:rPr lang="en-CA" dirty="0" smtClean="0"/>
              <a:t>Emphasize that to get 99.95% SLA</a:t>
            </a:r>
            <a:r>
              <a:rPr lang="en-CA" baseline="0" dirty="0" smtClean="0"/>
              <a:t> you will need at least two instances of everything you are running.</a:t>
            </a:r>
            <a:endParaRPr lang="en-CA"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36</a:t>
            </a:fld>
            <a:endParaRPr lang="en-US"/>
          </a:p>
        </p:txBody>
      </p:sp>
    </p:spTree>
    <p:extLst>
      <p:ext uri="{BB962C8B-B14F-4D97-AF65-F5344CB8AC3E}">
        <p14:creationId xmlns:p14="http://schemas.microsoft.com/office/powerpoint/2010/main" val="3492491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what</a:t>
            </a:r>
            <a:r>
              <a:rPr lang="en-US" baseline="0" dirty="0" smtClean="0"/>
              <a:t> our SLA is (99.95%), what it includes and what it does not include</a:t>
            </a:r>
          </a:p>
          <a:p>
            <a:pPr defTabSz="924458">
              <a:defRPr/>
            </a:pP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65401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a recommended</a:t>
            </a:r>
            <a:r>
              <a:rPr lang="en-NZ" b="0" baseline="0" dirty="0" smtClean="0"/>
              <a:t> </a:t>
            </a:r>
            <a:r>
              <a:rPr lang="en-NZ" b="1" baseline="0" dirty="0" smtClean="0"/>
              <a:t>best practice</a:t>
            </a:r>
            <a:r>
              <a:rPr lang="en-NZ" b="0" baseline="0" dirty="0" smtClean="0"/>
              <a:t> availability set configuration and explain how availability sets work at a high level (will cover more in next slides)</a:t>
            </a:r>
          </a:p>
          <a:p>
            <a:pPr defTabSz="721141">
              <a:lnSpc>
                <a:spcPct val="90000"/>
              </a:lnSpc>
              <a:spcAft>
                <a:spcPts val="263"/>
              </a:spcAft>
              <a:defRPr/>
            </a:pPr>
            <a:endParaRPr lang="en-NZ" b="0" baseline="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marL="171450" indent="-171450" defTabSz="721141">
              <a:lnSpc>
                <a:spcPct val="90000"/>
              </a:lnSpc>
              <a:spcAft>
                <a:spcPts val="263"/>
              </a:spcAft>
              <a:buFont typeface="Arial" panose="020B0604020202020204" pitchFamily="34" charset="0"/>
              <a:buChar char="•"/>
              <a:defRPr/>
            </a:pPr>
            <a:r>
              <a:rPr lang="en-CA" dirty="0" smtClean="0"/>
              <a:t>To provide redundancy to your application, we recommend that you group two or more virtual machines in an Availability Set</a:t>
            </a:r>
          </a:p>
          <a:p>
            <a:pPr marL="171450" indent="-171450" defTabSz="721141">
              <a:lnSpc>
                <a:spcPct val="90000"/>
              </a:lnSpc>
              <a:spcAft>
                <a:spcPts val="263"/>
              </a:spcAft>
              <a:buFont typeface="Arial" panose="020B0604020202020204" pitchFamily="34" charset="0"/>
              <a:buChar char="•"/>
              <a:defRPr/>
            </a:pPr>
            <a:r>
              <a:rPr lang="en-CA" dirty="0" smtClean="0"/>
              <a:t>This configuration ensures that during either a planned or unplanned maintenance event, at least one virtual machine will be available and meet the 99.95% Azure SLA</a:t>
            </a:r>
          </a:p>
          <a:p>
            <a:pPr marL="171450" indent="-171450" defTabSz="721141">
              <a:lnSpc>
                <a:spcPct val="90000"/>
              </a:lnSpc>
              <a:spcAft>
                <a:spcPts val="263"/>
              </a:spcAft>
              <a:buFont typeface="Arial" panose="020B0604020202020204" pitchFamily="34" charset="0"/>
              <a:buChar char="•"/>
              <a:defRPr/>
            </a:pPr>
            <a:r>
              <a:rPr lang="en-CA" b="0" baseline="0" dirty="0" smtClean="0"/>
              <a:t>Virtual machines in the same availability set are distributed across fault &amp; update domains ensuring that at least </a:t>
            </a:r>
            <a:r>
              <a:rPr lang="en-CA" b="1" baseline="0" dirty="0" smtClean="0"/>
              <a:t>ONE</a:t>
            </a:r>
            <a:r>
              <a:rPr lang="en-CA" b="0" baseline="0" dirty="0" smtClean="0"/>
              <a:t> of the machines in the availability set is running during either planned or unplanned maintenance.</a:t>
            </a:r>
          </a:p>
          <a:p>
            <a:pPr marL="171450" indent="-171450" defTabSz="721141">
              <a:lnSpc>
                <a:spcPct val="90000"/>
              </a:lnSpc>
              <a:spcAft>
                <a:spcPts val="263"/>
              </a:spcAft>
              <a:buFont typeface="Arial" panose="020B0604020202020204" pitchFamily="34" charset="0"/>
              <a:buChar char="•"/>
              <a:defRPr/>
            </a:pPr>
            <a:r>
              <a:rPr lang="en-CA" b="0" baseline="0" dirty="0" smtClean="0"/>
              <a:t>By placing services in an Availability Set, Azure knows to distribute these across upgrade and fault domains which means they will be maintained separately and sequentially.</a:t>
            </a:r>
          </a:p>
          <a:p>
            <a:pPr marL="171450" indent="-171450" defTabSz="721141">
              <a:lnSpc>
                <a:spcPct val="90000"/>
              </a:lnSpc>
              <a:spcAft>
                <a:spcPts val="263"/>
              </a:spcAft>
              <a:buFont typeface="Arial" panose="020B0604020202020204" pitchFamily="34" charset="0"/>
              <a:buChar char="•"/>
              <a:defRPr/>
            </a:pPr>
            <a:r>
              <a:rPr lang="en-NZ" dirty="0" smtClean="0"/>
              <a:t>Availability sets</a:t>
            </a:r>
            <a:r>
              <a:rPr lang="en-NZ" baseline="0" dirty="0" smtClean="0"/>
              <a:t> tell the Fabric Controller to place VMs in the same set on different racks for faults and in separate upgrade domains for updates. </a:t>
            </a:r>
          </a:p>
          <a:p>
            <a:pPr marL="171450" indent="-171450" defTabSz="721141">
              <a:lnSpc>
                <a:spcPct val="90000"/>
              </a:lnSpc>
              <a:spcAft>
                <a:spcPts val="263"/>
              </a:spcAft>
              <a:buFont typeface="Arial" panose="020B0604020202020204" pitchFamily="34" charset="0"/>
              <a:buChar char="•"/>
              <a:defRPr/>
            </a:pPr>
            <a:r>
              <a:rPr lang="en-NZ" baseline="0" dirty="0" smtClean="0"/>
              <a:t>This essentially tells the FC not to take the guest OS down of all VMs in the same set for host updates. </a:t>
            </a:r>
            <a:endParaRPr lang="en-NZ" dirty="0" smtClean="0"/>
          </a:p>
          <a:p>
            <a:pPr marL="171450" indent="-171450" defTabSz="721141">
              <a:lnSpc>
                <a:spcPct val="90000"/>
              </a:lnSpc>
              <a:spcAft>
                <a:spcPts val="263"/>
              </a:spcAft>
              <a:buFont typeface="Arial" panose="020B0604020202020204" pitchFamily="34" charset="0"/>
              <a:buChar char="•"/>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http://azure.microsoft.com/en-us/documentation/articles/virtual-machines-manage-availability/</a:t>
            </a:r>
            <a:endParaRPr lang="en-NZ"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806959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fault and upgrade domains for existing web</a:t>
            </a:r>
            <a:r>
              <a:rPr lang="en-NZ" b="0" baseline="0" dirty="0" smtClean="0"/>
              <a:t> and worker roles. Use to contrast existing skills with availability sets.</a:t>
            </a:r>
            <a:endParaRPr lang="en-NZ" b="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You can see that our service is well spread out across both fault and upgrade domains</a:t>
            </a:r>
          </a:p>
          <a:p>
            <a:pPr defTabSz="721141">
              <a:lnSpc>
                <a:spcPct val="90000"/>
              </a:lnSpc>
              <a:spcAft>
                <a:spcPts val="263"/>
              </a:spcAft>
              <a:defRPr/>
            </a:pPr>
            <a:r>
              <a:rPr lang="en-NZ" b="0" dirty="0" smtClean="0"/>
              <a:t>The loss of a fault domain will not cause a failure of our service</a:t>
            </a:r>
            <a:r>
              <a:rPr lang="en-NZ" b="0" baseline="0" dirty="0" smtClean="0"/>
              <a:t> nor will the restart or change of an upgrade domain cause a failure of our service</a:t>
            </a:r>
          </a:p>
          <a:p>
            <a:pPr defTabSz="721141">
              <a:lnSpc>
                <a:spcPct val="90000"/>
              </a:lnSpc>
              <a:spcAft>
                <a:spcPts val="263"/>
              </a:spcAft>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9268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extLst>
      <p:ext uri="{BB962C8B-B14F-4D97-AF65-F5344CB8AC3E}">
        <p14:creationId xmlns:p14="http://schemas.microsoft.com/office/powerpoint/2010/main" val="4169701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marL="0" marR="0" indent="0" algn="l" defTabSz="924458" rtl="0" eaLnBrk="1" fontAlgn="auto" latinLnBrk="0" hangingPunct="1">
              <a:lnSpc>
                <a:spcPct val="100000"/>
              </a:lnSpc>
              <a:spcBef>
                <a:spcPts val="0"/>
              </a:spcBef>
              <a:spcAft>
                <a:spcPts val="0"/>
              </a:spcAft>
              <a:buClrTx/>
              <a:buSzTx/>
              <a:buFontTx/>
              <a:buNone/>
              <a:tabLst/>
              <a:defRPr/>
            </a:pPr>
            <a:r>
              <a:rPr lang="en-US" b="0" baseline="0" dirty="0" smtClean="0"/>
              <a:t>Explain that basic round-robin load balancing is free in Azure, however Traffic Manager is a more robust solution that includes failover and configurable load balancing at a very low cost</a:t>
            </a:r>
          </a:p>
          <a:p>
            <a:pPr marL="0" marR="0" indent="0" algn="l" defTabSz="924458"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24458"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baseline="0" dirty="0" smtClean="0"/>
              <a:t>Failover: </a:t>
            </a:r>
            <a:r>
              <a:rPr lang="en-CA" b="0" baseline="0" dirty="0" smtClean="0"/>
              <a:t>Select Failover when you have endpoints in the same or different Azure datacenters (known as regions in the Management Portal) and want to use a primary endpoint for all traffic, but provide backups in case the primary or the backup endpoints are unavailable. For more information, see Failover load balancing method.</a:t>
            </a:r>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baseline="0" dirty="0" smtClean="0"/>
              <a:t>Round Robin: </a:t>
            </a:r>
            <a:r>
              <a:rPr lang="en-CA" b="0" baseline="0" dirty="0" smtClean="0"/>
              <a:t>Select Round Robin when you want to distribute load across a set of endpoints in the same datacenter or across different datacenters. For more information, see Round Robin load balancing method.</a:t>
            </a:r>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baseline="0" dirty="0" smtClean="0"/>
              <a:t>Performance: </a:t>
            </a:r>
            <a:r>
              <a:rPr lang="en-CA" b="0" baseline="0" dirty="0" smtClean="0"/>
              <a:t>Select Performance when you have endpoints in different geographic locations and you want requesting clients to use the "closest" endpoint in terms of the lowest latency. For more information, see Performance load balancing method.</a:t>
            </a:r>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b="1" baseline="0" dirty="0" smtClean="0"/>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r>
              <a:rPr lang="en-CA" b="1" baseline="0" dirty="0" smtClean="0"/>
              <a:t>Reading</a:t>
            </a:r>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r>
              <a:rPr lang="en-CA" b="0" baseline="0" dirty="0" smtClean="0"/>
              <a:t>https://msdn.microsoft.com/library/azure/dn339010.aspx</a:t>
            </a:r>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b="0" baseline="0" dirty="0" smtClean="0"/>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4139162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a:t>
            </a:r>
          </a:p>
          <a:p>
            <a:r>
              <a:rPr lang="en-US" b="0" dirty="0" smtClean="0"/>
              <a:t>Consider</a:t>
            </a:r>
            <a:r>
              <a:rPr lang="en-US" b="0" baseline="0" dirty="0" smtClean="0"/>
              <a:t> this demo if time permits:</a:t>
            </a:r>
            <a:endParaRPr lang="en-US" b="0" dirty="0" smtClean="0"/>
          </a:p>
          <a:p>
            <a:r>
              <a:rPr lang="en-US" dirty="0" smtClean="0"/>
              <a:t>https://microsoft-my.sharepoint.com/personal/mmcspirt_microsoft_com/Documents/Shared%20with%20Everyone/BCDR</a:t>
            </a:r>
          </a:p>
          <a:p>
            <a:r>
              <a:rPr lang="en-US" dirty="0" smtClean="0"/>
              <a:t>The</a:t>
            </a:r>
            <a:r>
              <a:rPr lang="en-US" baseline="0" dirty="0" smtClean="0"/>
              <a:t> specific demo is Azure Site Recovery – Between Sites.exe</a:t>
            </a:r>
          </a:p>
          <a:p>
            <a:endParaRPr lang="en-US" dirty="0"/>
          </a:p>
        </p:txBody>
      </p:sp>
      <p:sp>
        <p:nvSpPr>
          <p:cNvPr id="4" name="Slide Number Placeholder 3"/>
          <p:cNvSpPr>
            <a:spLocks noGrp="1"/>
          </p:cNvSpPr>
          <p:nvPr>
            <p:ph type="sldNum" sz="quarter" idx="10"/>
          </p:nvPr>
        </p:nvSpPr>
        <p:spPr/>
        <p:txBody>
          <a:bodyPr/>
          <a:lstStyle/>
          <a:p>
            <a:fld id="{0153BC3D-042C-4528-BB53-B4A539F77A11}" type="slidenum">
              <a:rPr lang="en-US" smtClean="0"/>
              <a:t>44</a:t>
            </a:fld>
            <a:endParaRPr lang="en-US"/>
          </a:p>
        </p:txBody>
      </p:sp>
    </p:spTree>
    <p:extLst>
      <p:ext uri="{BB962C8B-B14F-4D97-AF65-F5344CB8AC3E}">
        <p14:creationId xmlns:p14="http://schemas.microsoft.com/office/powerpoint/2010/main" val="894242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Key Vault offers an easy, cost-effective way to safeguard keys and other secrets used by cloud apps and services. With Key Vault, customers can streamline key management and maintain control of keys used to access and encrypt their data. </a:t>
            </a:r>
            <a:endParaRPr lang="en-US" dirty="0"/>
          </a:p>
        </p:txBody>
      </p:sp>
      <p:sp>
        <p:nvSpPr>
          <p:cNvPr id="4" name="Slide Number Placeholder 3"/>
          <p:cNvSpPr>
            <a:spLocks noGrp="1"/>
          </p:cNvSpPr>
          <p:nvPr>
            <p:ph type="sldNum" sz="quarter" idx="10"/>
          </p:nvPr>
        </p:nvSpPr>
        <p:spPr/>
        <p:txBody>
          <a:bodyPr/>
          <a:lstStyle/>
          <a:p>
            <a:fld id="{E98C02C0-98AB-4661-8FF3-2C79CAD8CBF9}"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305559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Enhance data protection and compliance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505050"/>
                </a:solidFill>
              </a:rPr>
              <a:t>Encrypt keys and small secrets like passwords using keys stored in tightly controlled and monitored Hardware Security Modules (HSMs)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505050"/>
                </a:solidFill>
              </a:rPr>
              <a:t>Import or generate your keys in HSMs for added assurance.</a:t>
            </a:r>
            <a:r>
              <a:rPr lang="en-US" sz="1200" baseline="0" dirty="0" smtClean="0">
                <a:solidFill>
                  <a:srgbClr val="505050"/>
                </a:solidFill>
              </a:rPr>
              <a:t> Key Vault is designed so that </a:t>
            </a:r>
            <a:r>
              <a:rPr lang="en-US" sz="1200" dirty="0" smtClean="0">
                <a:solidFill>
                  <a:srgbClr val="505050"/>
                </a:solidFill>
              </a:rPr>
              <a:t>keys stay within the HSM boundary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rgbClr val="505050"/>
                </a:solidFill>
              </a:rPr>
              <a:t>Comply with regulatory standards for secure key management, including the US Government FIPS 140-2 and Common Criteria EAL 4+</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Monitor and audit key use through Azure logging – pipe logs into HDInsight or your SIEM for additional analysis (coming soon)</a:t>
            </a:r>
            <a:endParaRPr lang="en-US" dirty="0" smtClean="0">
              <a:gradFill>
                <a:gsLst>
                  <a:gs pos="2917">
                    <a:schemeClr val="tx1"/>
                  </a:gs>
                  <a:gs pos="30000">
                    <a:schemeClr val="tx1"/>
                  </a:gs>
                </a:gsLst>
                <a:lin ang="5400000" scaled="0"/>
              </a:gra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50505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gradFill>
                <a:gsLst>
                  <a:gs pos="2917">
                    <a:srgbClr val="505050"/>
                  </a:gs>
                  <a:gs pos="30000">
                    <a:srgbClr val="505050"/>
                  </a:gs>
                </a:gsLst>
                <a:lin ang="5400000" scaled="0"/>
              </a:gra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gradFill>
                <a:gsLst>
                  <a:gs pos="2917">
                    <a:srgbClr val="505050"/>
                  </a:gs>
                  <a:gs pos="30000">
                    <a:srgbClr val="505050"/>
                  </a:gs>
                </a:gsLst>
                <a:lin ang="5400000" scaled="0"/>
              </a:gradFill>
            </a:endParaRPr>
          </a:p>
          <a:p>
            <a:endParaRPr lang="en-US" dirty="0"/>
          </a:p>
        </p:txBody>
      </p:sp>
      <p:sp>
        <p:nvSpPr>
          <p:cNvPr id="4" name="Slide Number Placeholder 3"/>
          <p:cNvSpPr>
            <a:spLocks noGrp="1"/>
          </p:cNvSpPr>
          <p:nvPr>
            <p:ph type="sldNum" sz="quarter" idx="10"/>
          </p:nvPr>
        </p:nvSpPr>
        <p:spPr/>
        <p:txBody>
          <a:bodyPr/>
          <a:lstStyle/>
          <a:p>
            <a:fld id="{97745441-626C-4E73-AD28-AF6ABED9ACED}" type="slidenum">
              <a:rPr lang="en-US" smtClean="0"/>
              <a:t>46</a:t>
            </a:fld>
            <a:endParaRPr lang="en-US"/>
          </a:p>
        </p:txBody>
      </p:sp>
    </p:spTree>
    <p:extLst>
      <p:ext uri="{BB962C8B-B14F-4D97-AF65-F5344CB8AC3E}">
        <p14:creationId xmlns:p14="http://schemas.microsoft.com/office/powerpoint/2010/main" val="41524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47</a:t>
            </a:fld>
            <a:endParaRPr lang="en-US"/>
          </a:p>
        </p:txBody>
      </p:sp>
    </p:spTree>
    <p:extLst>
      <p:ext uri="{BB962C8B-B14F-4D97-AF65-F5344CB8AC3E}">
        <p14:creationId xmlns:p14="http://schemas.microsoft.com/office/powerpoint/2010/main" val="178906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8527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Simply explain that it’s very easy to scale up a VM through the portal simply by configuring a larger machine size.</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You can easily change between</a:t>
            </a:r>
            <a:r>
              <a:rPr lang="en-US" baseline="0" dirty="0" smtClean="0"/>
              <a:t> basic &amp; standard</a:t>
            </a:r>
          </a:p>
          <a:p>
            <a:pPr marL="171450" indent="-171450">
              <a:buFont typeface="Arial" panose="020B0604020202020204" pitchFamily="34" charset="0"/>
              <a:buChar char="•"/>
            </a:pPr>
            <a:r>
              <a:rPr lang="en-US" baseline="0" dirty="0" smtClean="0"/>
              <a:t>You can scale up to G (Godzilla) class or down to a shared core and very little memory indeed depending on your needs</a:t>
            </a:r>
          </a:p>
          <a:p>
            <a:pPr marL="171450" indent="-171450">
              <a:buFont typeface="Arial" panose="020B0604020202020204" pitchFamily="34" charset="0"/>
              <a:buChar char="•"/>
            </a:pPr>
            <a:r>
              <a:rPr lang="en-US" baseline="0" dirty="0" smtClean="0"/>
              <a:t>Changing the tier or size will result in downtime as a new system is prepared, the disks are detached and re-attached to the new system and it is then booted and swapped for your current system.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48</a:t>
            </a:fld>
            <a:endParaRPr lang="en-US"/>
          </a:p>
        </p:txBody>
      </p:sp>
    </p:spTree>
    <p:extLst>
      <p:ext uri="{BB962C8B-B14F-4D97-AF65-F5344CB8AC3E}">
        <p14:creationId xmlns:p14="http://schemas.microsoft.com/office/powerpoint/2010/main" val="24786952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that you can also change a VMs scale through </a:t>
            </a:r>
            <a:r>
              <a:rPr lang="en-US" b="0" baseline="0" dirty="0" err="1" smtClean="0"/>
              <a:t>Powershell</a:t>
            </a:r>
            <a:r>
              <a:rPr lang="en-US" b="0" baseline="0" dirty="0" smtClean="0"/>
              <a:t> (Windows only) with the Set-</a:t>
            </a:r>
            <a:r>
              <a:rPr lang="en-US" b="0" baseline="0" dirty="0" err="1" smtClean="0"/>
              <a:t>AzureVMSize</a:t>
            </a:r>
            <a:r>
              <a:rPr lang="en-US" b="0" baseline="0" dirty="0" smtClean="0"/>
              <a:t> command.</a:t>
            </a:r>
          </a:p>
        </p:txBody>
      </p:sp>
      <p:sp>
        <p:nvSpPr>
          <p:cNvPr id="4" name="Slide Number Placeholder 3"/>
          <p:cNvSpPr>
            <a:spLocks noGrp="1"/>
          </p:cNvSpPr>
          <p:nvPr>
            <p:ph type="sldNum" sz="quarter" idx="10"/>
          </p:nvPr>
        </p:nvSpPr>
        <p:spPr/>
        <p:txBody>
          <a:bodyPr/>
          <a:lstStyle/>
          <a:p>
            <a:fld id="{2C52CFDC-D2D5-4B9F-BA75-89F771E01AEB}" type="slidenum">
              <a:rPr lang="en-US" smtClean="0"/>
              <a:t>49</a:t>
            </a:fld>
            <a:endParaRPr lang="en-US"/>
          </a:p>
        </p:txBody>
      </p:sp>
    </p:spTree>
    <p:extLst>
      <p:ext uri="{BB962C8B-B14F-4D97-AF65-F5344CB8AC3E}">
        <p14:creationId xmlns:p14="http://schemas.microsoft.com/office/powerpoint/2010/main" val="11591670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that you can also change a VMs scale (and many other properties of a VM) through the HTTP based Azure Service Management API or through one of the many SDKs including .NET, PHP, Python and more.</a:t>
            </a:r>
          </a:p>
        </p:txBody>
      </p:sp>
      <p:sp>
        <p:nvSpPr>
          <p:cNvPr id="4" name="Slide Number Placeholder 3"/>
          <p:cNvSpPr>
            <a:spLocks noGrp="1"/>
          </p:cNvSpPr>
          <p:nvPr>
            <p:ph type="sldNum" sz="quarter" idx="10"/>
          </p:nvPr>
        </p:nvSpPr>
        <p:spPr/>
        <p:txBody>
          <a:bodyPr/>
          <a:lstStyle/>
          <a:p>
            <a:fld id="{2C52CFDC-D2D5-4B9F-BA75-89F771E01AEB}" type="slidenum">
              <a:rPr lang="en-US" smtClean="0"/>
              <a:t>50</a:t>
            </a:fld>
            <a:endParaRPr lang="en-US"/>
          </a:p>
        </p:txBody>
      </p:sp>
    </p:spTree>
    <p:extLst>
      <p:ext uri="{BB962C8B-B14F-4D97-AF65-F5344CB8AC3E}">
        <p14:creationId xmlns:p14="http://schemas.microsoft.com/office/powerpoint/2010/main" val="2425005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DX Canada Custom Demo: </a:t>
            </a:r>
            <a:r>
              <a:rPr lang="en-US" b="0" dirty="0" smtClean="0"/>
              <a:t>see</a:t>
            </a:r>
            <a:r>
              <a:rPr lang="en-US" b="0" baseline="0" dirty="0" smtClean="0"/>
              <a:t> Demos\002 - </a:t>
            </a:r>
            <a:r>
              <a:rPr lang="en-US" b="0" baseline="0" dirty="0" err="1" smtClean="0"/>
              <a:t>Autoscaling</a:t>
            </a:r>
            <a:r>
              <a:rPr lang="en-US" b="0" baseline="0" dirty="0" smtClean="0"/>
              <a:t> VM\</a:t>
            </a:r>
            <a:r>
              <a:rPr lang="en-US" b="0" baseline="0" dirty="0" err="1" smtClean="0"/>
              <a:t>Autoscaling</a:t>
            </a:r>
            <a:r>
              <a:rPr lang="en-US" b="0" baseline="0" dirty="0" smtClean="0"/>
              <a:t> VM.html</a:t>
            </a:r>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3569134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9975729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54</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Point-to-Site</a:t>
            </a:r>
            <a:r>
              <a:rPr lang="en-US" baseline="0" dirty="0" smtClean="0"/>
              <a:t> connection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Follow step 1-15 below to prepare the environment.</a:t>
            </a:r>
          </a:p>
          <a:p>
            <a:pPr marL="0" indent="0">
              <a:buFont typeface="Arial" panose="020B0604020202020204" pitchFamily="34" charset="0"/>
              <a:buNone/>
            </a:pPr>
            <a:r>
              <a:rPr lang="en-US" altLang="zh-CN" baseline="0" dirty="0" smtClean="0"/>
              <a:t>(http://haishibai.blogspot.com/2013/05/walkthrough-file-sharing-between-your.html)</a:t>
            </a:r>
          </a:p>
          <a:p>
            <a:pPr marL="0" indent="0">
              <a:buFont typeface="Arial" panose="020B0604020202020204" pitchFamily="34" charset="0"/>
              <a:buNone/>
            </a:pPr>
            <a:endParaRPr lang="en-US" altLang="zh-CN" dirty="0" smtClean="0"/>
          </a:p>
          <a:p>
            <a:r>
              <a:rPr lang="en-US" altLang="zh-CN" b="1" dirty="0" smtClean="0"/>
              <a:t>Steps:</a:t>
            </a:r>
          </a:p>
          <a:p>
            <a:r>
              <a:rPr lang="en-US" altLang="zh-CN" b="0" dirty="0" smtClean="0"/>
              <a:t>R</a:t>
            </a:r>
            <a:r>
              <a:rPr lang="en-US" altLang="zh-CN" b="0" baseline="0" dirty="0" smtClean="0"/>
              <a:t>un through steps 17-21 in the following steps. If time permits, you can start with step 16.</a:t>
            </a:r>
          </a:p>
          <a:p>
            <a:endParaRPr lang="en-US" altLang="zh-CN" b="0" baseline="0" dirty="0" smtClean="0"/>
          </a:p>
          <a:p>
            <a:pPr marL="228600" indent="-228600">
              <a:buAutoNum type="arabicPeriod"/>
            </a:pPr>
            <a:r>
              <a:rPr lang="en-US" dirty="0" smtClean="0">
                <a:effectLst/>
              </a:rPr>
              <a:t>Log on to (current)</a:t>
            </a:r>
            <a:r>
              <a:rPr lang="en-US" baseline="0" dirty="0" smtClean="0">
                <a:effectLst/>
              </a:rPr>
              <a:t> </a:t>
            </a:r>
            <a:r>
              <a:rPr lang="en-US" dirty="0" smtClean="0">
                <a:effectLst/>
              </a:rPr>
              <a:t>Microsoft Azure Management Portal.</a:t>
            </a:r>
          </a:p>
          <a:p>
            <a:pPr marL="228600" indent="-228600">
              <a:buAutoNum type="arabicPeriod"/>
            </a:pPr>
            <a:r>
              <a:rPr lang="en-US" dirty="0" smtClean="0">
                <a:effectLst/>
              </a:rPr>
              <a:t>On command bar, click on </a:t>
            </a:r>
            <a:r>
              <a:rPr lang="en-US" b="1" dirty="0" smtClean="0">
                <a:effectLst/>
              </a:rPr>
              <a:t>NEW</a:t>
            </a:r>
            <a:r>
              <a:rPr lang="en-US" dirty="0" smtClean="0">
                <a:effectLst/>
              </a:rPr>
              <a:t> button, then select </a:t>
            </a:r>
            <a:r>
              <a:rPr lang="en-US" b="1" dirty="0" smtClean="0">
                <a:effectLst/>
              </a:rPr>
              <a:t>NETWORKS</a:t>
            </a:r>
            <a:r>
              <a:rPr lang="en-US" dirty="0" smtClean="0">
                <a:effectLst/>
              </a:rPr>
              <a:t>-&gt;</a:t>
            </a:r>
            <a:r>
              <a:rPr lang="en-US" b="1" dirty="0" smtClean="0">
                <a:effectLst/>
              </a:rPr>
              <a:t>VIRTUAL NETWORK</a:t>
            </a:r>
            <a:r>
              <a:rPr lang="en-US" dirty="0" smtClean="0">
                <a:effectLst/>
              </a:rPr>
              <a:t>-&gt;</a:t>
            </a:r>
            <a:r>
              <a:rPr lang="en-US" b="1" dirty="0" smtClean="0">
                <a:effectLst/>
              </a:rPr>
              <a:t>CUSTOM</a:t>
            </a:r>
            <a:r>
              <a:rPr lang="en-US" b="1" baseline="0" dirty="0" smtClean="0">
                <a:effectLst/>
              </a:rPr>
              <a:t> </a:t>
            </a:r>
            <a:r>
              <a:rPr lang="en-US" b="1" dirty="0" smtClean="0">
                <a:effectLst/>
              </a:rPr>
              <a:t>CREATE</a:t>
            </a:r>
            <a:r>
              <a:rPr lang="en-US" dirty="0" smtClean="0">
                <a:effectLst/>
              </a:rPr>
              <a:t> menu.</a:t>
            </a:r>
          </a:p>
          <a:p>
            <a:pPr marL="228600" indent="-228600">
              <a:buAutoNum type="arabicPeriod"/>
            </a:pPr>
            <a:r>
              <a:rPr lang="en-US" dirty="0" smtClean="0">
                <a:effectLst/>
              </a:rPr>
              <a:t>On </a:t>
            </a:r>
            <a:r>
              <a:rPr lang="en-US" b="1" i="1" dirty="0" smtClean="0">
                <a:effectLst/>
              </a:rPr>
              <a:t>Virtual Network Details</a:t>
            </a:r>
            <a:r>
              <a:rPr lang="en-US" dirty="0" smtClean="0">
                <a:effectLst/>
              </a:rPr>
              <a:t> page, enter network </a:t>
            </a:r>
            <a:r>
              <a:rPr lang="en-US" b="1" dirty="0" smtClean="0">
                <a:effectLst/>
              </a:rPr>
              <a:t>NAME</a:t>
            </a:r>
            <a:r>
              <a:rPr lang="en-US" dirty="0" smtClean="0">
                <a:effectLst/>
              </a:rPr>
              <a:t> as </a:t>
            </a:r>
            <a:r>
              <a:rPr lang="en-US" i="1" dirty="0" err="1" smtClean="0">
                <a:effectLst/>
              </a:rPr>
              <a:t>pointtosite</a:t>
            </a:r>
            <a:r>
              <a:rPr lang="en-US" dirty="0" smtClean="0">
                <a:effectLst/>
              </a:rPr>
              <a:t>, create or select a </a:t>
            </a:r>
            <a:r>
              <a:rPr lang="en-US" b="1" dirty="0" smtClean="0">
                <a:effectLst/>
              </a:rPr>
              <a:t>AFFINITY GROUP</a:t>
            </a:r>
            <a:r>
              <a:rPr lang="en-US" dirty="0" smtClean="0">
                <a:effectLst/>
              </a:rPr>
              <a:t>, then click next arrow.</a:t>
            </a:r>
          </a:p>
          <a:p>
            <a:pPr marL="228600" indent="-228600">
              <a:buAutoNum type="arabicPeriod"/>
            </a:pPr>
            <a:r>
              <a:rPr lang="en-US" dirty="0" smtClean="0">
                <a:effectLst/>
              </a:rPr>
              <a:t>On </a:t>
            </a:r>
            <a:r>
              <a:rPr lang="en-US" b="1" i="1" dirty="0" smtClean="0">
                <a:effectLst/>
              </a:rPr>
              <a:t>DNS Servers and VPN Connectivity</a:t>
            </a:r>
            <a:r>
              <a:rPr lang="en-US" dirty="0" smtClean="0">
                <a:effectLst/>
              </a:rPr>
              <a:t> page, check</a:t>
            </a:r>
            <a:r>
              <a:rPr lang="en-US" b="1" dirty="0" smtClean="0">
                <a:effectLst/>
              </a:rPr>
              <a:t> Configure Point-to-Site VPN</a:t>
            </a:r>
            <a:r>
              <a:rPr lang="en-US" dirty="0" smtClean="0">
                <a:effectLst/>
              </a:rPr>
              <a:t>, then click next arrow:</a:t>
            </a:r>
          </a:p>
          <a:p>
            <a:pPr marL="228600" indent="-228600">
              <a:buAutoNum type="arabicPeriod"/>
            </a:pPr>
            <a:r>
              <a:rPr lang="en-US" dirty="0" smtClean="0">
                <a:effectLst/>
              </a:rPr>
              <a:t>On </a:t>
            </a:r>
            <a:r>
              <a:rPr lang="en-US" b="1" i="1" dirty="0" smtClean="0">
                <a:effectLst/>
              </a:rPr>
              <a:t>Point-to-Site Connectivity</a:t>
            </a:r>
            <a:r>
              <a:rPr lang="en-US" dirty="0" smtClean="0">
                <a:effectLst/>
              </a:rPr>
              <a:t> page, click next arrow.</a:t>
            </a:r>
          </a:p>
          <a:p>
            <a:pPr marL="228600" indent="-228600">
              <a:buAutoNum type="arabicPeriod"/>
            </a:pPr>
            <a:r>
              <a:rPr lang="en-US" dirty="0" smtClean="0">
                <a:effectLst/>
              </a:rPr>
              <a:t>On </a:t>
            </a:r>
            <a:r>
              <a:rPr lang="en-US" b="1" i="1" dirty="0" smtClean="0">
                <a:effectLst/>
              </a:rPr>
              <a:t>Virtual Network Address Spaces</a:t>
            </a:r>
            <a:r>
              <a:rPr lang="en-US" dirty="0" smtClean="0">
                <a:effectLst/>
              </a:rPr>
              <a:t> page, click on </a:t>
            </a:r>
            <a:r>
              <a:rPr lang="en-US" b="1" dirty="0" smtClean="0">
                <a:effectLst/>
              </a:rPr>
              <a:t>add gateway subnet</a:t>
            </a:r>
            <a:r>
              <a:rPr lang="en-US" dirty="0" smtClean="0">
                <a:effectLst/>
              </a:rPr>
              <a:t> button, and then click on check icon to complete network creation.</a:t>
            </a:r>
          </a:p>
          <a:p>
            <a:pPr marL="228600" indent="-228600">
              <a:buAutoNum type="arabicPeriod"/>
            </a:pPr>
            <a:r>
              <a:rPr lang="en-US" dirty="0" smtClean="0">
                <a:effectLst/>
              </a:rPr>
              <a:t>After the virtual network has been created, open its </a:t>
            </a:r>
            <a:r>
              <a:rPr lang="en-US" b="1" dirty="0" smtClean="0">
                <a:effectLst/>
              </a:rPr>
              <a:t>DASHBOARD</a:t>
            </a:r>
            <a:r>
              <a:rPr lang="en-US" dirty="0" smtClean="0">
                <a:effectLst/>
              </a:rPr>
              <a:t> page, and the click </a:t>
            </a:r>
            <a:r>
              <a:rPr lang="en-US" b="1" dirty="0" smtClean="0">
                <a:effectLst/>
              </a:rPr>
              <a:t>CREATE GATEWAY</a:t>
            </a:r>
            <a:r>
              <a:rPr lang="en-US" dirty="0" smtClean="0">
                <a:effectLst/>
              </a:rPr>
              <a:t> icon to create the dynamic routing gateway.</a:t>
            </a:r>
          </a:p>
          <a:p>
            <a:pPr marL="228600" indent="-228600">
              <a:buAutoNum type="arabicPeriod"/>
            </a:pPr>
            <a:r>
              <a:rPr lang="en-US" dirty="0" smtClean="0">
                <a:effectLst/>
              </a:rPr>
              <a:t>Add a new Windows Server 2012 virtual machine to the virtual network. Note that when you specify user credential, make sure to </a:t>
            </a:r>
            <a:r>
              <a:rPr lang="en-US" u="sng" dirty="0" smtClean="0">
                <a:effectLst/>
              </a:rPr>
              <a:t>use the same user id and password of your local account</a:t>
            </a:r>
            <a:r>
              <a:rPr lang="en-US" dirty="0" smtClean="0">
                <a:effectLst/>
              </a:rPr>
              <a:t>. This is because the virtual machine on Microsoft Azure is not under your domain controller, and we are using the same user credential on both local and virtual machines to allow file sharing.</a:t>
            </a:r>
          </a:p>
          <a:p>
            <a:pPr marL="228600" indent="-228600">
              <a:buAutoNum type="arabicPeriod"/>
            </a:pPr>
            <a:r>
              <a:rPr lang="en-US" dirty="0" smtClean="0">
                <a:effectLst/>
              </a:rPr>
              <a:t>As the virtual machine is cooking, let’s create two self-signed certificates: one for root, and another for client identification. During the following steps we’ll need to upload the root certificate to Microsoft Azure so Microsoft Azure can validate the client machine using the certificate chain.</a:t>
            </a:r>
          </a:p>
          <a:p>
            <a:pPr marL="228600" indent="-228600">
              <a:buAutoNum type="arabicPeriod"/>
            </a:pPr>
            <a:r>
              <a:rPr lang="en-US" dirty="0" smtClean="0">
                <a:effectLst/>
              </a:rPr>
              <a:t>Launch </a:t>
            </a:r>
            <a:r>
              <a:rPr lang="en-US" b="1" dirty="0" smtClean="0">
                <a:effectLst/>
              </a:rPr>
              <a:t>Developer Command Prompt for VS2012</a:t>
            </a:r>
            <a:r>
              <a:rPr lang="en-US" dirty="0" smtClean="0">
                <a:effectLst/>
              </a:rPr>
              <a:t> as administrator. Change current folder to a folder where you want to keep the generated certificates. Here I’ll use folder </a:t>
            </a:r>
            <a:r>
              <a:rPr lang="en-US" b="1" i="1" dirty="0" smtClean="0">
                <a:effectLst/>
              </a:rPr>
              <a:t>c:\books</a:t>
            </a:r>
            <a:r>
              <a:rPr lang="en-US" dirty="0" smtClean="0">
                <a:effectLst/>
              </a:rPr>
              <a:t>.</a:t>
            </a:r>
          </a:p>
          <a:p>
            <a:pPr marL="228600" indent="-228600">
              <a:buAutoNum type="arabicPeriod"/>
            </a:pPr>
            <a:r>
              <a:rPr lang="en-US" dirty="0" smtClean="0">
                <a:effectLst/>
              </a:rPr>
              <a:t>Use command </a:t>
            </a:r>
            <a:r>
              <a:rPr lang="en-US" dirty="0" err="1" smtClean="0">
                <a:effectLst/>
              </a:rPr>
              <a:t>makecert</a:t>
            </a:r>
            <a:r>
              <a:rPr lang="en-US" dirty="0" smtClean="0">
                <a:effectLst/>
              </a:rPr>
              <a:t> -sky exchange -r -n "CN=</a:t>
            </a:r>
            <a:r>
              <a:rPr lang="en-US" dirty="0" err="1" smtClean="0">
                <a:effectLst/>
              </a:rPr>
              <a:t>MyFakeRoot</a:t>
            </a:r>
            <a:r>
              <a:rPr lang="en-US" dirty="0" smtClean="0">
                <a:effectLst/>
              </a:rPr>
              <a:t>" -</a:t>
            </a:r>
            <a:r>
              <a:rPr lang="en-US" dirty="0" err="1" smtClean="0">
                <a:effectLst/>
              </a:rPr>
              <a:t>pe</a:t>
            </a:r>
            <a:r>
              <a:rPr lang="en-US" dirty="0" smtClean="0">
                <a:effectLst/>
              </a:rPr>
              <a:t> -a sha1 -</a:t>
            </a:r>
            <a:r>
              <a:rPr lang="en-US" dirty="0" err="1" smtClean="0">
                <a:effectLst/>
              </a:rPr>
              <a:t>len</a:t>
            </a:r>
            <a:r>
              <a:rPr lang="en-US" dirty="0" smtClean="0">
                <a:effectLst/>
              </a:rPr>
              <a:t> 2048 -</a:t>
            </a:r>
            <a:r>
              <a:rPr lang="en-US" dirty="0" err="1" smtClean="0">
                <a:effectLst/>
              </a:rPr>
              <a:t>ss</a:t>
            </a:r>
            <a:r>
              <a:rPr lang="en-US" dirty="0" smtClean="0">
                <a:effectLst/>
              </a:rPr>
              <a:t> My to create root certificate.</a:t>
            </a:r>
          </a:p>
          <a:p>
            <a:pPr marL="228600" indent="-228600">
              <a:buAutoNum type="arabicPeriod"/>
            </a:pPr>
            <a:r>
              <a:rPr lang="en-US" dirty="0" smtClean="0">
                <a:effectLst/>
              </a:rPr>
              <a:t>Use command </a:t>
            </a:r>
            <a:r>
              <a:rPr lang="en-US" dirty="0" err="1" smtClean="0">
                <a:effectLst/>
              </a:rPr>
              <a:t>makecert</a:t>
            </a:r>
            <a:r>
              <a:rPr lang="en-US" dirty="0" smtClean="0">
                <a:effectLst/>
              </a:rPr>
              <a:t> -n "CN=</a:t>
            </a:r>
            <a:r>
              <a:rPr lang="en-US" dirty="0" err="1" smtClean="0">
                <a:effectLst/>
              </a:rPr>
              <a:t>MyLaptop</a:t>
            </a:r>
            <a:r>
              <a:rPr lang="en-US" dirty="0" smtClean="0">
                <a:effectLst/>
              </a:rPr>
              <a:t>" -</a:t>
            </a:r>
            <a:r>
              <a:rPr lang="en-US" dirty="0" err="1" smtClean="0">
                <a:effectLst/>
              </a:rPr>
              <a:t>pe</a:t>
            </a:r>
            <a:r>
              <a:rPr lang="en-US" dirty="0" smtClean="0">
                <a:effectLst/>
              </a:rPr>
              <a:t> -sky exchange -m 96 -</a:t>
            </a:r>
            <a:r>
              <a:rPr lang="en-US" dirty="0" err="1" smtClean="0">
                <a:effectLst/>
              </a:rPr>
              <a:t>ss</a:t>
            </a:r>
            <a:r>
              <a:rPr lang="en-US" dirty="0" smtClean="0">
                <a:effectLst/>
              </a:rPr>
              <a:t> My -in "</a:t>
            </a:r>
            <a:r>
              <a:rPr lang="en-US" dirty="0" err="1" smtClean="0">
                <a:effectLst/>
              </a:rPr>
              <a:t>MyFakeRoot</a:t>
            </a:r>
            <a:r>
              <a:rPr lang="en-US" dirty="0" smtClean="0">
                <a:effectLst/>
              </a:rPr>
              <a:t>" -is my -a sha1 to create client certificate.</a:t>
            </a:r>
          </a:p>
          <a:p>
            <a:pPr marL="228600" indent="-228600">
              <a:buAutoNum type="arabicPeriod"/>
            </a:pPr>
            <a:r>
              <a:rPr lang="en-US" dirty="0" smtClean="0">
                <a:effectLst/>
              </a:rPr>
              <a:t>Launch </a:t>
            </a:r>
            <a:r>
              <a:rPr lang="en-US" b="1" dirty="0" err="1" smtClean="0">
                <a:effectLst/>
              </a:rPr>
              <a:t>certmgr</a:t>
            </a:r>
            <a:r>
              <a:rPr lang="en-US" dirty="0" smtClean="0">
                <a:effectLst/>
              </a:rPr>
              <a:t>. Export the root certificate as a </a:t>
            </a:r>
            <a:r>
              <a:rPr lang="en-US" b="1" i="1" dirty="0" smtClean="0">
                <a:effectLst/>
              </a:rPr>
              <a:t>MyFakeRoot.cer</a:t>
            </a:r>
            <a:r>
              <a:rPr lang="en-US" dirty="0" smtClean="0">
                <a:effectLst/>
              </a:rPr>
              <a:t> file (</a:t>
            </a:r>
            <a:r>
              <a:rPr lang="en-US" u="sng" dirty="0" smtClean="0">
                <a:effectLst/>
              </a:rPr>
              <a:t>without</a:t>
            </a:r>
            <a:r>
              <a:rPr lang="en-US" dirty="0" smtClean="0">
                <a:effectLst/>
              </a:rPr>
              <a:t> private key).</a:t>
            </a:r>
          </a:p>
          <a:p>
            <a:pPr marL="228600" indent="-228600">
              <a:buAutoNum type="arabicPeriod"/>
            </a:pPr>
            <a:r>
              <a:rPr lang="en-US" dirty="0" smtClean="0">
                <a:effectLst/>
              </a:rPr>
              <a:t>[Optional] if you are configuring VPN for another client, you’d need to install the client certificate on target machine.</a:t>
            </a:r>
          </a:p>
          <a:p>
            <a:pPr marL="228600" indent="-228600">
              <a:buAutoNum type="arabicPeriod"/>
            </a:pPr>
            <a:r>
              <a:rPr lang="en-US" dirty="0" smtClean="0">
                <a:effectLst/>
              </a:rPr>
              <a:t>Go back to Microsoft Azure Management Portal. On </a:t>
            </a:r>
            <a:r>
              <a:rPr lang="en-US" b="1" dirty="0" smtClean="0">
                <a:effectLst/>
              </a:rPr>
              <a:t>DASHBOARD</a:t>
            </a:r>
            <a:r>
              <a:rPr lang="en-US" dirty="0" smtClean="0">
                <a:effectLst/>
              </a:rPr>
              <a:t> page of the virtual network, click on link </a:t>
            </a:r>
            <a:r>
              <a:rPr lang="en-US" b="1" dirty="0" smtClean="0">
                <a:effectLst/>
              </a:rPr>
              <a:t>Upload client certificate</a:t>
            </a:r>
            <a:r>
              <a:rPr lang="en-US" dirty="0" smtClean="0">
                <a:effectLst/>
              </a:rPr>
              <a:t> to upload the root certificate. Note at this point the gateway should have been created.</a:t>
            </a:r>
          </a:p>
          <a:p>
            <a:pPr marL="228600" indent="-228600">
              <a:buAutoNum type="arabicPeriod"/>
            </a:pPr>
            <a:r>
              <a:rPr lang="en-US" dirty="0" smtClean="0">
                <a:effectLst/>
              </a:rPr>
              <a:t>After certificate has been uploaded, you can download and install VPN client from the </a:t>
            </a:r>
            <a:r>
              <a:rPr lang="en-US" b="1" dirty="0" smtClean="0">
                <a:effectLst/>
              </a:rPr>
              <a:t>DASHBOARD</a:t>
            </a:r>
            <a:r>
              <a:rPr lang="en-US" dirty="0" smtClean="0">
                <a:effectLst/>
              </a:rPr>
              <a:t> page (</a:t>
            </a:r>
            <a:r>
              <a:rPr lang="en-US" b="1" i="1" dirty="0" smtClean="0">
                <a:effectLst/>
              </a:rPr>
              <a:t>AMD64 Client</a:t>
            </a:r>
            <a:r>
              <a:rPr lang="en-US" dirty="0" smtClean="0">
                <a:effectLst/>
              </a:rPr>
              <a:t> link for 64-bit machines, </a:t>
            </a:r>
            <a:r>
              <a:rPr lang="en-US" b="1" i="1" dirty="0" smtClean="0">
                <a:effectLst/>
              </a:rPr>
              <a:t>x86 Client</a:t>
            </a:r>
            <a:r>
              <a:rPr lang="en-US" dirty="0" smtClean="0">
                <a:effectLst/>
              </a:rPr>
              <a:t> link for 32-bit machines).</a:t>
            </a:r>
          </a:p>
          <a:p>
            <a:pPr marL="228600" indent="-228600">
              <a:buAutoNum type="arabicPeriod"/>
            </a:pPr>
            <a:r>
              <a:rPr lang="en-US" dirty="0" smtClean="0">
                <a:effectLst/>
              </a:rPr>
              <a:t>After VPN client has been installed, you can see the VPN connection on your Windows network connection list. Click on the network to connect. When prompted by the VPN client, click </a:t>
            </a:r>
            <a:r>
              <a:rPr lang="en-US" b="1" dirty="0" smtClean="0">
                <a:effectLst/>
              </a:rPr>
              <a:t>Connect</a:t>
            </a:r>
            <a:r>
              <a:rPr lang="en-US" dirty="0" smtClean="0">
                <a:effectLst/>
              </a:rPr>
              <a:t> button to continue.</a:t>
            </a:r>
          </a:p>
          <a:p>
            <a:pPr marL="228600" indent="-228600">
              <a:buAutoNum type="arabicPeriod"/>
            </a:pPr>
            <a:r>
              <a:rPr lang="en-US" dirty="0" smtClean="0">
                <a:effectLst/>
              </a:rPr>
              <a:t>[Optional] Now you can use </a:t>
            </a:r>
            <a:r>
              <a:rPr lang="en-US" b="1" i="1" dirty="0" err="1" smtClean="0">
                <a:effectLst/>
              </a:rPr>
              <a:t>ipconfig</a:t>
            </a:r>
            <a:r>
              <a:rPr lang="en-US" b="1" i="1" dirty="0" smtClean="0">
                <a:effectLst/>
              </a:rPr>
              <a:t>/all</a:t>
            </a:r>
            <a:r>
              <a:rPr lang="en-US" dirty="0" smtClean="0">
                <a:effectLst/>
              </a:rPr>
              <a:t> to verify if VPN connection has been successfully established  (look for PPP adapter).</a:t>
            </a:r>
          </a:p>
          <a:p>
            <a:pPr marL="228600" indent="-228600">
              <a:buAutoNum type="arabicPeriod"/>
            </a:pPr>
            <a:r>
              <a:rPr lang="en-US" dirty="0" smtClean="0">
                <a:effectLst/>
              </a:rPr>
              <a:t>Log on to the virtual machine, create a new </a:t>
            </a:r>
            <a:r>
              <a:rPr lang="en-US" b="1" i="1" dirty="0" smtClean="0">
                <a:effectLst/>
              </a:rPr>
              <a:t>Share</a:t>
            </a:r>
            <a:r>
              <a:rPr lang="en-US" dirty="0" smtClean="0">
                <a:effectLst/>
              </a:rPr>
              <a:t> folder under</a:t>
            </a:r>
            <a:r>
              <a:rPr lang="en-US" b="1" i="1" dirty="0" smtClean="0">
                <a:effectLst/>
              </a:rPr>
              <a:t> c:\</a:t>
            </a:r>
            <a:r>
              <a:rPr lang="en-US" dirty="0" smtClean="0">
                <a:effectLst/>
              </a:rPr>
              <a:t>. Share the folder with the user you specified when you created the virtual machine. </a:t>
            </a:r>
          </a:p>
          <a:p>
            <a:pPr marL="228600" indent="-228600">
              <a:buAutoNum type="arabicPeriod"/>
            </a:pPr>
            <a:r>
              <a:rPr lang="en-US" dirty="0" smtClean="0">
                <a:effectLst/>
              </a:rPr>
              <a:t>On Management Portal, record the virtual machines private IP on its </a:t>
            </a:r>
            <a:r>
              <a:rPr lang="en-US" b="1" dirty="0" smtClean="0">
                <a:effectLst/>
              </a:rPr>
              <a:t>DASHBOARD</a:t>
            </a:r>
            <a:r>
              <a:rPr lang="en-US" dirty="0" smtClean="0">
                <a:effectLst/>
              </a:rPr>
              <a:t> page. In my case the IP is 10.0.1.4.</a:t>
            </a:r>
          </a:p>
          <a:p>
            <a:pPr marL="228600" indent="-228600">
              <a:buAutoNum type="arabicPeriod"/>
            </a:pPr>
            <a:r>
              <a:rPr lang="en-US" dirty="0" smtClean="0">
                <a:effectLst/>
              </a:rPr>
              <a:t>Now you can use Explorer on your local machine and access the shared folder by \\10.0.1.4\Share.</a:t>
            </a:r>
          </a:p>
        </p:txBody>
      </p:sp>
      <p:sp>
        <p:nvSpPr>
          <p:cNvPr id="4" name="Slide Number Placeholder 3"/>
          <p:cNvSpPr>
            <a:spLocks noGrp="1"/>
          </p:cNvSpPr>
          <p:nvPr>
            <p:ph type="sldNum" sz="quarter" idx="10"/>
          </p:nvPr>
        </p:nvSpPr>
        <p:spPr/>
        <p:txBody>
          <a:bodyPr/>
          <a:lstStyle/>
          <a:p>
            <a:fld id="{2C52CFDC-D2D5-4B9F-BA75-89F771E01AEB}" type="slidenum">
              <a:rPr lang="en-US" smtClean="0"/>
              <a:t>57</a:t>
            </a:fld>
            <a:endParaRPr lang="en-US"/>
          </a:p>
        </p:txBody>
      </p:sp>
    </p:spTree>
    <p:extLst>
      <p:ext uri="{BB962C8B-B14F-4D97-AF65-F5344CB8AC3E}">
        <p14:creationId xmlns:p14="http://schemas.microsoft.com/office/powerpoint/2010/main" val="17321895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Azur</a:t>
            </a:r>
            <a:r>
              <a:rPr lang="en-US" baseline="0" dirty="0" smtClean="0"/>
              <a:t>e VMs</a:t>
            </a:r>
            <a:r>
              <a:rPr lang="en-US" dirty="0" smtClean="0"/>
              <a:t> is just one of many services in Azure</a:t>
            </a:r>
            <a:endParaRPr lang="en-CA"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58</a:t>
            </a:fld>
            <a:endParaRPr lang="en-US"/>
          </a:p>
        </p:txBody>
      </p:sp>
    </p:spTree>
    <p:extLst>
      <p:ext uri="{BB962C8B-B14F-4D97-AF65-F5344CB8AC3E}">
        <p14:creationId xmlns:p14="http://schemas.microsoft.com/office/powerpoint/2010/main" val="1092875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asides from</a:t>
            </a:r>
            <a:r>
              <a:rPr lang="en-US" baseline="0" dirty="0" smtClean="0"/>
              <a:t> Virtual Machines (IaaS) most of Azure is PaaS which means you can treat it like a set of building blocks that you can use to construct your product while focusing on your core business by not developing solutions such as an account solution (AD), security (AD, Multifactor Authentication), Mobile back end (Mobile services), Notification systems (Notification Hubs) etc.</a:t>
            </a:r>
            <a:endParaRPr lang="en-CA" dirty="0" smtClean="0"/>
          </a:p>
          <a:p>
            <a:endParaRPr lang="en-US" dirty="0" smtClean="0"/>
          </a:p>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59</a:t>
            </a:fld>
            <a:endParaRPr lang="en-US"/>
          </a:p>
        </p:txBody>
      </p:sp>
    </p:spTree>
    <p:extLst>
      <p:ext uri="{BB962C8B-B14F-4D97-AF65-F5344CB8AC3E}">
        <p14:creationId xmlns:p14="http://schemas.microsoft.com/office/powerpoint/2010/main" val="30354052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Azur</a:t>
            </a:r>
            <a:r>
              <a:rPr lang="en-US" baseline="0" dirty="0" smtClean="0"/>
              <a:t>e W</a:t>
            </a:r>
            <a:r>
              <a:rPr lang="en-US" dirty="0" smtClean="0"/>
              <a:t>ebsites isn’t the only Platform as a Service offering on Azure, in fact we are the</a:t>
            </a:r>
            <a:r>
              <a:rPr lang="en-US" baseline="0" dirty="0" smtClean="0"/>
              <a:t> leaders in PaaS offerings</a:t>
            </a:r>
            <a:endParaRPr lang="en-CA"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60</a:t>
            </a:fld>
            <a:endParaRPr lang="en-US"/>
          </a:p>
        </p:txBody>
      </p:sp>
    </p:spTree>
    <p:extLst>
      <p:ext uri="{BB962C8B-B14F-4D97-AF65-F5344CB8AC3E}">
        <p14:creationId xmlns:p14="http://schemas.microsoft.com/office/powerpoint/2010/main" val="2362117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a:t>
            </a:r>
            <a:endParaRPr lang="en-US" dirty="0" smtClean="0"/>
          </a:p>
          <a:p>
            <a:pPr marL="228600" indent="-228600">
              <a:buFont typeface="+mj-lt"/>
              <a:buAutoNum type="arabicPeriod"/>
            </a:pPr>
            <a:r>
              <a:rPr lang="en-US" dirty="0" smtClean="0"/>
              <a:t>And you keep iterating and making improvements over time. [Click]</a:t>
            </a:r>
            <a:endParaRPr lang="en-US" baseline="0" dirty="0" smtClean="0"/>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p>
          <a:p>
            <a:pPr marL="228600" indent="-228600">
              <a:buFont typeface="+mj-lt"/>
              <a:buAutoNum type="arabicPeriod"/>
            </a:pPr>
            <a:r>
              <a:rPr lang="en-US" baseline="0" dirty="0" smtClean="0"/>
              <a:t>In this session we’ll focus on infrastructural components including virtual machines and virtual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5/25/2015 10:52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961546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beyond the free trial</a:t>
            </a:r>
            <a:r>
              <a:rPr lang="en-US" baseline="0" dirty="0" smtClean="0"/>
              <a:t> we have a pretty awesome program for startups</a:t>
            </a:r>
            <a:endParaRPr lang="en-CA"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28743235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BizSpark is the name</a:t>
            </a:r>
            <a:r>
              <a:rPr lang="en-US" baseline="0" dirty="0" smtClean="0"/>
              <a:t> of the program (set of offers) we have for tech startups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Video:</a:t>
            </a:r>
          </a:p>
          <a:p>
            <a:pPr marL="171450" indent="-171450">
              <a:buFont typeface="Arial" panose="020B0604020202020204" pitchFamily="34" charset="0"/>
              <a:buChar char="•"/>
            </a:pPr>
            <a:r>
              <a:rPr lang="en-US" b="0" baseline="0" dirty="0" smtClean="0"/>
              <a:t>Watch this video (http://aka.ms/bizsparkvid) to get familiar with BizSpark and our offers</a:t>
            </a:r>
            <a:endParaRPr lang="en-CA" b="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63</a:t>
            </a:fld>
            <a:endParaRPr lang="en-US"/>
          </a:p>
        </p:txBody>
      </p:sp>
    </p:spTree>
    <p:extLst>
      <p:ext uri="{BB962C8B-B14F-4D97-AF65-F5344CB8AC3E}">
        <p14:creationId xmlns:p14="http://schemas.microsoft.com/office/powerpoint/2010/main" val="13439434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lgn="l">
              <a:buFont typeface="Arial" panose="020B0604020202020204" pitchFamily="34" charset="0"/>
              <a:buChar char="•"/>
            </a:pPr>
            <a:r>
              <a:rPr lang="en-US" dirty="0" smtClean="0"/>
              <a:t>Explain that BizSpark is for tech startups who are developing 1</a:t>
            </a:r>
            <a:r>
              <a:rPr lang="en-US" baseline="30000" dirty="0" smtClean="0"/>
              <a:t>st</a:t>
            </a:r>
            <a:r>
              <a:rPr lang="en-US" dirty="0" smtClean="0"/>
              <a:t> party IP/Hardware/Software.</a:t>
            </a:r>
            <a:endParaRPr lang="en-US" baseline="0" dirty="0" smtClean="0"/>
          </a:p>
          <a:p>
            <a:pPr marL="171450" indent="-171450" algn="l">
              <a:buFont typeface="Arial" panose="020B0604020202020204" pitchFamily="34" charset="0"/>
              <a:buChar char="•"/>
            </a:pPr>
            <a:r>
              <a:rPr lang="en-US" baseline="0" dirty="0" smtClean="0"/>
              <a:t>The #1 reason startups are denied their application to BizSpark is that they are consultants/contract workers etc.</a:t>
            </a:r>
          </a:p>
          <a:p>
            <a:pPr marL="171450" indent="-171450">
              <a:buFont typeface="Arial" panose="020B0604020202020204" pitchFamily="34" charset="0"/>
              <a:buChar char="•"/>
            </a:pPr>
            <a:r>
              <a:rPr lang="en-US" baseline="0" dirty="0" smtClean="0"/>
              <a:t>In short if you company is developing something it will sell (not on a contract for someone else) then you are set.</a:t>
            </a:r>
          </a:p>
        </p:txBody>
      </p:sp>
      <p:sp>
        <p:nvSpPr>
          <p:cNvPr id="4" name="Slide Number Placeholder 3"/>
          <p:cNvSpPr>
            <a:spLocks noGrp="1"/>
          </p:cNvSpPr>
          <p:nvPr>
            <p:ph type="sldNum" sz="quarter" idx="10"/>
          </p:nvPr>
        </p:nvSpPr>
        <p:spPr/>
        <p:txBody>
          <a:bodyPr/>
          <a:lstStyle/>
          <a:p>
            <a:fld id="{2C52CFDC-D2D5-4B9F-BA75-89F771E01AEB}" type="slidenum">
              <a:rPr lang="en-US" smtClean="0"/>
              <a:t>64</a:t>
            </a:fld>
            <a:endParaRPr lang="en-US"/>
          </a:p>
        </p:txBody>
      </p:sp>
    </p:spTree>
    <p:extLst>
      <p:ext uri="{BB962C8B-B14F-4D97-AF65-F5344CB8AC3E}">
        <p14:creationId xmlns:p14="http://schemas.microsoft.com/office/powerpoint/2010/main" val="4459328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these are the common reasons a</a:t>
            </a:r>
            <a:r>
              <a:rPr lang="en-US" baseline="0" dirty="0" smtClean="0"/>
              <a:t> startups a</a:t>
            </a:r>
            <a:r>
              <a:rPr lang="en-US" dirty="0" smtClean="0"/>
              <a:t>pplication is denied from BizSpark</a:t>
            </a:r>
          </a:p>
          <a:p>
            <a:pPr marL="171450" indent="-171450">
              <a:buFont typeface="Arial" panose="020B0604020202020204" pitchFamily="34" charset="0"/>
              <a:buChar char="•"/>
            </a:pPr>
            <a:r>
              <a:rPr lang="en-US" baseline="0" dirty="0" smtClean="0"/>
              <a:t>We get asked “what if a consulting/contracting company otherwise meets all the requirements as they are now working on a 1</a:t>
            </a:r>
            <a:r>
              <a:rPr lang="en-US" baseline="30000" dirty="0" smtClean="0"/>
              <a:t>st</a:t>
            </a:r>
            <a:r>
              <a:rPr lang="en-US" baseline="0" dirty="0" smtClean="0"/>
              <a:t> party app. The answer is connect with us (bizsparkca@Microsoft.com) as we can make an exception provided the benefits we give them only apply to that work.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65</a:t>
            </a:fld>
            <a:endParaRPr lang="en-US"/>
          </a:p>
        </p:txBody>
      </p:sp>
    </p:spTree>
    <p:extLst>
      <p:ext uri="{BB962C8B-B14F-4D97-AF65-F5344CB8AC3E}">
        <p14:creationId xmlns:p14="http://schemas.microsoft.com/office/powerpoint/2010/main" val="5690791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the core of the benefits</a:t>
            </a:r>
            <a:r>
              <a:rPr lang="en-US" baseline="0" dirty="0" smtClean="0"/>
              <a:t> include cloud credits, free MS software &amp; access to a loaner pool of devices for </a:t>
            </a:r>
            <a:r>
              <a:rPr lang="en-US" baseline="0" dirty="0" err="1" smtClean="0"/>
              <a:t>dev</a:t>
            </a:r>
            <a:r>
              <a:rPr lang="en-US" baseline="0" dirty="0" smtClean="0"/>
              <a:t>/test.</a:t>
            </a:r>
          </a:p>
        </p:txBody>
      </p:sp>
      <p:sp>
        <p:nvSpPr>
          <p:cNvPr id="4" name="Slide Number Placeholder 3"/>
          <p:cNvSpPr>
            <a:spLocks noGrp="1"/>
          </p:cNvSpPr>
          <p:nvPr>
            <p:ph type="sldNum" sz="quarter" idx="10"/>
          </p:nvPr>
        </p:nvSpPr>
        <p:spPr/>
        <p:txBody>
          <a:bodyPr/>
          <a:lstStyle/>
          <a:p>
            <a:fld id="{2C52CFDC-D2D5-4B9F-BA75-89F771E01AEB}" type="slidenum">
              <a:rPr lang="en-US" smtClean="0"/>
              <a:t>66</a:t>
            </a:fld>
            <a:endParaRPr lang="en-US"/>
          </a:p>
        </p:txBody>
      </p:sp>
    </p:spTree>
    <p:extLst>
      <p:ext uri="{BB962C8B-B14F-4D97-AF65-F5344CB8AC3E}">
        <p14:creationId xmlns:p14="http://schemas.microsoft.com/office/powerpoint/2010/main" val="39831587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Key points to hit are</a:t>
            </a:r>
          </a:p>
          <a:p>
            <a:pPr marL="628650" lvl="1" indent="-171450">
              <a:buFont typeface="Arial" panose="020B0604020202020204" pitchFamily="34" charset="0"/>
              <a:buChar char="•"/>
            </a:pPr>
            <a:r>
              <a:rPr lang="en-US" dirty="0" smtClean="0"/>
              <a:t>$150</a:t>
            </a:r>
            <a:r>
              <a:rPr lang="en-US" baseline="0" dirty="0" smtClean="0"/>
              <a:t> a month in azure credits (per developer) while an active member of BizSpark (max 3 years)</a:t>
            </a:r>
            <a:endParaRPr lang="en-US" dirty="0" smtClean="0"/>
          </a:p>
          <a:p>
            <a:pPr marL="628650" lvl="1" indent="-171450">
              <a:buFont typeface="Arial" panose="020B0604020202020204" pitchFamily="34" charset="0"/>
              <a:buChar char="•"/>
            </a:pPr>
            <a:r>
              <a:rPr lang="en-US" baseline="0" dirty="0" smtClean="0"/>
              <a:t>There are Windows and </a:t>
            </a:r>
            <a:r>
              <a:rPr lang="en-US" b="1" baseline="0" dirty="0" smtClean="0"/>
              <a:t>Linux </a:t>
            </a:r>
            <a:r>
              <a:rPr lang="en-US" b="0" baseline="0" dirty="0" smtClean="0"/>
              <a:t>virtual machines on Azure including ready to deploy images of Windows Server, Ubuntu, CentOS and more.</a:t>
            </a:r>
          </a:p>
          <a:p>
            <a:pPr marL="628650" lvl="1" indent="-171450">
              <a:buFont typeface="Arial" panose="020B0604020202020204" pitchFamily="34" charset="0"/>
              <a:buChar char="•"/>
            </a:pPr>
            <a:r>
              <a:rPr lang="en-US" b="0" baseline="0" dirty="0" smtClean="0"/>
              <a:t>Websites (PaaS) support for .NET, Node.js, PHP, Python and more</a:t>
            </a:r>
          </a:p>
          <a:p>
            <a:pPr marL="628650" lvl="1" indent="-171450">
              <a:buFont typeface="Arial" panose="020B0604020202020204" pitchFamily="34" charset="0"/>
              <a:buChar char="•"/>
            </a:pPr>
            <a:r>
              <a:rPr lang="en-US" b="0" baseline="0" dirty="0" smtClean="0"/>
              <a:t>Mobile Services for iOS, Android, Windows &amp; Web</a:t>
            </a:r>
          </a:p>
          <a:p>
            <a:pPr marL="628650" lvl="1" indent="-171450">
              <a:buFont typeface="Arial" panose="020B0604020202020204" pitchFamily="34" charset="0"/>
              <a:buChar char="•"/>
            </a:pPr>
            <a:r>
              <a:rPr lang="en-US" b="0" baseline="0" dirty="0" smtClean="0"/>
              <a:t>If you go past the credits you get a 40% discount on paid usage</a:t>
            </a:r>
            <a:endParaRPr lang="en-US" b="1"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67</a:t>
            </a:fld>
            <a:endParaRPr lang="en-US"/>
          </a:p>
        </p:txBody>
      </p:sp>
    </p:spTree>
    <p:extLst>
      <p:ext uri="{BB962C8B-B14F-4D97-AF65-F5344CB8AC3E}">
        <p14:creationId xmlns:p14="http://schemas.microsoft.com/office/powerpoint/2010/main" val="32037279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Key points to hit are</a:t>
            </a:r>
          </a:p>
          <a:p>
            <a:pPr marL="628650" lvl="1" indent="-171450">
              <a:buFont typeface="Arial" panose="020B0604020202020204" pitchFamily="34" charset="0"/>
              <a:buChar char="•"/>
            </a:pPr>
            <a:r>
              <a:rPr lang="en-US" dirty="0" smtClean="0"/>
              <a:t>The core of the BizSpark offer is free MSDN Ultimate Subscriptions</a:t>
            </a:r>
            <a:r>
              <a:rPr lang="en-US" baseline="0" dirty="0" smtClean="0"/>
              <a:t> (again one per developer)</a:t>
            </a:r>
          </a:p>
          <a:p>
            <a:pPr marL="628650" lvl="1" indent="-171450">
              <a:buFont typeface="Arial" panose="020B0604020202020204" pitchFamily="34" charset="0"/>
              <a:buChar char="•"/>
            </a:pPr>
            <a:r>
              <a:rPr lang="en-US" b="0" baseline="0" dirty="0" smtClean="0"/>
              <a:t>Normally these sell for over $13,000 each to our enterprise customers</a:t>
            </a:r>
          </a:p>
          <a:p>
            <a:pPr marL="628650" lvl="1" indent="-171450">
              <a:buFont typeface="Arial" panose="020B0604020202020204" pitchFamily="34" charset="0"/>
              <a:buChar char="•"/>
            </a:pPr>
            <a:r>
              <a:rPr lang="en-US" b="0" baseline="0" dirty="0" smtClean="0"/>
              <a:t>Startups get them for free!</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68</a:t>
            </a:fld>
            <a:endParaRPr lang="en-US"/>
          </a:p>
        </p:txBody>
      </p:sp>
    </p:spTree>
    <p:extLst>
      <p:ext uri="{BB962C8B-B14F-4D97-AF65-F5344CB8AC3E}">
        <p14:creationId xmlns:p14="http://schemas.microsoft.com/office/powerpoint/2010/main" val="1351442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the benefits scale when they add</a:t>
            </a:r>
            <a:r>
              <a:rPr lang="en-US" baseline="0" dirty="0" smtClean="0"/>
              <a:t> more developers</a:t>
            </a:r>
          </a:p>
          <a:p>
            <a:pPr marL="171450" indent="-171450">
              <a:buFont typeface="Arial" panose="020B0604020202020204" pitchFamily="34" charset="0"/>
              <a:buChar char="•"/>
            </a:pPr>
            <a:r>
              <a:rPr lang="en-US" b="0" baseline="0" dirty="0" smtClean="0"/>
              <a:t>Each developer gets their own MSDN subscription (and therefore their own benefits) including their own Azure subscription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69</a:t>
            </a:fld>
            <a:endParaRPr lang="en-US"/>
          </a:p>
        </p:txBody>
      </p:sp>
    </p:spTree>
    <p:extLst>
      <p:ext uri="{BB962C8B-B14F-4D97-AF65-F5344CB8AC3E}">
        <p14:creationId xmlns:p14="http://schemas.microsoft.com/office/powerpoint/2010/main" val="3621675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you can have</a:t>
            </a:r>
            <a:r>
              <a:rPr lang="en-US" baseline="0" dirty="0" smtClean="0"/>
              <a:t> one developer apply their benefits towards a </a:t>
            </a:r>
            <a:r>
              <a:rPr lang="en-US" baseline="0" dirty="0" err="1" smtClean="0"/>
              <a:t>dev</a:t>
            </a:r>
            <a:r>
              <a:rPr lang="en-US" baseline="0" dirty="0" smtClean="0"/>
              <a:t> environment, another to a test </a:t>
            </a:r>
            <a:r>
              <a:rPr lang="en-US" baseline="0" dirty="0" err="1" smtClean="0"/>
              <a:t>env</a:t>
            </a:r>
            <a:r>
              <a:rPr lang="en-US" baseline="0" dirty="0" smtClean="0"/>
              <a:t>, another to a production </a:t>
            </a:r>
            <a:r>
              <a:rPr lang="en-US" baseline="0" dirty="0" err="1" smtClean="0"/>
              <a:t>env</a:t>
            </a:r>
            <a:endParaRPr lang="en-US" baseline="0" dirty="0" smtClean="0"/>
          </a:p>
          <a:p>
            <a:pPr marL="171450" indent="-171450">
              <a:buFont typeface="Arial" panose="020B0604020202020204" pitchFamily="34" charset="0"/>
              <a:buChar char="•"/>
            </a:pPr>
            <a:r>
              <a:rPr lang="en-US" b="0" baseline="0" dirty="0" smtClean="0"/>
              <a:t>Need more? Just email </a:t>
            </a:r>
            <a:r>
              <a:rPr lang="en-US" b="0" baseline="0" dirty="0" err="1" smtClean="0"/>
              <a:t>bizspark</a:t>
            </a:r>
            <a:r>
              <a:rPr lang="en-US" b="0" baseline="0" dirty="0" smtClean="0"/>
              <a:t> and explain why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70</a:t>
            </a:fld>
            <a:endParaRPr lang="en-US"/>
          </a:p>
        </p:txBody>
      </p:sp>
    </p:spTree>
    <p:extLst>
      <p:ext uri="{BB962C8B-B14F-4D97-AF65-F5344CB8AC3E}">
        <p14:creationId xmlns:p14="http://schemas.microsoft.com/office/powerpoint/2010/main" val="292293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8812973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over 2800 startups are</a:t>
            </a:r>
            <a:r>
              <a:rPr lang="en-US" baseline="0" dirty="0" smtClean="0"/>
              <a:t> active or have graduated through the program!</a:t>
            </a:r>
          </a:p>
          <a:p>
            <a:pPr marL="171450" indent="-171450">
              <a:buFont typeface="Arial" panose="020B0604020202020204" pitchFamily="34" charset="0"/>
              <a:buChar char="•"/>
            </a:pPr>
            <a:r>
              <a:rPr lang="en-US" b="0" baseline="0" dirty="0" smtClean="0"/>
              <a:t>Currently there are over 1900 startups active in the program (03.16.2015)</a:t>
            </a:r>
          </a:p>
          <a:p>
            <a:pPr marL="171450" indent="-171450">
              <a:buFont typeface="Arial" panose="020B0604020202020204" pitchFamily="34" charset="0"/>
              <a:buChar char="•"/>
            </a:pPr>
            <a:r>
              <a:rPr lang="en-US" b="0" baseline="0" dirty="0" smtClean="0"/>
              <a:t>Feel free to edit the startups being shown to highlight local ones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71</a:t>
            </a:fld>
            <a:endParaRPr lang="en-US"/>
          </a:p>
        </p:txBody>
      </p:sp>
    </p:spTree>
    <p:extLst>
      <p:ext uri="{BB962C8B-B14F-4D97-AF65-F5344CB8AC3E}">
        <p14:creationId xmlns:p14="http://schemas.microsoft.com/office/powerpoint/2010/main" val="24728223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5/25/2015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73</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High-level selling points of virtual machines.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Both</a:t>
            </a:r>
            <a:r>
              <a:rPr lang="en-US" baseline="0" dirty="0" smtClean="0"/>
              <a:t> Linux and Windows are supported. It’s important to reiterate on this as many developers are still not aware of this.</a:t>
            </a:r>
          </a:p>
          <a:p>
            <a:pPr marL="171450" indent="-171450">
              <a:buFont typeface="Arial" panose="020B0604020202020204" pitchFamily="34" charset="0"/>
              <a:buChar char="•"/>
            </a:pPr>
            <a:r>
              <a:rPr lang="en-US" baseline="0" dirty="0" smtClean="0"/>
              <a:t>Mention scaling at enterprise level using DSC, Puppet or Chef.</a:t>
            </a:r>
          </a:p>
          <a:p>
            <a:pPr marL="171450" indent="-171450">
              <a:buFont typeface="Arial" panose="020B0604020202020204" pitchFamily="34" charset="0"/>
              <a:buChar char="•"/>
            </a:pPr>
            <a:r>
              <a:rPr lang="en-US" baseline="0" dirty="0" smtClean="0"/>
              <a:t>Emphasize on the openness – we are not forcing your to lock on Microsoft technologies. Instead, Azure is more open than ever. You can leverage your existing skills, tools and services, and Azure is providing more and more first-class supports for them.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dirty="0"/>
          </a:p>
        </p:txBody>
      </p:sp>
    </p:spTree>
    <p:extLst>
      <p:ext uri="{BB962C8B-B14F-4D97-AF65-F5344CB8AC3E}">
        <p14:creationId xmlns:p14="http://schemas.microsoft.com/office/powerpoint/2010/main" val="92462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6035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14933695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455" y="2084173"/>
            <a:ext cx="11475214" cy="1796217"/>
          </a:xfrm>
          <a:noFill/>
        </p:spPr>
        <p:txBody>
          <a:bodyPr tIns="91440" bIns="91440" anchor="t" anchorCtr="0"/>
          <a:lstStyle>
            <a:lvl1pPr>
              <a:defRPr sz="706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198043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6"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11.xml"/><Relationship Id="rId11" Type="http://schemas.openxmlformats.org/officeDocument/2006/relationships/image" Target="../media/image12.emf"/><Relationship Id="rId5" Type="http://schemas.openxmlformats.org/officeDocument/2006/relationships/slideLayout" Target="../slideLayouts/slideLayout12.xml"/><Relationship Id="rId10" Type="http://schemas.openxmlformats.org/officeDocument/2006/relationships/image" Target="../media/image45.emf"/><Relationship Id="rId4" Type="http://schemas.openxmlformats.org/officeDocument/2006/relationships/tags" Target="../tags/tag3.xml"/><Relationship Id="rId9" Type="http://schemas.openxmlformats.org/officeDocument/2006/relationships/image" Target="../media/image4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46.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3.emf"/><Relationship Id="rId5" Type="http://schemas.openxmlformats.org/officeDocument/2006/relationships/oleObject" Target="../embeddings/oleObject2.bin"/><Relationship Id="rId4"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jp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62.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notesSlide" Target="../notesSlides/notesSlide3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12.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2" Type="http://schemas.openxmlformats.org/officeDocument/2006/relationships/tags" Target="../tags/tag18.xml"/><Relationship Id="rId16" Type="http://schemas.openxmlformats.org/officeDocument/2006/relationships/notesSlide" Target="../notesSlides/notesSlide34.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slideLayout" Target="../slideLayouts/slideLayout12.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5.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68.wmf"/><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6.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80.emf"/><Relationship Id="rId18" Type="http://schemas.openxmlformats.org/officeDocument/2006/relationships/image" Target="../media/image84.emf"/><Relationship Id="rId26" Type="http://schemas.openxmlformats.org/officeDocument/2006/relationships/image" Target="../media/image14.emf"/><Relationship Id="rId3" Type="http://schemas.openxmlformats.org/officeDocument/2006/relationships/image" Target="../media/image13.emf"/><Relationship Id="rId21" Type="http://schemas.openxmlformats.org/officeDocument/2006/relationships/image" Target="../media/image86.emf"/><Relationship Id="rId7" Type="http://schemas.openxmlformats.org/officeDocument/2006/relationships/image" Target="../media/image77.emf"/><Relationship Id="rId12" Type="http://schemas.openxmlformats.org/officeDocument/2006/relationships/image" Target="../media/image9.emf"/><Relationship Id="rId17" Type="http://schemas.openxmlformats.org/officeDocument/2006/relationships/image" Target="../media/image83.emf"/><Relationship Id="rId25" Type="http://schemas.openxmlformats.org/officeDocument/2006/relationships/image" Target="../media/image90.emf"/><Relationship Id="rId2" Type="http://schemas.openxmlformats.org/officeDocument/2006/relationships/notesSlide" Target="../notesSlides/notesSlide48.xml"/><Relationship Id="rId16" Type="http://schemas.openxmlformats.org/officeDocument/2006/relationships/image" Target="../media/image16.emf"/><Relationship Id="rId20" Type="http://schemas.openxmlformats.org/officeDocument/2006/relationships/image" Target="../media/image85.emf"/><Relationship Id="rId1" Type="http://schemas.openxmlformats.org/officeDocument/2006/relationships/slideLayout" Target="../slideLayouts/slideLayout13.xml"/><Relationship Id="rId6" Type="http://schemas.openxmlformats.org/officeDocument/2006/relationships/image" Target="../media/image76.emf"/><Relationship Id="rId11" Type="http://schemas.openxmlformats.org/officeDocument/2006/relationships/image" Target="../media/image79.png"/><Relationship Id="rId24" Type="http://schemas.openxmlformats.org/officeDocument/2006/relationships/image" Target="../media/image89.emf"/><Relationship Id="rId5" Type="http://schemas.openxmlformats.org/officeDocument/2006/relationships/image" Target="../media/image15.emf"/><Relationship Id="rId15" Type="http://schemas.openxmlformats.org/officeDocument/2006/relationships/image" Target="../media/image82.emf"/><Relationship Id="rId23" Type="http://schemas.openxmlformats.org/officeDocument/2006/relationships/image" Target="../media/image88.emf"/><Relationship Id="rId28" Type="http://schemas.openxmlformats.org/officeDocument/2006/relationships/image" Target="../media/image92.png"/><Relationship Id="rId10" Type="http://schemas.openxmlformats.org/officeDocument/2006/relationships/image" Target="../media/image78.png"/><Relationship Id="rId19" Type="http://schemas.openxmlformats.org/officeDocument/2006/relationships/image" Target="../media/image8.emf"/><Relationship Id="rId4" Type="http://schemas.openxmlformats.org/officeDocument/2006/relationships/image" Target="../media/image75.emf"/><Relationship Id="rId9" Type="http://schemas.openxmlformats.org/officeDocument/2006/relationships/image" Target="../media/image18.emf"/><Relationship Id="rId14" Type="http://schemas.openxmlformats.org/officeDocument/2006/relationships/image" Target="../media/image81.emf"/><Relationship Id="rId22" Type="http://schemas.openxmlformats.org/officeDocument/2006/relationships/image" Target="../media/image87.emf"/><Relationship Id="rId27" Type="http://schemas.openxmlformats.org/officeDocument/2006/relationships/image" Target="../media/image9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94.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2.xml"/><Relationship Id="rId1" Type="http://schemas.openxmlformats.org/officeDocument/2006/relationships/slideLayout" Target="../slideLayouts/slideLayout14.xml"/><Relationship Id="rId5" Type="http://schemas.openxmlformats.org/officeDocument/2006/relationships/image" Target="../media/image97.png"/><Relationship Id="rId4" Type="http://schemas.openxmlformats.org/officeDocument/2006/relationships/image" Target="../media/image9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5.xml"/><Relationship Id="rId1" Type="http://schemas.openxmlformats.org/officeDocument/2006/relationships/slideLayout" Target="../slideLayouts/slideLayout6.xml"/><Relationship Id="rId5" Type="http://schemas.openxmlformats.org/officeDocument/2006/relationships/image" Target="../media/image100.png"/><Relationship Id="rId4" Type="http://schemas.openxmlformats.org/officeDocument/2006/relationships/image" Target="../media/image99.png"/></Relationships>
</file>

<file path=ppt/slides/_rels/slide67.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notesSlide" Target="../notesSlides/notesSlide56.xml"/><Relationship Id="rId1" Type="http://schemas.openxmlformats.org/officeDocument/2006/relationships/slideLayout" Target="../slideLayouts/slideLayout6.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8.xml"/><Relationship Id="rId1" Type="http://schemas.openxmlformats.org/officeDocument/2006/relationships/slideLayout" Target="../slideLayouts/slideLayout6.xml"/><Relationship Id="rId5" Type="http://schemas.openxmlformats.org/officeDocument/2006/relationships/image" Target="../media/image112.png"/><Relationship Id="rId4" Type="http://schemas.openxmlformats.org/officeDocument/2006/relationships/image" Target="../media/image1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3" Type="http://schemas.openxmlformats.org/officeDocument/2006/relationships/image" Target="../media/image113.png"/><Relationship Id="rId7" Type="http://schemas.openxmlformats.org/officeDocument/2006/relationships/image" Target="../media/image117.png"/><Relationship Id="rId12" Type="http://schemas.openxmlformats.org/officeDocument/2006/relationships/image" Target="../media/image122.png"/><Relationship Id="rId2" Type="http://schemas.openxmlformats.org/officeDocument/2006/relationships/notesSlide" Target="../notesSlides/notesSlide60.xml"/><Relationship Id="rId1" Type="http://schemas.openxmlformats.org/officeDocument/2006/relationships/slideLayout" Target="../slideLayouts/slideLayout12.xml"/><Relationship Id="rId6" Type="http://schemas.openxmlformats.org/officeDocument/2006/relationships/image" Target="../media/image116.png"/><Relationship Id="rId11" Type="http://schemas.openxmlformats.org/officeDocument/2006/relationships/image" Target="../media/image121.png"/><Relationship Id="rId5" Type="http://schemas.openxmlformats.org/officeDocument/2006/relationships/image" Target="../media/image115.png"/><Relationship Id="rId10" Type="http://schemas.openxmlformats.org/officeDocument/2006/relationships/image" Target="../media/image120.png"/><Relationship Id="rId4" Type="http://schemas.openxmlformats.org/officeDocument/2006/relationships/image" Target="../media/image114.png"/><Relationship Id="rId9" Type="http://schemas.openxmlformats.org/officeDocument/2006/relationships/image" Target="../media/image119.png"/><Relationship Id="rId14" Type="http://schemas.openxmlformats.org/officeDocument/2006/relationships/image" Target="../media/image124.png"/></Relationships>
</file>

<file path=ppt/slides/_rels/slide72.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61.xml"/><Relationship Id="rId1" Type="http://schemas.openxmlformats.org/officeDocument/2006/relationships/slideLayout" Target="../slideLayouts/slideLayout10.xml"/><Relationship Id="rId4" Type="http://schemas.openxmlformats.org/officeDocument/2006/relationships/image" Target="../media/image12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solidFill>
                  <a:schemeClr val="bg1"/>
                </a:solidFill>
              </a:rPr>
              <a:t>IaaS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489312"/>
            <a:ext cx="11079822" cy="957600"/>
          </a:xfrm>
        </p:spPr>
        <p:txBody>
          <a:bodyPr/>
          <a:lstStyle/>
          <a:p>
            <a:r>
              <a:rPr lang="en-US" dirty="0"/>
              <a:t>Virtual Machine Sizes</a:t>
            </a:r>
          </a:p>
        </p:txBody>
      </p:sp>
      <p:sp>
        <p:nvSpPr>
          <p:cNvPr id="3" name="TextBox 2"/>
          <p:cNvSpPr txBox="1"/>
          <p:nvPr/>
        </p:nvSpPr>
        <p:spPr>
          <a:xfrm>
            <a:off x="560798" y="1763485"/>
            <a:ext cx="8906541" cy="3354765"/>
          </a:xfrm>
          <a:prstGeom prst="rect">
            <a:avLst/>
          </a:prstGeom>
          <a:noFill/>
        </p:spPr>
        <p:txBody>
          <a:bodyPr wrap="none" rtlCol="0">
            <a:spAutoFit/>
          </a:bodyPr>
          <a:lstStyle/>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General </a:t>
            </a:r>
            <a:r>
              <a:rPr lang="en-US" sz="4000" dirty="0" smtClean="0">
                <a:solidFill>
                  <a:schemeClr val="bg1"/>
                </a:solidFill>
              </a:rPr>
              <a:t>Purpose compute: Basic</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General Purpose compute: Standard</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Optimized Compute</a:t>
            </a: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Performance Optimized</a:t>
            </a: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Network Optimized</a:t>
            </a:r>
          </a:p>
        </p:txBody>
      </p:sp>
    </p:spTree>
    <p:extLst>
      <p:ext uri="{BB962C8B-B14F-4D97-AF65-F5344CB8AC3E}">
        <p14:creationId xmlns:p14="http://schemas.microsoft.com/office/powerpoint/2010/main" val="546594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16014179"/>
              </p:ext>
            </p:extLst>
          </p:nvPr>
        </p:nvGraphicFramePr>
        <p:xfrm>
          <a:off x="544470" y="2462438"/>
          <a:ext cx="10640604" cy="4070652"/>
        </p:xfrm>
        <a:graphic>
          <a:graphicData uri="http://schemas.openxmlformats.org/drawingml/2006/table">
            <a:tbl>
              <a:tblPr firstRow="1" bandRow="1">
                <a:tableStyleId>{073A0DAA-6AF3-43AB-8588-CEC1D06C72B9}</a:tableStyleId>
              </a:tblPr>
              <a:tblGrid>
                <a:gridCol w="2660151">
                  <a:extLst>
                    <a:ext uri="{9D8B030D-6E8A-4147-A177-3AD203B41FA5}">
                      <a16:colId xmlns:a16="http://schemas.microsoft.com/office/drawing/2014/main" val="20000"/>
                    </a:ext>
                  </a:extLst>
                </a:gridCol>
                <a:gridCol w="2660151">
                  <a:extLst>
                    <a:ext uri="{9D8B030D-6E8A-4147-A177-3AD203B41FA5}">
                      <a16:colId xmlns:a16="http://schemas.microsoft.com/office/drawing/2014/main" val="20001"/>
                    </a:ext>
                  </a:extLst>
                </a:gridCol>
                <a:gridCol w="2660151">
                  <a:extLst>
                    <a:ext uri="{9D8B030D-6E8A-4147-A177-3AD203B41FA5}">
                      <a16:colId xmlns:a16="http://schemas.microsoft.com/office/drawing/2014/main" val="20002"/>
                    </a:ext>
                  </a:extLst>
                </a:gridCol>
                <a:gridCol w="2660151">
                  <a:extLst>
                    <a:ext uri="{9D8B030D-6E8A-4147-A177-3AD203B41FA5}">
                      <a16:colId xmlns:a16="http://schemas.microsoft.com/office/drawing/2014/main" val="20003"/>
                    </a:ext>
                  </a:extLst>
                </a:gridCol>
              </a:tblGrid>
              <a:tr h="678442">
                <a:tc>
                  <a:txBody>
                    <a:bodyPr/>
                    <a:lstStyle/>
                    <a:p>
                      <a:r>
                        <a:rPr lang="en-US" sz="2800" dirty="0"/>
                        <a:t>Instance</a:t>
                      </a:r>
                      <a:endParaRPr lang="en-US" sz="2800" dirty="0">
                        <a:solidFill>
                          <a:schemeClr val="bg1"/>
                        </a:solidFill>
                      </a:endParaRPr>
                    </a:p>
                  </a:txBody>
                  <a:tcPr marL="12485" marR="12485" marT="6242" marB="6242" anchor="ctr"/>
                </a:tc>
                <a:tc>
                  <a:txBody>
                    <a:bodyPr/>
                    <a:lstStyle/>
                    <a:p>
                      <a:r>
                        <a:rPr lang="en-US" sz="2800"/>
                        <a:t>Cores</a:t>
                      </a:r>
                      <a:endParaRPr lang="en-US" sz="2800">
                        <a:solidFill>
                          <a:schemeClr val="bg1"/>
                        </a:solidFill>
                      </a:endParaRPr>
                    </a:p>
                  </a:txBody>
                  <a:tcPr marL="12485" marR="12485" marT="6242" marB="6242" anchor="ctr"/>
                </a:tc>
                <a:tc>
                  <a:txBody>
                    <a:bodyPr/>
                    <a:lstStyle/>
                    <a:p>
                      <a:r>
                        <a:rPr lang="en-US" sz="2800"/>
                        <a:t>RAM</a:t>
                      </a:r>
                      <a:endParaRPr lang="en-US" sz="2800">
                        <a:solidFill>
                          <a:schemeClr val="bg1"/>
                        </a:solidFill>
                      </a:endParaRPr>
                    </a:p>
                  </a:txBody>
                  <a:tcPr marL="12485" marR="12485" marT="6242" marB="6242" anchor="ctr"/>
                </a:tc>
                <a:tc>
                  <a:txBody>
                    <a:bodyPr/>
                    <a:lstStyle/>
                    <a:p>
                      <a:r>
                        <a:rPr lang="en-US" sz="2800"/>
                        <a:t>Disk sizes</a:t>
                      </a:r>
                      <a:endParaRPr lang="en-US" sz="2800">
                        <a:solidFill>
                          <a:schemeClr val="bg1"/>
                        </a:solidFill>
                      </a:endParaRPr>
                    </a:p>
                  </a:txBody>
                  <a:tcPr marL="12485" marR="12485" marT="6242" marB="6242" anchor="ctr"/>
                </a:tc>
                <a:extLst>
                  <a:ext uri="{0D108BD9-81ED-4DB2-BD59-A6C34878D82A}">
                    <a16:rowId xmlns:a16="http://schemas.microsoft.com/office/drawing/2014/main" val="10000"/>
                  </a:ext>
                </a:extLst>
              </a:tr>
              <a:tr h="678442">
                <a:tc>
                  <a:txBody>
                    <a:bodyPr/>
                    <a:lstStyle/>
                    <a:p>
                      <a:r>
                        <a:rPr lang="en-US" sz="2800" dirty="0"/>
                        <a:t>A0 </a:t>
                      </a:r>
                      <a:endParaRPr lang="en-US" sz="2800" dirty="0">
                        <a:solidFill>
                          <a:schemeClr val="bg1"/>
                        </a:solidFill>
                      </a:endParaRPr>
                    </a:p>
                  </a:txBody>
                  <a:tcPr marL="12485" marR="12485" marT="6242" marB="6242" anchor="ctr"/>
                </a:tc>
                <a:tc>
                  <a:txBody>
                    <a:bodyPr/>
                    <a:lstStyle/>
                    <a:p>
                      <a:r>
                        <a:rPr lang="en-US" sz="2800"/>
                        <a:t>1</a:t>
                      </a:r>
                      <a:endParaRPr lang="en-US" sz="2800">
                        <a:solidFill>
                          <a:schemeClr val="bg1"/>
                        </a:solidFill>
                      </a:endParaRPr>
                    </a:p>
                  </a:txBody>
                  <a:tcPr marL="12485" marR="12485" marT="6242" marB="6242" anchor="ctr"/>
                </a:tc>
                <a:tc>
                  <a:txBody>
                    <a:bodyPr/>
                    <a:lstStyle/>
                    <a:p>
                      <a:r>
                        <a:rPr lang="en-US" sz="2800" dirty="0"/>
                        <a:t>0.75 GB</a:t>
                      </a:r>
                      <a:endParaRPr lang="en-US" sz="2800" dirty="0">
                        <a:solidFill>
                          <a:schemeClr val="bg1"/>
                        </a:solidFill>
                      </a:endParaRPr>
                    </a:p>
                  </a:txBody>
                  <a:tcPr marL="12485" marR="12485" marT="6242" marB="6242" anchor="ctr"/>
                </a:tc>
                <a:tc>
                  <a:txBody>
                    <a:bodyPr/>
                    <a:lstStyle/>
                    <a:p>
                      <a:r>
                        <a:rPr lang="en-US" sz="2800"/>
                        <a:t>20 GB</a:t>
                      </a:r>
                      <a:endParaRPr lang="en-US" sz="2800">
                        <a:solidFill>
                          <a:schemeClr val="bg1"/>
                        </a:solidFill>
                      </a:endParaRPr>
                    </a:p>
                  </a:txBody>
                  <a:tcPr marL="12485" marR="12485" marT="6242" marB="6242" anchor="ctr"/>
                </a:tc>
                <a:extLst>
                  <a:ext uri="{0D108BD9-81ED-4DB2-BD59-A6C34878D82A}">
                    <a16:rowId xmlns:a16="http://schemas.microsoft.com/office/drawing/2014/main" val="10001"/>
                  </a:ext>
                </a:extLst>
              </a:tr>
              <a:tr h="678442">
                <a:tc>
                  <a:txBody>
                    <a:bodyPr/>
                    <a:lstStyle/>
                    <a:p>
                      <a:r>
                        <a:rPr lang="en-US" sz="2800" dirty="0"/>
                        <a:t>A1 </a:t>
                      </a:r>
                      <a:endParaRPr lang="en-US" sz="2800" dirty="0">
                        <a:solidFill>
                          <a:schemeClr val="bg1"/>
                        </a:solidFill>
                      </a:endParaRPr>
                    </a:p>
                  </a:txBody>
                  <a:tcPr marL="12485" marR="12485" marT="6242" marB="6242" anchor="ctr"/>
                </a:tc>
                <a:tc>
                  <a:txBody>
                    <a:bodyPr/>
                    <a:lstStyle/>
                    <a:p>
                      <a:r>
                        <a:rPr lang="en-US" sz="2800"/>
                        <a:t>1</a:t>
                      </a:r>
                      <a:endParaRPr lang="en-US" sz="2800">
                        <a:solidFill>
                          <a:schemeClr val="bg1"/>
                        </a:solidFill>
                      </a:endParaRPr>
                    </a:p>
                  </a:txBody>
                  <a:tcPr marL="12485" marR="12485" marT="6242" marB="6242" anchor="ctr"/>
                </a:tc>
                <a:tc>
                  <a:txBody>
                    <a:bodyPr/>
                    <a:lstStyle/>
                    <a:p>
                      <a:r>
                        <a:rPr lang="en-US" sz="2800" dirty="0"/>
                        <a:t>1.75 GB</a:t>
                      </a:r>
                      <a:endParaRPr lang="en-US" sz="2800" dirty="0">
                        <a:solidFill>
                          <a:schemeClr val="bg1"/>
                        </a:solidFill>
                      </a:endParaRPr>
                    </a:p>
                  </a:txBody>
                  <a:tcPr marL="12485" marR="12485" marT="6242" marB="6242" anchor="ctr"/>
                </a:tc>
                <a:tc>
                  <a:txBody>
                    <a:bodyPr/>
                    <a:lstStyle/>
                    <a:p>
                      <a:r>
                        <a:rPr lang="en-US" sz="2800"/>
                        <a:t>40 GB</a:t>
                      </a:r>
                      <a:endParaRPr lang="en-US" sz="2800">
                        <a:solidFill>
                          <a:schemeClr val="bg1"/>
                        </a:solidFill>
                      </a:endParaRPr>
                    </a:p>
                  </a:txBody>
                  <a:tcPr marL="12485" marR="12485" marT="6242" marB="6242" anchor="ctr"/>
                </a:tc>
                <a:extLst>
                  <a:ext uri="{0D108BD9-81ED-4DB2-BD59-A6C34878D82A}">
                    <a16:rowId xmlns:a16="http://schemas.microsoft.com/office/drawing/2014/main" val="10002"/>
                  </a:ext>
                </a:extLst>
              </a:tr>
              <a:tr h="678442">
                <a:tc>
                  <a:txBody>
                    <a:bodyPr/>
                    <a:lstStyle/>
                    <a:p>
                      <a:r>
                        <a:rPr lang="en-US" sz="2800"/>
                        <a:t>A2 </a:t>
                      </a:r>
                      <a:endParaRPr lang="en-US" sz="2800">
                        <a:solidFill>
                          <a:schemeClr val="bg1"/>
                        </a:solidFill>
                      </a:endParaRPr>
                    </a:p>
                  </a:txBody>
                  <a:tcPr marL="12485" marR="12485" marT="6242" marB="6242" anchor="ctr"/>
                </a:tc>
                <a:tc>
                  <a:txBody>
                    <a:bodyPr/>
                    <a:lstStyle/>
                    <a:p>
                      <a:r>
                        <a:rPr lang="en-US" sz="2800"/>
                        <a:t>2</a:t>
                      </a:r>
                      <a:endParaRPr lang="en-US" sz="2800">
                        <a:solidFill>
                          <a:schemeClr val="bg1"/>
                        </a:solidFill>
                      </a:endParaRPr>
                    </a:p>
                  </a:txBody>
                  <a:tcPr marL="12485" marR="12485" marT="6242" marB="6242" anchor="ctr"/>
                </a:tc>
                <a:tc>
                  <a:txBody>
                    <a:bodyPr/>
                    <a:lstStyle/>
                    <a:p>
                      <a:r>
                        <a:rPr lang="en-US" sz="2800"/>
                        <a:t>3.5 GB</a:t>
                      </a:r>
                      <a:endParaRPr lang="en-US" sz="2800">
                        <a:solidFill>
                          <a:schemeClr val="bg1"/>
                        </a:solidFill>
                      </a:endParaRPr>
                    </a:p>
                  </a:txBody>
                  <a:tcPr marL="12485" marR="12485" marT="6242" marB="6242" anchor="ctr"/>
                </a:tc>
                <a:tc>
                  <a:txBody>
                    <a:bodyPr/>
                    <a:lstStyle/>
                    <a:p>
                      <a:r>
                        <a:rPr lang="en-US" sz="2800"/>
                        <a:t>60 GB</a:t>
                      </a:r>
                      <a:endParaRPr lang="en-US" sz="2800">
                        <a:solidFill>
                          <a:schemeClr val="bg1"/>
                        </a:solidFill>
                      </a:endParaRPr>
                    </a:p>
                  </a:txBody>
                  <a:tcPr marL="12485" marR="12485" marT="6242" marB="6242" anchor="ctr"/>
                </a:tc>
                <a:extLst>
                  <a:ext uri="{0D108BD9-81ED-4DB2-BD59-A6C34878D82A}">
                    <a16:rowId xmlns:a16="http://schemas.microsoft.com/office/drawing/2014/main" val="10003"/>
                  </a:ext>
                </a:extLst>
              </a:tr>
              <a:tr h="678442">
                <a:tc>
                  <a:txBody>
                    <a:bodyPr/>
                    <a:lstStyle/>
                    <a:p>
                      <a:r>
                        <a:rPr lang="en-US" sz="2800"/>
                        <a:t>A3 </a:t>
                      </a:r>
                      <a:endParaRPr lang="en-US" sz="2800">
                        <a:solidFill>
                          <a:schemeClr val="bg1"/>
                        </a:solidFill>
                      </a:endParaRPr>
                    </a:p>
                  </a:txBody>
                  <a:tcPr marL="12485" marR="12485" marT="6242" marB="6242" anchor="ctr"/>
                </a:tc>
                <a:tc>
                  <a:txBody>
                    <a:bodyPr/>
                    <a:lstStyle/>
                    <a:p>
                      <a:r>
                        <a:rPr lang="en-US" sz="2800"/>
                        <a:t>4</a:t>
                      </a:r>
                      <a:endParaRPr lang="en-US" sz="2800">
                        <a:solidFill>
                          <a:schemeClr val="bg1"/>
                        </a:solidFill>
                      </a:endParaRPr>
                    </a:p>
                  </a:txBody>
                  <a:tcPr marL="12485" marR="12485" marT="6242" marB="6242" anchor="ctr"/>
                </a:tc>
                <a:tc>
                  <a:txBody>
                    <a:bodyPr/>
                    <a:lstStyle/>
                    <a:p>
                      <a:r>
                        <a:rPr lang="en-US" sz="2800"/>
                        <a:t>7 GB</a:t>
                      </a:r>
                      <a:endParaRPr lang="en-US" sz="2800">
                        <a:solidFill>
                          <a:schemeClr val="bg1"/>
                        </a:solidFill>
                      </a:endParaRPr>
                    </a:p>
                  </a:txBody>
                  <a:tcPr marL="12485" marR="12485" marT="6242" marB="6242" anchor="ctr"/>
                </a:tc>
                <a:tc>
                  <a:txBody>
                    <a:bodyPr/>
                    <a:lstStyle/>
                    <a:p>
                      <a:r>
                        <a:rPr lang="en-US" sz="2800"/>
                        <a:t>120 GB</a:t>
                      </a:r>
                      <a:endParaRPr lang="en-US" sz="2800">
                        <a:solidFill>
                          <a:schemeClr val="bg1"/>
                        </a:solidFill>
                      </a:endParaRPr>
                    </a:p>
                  </a:txBody>
                  <a:tcPr marL="12485" marR="12485" marT="6242" marB="6242" anchor="ctr"/>
                </a:tc>
                <a:extLst>
                  <a:ext uri="{0D108BD9-81ED-4DB2-BD59-A6C34878D82A}">
                    <a16:rowId xmlns:a16="http://schemas.microsoft.com/office/drawing/2014/main" val="10004"/>
                  </a:ext>
                </a:extLst>
              </a:tr>
              <a:tr h="678442">
                <a:tc>
                  <a:txBody>
                    <a:bodyPr/>
                    <a:lstStyle/>
                    <a:p>
                      <a:r>
                        <a:rPr lang="en-US" sz="2800" dirty="0"/>
                        <a:t>A4 </a:t>
                      </a:r>
                      <a:endParaRPr lang="en-US" sz="2800" dirty="0">
                        <a:solidFill>
                          <a:schemeClr val="bg1"/>
                        </a:solidFill>
                      </a:endParaRPr>
                    </a:p>
                  </a:txBody>
                  <a:tcPr marL="12485" marR="12485" marT="6242" marB="6242" anchor="ctr"/>
                </a:tc>
                <a:tc>
                  <a:txBody>
                    <a:bodyPr/>
                    <a:lstStyle/>
                    <a:p>
                      <a:r>
                        <a:rPr lang="en-US" sz="2800" dirty="0"/>
                        <a:t>8</a:t>
                      </a:r>
                      <a:endParaRPr lang="en-US" sz="2800" dirty="0">
                        <a:solidFill>
                          <a:schemeClr val="bg1"/>
                        </a:solidFill>
                      </a:endParaRPr>
                    </a:p>
                  </a:txBody>
                  <a:tcPr marL="12485" marR="12485" marT="6242" marB="6242" anchor="ctr"/>
                </a:tc>
                <a:tc>
                  <a:txBody>
                    <a:bodyPr/>
                    <a:lstStyle/>
                    <a:p>
                      <a:r>
                        <a:rPr lang="en-US" sz="2800"/>
                        <a:t>14 GB</a:t>
                      </a:r>
                      <a:endParaRPr lang="en-US" sz="2800">
                        <a:solidFill>
                          <a:schemeClr val="bg1"/>
                        </a:solidFill>
                      </a:endParaRPr>
                    </a:p>
                  </a:txBody>
                  <a:tcPr marL="12485" marR="12485" marT="6242" marB="6242" anchor="ctr"/>
                </a:tc>
                <a:tc>
                  <a:txBody>
                    <a:bodyPr/>
                    <a:lstStyle/>
                    <a:p>
                      <a:r>
                        <a:rPr lang="en-US" sz="2800" dirty="0"/>
                        <a:t>240 GB</a:t>
                      </a:r>
                      <a:endParaRPr lang="en-US" sz="2800" dirty="0">
                        <a:solidFill>
                          <a:schemeClr val="bg1"/>
                        </a:solidFill>
                      </a:endParaRPr>
                    </a:p>
                  </a:txBody>
                  <a:tcPr marL="12485" marR="12485" marT="6242" marB="6242" anchor="ctr"/>
                </a:tc>
                <a:extLst>
                  <a:ext uri="{0D108BD9-81ED-4DB2-BD59-A6C34878D82A}">
                    <a16:rowId xmlns:a16="http://schemas.microsoft.com/office/drawing/2014/main" val="10005"/>
                  </a:ext>
                </a:extLst>
              </a:tr>
            </a:tbl>
          </a:graphicData>
        </a:graphic>
      </p:graphicFrame>
      <p:sp>
        <p:nvSpPr>
          <p:cNvPr id="4" name="Rectangle 1"/>
          <p:cNvSpPr>
            <a:spLocks noChangeArrowheads="1"/>
          </p:cNvSpPr>
          <p:nvPr/>
        </p:nvSpPr>
        <p:spPr bwMode="auto">
          <a:xfrm>
            <a:off x="511813" y="201673"/>
            <a:ext cx="10950845" cy="234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smtClean="0">
                <a:ln>
                  <a:noFill/>
                </a:ln>
                <a:solidFill>
                  <a:srgbClr val="FFFFFF"/>
                </a:solidFill>
                <a:effectLst/>
              </a:rPr>
              <a:t>General purpose compute: Basic tier</a:t>
            </a:r>
          </a:p>
          <a:p>
            <a:pPr lvl="0" eaLnBrk="0" fontAlgn="base" hangingPunct="0">
              <a:spcBef>
                <a:spcPct val="0"/>
              </a:spcBef>
              <a:spcAft>
                <a:spcPct val="0"/>
              </a:spcAft>
            </a:pPr>
            <a:r>
              <a:rPr lang="en-US" sz="2800" dirty="0"/>
              <a:t>An economical option for development workloads, test servers, and other applications that don't require load balancing, auto-scaling, or memory-intensive virtual machines.</a:t>
            </a:r>
            <a:endParaRPr kumimoji="0" lang="en-US" altLang="en-US" sz="2800" i="0" u="none" strike="noStrike" cap="none" normalizeH="0" baseline="0" dirty="0" smtClean="0">
              <a:ln>
                <a:noFill/>
              </a:ln>
              <a:solidFill>
                <a:srgbClr val="FFFFF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720980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195397"/>
            <a:ext cx="11079822" cy="1225188"/>
          </a:xfrm>
        </p:spPr>
        <p:txBody>
          <a:bodyPr>
            <a:normAutofit fontScale="90000"/>
          </a:bodyPr>
          <a:lstStyle/>
          <a:p>
            <a:r>
              <a:rPr lang="en-US" sz="4900" dirty="0"/>
              <a:t>General purpose </a:t>
            </a:r>
            <a:r>
              <a:rPr lang="en-US" sz="4900" dirty="0" smtClean="0"/>
              <a:t>compute: Standard </a:t>
            </a:r>
            <a:r>
              <a:rPr lang="en-US" sz="4900" dirty="0"/>
              <a:t>tier</a:t>
            </a:r>
            <a:r>
              <a:rPr lang="en-US" sz="3600" b="1" dirty="0"/>
              <a:t/>
            </a:r>
            <a:br>
              <a:rPr lang="en-US" sz="3600" b="1" dirty="0"/>
            </a:br>
            <a:r>
              <a:rPr lang="en-US" sz="3600" dirty="0">
                <a:solidFill>
                  <a:schemeClr val="tx1"/>
                </a:solidFill>
              </a:rPr>
              <a:t>Offers the most flexibility. Supports all virtual machine configurations and </a:t>
            </a:r>
            <a:r>
              <a:rPr lang="en-US" sz="3600" dirty="0" smtClean="0">
                <a:solidFill>
                  <a:schemeClr val="tx1"/>
                </a:solidFill>
              </a:rPr>
              <a:t>features</a:t>
            </a:r>
            <a:r>
              <a:rPr lang="en-US" sz="3100" dirty="0"/>
              <a:t/>
            </a:r>
            <a:br>
              <a:rPr lang="en-US" sz="3100" dirty="0"/>
            </a:br>
            <a:endParaRPr lang="en-US" sz="3100" dirty="0"/>
          </a:p>
        </p:txBody>
      </p:sp>
      <p:graphicFrame>
        <p:nvGraphicFramePr>
          <p:cNvPr id="3" name="Table 2"/>
          <p:cNvGraphicFramePr>
            <a:graphicFrameLocks noGrp="1"/>
          </p:cNvGraphicFramePr>
          <p:nvPr>
            <p:extLst>
              <p:ext uri="{D42A27DB-BD31-4B8C-83A1-F6EECF244321}">
                <p14:modId xmlns:p14="http://schemas.microsoft.com/office/powerpoint/2010/main" val="1023457293"/>
              </p:ext>
            </p:extLst>
          </p:nvPr>
        </p:nvGraphicFramePr>
        <p:xfrm>
          <a:off x="560798" y="1856799"/>
          <a:ext cx="11079824" cy="4759992"/>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val="20000"/>
                    </a:ext>
                  </a:extLst>
                </a:gridCol>
                <a:gridCol w="2769956">
                  <a:extLst>
                    <a:ext uri="{9D8B030D-6E8A-4147-A177-3AD203B41FA5}">
                      <a16:colId xmlns:a16="http://schemas.microsoft.com/office/drawing/2014/main" val="20001"/>
                    </a:ext>
                  </a:extLst>
                </a:gridCol>
                <a:gridCol w="2769956">
                  <a:extLst>
                    <a:ext uri="{9D8B030D-6E8A-4147-A177-3AD203B41FA5}">
                      <a16:colId xmlns:a16="http://schemas.microsoft.com/office/drawing/2014/main" val="20002"/>
                    </a:ext>
                  </a:extLst>
                </a:gridCol>
                <a:gridCol w="2769956">
                  <a:extLst>
                    <a:ext uri="{9D8B030D-6E8A-4147-A177-3AD203B41FA5}">
                      <a16:colId xmlns:a16="http://schemas.microsoft.com/office/drawing/2014/main" val="20003"/>
                    </a:ext>
                  </a:extLst>
                </a:gridCol>
              </a:tblGrid>
              <a:tr h="528888">
                <a:tc>
                  <a:txBody>
                    <a:bodyPr/>
                    <a:lstStyle/>
                    <a:p>
                      <a:r>
                        <a:rPr lang="en-US" sz="2800" dirty="0"/>
                        <a:t>Instance</a:t>
                      </a:r>
                    </a:p>
                  </a:txBody>
                  <a:tcPr marL="7478" marR="7478" marT="3739" marB="3739" anchor="ctr"/>
                </a:tc>
                <a:tc>
                  <a:txBody>
                    <a:bodyPr/>
                    <a:lstStyle/>
                    <a:p>
                      <a:r>
                        <a:rPr lang="en-US" sz="2800"/>
                        <a:t>Cores</a:t>
                      </a:r>
                    </a:p>
                  </a:txBody>
                  <a:tcPr marL="7478" marR="7478" marT="3739" marB="3739" anchor="ctr"/>
                </a:tc>
                <a:tc>
                  <a:txBody>
                    <a:bodyPr/>
                    <a:lstStyle/>
                    <a:p>
                      <a:r>
                        <a:rPr lang="en-US" sz="2800"/>
                        <a:t>RAM</a:t>
                      </a:r>
                    </a:p>
                  </a:txBody>
                  <a:tcPr marL="7478" marR="7478" marT="3739" marB="3739" anchor="ctr"/>
                </a:tc>
                <a:tc>
                  <a:txBody>
                    <a:bodyPr/>
                    <a:lstStyle/>
                    <a:p>
                      <a:r>
                        <a:rPr lang="en-US" sz="2800"/>
                        <a:t>Disk sizes</a:t>
                      </a:r>
                    </a:p>
                  </a:txBody>
                  <a:tcPr marL="7478" marR="7478" marT="3739" marB="3739" anchor="ctr"/>
                </a:tc>
                <a:extLst>
                  <a:ext uri="{0D108BD9-81ED-4DB2-BD59-A6C34878D82A}">
                    <a16:rowId xmlns:a16="http://schemas.microsoft.com/office/drawing/2014/main" val="10000"/>
                  </a:ext>
                </a:extLst>
              </a:tr>
              <a:tr h="528888">
                <a:tc>
                  <a:txBody>
                    <a:bodyPr/>
                    <a:lstStyle/>
                    <a:p>
                      <a:r>
                        <a:rPr lang="en-US" sz="2800" dirty="0"/>
                        <a:t>A0 </a:t>
                      </a:r>
                    </a:p>
                  </a:txBody>
                  <a:tcPr marL="7478" marR="7478" marT="3739" marB="3739" anchor="ctr"/>
                </a:tc>
                <a:tc>
                  <a:txBody>
                    <a:bodyPr/>
                    <a:lstStyle/>
                    <a:p>
                      <a:r>
                        <a:rPr lang="en-US" sz="2800"/>
                        <a:t>1</a:t>
                      </a:r>
                    </a:p>
                  </a:txBody>
                  <a:tcPr marL="7478" marR="7478" marT="3739" marB="3739" anchor="ctr"/>
                </a:tc>
                <a:tc>
                  <a:txBody>
                    <a:bodyPr/>
                    <a:lstStyle/>
                    <a:p>
                      <a:r>
                        <a:rPr lang="en-US" sz="2800"/>
                        <a:t>0.75 GB</a:t>
                      </a:r>
                    </a:p>
                  </a:txBody>
                  <a:tcPr marL="7478" marR="7478" marT="3739" marB="3739" anchor="ctr"/>
                </a:tc>
                <a:tc>
                  <a:txBody>
                    <a:bodyPr/>
                    <a:lstStyle/>
                    <a:p>
                      <a:r>
                        <a:rPr lang="en-US" sz="2800"/>
                        <a:t>20 GB</a:t>
                      </a:r>
                    </a:p>
                  </a:txBody>
                  <a:tcPr marL="7478" marR="7478" marT="3739" marB="3739" anchor="ctr"/>
                </a:tc>
                <a:extLst>
                  <a:ext uri="{0D108BD9-81ED-4DB2-BD59-A6C34878D82A}">
                    <a16:rowId xmlns:a16="http://schemas.microsoft.com/office/drawing/2014/main" val="10001"/>
                  </a:ext>
                </a:extLst>
              </a:tr>
              <a:tr h="528888">
                <a:tc>
                  <a:txBody>
                    <a:bodyPr/>
                    <a:lstStyle/>
                    <a:p>
                      <a:r>
                        <a:rPr lang="en-US" sz="2800"/>
                        <a:t>A1 </a:t>
                      </a:r>
                    </a:p>
                  </a:txBody>
                  <a:tcPr marL="7478" marR="7478" marT="3739" marB="3739" anchor="ctr"/>
                </a:tc>
                <a:tc>
                  <a:txBody>
                    <a:bodyPr/>
                    <a:lstStyle/>
                    <a:p>
                      <a:r>
                        <a:rPr lang="en-US" sz="2800"/>
                        <a:t>1</a:t>
                      </a:r>
                    </a:p>
                  </a:txBody>
                  <a:tcPr marL="7478" marR="7478" marT="3739" marB="3739" anchor="ctr"/>
                </a:tc>
                <a:tc>
                  <a:txBody>
                    <a:bodyPr/>
                    <a:lstStyle/>
                    <a:p>
                      <a:r>
                        <a:rPr lang="en-US" sz="2800"/>
                        <a:t>1.75 GB</a:t>
                      </a:r>
                    </a:p>
                  </a:txBody>
                  <a:tcPr marL="7478" marR="7478" marT="3739" marB="3739" anchor="ctr"/>
                </a:tc>
                <a:tc>
                  <a:txBody>
                    <a:bodyPr/>
                    <a:lstStyle/>
                    <a:p>
                      <a:r>
                        <a:rPr lang="en-US" sz="2800"/>
                        <a:t>70 GB</a:t>
                      </a:r>
                    </a:p>
                  </a:txBody>
                  <a:tcPr marL="7478" marR="7478" marT="3739" marB="3739" anchor="ctr"/>
                </a:tc>
                <a:extLst>
                  <a:ext uri="{0D108BD9-81ED-4DB2-BD59-A6C34878D82A}">
                    <a16:rowId xmlns:a16="http://schemas.microsoft.com/office/drawing/2014/main" val="10002"/>
                  </a:ext>
                </a:extLst>
              </a:tr>
              <a:tr h="528888">
                <a:tc>
                  <a:txBody>
                    <a:bodyPr/>
                    <a:lstStyle/>
                    <a:p>
                      <a:r>
                        <a:rPr lang="en-US" sz="2800"/>
                        <a:t>A2 </a:t>
                      </a:r>
                    </a:p>
                  </a:txBody>
                  <a:tcPr marL="7478" marR="7478" marT="3739" marB="3739" anchor="ctr"/>
                </a:tc>
                <a:tc>
                  <a:txBody>
                    <a:bodyPr/>
                    <a:lstStyle/>
                    <a:p>
                      <a:r>
                        <a:rPr lang="en-US" sz="2800" dirty="0"/>
                        <a:t>2</a:t>
                      </a:r>
                    </a:p>
                  </a:txBody>
                  <a:tcPr marL="7478" marR="7478" marT="3739" marB="3739" anchor="ctr"/>
                </a:tc>
                <a:tc>
                  <a:txBody>
                    <a:bodyPr/>
                    <a:lstStyle/>
                    <a:p>
                      <a:r>
                        <a:rPr lang="en-US" sz="2800"/>
                        <a:t>3.5 GB</a:t>
                      </a:r>
                    </a:p>
                  </a:txBody>
                  <a:tcPr marL="7478" marR="7478" marT="3739" marB="3739" anchor="ctr"/>
                </a:tc>
                <a:tc>
                  <a:txBody>
                    <a:bodyPr/>
                    <a:lstStyle/>
                    <a:p>
                      <a:r>
                        <a:rPr lang="en-US" sz="2800"/>
                        <a:t>135 GB</a:t>
                      </a:r>
                    </a:p>
                  </a:txBody>
                  <a:tcPr marL="7478" marR="7478" marT="3739" marB="3739" anchor="ctr"/>
                </a:tc>
                <a:extLst>
                  <a:ext uri="{0D108BD9-81ED-4DB2-BD59-A6C34878D82A}">
                    <a16:rowId xmlns:a16="http://schemas.microsoft.com/office/drawing/2014/main" val="10003"/>
                  </a:ext>
                </a:extLst>
              </a:tr>
              <a:tr h="528888">
                <a:tc>
                  <a:txBody>
                    <a:bodyPr/>
                    <a:lstStyle/>
                    <a:p>
                      <a:r>
                        <a:rPr lang="en-US" sz="2800"/>
                        <a:t>A3 </a:t>
                      </a:r>
                    </a:p>
                  </a:txBody>
                  <a:tcPr marL="7478" marR="7478" marT="3739" marB="3739" anchor="ctr"/>
                </a:tc>
                <a:tc>
                  <a:txBody>
                    <a:bodyPr/>
                    <a:lstStyle/>
                    <a:p>
                      <a:r>
                        <a:rPr lang="en-US" sz="2800" dirty="0"/>
                        <a:t>4</a:t>
                      </a:r>
                    </a:p>
                  </a:txBody>
                  <a:tcPr marL="7478" marR="7478" marT="3739" marB="3739" anchor="ctr"/>
                </a:tc>
                <a:tc>
                  <a:txBody>
                    <a:bodyPr/>
                    <a:lstStyle/>
                    <a:p>
                      <a:r>
                        <a:rPr lang="en-US" sz="2800" dirty="0"/>
                        <a:t>7 GB</a:t>
                      </a:r>
                    </a:p>
                  </a:txBody>
                  <a:tcPr marL="7478" marR="7478" marT="3739" marB="3739" anchor="ctr"/>
                </a:tc>
                <a:tc>
                  <a:txBody>
                    <a:bodyPr/>
                    <a:lstStyle/>
                    <a:p>
                      <a:r>
                        <a:rPr lang="en-US" sz="2800"/>
                        <a:t>285 GB</a:t>
                      </a:r>
                    </a:p>
                  </a:txBody>
                  <a:tcPr marL="7478" marR="7478" marT="3739" marB="3739" anchor="ctr"/>
                </a:tc>
                <a:extLst>
                  <a:ext uri="{0D108BD9-81ED-4DB2-BD59-A6C34878D82A}">
                    <a16:rowId xmlns:a16="http://schemas.microsoft.com/office/drawing/2014/main" val="10004"/>
                  </a:ext>
                </a:extLst>
              </a:tr>
              <a:tr h="528888">
                <a:tc>
                  <a:txBody>
                    <a:bodyPr/>
                    <a:lstStyle/>
                    <a:p>
                      <a:r>
                        <a:rPr lang="en-US" sz="2800"/>
                        <a:t>A4 </a:t>
                      </a:r>
                    </a:p>
                  </a:txBody>
                  <a:tcPr marL="7478" marR="7478" marT="3739" marB="3739" anchor="ctr"/>
                </a:tc>
                <a:tc>
                  <a:txBody>
                    <a:bodyPr/>
                    <a:lstStyle/>
                    <a:p>
                      <a:r>
                        <a:rPr lang="en-US" sz="2800"/>
                        <a:t>8</a:t>
                      </a:r>
                    </a:p>
                  </a:txBody>
                  <a:tcPr marL="7478" marR="7478" marT="3739" marB="3739" anchor="ctr"/>
                </a:tc>
                <a:tc>
                  <a:txBody>
                    <a:bodyPr/>
                    <a:lstStyle/>
                    <a:p>
                      <a:r>
                        <a:rPr lang="en-US" sz="2800"/>
                        <a:t>14 GB</a:t>
                      </a:r>
                    </a:p>
                  </a:txBody>
                  <a:tcPr marL="7478" marR="7478" marT="3739" marB="3739" anchor="ctr"/>
                </a:tc>
                <a:tc>
                  <a:txBody>
                    <a:bodyPr/>
                    <a:lstStyle/>
                    <a:p>
                      <a:r>
                        <a:rPr lang="en-US" sz="2800" dirty="0"/>
                        <a:t>605 GB</a:t>
                      </a:r>
                    </a:p>
                  </a:txBody>
                  <a:tcPr marL="7478" marR="7478" marT="3739" marB="3739" anchor="ctr"/>
                </a:tc>
                <a:extLst>
                  <a:ext uri="{0D108BD9-81ED-4DB2-BD59-A6C34878D82A}">
                    <a16:rowId xmlns:a16="http://schemas.microsoft.com/office/drawing/2014/main" val="10005"/>
                  </a:ext>
                </a:extLst>
              </a:tr>
              <a:tr h="528888">
                <a:tc>
                  <a:txBody>
                    <a:bodyPr/>
                    <a:lstStyle/>
                    <a:p>
                      <a:r>
                        <a:rPr lang="en-US" sz="2800"/>
                        <a:t>A5 </a:t>
                      </a:r>
                    </a:p>
                  </a:txBody>
                  <a:tcPr marL="7478" marR="7478" marT="3739" marB="3739" anchor="ctr"/>
                </a:tc>
                <a:tc>
                  <a:txBody>
                    <a:bodyPr/>
                    <a:lstStyle/>
                    <a:p>
                      <a:r>
                        <a:rPr lang="en-US" sz="2800"/>
                        <a:t>2</a:t>
                      </a:r>
                    </a:p>
                  </a:txBody>
                  <a:tcPr marL="7478" marR="7478" marT="3739" marB="3739" anchor="ctr"/>
                </a:tc>
                <a:tc>
                  <a:txBody>
                    <a:bodyPr/>
                    <a:lstStyle/>
                    <a:p>
                      <a:r>
                        <a:rPr lang="en-US" sz="2800" dirty="0"/>
                        <a:t>14 GB</a:t>
                      </a:r>
                    </a:p>
                  </a:txBody>
                  <a:tcPr marL="7478" marR="7478" marT="3739" marB="3739" anchor="ctr"/>
                </a:tc>
                <a:tc>
                  <a:txBody>
                    <a:bodyPr/>
                    <a:lstStyle/>
                    <a:p>
                      <a:r>
                        <a:rPr lang="en-US" sz="2800"/>
                        <a:t>135 GB</a:t>
                      </a:r>
                    </a:p>
                  </a:txBody>
                  <a:tcPr marL="7478" marR="7478" marT="3739" marB="3739" anchor="ctr"/>
                </a:tc>
                <a:extLst>
                  <a:ext uri="{0D108BD9-81ED-4DB2-BD59-A6C34878D82A}">
                    <a16:rowId xmlns:a16="http://schemas.microsoft.com/office/drawing/2014/main" val="10006"/>
                  </a:ext>
                </a:extLst>
              </a:tr>
              <a:tr h="528888">
                <a:tc>
                  <a:txBody>
                    <a:bodyPr/>
                    <a:lstStyle/>
                    <a:p>
                      <a:r>
                        <a:rPr lang="en-US" sz="2800"/>
                        <a:t>A6 </a:t>
                      </a:r>
                    </a:p>
                  </a:txBody>
                  <a:tcPr marL="7478" marR="7478" marT="3739" marB="3739" anchor="ctr"/>
                </a:tc>
                <a:tc>
                  <a:txBody>
                    <a:bodyPr/>
                    <a:lstStyle/>
                    <a:p>
                      <a:r>
                        <a:rPr lang="en-US" sz="2800"/>
                        <a:t>4</a:t>
                      </a:r>
                    </a:p>
                  </a:txBody>
                  <a:tcPr marL="7478" marR="7478" marT="3739" marB="3739" anchor="ctr"/>
                </a:tc>
                <a:tc>
                  <a:txBody>
                    <a:bodyPr/>
                    <a:lstStyle/>
                    <a:p>
                      <a:r>
                        <a:rPr lang="en-US" sz="2800"/>
                        <a:t>28 GB</a:t>
                      </a:r>
                    </a:p>
                  </a:txBody>
                  <a:tcPr marL="7478" marR="7478" marT="3739" marB="3739" anchor="ctr"/>
                </a:tc>
                <a:tc>
                  <a:txBody>
                    <a:bodyPr/>
                    <a:lstStyle/>
                    <a:p>
                      <a:r>
                        <a:rPr lang="en-US" sz="2800"/>
                        <a:t>285 GB</a:t>
                      </a:r>
                    </a:p>
                  </a:txBody>
                  <a:tcPr marL="7478" marR="7478" marT="3739" marB="3739" anchor="ctr"/>
                </a:tc>
                <a:extLst>
                  <a:ext uri="{0D108BD9-81ED-4DB2-BD59-A6C34878D82A}">
                    <a16:rowId xmlns:a16="http://schemas.microsoft.com/office/drawing/2014/main" val="10007"/>
                  </a:ext>
                </a:extLst>
              </a:tr>
              <a:tr h="528888">
                <a:tc>
                  <a:txBody>
                    <a:bodyPr/>
                    <a:lstStyle/>
                    <a:p>
                      <a:r>
                        <a:rPr lang="en-US" sz="2800"/>
                        <a:t>A7 </a:t>
                      </a:r>
                    </a:p>
                  </a:txBody>
                  <a:tcPr marL="7478" marR="7478" marT="3739" marB="3739" anchor="ctr"/>
                </a:tc>
                <a:tc>
                  <a:txBody>
                    <a:bodyPr/>
                    <a:lstStyle/>
                    <a:p>
                      <a:r>
                        <a:rPr lang="en-US" sz="2800"/>
                        <a:t>8</a:t>
                      </a:r>
                    </a:p>
                  </a:txBody>
                  <a:tcPr marL="7478" marR="7478" marT="3739" marB="3739" anchor="ctr"/>
                </a:tc>
                <a:tc>
                  <a:txBody>
                    <a:bodyPr/>
                    <a:lstStyle/>
                    <a:p>
                      <a:r>
                        <a:rPr lang="en-US" sz="2800"/>
                        <a:t>56 GB</a:t>
                      </a:r>
                    </a:p>
                  </a:txBody>
                  <a:tcPr marL="7478" marR="7478" marT="3739" marB="3739" anchor="ctr"/>
                </a:tc>
                <a:tc>
                  <a:txBody>
                    <a:bodyPr/>
                    <a:lstStyle/>
                    <a:p>
                      <a:r>
                        <a:rPr lang="en-US" sz="2800" dirty="0"/>
                        <a:t>605 GB</a:t>
                      </a:r>
                    </a:p>
                  </a:txBody>
                  <a:tcPr marL="7478" marR="7478" marT="3739" marB="3739"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200903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141" y="195398"/>
            <a:ext cx="11079822" cy="957600"/>
          </a:xfrm>
        </p:spPr>
        <p:txBody>
          <a:bodyPr>
            <a:normAutofit fontScale="90000"/>
          </a:bodyPr>
          <a:lstStyle/>
          <a:p>
            <a:r>
              <a:rPr lang="en-US" b="1" dirty="0"/>
              <a:t>Optimized </a:t>
            </a:r>
            <a:r>
              <a:rPr lang="en-US" b="1" dirty="0" smtClean="0"/>
              <a:t>compute</a:t>
            </a:r>
            <a:br>
              <a:rPr lang="en-US" b="1" dirty="0" smtClean="0"/>
            </a:br>
            <a:r>
              <a:rPr lang="en-US" sz="4000" b="1" dirty="0" smtClean="0">
                <a:solidFill>
                  <a:schemeClr val="tx1"/>
                </a:solidFill>
              </a:rPr>
              <a:t>60</a:t>
            </a:r>
            <a:r>
              <a:rPr lang="en-US" sz="4000" b="1" dirty="0">
                <a:solidFill>
                  <a:schemeClr val="tx1"/>
                </a:solidFill>
              </a:rPr>
              <a:t>% faster CPUs, more memory, and local SSD</a:t>
            </a:r>
            <a:endParaRPr lang="en-US" sz="40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0024642"/>
              </p:ext>
            </p:extLst>
          </p:nvPr>
        </p:nvGraphicFramePr>
        <p:xfrm>
          <a:off x="642441" y="1595541"/>
          <a:ext cx="11079824" cy="4881908"/>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val="20000"/>
                    </a:ext>
                  </a:extLst>
                </a:gridCol>
                <a:gridCol w="2769956">
                  <a:extLst>
                    <a:ext uri="{9D8B030D-6E8A-4147-A177-3AD203B41FA5}">
                      <a16:colId xmlns:a16="http://schemas.microsoft.com/office/drawing/2014/main" val="20001"/>
                    </a:ext>
                  </a:extLst>
                </a:gridCol>
                <a:gridCol w="2769956">
                  <a:extLst>
                    <a:ext uri="{9D8B030D-6E8A-4147-A177-3AD203B41FA5}">
                      <a16:colId xmlns:a16="http://schemas.microsoft.com/office/drawing/2014/main" val="20002"/>
                    </a:ext>
                  </a:extLst>
                </a:gridCol>
                <a:gridCol w="2769956">
                  <a:extLst>
                    <a:ext uri="{9D8B030D-6E8A-4147-A177-3AD203B41FA5}">
                      <a16:colId xmlns:a16="http://schemas.microsoft.com/office/drawing/2014/main" val="20003"/>
                    </a:ext>
                  </a:extLst>
                </a:gridCol>
              </a:tblGrid>
              <a:tr h="0">
                <a:tc>
                  <a:txBody>
                    <a:bodyPr/>
                    <a:lstStyle/>
                    <a:p>
                      <a:r>
                        <a:rPr lang="en-US" sz="2400"/>
                        <a:t>Instance</a:t>
                      </a:r>
                    </a:p>
                  </a:txBody>
                  <a:tcPr marL="7478" marR="7478" marT="3739" marB="3739" anchor="ctr"/>
                </a:tc>
                <a:tc>
                  <a:txBody>
                    <a:bodyPr/>
                    <a:lstStyle/>
                    <a:p>
                      <a:r>
                        <a:rPr lang="en-US" sz="2400"/>
                        <a:t>Cores</a:t>
                      </a:r>
                    </a:p>
                  </a:txBody>
                  <a:tcPr marL="7478" marR="7478" marT="3739" marB="3739" anchor="ctr"/>
                </a:tc>
                <a:tc>
                  <a:txBody>
                    <a:bodyPr/>
                    <a:lstStyle/>
                    <a:p>
                      <a:r>
                        <a:rPr lang="en-US" sz="2400"/>
                        <a:t>RAM</a:t>
                      </a:r>
                    </a:p>
                  </a:txBody>
                  <a:tcPr marL="7478" marR="7478" marT="3739" marB="3739" anchor="ctr"/>
                </a:tc>
                <a:tc>
                  <a:txBody>
                    <a:bodyPr/>
                    <a:lstStyle/>
                    <a:p>
                      <a:r>
                        <a:rPr lang="en-US" sz="2400"/>
                        <a:t>Disk sizes</a:t>
                      </a:r>
                    </a:p>
                  </a:txBody>
                  <a:tcPr marL="7478" marR="7478" marT="3739" marB="3739" anchor="ctr"/>
                </a:tc>
                <a:extLst>
                  <a:ext uri="{0D108BD9-81ED-4DB2-BD59-A6C34878D82A}">
                    <a16:rowId xmlns:a16="http://schemas.microsoft.com/office/drawing/2014/main" val="10000"/>
                  </a:ext>
                </a:extLst>
              </a:tr>
              <a:tr h="590776">
                <a:tc>
                  <a:txBody>
                    <a:bodyPr/>
                    <a:lstStyle/>
                    <a:p>
                      <a:r>
                        <a:rPr lang="en-US" sz="2400" dirty="0"/>
                        <a:t>D1 </a:t>
                      </a:r>
                    </a:p>
                  </a:txBody>
                  <a:tcPr marL="7478" marR="7478" marT="3739" marB="3739" anchor="ctr"/>
                </a:tc>
                <a:tc>
                  <a:txBody>
                    <a:bodyPr/>
                    <a:lstStyle/>
                    <a:p>
                      <a:r>
                        <a:rPr lang="en-US" sz="2400"/>
                        <a:t>1</a:t>
                      </a:r>
                    </a:p>
                  </a:txBody>
                  <a:tcPr marL="7478" marR="7478" marT="3739" marB="3739" anchor="ctr"/>
                </a:tc>
                <a:tc>
                  <a:txBody>
                    <a:bodyPr/>
                    <a:lstStyle/>
                    <a:p>
                      <a:r>
                        <a:rPr lang="en-US" sz="2400"/>
                        <a:t>3.5 GB</a:t>
                      </a:r>
                    </a:p>
                  </a:txBody>
                  <a:tcPr marL="7478" marR="7478" marT="3739" marB="3739" anchor="ctr"/>
                </a:tc>
                <a:tc>
                  <a:txBody>
                    <a:bodyPr/>
                    <a:lstStyle/>
                    <a:p>
                      <a:r>
                        <a:rPr lang="en-US" sz="2400"/>
                        <a:t>50 GB</a:t>
                      </a:r>
                    </a:p>
                  </a:txBody>
                  <a:tcPr marL="7478" marR="7478" marT="3739" marB="3739" anchor="ctr"/>
                </a:tc>
                <a:extLst>
                  <a:ext uri="{0D108BD9-81ED-4DB2-BD59-A6C34878D82A}">
                    <a16:rowId xmlns:a16="http://schemas.microsoft.com/office/drawing/2014/main" val="10001"/>
                  </a:ext>
                </a:extLst>
              </a:tr>
              <a:tr h="590776">
                <a:tc>
                  <a:txBody>
                    <a:bodyPr/>
                    <a:lstStyle/>
                    <a:p>
                      <a:r>
                        <a:rPr lang="en-US" sz="2400"/>
                        <a:t>D2 </a:t>
                      </a:r>
                    </a:p>
                  </a:txBody>
                  <a:tcPr marL="7478" marR="7478" marT="3739" marB="3739" anchor="ctr"/>
                </a:tc>
                <a:tc>
                  <a:txBody>
                    <a:bodyPr/>
                    <a:lstStyle/>
                    <a:p>
                      <a:r>
                        <a:rPr lang="en-US" sz="2400"/>
                        <a:t>2</a:t>
                      </a:r>
                    </a:p>
                  </a:txBody>
                  <a:tcPr marL="7478" marR="7478" marT="3739" marB="3739" anchor="ctr"/>
                </a:tc>
                <a:tc>
                  <a:txBody>
                    <a:bodyPr/>
                    <a:lstStyle/>
                    <a:p>
                      <a:r>
                        <a:rPr lang="en-US" sz="2400"/>
                        <a:t>7 GB</a:t>
                      </a:r>
                    </a:p>
                  </a:txBody>
                  <a:tcPr marL="7478" marR="7478" marT="3739" marB="3739" anchor="ctr"/>
                </a:tc>
                <a:tc>
                  <a:txBody>
                    <a:bodyPr/>
                    <a:lstStyle/>
                    <a:p>
                      <a:r>
                        <a:rPr lang="en-US" sz="2400"/>
                        <a:t>100 GB</a:t>
                      </a:r>
                    </a:p>
                  </a:txBody>
                  <a:tcPr marL="7478" marR="7478" marT="3739" marB="3739" anchor="ctr"/>
                </a:tc>
                <a:extLst>
                  <a:ext uri="{0D108BD9-81ED-4DB2-BD59-A6C34878D82A}">
                    <a16:rowId xmlns:a16="http://schemas.microsoft.com/office/drawing/2014/main" val="10002"/>
                  </a:ext>
                </a:extLst>
              </a:tr>
              <a:tr h="590776">
                <a:tc>
                  <a:txBody>
                    <a:bodyPr/>
                    <a:lstStyle/>
                    <a:p>
                      <a:r>
                        <a:rPr lang="en-US" sz="2400"/>
                        <a:t>D3 </a:t>
                      </a:r>
                    </a:p>
                  </a:txBody>
                  <a:tcPr marL="7478" marR="7478" marT="3739" marB="3739" anchor="ctr"/>
                </a:tc>
                <a:tc>
                  <a:txBody>
                    <a:bodyPr/>
                    <a:lstStyle/>
                    <a:p>
                      <a:r>
                        <a:rPr lang="en-US" sz="2400"/>
                        <a:t>4</a:t>
                      </a:r>
                    </a:p>
                  </a:txBody>
                  <a:tcPr marL="7478" marR="7478" marT="3739" marB="3739" anchor="ctr"/>
                </a:tc>
                <a:tc>
                  <a:txBody>
                    <a:bodyPr/>
                    <a:lstStyle/>
                    <a:p>
                      <a:r>
                        <a:rPr lang="en-US" sz="2400"/>
                        <a:t>14 GB</a:t>
                      </a:r>
                    </a:p>
                  </a:txBody>
                  <a:tcPr marL="7478" marR="7478" marT="3739" marB="3739" anchor="ctr"/>
                </a:tc>
                <a:tc>
                  <a:txBody>
                    <a:bodyPr/>
                    <a:lstStyle/>
                    <a:p>
                      <a:r>
                        <a:rPr lang="en-US" sz="2400"/>
                        <a:t>200 GB</a:t>
                      </a:r>
                    </a:p>
                  </a:txBody>
                  <a:tcPr marL="7478" marR="7478" marT="3739" marB="3739" anchor="ctr"/>
                </a:tc>
                <a:extLst>
                  <a:ext uri="{0D108BD9-81ED-4DB2-BD59-A6C34878D82A}">
                    <a16:rowId xmlns:a16="http://schemas.microsoft.com/office/drawing/2014/main" val="10003"/>
                  </a:ext>
                </a:extLst>
              </a:tr>
              <a:tr h="590776">
                <a:tc>
                  <a:txBody>
                    <a:bodyPr/>
                    <a:lstStyle/>
                    <a:p>
                      <a:r>
                        <a:rPr lang="en-US" sz="2400" dirty="0"/>
                        <a:t>D4 </a:t>
                      </a:r>
                    </a:p>
                  </a:txBody>
                  <a:tcPr marL="7478" marR="7478" marT="3739" marB="3739" anchor="ctr"/>
                </a:tc>
                <a:tc>
                  <a:txBody>
                    <a:bodyPr/>
                    <a:lstStyle/>
                    <a:p>
                      <a:r>
                        <a:rPr lang="en-US" sz="2400"/>
                        <a:t>8</a:t>
                      </a:r>
                    </a:p>
                  </a:txBody>
                  <a:tcPr marL="7478" marR="7478" marT="3739" marB="3739" anchor="ctr"/>
                </a:tc>
                <a:tc>
                  <a:txBody>
                    <a:bodyPr/>
                    <a:lstStyle/>
                    <a:p>
                      <a:r>
                        <a:rPr lang="en-US" sz="2400"/>
                        <a:t>28 GB</a:t>
                      </a:r>
                    </a:p>
                  </a:txBody>
                  <a:tcPr marL="7478" marR="7478" marT="3739" marB="3739" anchor="ctr"/>
                </a:tc>
                <a:tc>
                  <a:txBody>
                    <a:bodyPr/>
                    <a:lstStyle/>
                    <a:p>
                      <a:r>
                        <a:rPr lang="en-US" sz="2400"/>
                        <a:t>400 GB</a:t>
                      </a:r>
                    </a:p>
                  </a:txBody>
                  <a:tcPr marL="7478" marR="7478" marT="3739" marB="3739" anchor="ctr"/>
                </a:tc>
                <a:extLst>
                  <a:ext uri="{0D108BD9-81ED-4DB2-BD59-A6C34878D82A}">
                    <a16:rowId xmlns:a16="http://schemas.microsoft.com/office/drawing/2014/main" val="10004"/>
                  </a:ext>
                </a:extLst>
              </a:tr>
              <a:tr h="590776">
                <a:tc>
                  <a:txBody>
                    <a:bodyPr/>
                    <a:lstStyle/>
                    <a:p>
                      <a:r>
                        <a:rPr lang="en-US" sz="2400"/>
                        <a:t>D11 </a:t>
                      </a:r>
                    </a:p>
                  </a:txBody>
                  <a:tcPr marL="7478" marR="7478" marT="3739" marB="3739" anchor="ctr"/>
                </a:tc>
                <a:tc>
                  <a:txBody>
                    <a:bodyPr/>
                    <a:lstStyle/>
                    <a:p>
                      <a:r>
                        <a:rPr lang="en-US" sz="2400"/>
                        <a:t>2</a:t>
                      </a:r>
                    </a:p>
                  </a:txBody>
                  <a:tcPr marL="7478" marR="7478" marT="3739" marB="3739" anchor="ctr"/>
                </a:tc>
                <a:tc>
                  <a:txBody>
                    <a:bodyPr/>
                    <a:lstStyle/>
                    <a:p>
                      <a:r>
                        <a:rPr lang="en-US" sz="2400"/>
                        <a:t>14 GB</a:t>
                      </a:r>
                    </a:p>
                  </a:txBody>
                  <a:tcPr marL="7478" marR="7478" marT="3739" marB="3739" anchor="ctr"/>
                </a:tc>
                <a:tc>
                  <a:txBody>
                    <a:bodyPr/>
                    <a:lstStyle/>
                    <a:p>
                      <a:r>
                        <a:rPr lang="en-US" sz="2400"/>
                        <a:t>100 GB</a:t>
                      </a:r>
                    </a:p>
                  </a:txBody>
                  <a:tcPr marL="7478" marR="7478" marT="3739" marB="3739" anchor="ctr"/>
                </a:tc>
                <a:extLst>
                  <a:ext uri="{0D108BD9-81ED-4DB2-BD59-A6C34878D82A}">
                    <a16:rowId xmlns:a16="http://schemas.microsoft.com/office/drawing/2014/main" val="10005"/>
                  </a:ext>
                </a:extLst>
              </a:tr>
              <a:tr h="590776">
                <a:tc>
                  <a:txBody>
                    <a:bodyPr/>
                    <a:lstStyle/>
                    <a:p>
                      <a:r>
                        <a:rPr lang="en-US" sz="2400"/>
                        <a:t>D12 </a:t>
                      </a:r>
                    </a:p>
                  </a:txBody>
                  <a:tcPr marL="7478" marR="7478" marT="3739" marB="3739" anchor="ctr"/>
                </a:tc>
                <a:tc>
                  <a:txBody>
                    <a:bodyPr/>
                    <a:lstStyle/>
                    <a:p>
                      <a:r>
                        <a:rPr lang="en-US" sz="2400"/>
                        <a:t>4</a:t>
                      </a:r>
                    </a:p>
                  </a:txBody>
                  <a:tcPr marL="7478" marR="7478" marT="3739" marB="3739" anchor="ctr"/>
                </a:tc>
                <a:tc>
                  <a:txBody>
                    <a:bodyPr/>
                    <a:lstStyle/>
                    <a:p>
                      <a:r>
                        <a:rPr lang="en-US" sz="2400"/>
                        <a:t>28 GB</a:t>
                      </a:r>
                    </a:p>
                  </a:txBody>
                  <a:tcPr marL="7478" marR="7478" marT="3739" marB="3739" anchor="ctr"/>
                </a:tc>
                <a:tc>
                  <a:txBody>
                    <a:bodyPr/>
                    <a:lstStyle/>
                    <a:p>
                      <a:r>
                        <a:rPr lang="en-US" sz="2400"/>
                        <a:t>200 GB</a:t>
                      </a:r>
                    </a:p>
                  </a:txBody>
                  <a:tcPr marL="7478" marR="7478" marT="3739" marB="3739" anchor="ctr"/>
                </a:tc>
                <a:extLst>
                  <a:ext uri="{0D108BD9-81ED-4DB2-BD59-A6C34878D82A}">
                    <a16:rowId xmlns:a16="http://schemas.microsoft.com/office/drawing/2014/main" val="10006"/>
                  </a:ext>
                </a:extLst>
              </a:tr>
              <a:tr h="590776">
                <a:tc>
                  <a:txBody>
                    <a:bodyPr/>
                    <a:lstStyle/>
                    <a:p>
                      <a:r>
                        <a:rPr lang="en-US" sz="2400"/>
                        <a:t>D13 </a:t>
                      </a:r>
                    </a:p>
                  </a:txBody>
                  <a:tcPr marL="7478" marR="7478" marT="3739" marB="3739" anchor="ctr"/>
                </a:tc>
                <a:tc>
                  <a:txBody>
                    <a:bodyPr/>
                    <a:lstStyle/>
                    <a:p>
                      <a:r>
                        <a:rPr lang="en-US" sz="2400"/>
                        <a:t>8</a:t>
                      </a:r>
                    </a:p>
                  </a:txBody>
                  <a:tcPr marL="7478" marR="7478" marT="3739" marB="3739" anchor="ctr"/>
                </a:tc>
                <a:tc>
                  <a:txBody>
                    <a:bodyPr/>
                    <a:lstStyle/>
                    <a:p>
                      <a:r>
                        <a:rPr lang="en-US" sz="2400"/>
                        <a:t>56 GB</a:t>
                      </a:r>
                    </a:p>
                  </a:txBody>
                  <a:tcPr marL="7478" marR="7478" marT="3739" marB="3739" anchor="ctr"/>
                </a:tc>
                <a:tc>
                  <a:txBody>
                    <a:bodyPr/>
                    <a:lstStyle/>
                    <a:p>
                      <a:r>
                        <a:rPr lang="en-US" sz="2400"/>
                        <a:t>400 GB</a:t>
                      </a:r>
                    </a:p>
                  </a:txBody>
                  <a:tcPr marL="7478" marR="7478" marT="3739" marB="3739" anchor="ctr"/>
                </a:tc>
                <a:extLst>
                  <a:ext uri="{0D108BD9-81ED-4DB2-BD59-A6C34878D82A}">
                    <a16:rowId xmlns:a16="http://schemas.microsoft.com/office/drawing/2014/main" val="10007"/>
                  </a:ext>
                </a:extLst>
              </a:tr>
              <a:tr h="254258">
                <a:tc>
                  <a:txBody>
                    <a:bodyPr/>
                    <a:lstStyle/>
                    <a:p>
                      <a:r>
                        <a:rPr lang="en-US" sz="2400"/>
                        <a:t>D14 </a:t>
                      </a:r>
                    </a:p>
                  </a:txBody>
                  <a:tcPr marL="7478" marR="7478" marT="3739" marB="3739" anchor="ctr"/>
                </a:tc>
                <a:tc>
                  <a:txBody>
                    <a:bodyPr/>
                    <a:lstStyle/>
                    <a:p>
                      <a:r>
                        <a:rPr lang="en-US" sz="2400"/>
                        <a:t>16</a:t>
                      </a:r>
                    </a:p>
                  </a:txBody>
                  <a:tcPr marL="7478" marR="7478" marT="3739" marB="3739" anchor="ctr"/>
                </a:tc>
                <a:tc>
                  <a:txBody>
                    <a:bodyPr/>
                    <a:lstStyle/>
                    <a:p>
                      <a:r>
                        <a:rPr lang="en-US" sz="2400"/>
                        <a:t>112 GB</a:t>
                      </a:r>
                    </a:p>
                  </a:txBody>
                  <a:tcPr marL="7478" marR="7478" marT="3739" marB="3739" anchor="ctr"/>
                </a:tc>
                <a:tc>
                  <a:txBody>
                    <a:bodyPr/>
                    <a:lstStyle/>
                    <a:p>
                      <a:r>
                        <a:rPr lang="en-US" sz="2400" dirty="0"/>
                        <a:t>800 GB</a:t>
                      </a:r>
                    </a:p>
                  </a:txBody>
                  <a:tcPr marL="7478" marR="7478" marT="3739" marB="3739"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3888092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55" y="309698"/>
            <a:ext cx="11079822" cy="957600"/>
          </a:xfrm>
        </p:spPr>
        <p:txBody>
          <a:bodyPr>
            <a:normAutofit fontScale="90000"/>
          </a:bodyPr>
          <a:lstStyle/>
          <a:p>
            <a:r>
              <a:rPr lang="en-US" b="1" dirty="0"/>
              <a:t>Performance optimized </a:t>
            </a:r>
            <a:r>
              <a:rPr lang="en-US" b="1" dirty="0" smtClean="0"/>
              <a:t>compute </a:t>
            </a:r>
            <a:r>
              <a:rPr lang="en-US" sz="4000" b="1" dirty="0" smtClean="0">
                <a:solidFill>
                  <a:schemeClr val="tx1"/>
                </a:solidFill>
              </a:rPr>
              <a:t>Unparalleled </a:t>
            </a:r>
            <a:r>
              <a:rPr lang="en-US" sz="4000" b="1" dirty="0">
                <a:solidFill>
                  <a:schemeClr val="tx1"/>
                </a:solidFill>
              </a:rPr>
              <a:t>computational performance with latest CPUs, more memory, and more local SSD</a:t>
            </a:r>
            <a:endParaRPr lang="en-US" sz="40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38617208"/>
              </p:ext>
            </p:extLst>
          </p:nvPr>
        </p:nvGraphicFramePr>
        <p:xfrm>
          <a:off x="560796" y="2086882"/>
          <a:ext cx="11079824" cy="4565028"/>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val="20000"/>
                    </a:ext>
                  </a:extLst>
                </a:gridCol>
                <a:gridCol w="2769956">
                  <a:extLst>
                    <a:ext uri="{9D8B030D-6E8A-4147-A177-3AD203B41FA5}">
                      <a16:colId xmlns:a16="http://schemas.microsoft.com/office/drawing/2014/main" val="20001"/>
                    </a:ext>
                  </a:extLst>
                </a:gridCol>
                <a:gridCol w="2769956">
                  <a:extLst>
                    <a:ext uri="{9D8B030D-6E8A-4147-A177-3AD203B41FA5}">
                      <a16:colId xmlns:a16="http://schemas.microsoft.com/office/drawing/2014/main" val="20002"/>
                    </a:ext>
                  </a:extLst>
                </a:gridCol>
                <a:gridCol w="2769956">
                  <a:extLst>
                    <a:ext uri="{9D8B030D-6E8A-4147-A177-3AD203B41FA5}">
                      <a16:colId xmlns:a16="http://schemas.microsoft.com/office/drawing/2014/main" val="20003"/>
                    </a:ext>
                  </a:extLst>
                </a:gridCol>
              </a:tblGrid>
              <a:tr h="760838">
                <a:tc>
                  <a:txBody>
                    <a:bodyPr/>
                    <a:lstStyle/>
                    <a:p>
                      <a:r>
                        <a:rPr lang="en-US" sz="2800"/>
                        <a:t>Instance</a:t>
                      </a:r>
                    </a:p>
                  </a:txBody>
                  <a:tcPr marL="12485" marR="12485" marT="6242" marB="6242" anchor="ctr"/>
                </a:tc>
                <a:tc>
                  <a:txBody>
                    <a:bodyPr/>
                    <a:lstStyle/>
                    <a:p>
                      <a:r>
                        <a:rPr lang="en-US" sz="2800"/>
                        <a:t>Cores</a:t>
                      </a:r>
                    </a:p>
                  </a:txBody>
                  <a:tcPr marL="12485" marR="12485" marT="6242" marB="6242" anchor="ctr"/>
                </a:tc>
                <a:tc>
                  <a:txBody>
                    <a:bodyPr/>
                    <a:lstStyle/>
                    <a:p>
                      <a:r>
                        <a:rPr lang="en-US" sz="2800"/>
                        <a:t>RAM</a:t>
                      </a:r>
                    </a:p>
                  </a:txBody>
                  <a:tcPr marL="12485" marR="12485" marT="6242" marB="6242" anchor="ctr"/>
                </a:tc>
                <a:tc>
                  <a:txBody>
                    <a:bodyPr/>
                    <a:lstStyle/>
                    <a:p>
                      <a:r>
                        <a:rPr lang="en-US" sz="2800"/>
                        <a:t>Disk sizes</a:t>
                      </a:r>
                    </a:p>
                  </a:txBody>
                  <a:tcPr marL="12485" marR="12485" marT="6242" marB="6242" anchor="ctr"/>
                </a:tc>
                <a:extLst>
                  <a:ext uri="{0D108BD9-81ED-4DB2-BD59-A6C34878D82A}">
                    <a16:rowId xmlns:a16="http://schemas.microsoft.com/office/drawing/2014/main" val="10000"/>
                  </a:ext>
                </a:extLst>
              </a:tr>
              <a:tr h="760838">
                <a:tc>
                  <a:txBody>
                    <a:bodyPr/>
                    <a:lstStyle/>
                    <a:p>
                      <a:r>
                        <a:rPr lang="en-US" sz="2800"/>
                        <a:t>G1 </a:t>
                      </a:r>
                    </a:p>
                  </a:txBody>
                  <a:tcPr marL="12485" marR="12485" marT="6242" marB="6242" anchor="ctr"/>
                </a:tc>
                <a:tc>
                  <a:txBody>
                    <a:bodyPr/>
                    <a:lstStyle/>
                    <a:p>
                      <a:r>
                        <a:rPr lang="en-US" sz="2800" dirty="0"/>
                        <a:t>2</a:t>
                      </a:r>
                    </a:p>
                  </a:txBody>
                  <a:tcPr marL="12485" marR="12485" marT="6242" marB="6242" anchor="ctr"/>
                </a:tc>
                <a:tc>
                  <a:txBody>
                    <a:bodyPr/>
                    <a:lstStyle/>
                    <a:p>
                      <a:r>
                        <a:rPr lang="en-US" sz="2800"/>
                        <a:t>28 GB</a:t>
                      </a:r>
                    </a:p>
                  </a:txBody>
                  <a:tcPr marL="12485" marR="12485" marT="6242" marB="6242" anchor="ctr"/>
                </a:tc>
                <a:tc>
                  <a:txBody>
                    <a:bodyPr/>
                    <a:lstStyle/>
                    <a:p>
                      <a:r>
                        <a:rPr lang="en-US" sz="2800"/>
                        <a:t>384 GB</a:t>
                      </a:r>
                    </a:p>
                  </a:txBody>
                  <a:tcPr marL="12485" marR="12485" marT="6242" marB="6242" anchor="ctr"/>
                </a:tc>
                <a:extLst>
                  <a:ext uri="{0D108BD9-81ED-4DB2-BD59-A6C34878D82A}">
                    <a16:rowId xmlns:a16="http://schemas.microsoft.com/office/drawing/2014/main" val="10001"/>
                  </a:ext>
                </a:extLst>
              </a:tr>
              <a:tr h="760838">
                <a:tc>
                  <a:txBody>
                    <a:bodyPr/>
                    <a:lstStyle/>
                    <a:p>
                      <a:r>
                        <a:rPr lang="en-US" sz="2800"/>
                        <a:t>G2 </a:t>
                      </a:r>
                    </a:p>
                  </a:txBody>
                  <a:tcPr marL="12485" marR="12485" marT="6242" marB="6242" anchor="ctr"/>
                </a:tc>
                <a:tc>
                  <a:txBody>
                    <a:bodyPr/>
                    <a:lstStyle/>
                    <a:p>
                      <a:r>
                        <a:rPr lang="en-US" sz="2800"/>
                        <a:t>4</a:t>
                      </a:r>
                    </a:p>
                  </a:txBody>
                  <a:tcPr marL="12485" marR="12485" marT="6242" marB="6242" anchor="ctr"/>
                </a:tc>
                <a:tc>
                  <a:txBody>
                    <a:bodyPr/>
                    <a:lstStyle/>
                    <a:p>
                      <a:r>
                        <a:rPr lang="en-US" sz="2800"/>
                        <a:t>56 GB</a:t>
                      </a:r>
                    </a:p>
                  </a:txBody>
                  <a:tcPr marL="12485" marR="12485" marT="6242" marB="6242" anchor="ctr"/>
                </a:tc>
                <a:tc>
                  <a:txBody>
                    <a:bodyPr/>
                    <a:lstStyle/>
                    <a:p>
                      <a:r>
                        <a:rPr lang="en-US" sz="2800" dirty="0"/>
                        <a:t>768 GB</a:t>
                      </a:r>
                    </a:p>
                  </a:txBody>
                  <a:tcPr marL="12485" marR="12485" marT="6242" marB="6242" anchor="ctr"/>
                </a:tc>
                <a:extLst>
                  <a:ext uri="{0D108BD9-81ED-4DB2-BD59-A6C34878D82A}">
                    <a16:rowId xmlns:a16="http://schemas.microsoft.com/office/drawing/2014/main" val="10002"/>
                  </a:ext>
                </a:extLst>
              </a:tr>
              <a:tr h="760838">
                <a:tc>
                  <a:txBody>
                    <a:bodyPr/>
                    <a:lstStyle/>
                    <a:p>
                      <a:r>
                        <a:rPr lang="en-US" sz="2800"/>
                        <a:t>G3 </a:t>
                      </a:r>
                    </a:p>
                  </a:txBody>
                  <a:tcPr marL="12485" marR="12485" marT="6242" marB="6242" anchor="ctr"/>
                </a:tc>
                <a:tc>
                  <a:txBody>
                    <a:bodyPr/>
                    <a:lstStyle/>
                    <a:p>
                      <a:r>
                        <a:rPr lang="en-US" sz="2800"/>
                        <a:t>8</a:t>
                      </a:r>
                    </a:p>
                  </a:txBody>
                  <a:tcPr marL="12485" marR="12485" marT="6242" marB="6242" anchor="ctr"/>
                </a:tc>
                <a:tc>
                  <a:txBody>
                    <a:bodyPr/>
                    <a:lstStyle/>
                    <a:p>
                      <a:r>
                        <a:rPr lang="en-US" sz="2800"/>
                        <a:t>112 GB</a:t>
                      </a:r>
                    </a:p>
                  </a:txBody>
                  <a:tcPr marL="12485" marR="12485" marT="6242" marB="6242" anchor="ctr"/>
                </a:tc>
                <a:tc>
                  <a:txBody>
                    <a:bodyPr/>
                    <a:lstStyle/>
                    <a:p>
                      <a:r>
                        <a:rPr lang="en-US" sz="2800"/>
                        <a:t>1,536 GB</a:t>
                      </a:r>
                    </a:p>
                  </a:txBody>
                  <a:tcPr marL="12485" marR="12485" marT="6242" marB="6242" anchor="ctr"/>
                </a:tc>
                <a:extLst>
                  <a:ext uri="{0D108BD9-81ED-4DB2-BD59-A6C34878D82A}">
                    <a16:rowId xmlns:a16="http://schemas.microsoft.com/office/drawing/2014/main" val="10003"/>
                  </a:ext>
                </a:extLst>
              </a:tr>
              <a:tr h="760838">
                <a:tc>
                  <a:txBody>
                    <a:bodyPr/>
                    <a:lstStyle/>
                    <a:p>
                      <a:r>
                        <a:rPr lang="en-US" sz="2800"/>
                        <a:t>G4 </a:t>
                      </a:r>
                    </a:p>
                  </a:txBody>
                  <a:tcPr marL="12485" marR="12485" marT="6242" marB="6242" anchor="ctr"/>
                </a:tc>
                <a:tc>
                  <a:txBody>
                    <a:bodyPr/>
                    <a:lstStyle/>
                    <a:p>
                      <a:r>
                        <a:rPr lang="en-US" sz="2800"/>
                        <a:t>16</a:t>
                      </a:r>
                    </a:p>
                  </a:txBody>
                  <a:tcPr marL="12485" marR="12485" marT="6242" marB="6242" anchor="ctr"/>
                </a:tc>
                <a:tc>
                  <a:txBody>
                    <a:bodyPr/>
                    <a:lstStyle/>
                    <a:p>
                      <a:r>
                        <a:rPr lang="en-US" sz="2800"/>
                        <a:t>224 GB</a:t>
                      </a:r>
                    </a:p>
                  </a:txBody>
                  <a:tcPr marL="12485" marR="12485" marT="6242" marB="6242" anchor="ctr"/>
                </a:tc>
                <a:tc>
                  <a:txBody>
                    <a:bodyPr/>
                    <a:lstStyle/>
                    <a:p>
                      <a:r>
                        <a:rPr lang="en-US" sz="2800"/>
                        <a:t>3,072 GB</a:t>
                      </a:r>
                    </a:p>
                  </a:txBody>
                  <a:tcPr marL="12485" marR="12485" marT="6242" marB="6242" anchor="ctr"/>
                </a:tc>
                <a:extLst>
                  <a:ext uri="{0D108BD9-81ED-4DB2-BD59-A6C34878D82A}">
                    <a16:rowId xmlns:a16="http://schemas.microsoft.com/office/drawing/2014/main" val="10004"/>
                  </a:ext>
                </a:extLst>
              </a:tr>
              <a:tr h="760838">
                <a:tc>
                  <a:txBody>
                    <a:bodyPr/>
                    <a:lstStyle/>
                    <a:p>
                      <a:r>
                        <a:rPr lang="en-US" sz="2800"/>
                        <a:t>G5 </a:t>
                      </a:r>
                    </a:p>
                  </a:txBody>
                  <a:tcPr marL="12485" marR="12485" marT="6242" marB="6242" anchor="ctr"/>
                </a:tc>
                <a:tc>
                  <a:txBody>
                    <a:bodyPr/>
                    <a:lstStyle/>
                    <a:p>
                      <a:r>
                        <a:rPr lang="en-US" sz="2800"/>
                        <a:t>32</a:t>
                      </a:r>
                    </a:p>
                  </a:txBody>
                  <a:tcPr marL="12485" marR="12485" marT="6242" marB="6242" anchor="ctr"/>
                </a:tc>
                <a:tc>
                  <a:txBody>
                    <a:bodyPr/>
                    <a:lstStyle/>
                    <a:p>
                      <a:r>
                        <a:rPr lang="en-US" sz="2800"/>
                        <a:t>448 GB</a:t>
                      </a:r>
                    </a:p>
                  </a:txBody>
                  <a:tcPr marL="12485" marR="12485" marT="6242" marB="6242" anchor="ctr"/>
                </a:tc>
                <a:tc>
                  <a:txBody>
                    <a:bodyPr/>
                    <a:lstStyle/>
                    <a:p>
                      <a:r>
                        <a:rPr lang="en-US" sz="2800" dirty="0"/>
                        <a:t>6,144 GB</a:t>
                      </a:r>
                    </a:p>
                  </a:txBody>
                  <a:tcPr marL="12485" marR="12485" marT="6242" marB="6242"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2585028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 </a:t>
            </a:r>
            <a:r>
              <a:rPr lang="en-US" b="1" dirty="0" smtClean="0"/>
              <a:t>optimized</a:t>
            </a:r>
            <a:br>
              <a:rPr lang="en-US" b="1" dirty="0" smtClean="0"/>
            </a:br>
            <a:r>
              <a:rPr lang="en-US" sz="4900" b="1" dirty="0">
                <a:solidFill>
                  <a:schemeClr val="tx1"/>
                </a:solidFill>
              </a:rPr>
              <a:t>F</a:t>
            </a:r>
            <a:r>
              <a:rPr lang="en-US" sz="4900" b="1" dirty="0" smtClean="0">
                <a:solidFill>
                  <a:schemeClr val="tx1"/>
                </a:solidFill>
              </a:rPr>
              <a:t>ast </a:t>
            </a:r>
            <a:r>
              <a:rPr lang="en-US" sz="4900" b="1" dirty="0">
                <a:solidFill>
                  <a:schemeClr val="tx1"/>
                </a:solidFill>
              </a:rPr>
              <a:t>networking with </a:t>
            </a:r>
            <a:r>
              <a:rPr lang="en-US" sz="4900" b="1" dirty="0" err="1">
                <a:solidFill>
                  <a:schemeClr val="tx1"/>
                </a:solidFill>
              </a:rPr>
              <a:t>Infiniband</a:t>
            </a:r>
            <a:r>
              <a:rPr lang="en-US" sz="4900" b="1" dirty="0">
                <a:solidFill>
                  <a:schemeClr val="tx1"/>
                </a:solidFill>
              </a:rPr>
              <a:t> </a:t>
            </a:r>
            <a:r>
              <a:rPr lang="en-US" sz="4900" b="1" dirty="0" smtClean="0">
                <a:solidFill>
                  <a:schemeClr val="tx1"/>
                </a:solidFill>
              </a:rPr>
              <a:t>support</a:t>
            </a:r>
            <a:br>
              <a:rPr lang="en-US" sz="4900" b="1" dirty="0" smtClean="0">
                <a:solidFill>
                  <a:schemeClr val="tx1"/>
                </a:solidFill>
              </a:rPr>
            </a:br>
            <a:r>
              <a:rPr lang="en-US" sz="3100" dirty="0">
                <a:solidFill>
                  <a:schemeClr val="tx1"/>
                </a:solidFill>
              </a:rPr>
              <a:t>Adds a 40Gbit/s </a:t>
            </a:r>
            <a:r>
              <a:rPr lang="en-US" sz="3100" dirty="0" err="1">
                <a:solidFill>
                  <a:schemeClr val="tx1"/>
                </a:solidFill>
              </a:rPr>
              <a:t>InfiniBand</a:t>
            </a:r>
            <a:r>
              <a:rPr lang="en-US" sz="3100" dirty="0">
                <a:solidFill>
                  <a:schemeClr val="tx1"/>
                </a:solidFill>
              </a:rPr>
              <a:t> network with remote direct memory access (RDMA) technology. Ideal for Message Passing Interface (MPI) applications, high-performance clusters, modeling and simulations, video encoding, and other compute or network intensive scenarios.</a:t>
            </a:r>
          </a:p>
        </p:txBody>
      </p:sp>
      <p:graphicFrame>
        <p:nvGraphicFramePr>
          <p:cNvPr id="3" name="Table 2"/>
          <p:cNvGraphicFramePr>
            <a:graphicFrameLocks noGrp="1"/>
          </p:cNvGraphicFramePr>
          <p:nvPr>
            <p:extLst>
              <p:ext uri="{D42A27DB-BD31-4B8C-83A1-F6EECF244321}">
                <p14:modId xmlns:p14="http://schemas.microsoft.com/office/powerpoint/2010/main" val="1467440609"/>
              </p:ext>
            </p:extLst>
          </p:nvPr>
        </p:nvGraphicFramePr>
        <p:xfrm>
          <a:off x="560798" y="3654425"/>
          <a:ext cx="11079824" cy="2550432"/>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val="20000"/>
                    </a:ext>
                  </a:extLst>
                </a:gridCol>
                <a:gridCol w="2769956">
                  <a:extLst>
                    <a:ext uri="{9D8B030D-6E8A-4147-A177-3AD203B41FA5}">
                      <a16:colId xmlns:a16="http://schemas.microsoft.com/office/drawing/2014/main" val="20001"/>
                    </a:ext>
                  </a:extLst>
                </a:gridCol>
                <a:gridCol w="2769956">
                  <a:extLst>
                    <a:ext uri="{9D8B030D-6E8A-4147-A177-3AD203B41FA5}">
                      <a16:colId xmlns:a16="http://schemas.microsoft.com/office/drawing/2014/main" val="20002"/>
                    </a:ext>
                  </a:extLst>
                </a:gridCol>
                <a:gridCol w="2769956">
                  <a:extLst>
                    <a:ext uri="{9D8B030D-6E8A-4147-A177-3AD203B41FA5}">
                      <a16:colId xmlns:a16="http://schemas.microsoft.com/office/drawing/2014/main" val="20003"/>
                    </a:ext>
                  </a:extLst>
                </a:gridCol>
              </a:tblGrid>
              <a:tr h="850144">
                <a:tc>
                  <a:txBody>
                    <a:bodyPr/>
                    <a:lstStyle/>
                    <a:p>
                      <a:r>
                        <a:rPr lang="en-US" sz="2800"/>
                        <a:t>Instance</a:t>
                      </a:r>
                    </a:p>
                  </a:txBody>
                  <a:tcPr marL="37774" marR="37774" marT="18887" marB="18887" anchor="ctr"/>
                </a:tc>
                <a:tc>
                  <a:txBody>
                    <a:bodyPr/>
                    <a:lstStyle/>
                    <a:p>
                      <a:r>
                        <a:rPr lang="en-US" sz="2800" dirty="0"/>
                        <a:t>Cores</a:t>
                      </a:r>
                    </a:p>
                  </a:txBody>
                  <a:tcPr marL="37774" marR="37774" marT="18887" marB="18887" anchor="ctr"/>
                </a:tc>
                <a:tc>
                  <a:txBody>
                    <a:bodyPr/>
                    <a:lstStyle/>
                    <a:p>
                      <a:r>
                        <a:rPr lang="en-US" sz="2800"/>
                        <a:t>RAM</a:t>
                      </a:r>
                    </a:p>
                  </a:txBody>
                  <a:tcPr marL="37774" marR="37774" marT="18887" marB="18887" anchor="ctr"/>
                </a:tc>
                <a:tc>
                  <a:txBody>
                    <a:bodyPr/>
                    <a:lstStyle/>
                    <a:p>
                      <a:r>
                        <a:rPr lang="en-US" sz="2800"/>
                        <a:t>Disk sizes</a:t>
                      </a:r>
                    </a:p>
                  </a:txBody>
                  <a:tcPr marL="37774" marR="37774" marT="18887" marB="18887" anchor="ctr"/>
                </a:tc>
                <a:extLst>
                  <a:ext uri="{0D108BD9-81ED-4DB2-BD59-A6C34878D82A}">
                    <a16:rowId xmlns:a16="http://schemas.microsoft.com/office/drawing/2014/main" val="10000"/>
                  </a:ext>
                </a:extLst>
              </a:tr>
              <a:tr h="850144">
                <a:tc>
                  <a:txBody>
                    <a:bodyPr/>
                    <a:lstStyle/>
                    <a:p>
                      <a:r>
                        <a:rPr lang="en-US" sz="2800"/>
                        <a:t>A8 </a:t>
                      </a:r>
                    </a:p>
                  </a:txBody>
                  <a:tcPr marL="37774" marR="37774" marT="18887" marB="18887" anchor="ctr"/>
                </a:tc>
                <a:tc>
                  <a:txBody>
                    <a:bodyPr/>
                    <a:lstStyle/>
                    <a:p>
                      <a:r>
                        <a:rPr lang="en-US" sz="2800"/>
                        <a:t>8</a:t>
                      </a:r>
                    </a:p>
                  </a:txBody>
                  <a:tcPr marL="37774" marR="37774" marT="18887" marB="18887" anchor="ctr"/>
                </a:tc>
                <a:tc>
                  <a:txBody>
                    <a:bodyPr/>
                    <a:lstStyle/>
                    <a:p>
                      <a:r>
                        <a:rPr lang="en-US" sz="2800" dirty="0"/>
                        <a:t>56 GB</a:t>
                      </a:r>
                    </a:p>
                  </a:txBody>
                  <a:tcPr marL="37774" marR="37774" marT="18887" marB="18887" anchor="ctr"/>
                </a:tc>
                <a:tc>
                  <a:txBody>
                    <a:bodyPr/>
                    <a:lstStyle/>
                    <a:p>
                      <a:r>
                        <a:rPr lang="en-US" sz="2800"/>
                        <a:t>382 GB</a:t>
                      </a:r>
                    </a:p>
                  </a:txBody>
                  <a:tcPr marL="37774" marR="37774" marT="18887" marB="18887" anchor="ctr"/>
                </a:tc>
                <a:extLst>
                  <a:ext uri="{0D108BD9-81ED-4DB2-BD59-A6C34878D82A}">
                    <a16:rowId xmlns:a16="http://schemas.microsoft.com/office/drawing/2014/main" val="10001"/>
                  </a:ext>
                </a:extLst>
              </a:tr>
              <a:tr h="850144">
                <a:tc>
                  <a:txBody>
                    <a:bodyPr/>
                    <a:lstStyle/>
                    <a:p>
                      <a:r>
                        <a:rPr lang="en-US" sz="2800"/>
                        <a:t>A9 </a:t>
                      </a:r>
                    </a:p>
                  </a:txBody>
                  <a:tcPr marL="37774" marR="37774" marT="18887" marB="18887" anchor="ctr"/>
                </a:tc>
                <a:tc>
                  <a:txBody>
                    <a:bodyPr/>
                    <a:lstStyle/>
                    <a:p>
                      <a:r>
                        <a:rPr lang="en-US" sz="2800" dirty="0"/>
                        <a:t>16</a:t>
                      </a:r>
                    </a:p>
                  </a:txBody>
                  <a:tcPr marL="37774" marR="37774" marT="18887" marB="18887" anchor="ctr"/>
                </a:tc>
                <a:tc>
                  <a:txBody>
                    <a:bodyPr/>
                    <a:lstStyle/>
                    <a:p>
                      <a:r>
                        <a:rPr lang="en-US" sz="2800"/>
                        <a:t>112 GB</a:t>
                      </a:r>
                    </a:p>
                  </a:txBody>
                  <a:tcPr marL="37774" marR="37774" marT="18887" marB="18887" anchor="ctr"/>
                </a:tc>
                <a:tc>
                  <a:txBody>
                    <a:bodyPr/>
                    <a:lstStyle/>
                    <a:p>
                      <a:r>
                        <a:rPr lang="en-US" sz="2800" dirty="0"/>
                        <a:t>382 GB</a:t>
                      </a:r>
                    </a:p>
                  </a:txBody>
                  <a:tcPr marL="37774" marR="37774" marT="18887" marB="18887"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006584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1704" y="2743415"/>
            <a:ext cx="8137133" cy="299983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57"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12" name="Content Placeholder 2"/>
          <p:cNvSpPr txBox="1">
            <a:spLocks/>
          </p:cNvSpPr>
          <p:nvPr>
            <p:custDataLst>
              <p:tags r:id="rId3"/>
            </p:custDataLst>
          </p:nvPr>
        </p:nvSpPr>
        <p:spPr>
          <a:xfrm>
            <a:off x="519248" y="2743415"/>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A container of related service roles</a:t>
            </a:r>
            <a:endParaRPr lang="en-US" dirty="0">
              <a:solidFill>
                <a:schemeClr val="tx2">
                  <a:alpha val="99000"/>
                </a:schemeClr>
              </a:solidFill>
              <a:latin typeface="Segoe UI Light" pitchFamily="34" charset="0"/>
            </a:endParaRPr>
          </a:p>
        </p:txBody>
      </p:sp>
      <p:pic>
        <p:nvPicPr>
          <p:cNvPr id="30" name="Picture 2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3434" y="3559672"/>
            <a:ext cx="1307743" cy="110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602370"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71306"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178229" y="3729519"/>
            <a:ext cx="729465" cy="585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7"/>
          <p:cNvPicPr>
            <a:picLocks noChangeAspect="1"/>
          </p:cNvPicPr>
          <p:nvPr/>
        </p:nvPicPr>
        <p:blipFill rotWithShape="1">
          <a:blip r:embed="rId11">
            <a:extLst>
              <a:ext uri="{28A0092B-C50C-407E-A947-70E740481C1C}">
                <a14:useLocalDpi xmlns:a14="http://schemas.microsoft.com/office/drawing/2010/main" val="0"/>
              </a:ext>
            </a:extLst>
          </a:blip>
          <a:srcRect l="21314" r="16415" b="20506"/>
          <a:stretch/>
        </p:blipFill>
        <p:spPr bwMode="auto">
          <a:xfrm>
            <a:off x="8178229" y="3583057"/>
            <a:ext cx="780836" cy="79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Content Placeholder 2"/>
          <p:cNvSpPr txBox="1">
            <a:spLocks/>
          </p:cNvSpPr>
          <p:nvPr>
            <p:custDataLst>
              <p:tags r:id="rId4"/>
            </p:custDataLst>
          </p:nvPr>
        </p:nvSpPr>
        <p:spPr>
          <a:xfrm>
            <a:off x="3233434" y="4682458"/>
            <a:ext cx="5961386" cy="430887"/>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solidFill>
                  <a:schemeClr val="tx2">
                    <a:alpha val="99000"/>
                  </a:schemeClr>
                </a:solidFill>
                <a:latin typeface="Segoe UI Light" pitchFamily="34" charset="0"/>
              </a:rPr>
              <a:t>Web Roles      Worker Roles          VMs</a:t>
            </a:r>
            <a:endParaRPr lang="en-US" sz="2000" dirty="0">
              <a:solidFill>
                <a:schemeClr val="tx2">
                  <a:alpha val="99000"/>
                </a:schemeClr>
              </a:solidFill>
              <a:latin typeface="Segoe UI Light" pitchFamily="34" charset="0"/>
            </a:endParaRPr>
          </a:p>
        </p:txBody>
      </p:sp>
      <p:sp>
        <p:nvSpPr>
          <p:cNvPr id="9" name="Title 8"/>
          <p:cNvSpPr>
            <a:spLocks noGrp="1"/>
          </p:cNvSpPr>
          <p:nvPr>
            <p:ph type="title"/>
          </p:nvPr>
        </p:nvSpPr>
        <p:spPr/>
        <p:txBody>
          <a:bodyPr>
            <a:normAutofit/>
          </a:bodyPr>
          <a:lstStyle/>
          <a:p>
            <a:r>
              <a:rPr lang="en-US" dirty="0" smtClean="0"/>
              <a:t>What is a Cloud Service?</a:t>
            </a:r>
            <a:endParaRPr lang="en-US" dirty="0"/>
          </a:p>
        </p:txBody>
      </p:sp>
    </p:spTree>
    <p:extLst>
      <p:ext uri="{BB962C8B-B14F-4D97-AF65-F5344CB8AC3E}">
        <p14:creationId xmlns:p14="http://schemas.microsoft.com/office/powerpoint/2010/main" val="108632545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Cloud Services?</a:t>
            </a:r>
            <a:endParaRPr lang="en-US" dirty="0"/>
          </a:p>
        </p:txBody>
      </p:sp>
      <p:sp>
        <p:nvSpPr>
          <p:cNvPr id="3" name="Content Placeholder 2"/>
          <p:cNvSpPr txBox="1">
            <a:spLocks/>
          </p:cNvSpPr>
          <p:nvPr/>
        </p:nvSpPr>
        <p:spPr>
          <a:xfrm>
            <a:off x="560798" y="1482812"/>
            <a:ext cx="11079822" cy="44197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t>Communication</a:t>
            </a:r>
          </a:p>
          <a:p>
            <a:pPr lvl="1"/>
            <a:r>
              <a:rPr lang="en-US" sz="2800" dirty="0" smtClean="0"/>
              <a:t>Public endpoints</a:t>
            </a:r>
          </a:p>
          <a:p>
            <a:pPr marL="457200" lvl="1" indent="0">
              <a:buFont typeface="Arial" panose="020B0604020202020204" pitchFamily="34" charset="0"/>
              <a:buNone/>
            </a:pPr>
            <a:r>
              <a:rPr lang="en-US" sz="2400" dirty="0" smtClean="0"/>
              <a:t>	Publicly accessible, load balanced</a:t>
            </a:r>
          </a:p>
          <a:p>
            <a:pPr lvl="1"/>
            <a:r>
              <a:rPr lang="en-US" sz="2800" dirty="0" smtClean="0"/>
              <a:t>Internal endpoints</a:t>
            </a:r>
          </a:p>
          <a:p>
            <a:pPr marL="457200" lvl="1" indent="0">
              <a:buFont typeface="Arial" panose="020B0604020202020204" pitchFamily="34" charset="0"/>
              <a:buNone/>
            </a:pPr>
            <a:r>
              <a:rPr lang="en-US" sz="2400" dirty="0" smtClean="0"/>
              <a:t>	Private to cloud service, not load balanced</a:t>
            </a:r>
          </a:p>
          <a:p>
            <a:pPr lvl="1"/>
            <a:r>
              <a:rPr lang="en-US" sz="2800" dirty="0" smtClean="0"/>
              <a:t>Instance Input endpoints</a:t>
            </a:r>
          </a:p>
          <a:p>
            <a:pPr marL="457200" lvl="1" indent="0">
              <a:buFont typeface="Arial" panose="020B0604020202020204" pitchFamily="34" charset="0"/>
              <a:buNone/>
            </a:pPr>
            <a:r>
              <a:rPr lang="en-US" sz="2400" dirty="0" smtClean="0"/>
              <a:t>	Address individual instance</a:t>
            </a:r>
            <a:endParaRPr lang="en-US" sz="2400" dirty="0"/>
          </a:p>
          <a:p>
            <a:r>
              <a:rPr lang="en-US" sz="3200" dirty="0"/>
              <a:t>Load Balancing</a:t>
            </a:r>
          </a:p>
          <a:p>
            <a:r>
              <a:rPr lang="en-US" sz="3200" dirty="0"/>
              <a:t>High Availability</a:t>
            </a:r>
          </a:p>
          <a:p>
            <a:pPr marL="457200" lvl="1" indent="0">
              <a:buFont typeface="Arial" panose="020B0604020202020204" pitchFamily="34" charset="0"/>
              <a:buNone/>
            </a:pPr>
            <a:endParaRPr lang="en-US" sz="2400" dirty="0"/>
          </a:p>
        </p:txBody>
      </p:sp>
    </p:spTree>
    <p:extLst>
      <p:ext uri="{BB962C8B-B14F-4D97-AF65-F5344CB8AC3E}">
        <p14:creationId xmlns:p14="http://schemas.microsoft.com/office/powerpoint/2010/main" val="3050083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81"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9" name="Title 8"/>
          <p:cNvSpPr>
            <a:spLocks noGrp="1"/>
          </p:cNvSpPr>
          <p:nvPr>
            <p:ph type="title"/>
          </p:nvPr>
        </p:nvSpPr>
        <p:spPr>
          <a:xfrm>
            <a:off x="560798" y="2403199"/>
            <a:ext cx="5370770" cy="2003804"/>
          </a:xfrm>
        </p:spPr>
        <p:txBody>
          <a:bodyPr>
            <a:normAutofit fontScale="90000"/>
          </a:bodyPr>
          <a:lstStyle/>
          <a:p>
            <a:r>
              <a:rPr lang="en-US" dirty="0" smtClean="0"/>
              <a:t>Do you really need a Virtual Network?</a:t>
            </a:r>
            <a:endParaRPr lang="en-US" dirty="0"/>
          </a:p>
        </p:txBody>
      </p:sp>
      <p:pic>
        <p:nvPicPr>
          <p:cNvPr id="2" name="Picture 1"/>
          <p:cNvPicPr>
            <a:picLocks noChangeAspect="1"/>
          </p:cNvPicPr>
          <p:nvPr/>
        </p:nvPicPr>
        <p:blipFill>
          <a:blip r:embed="rId7"/>
          <a:stretch>
            <a:fillRect/>
          </a:stretch>
        </p:blipFill>
        <p:spPr>
          <a:xfrm>
            <a:off x="6380997" y="243639"/>
            <a:ext cx="5301666" cy="6322925"/>
          </a:xfrm>
          <a:prstGeom prst="rect">
            <a:avLst/>
          </a:prstGeom>
        </p:spPr>
      </p:pic>
    </p:spTree>
    <p:extLst>
      <p:ext uri="{BB962C8B-B14F-4D97-AF65-F5344CB8AC3E}">
        <p14:creationId xmlns:p14="http://schemas.microsoft.com/office/powerpoint/2010/main" val="31867324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Virtual Network</a:t>
            </a:r>
            <a:endParaRPr lang="en-US" dirty="0"/>
          </a:p>
        </p:txBody>
      </p:sp>
      <p:pic>
        <p:nvPicPr>
          <p:cNvPr id="3" name="Picture 2"/>
          <p:cNvPicPr>
            <a:picLocks noChangeAspect="1"/>
          </p:cNvPicPr>
          <p:nvPr/>
        </p:nvPicPr>
        <p:blipFill>
          <a:blip r:embed="rId3"/>
          <a:stretch>
            <a:fillRect/>
          </a:stretch>
        </p:blipFill>
        <p:spPr>
          <a:xfrm>
            <a:off x="1401929" y="1299955"/>
            <a:ext cx="8764755" cy="4870837"/>
          </a:xfrm>
          <a:prstGeom prst="rect">
            <a:avLst/>
          </a:prstGeom>
        </p:spPr>
      </p:pic>
    </p:spTree>
    <p:extLst>
      <p:ext uri="{BB962C8B-B14F-4D97-AF65-F5344CB8AC3E}">
        <p14:creationId xmlns:p14="http://schemas.microsoft.com/office/powerpoint/2010/main" val="32708419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Virtual machines</a:t>
            </a:r>
          </a:p>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Virtual Networks</a:t>
            </a:r>
          </a:p>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Availability Sets</a:t>
            </a:r>
          </a:p>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Scaling</a:t>
            </a:r>
          </a:p>
          <a:p>
            <a:endParaRPr lang="en-US" dirty="0" smtClean="0">
              <a:solidFill>
                <a:schemeClr val="bg1"/>
              </a:solidFill>
              <a:sym typeface="Wingdings" panose="05000000000000000000" pitchFamily="2" charset="2"/>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Azure portal</a:t>
            </a:r>
            <a:endParaRPr lang="en-US" sz="4400" dirty="0">
              <a:latin typeface="+mj-lt"/>
            </a:endParaRPr>
          </a:p>
        </p:txBody>
      </p:sp>
    </p:spTree>
    <p:extLst>
      <p:ext uri="{BB962C8B-B14F-4D97-AF65-F5344CB8AC3E}">
        <p14:creationId xmlns:p14="http://schemas.microsoft.com/office/powerpoint/2010/main" val="147752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34049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altLang="zh-CN" dirty="0" smtClean="0"/>
              <a:t>VM Extension</a:t>
            </a:r>
            <a:endParaRPr lang="en-US" dirty="0"/>
          </a:p>
        </p:txBody>
      </p:sp>
      <p:sp>
        <p:nvSpPr>
          <p:cNvPr id="3" name="Subtitle 2"/>
          <p:cNvSpPr>
            <a:spLocks noGrp="1"/>
          </p:cNvSpPr>
          <p:nvPr>
            <p:ph type="subTitle" idx="1"/>
          </p:nvPr>
        </p:nvSpPr>
        <p:spPr/>
        <p:txBody>
          <a:bodyPr>
            <a:normAutofit/>
          </a:bodyPr>
          <a:lstStyle/>
          <a:p>
            <a:r>
              <a:rPr lang="en-US" altLang="zh-CN" sz="4400" dirty="0" smtClean="0">
                <a:latin typeface="+mj-lt"/>
              </a:rPr>
              <a:t>Add extension to VM instance</a:t>
            </a:r>
            <a:endParaRPr lang="en-US" sz="4400" dirty="0">
              <a:latin typeface="+mj-lt"/>
            </a:endParaRPr>
          </a:p>
        </p:txBody>
      </p:sp>
    </p:spTree>
    <p:extLst>
      <p:ext uri="{BB962C8B-B14F-4D97-AF65-F5344CB8AC3E}">
        <p14:creationId xmlns:p14="http://schemas.microsoft.com/office/powerpoint/2010/main" val="333641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393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716690" y="4510231"/>
            <a:ext cx="10798817" cy="1186234"/>
          </a:xfrm>
          <a:prstGeom prst="rect">
            <a:avLst/>
          </a:prstGeom>
          <a:ln w="76200">
            <a:solidFill>
              <a:srgbClr val="012456"/>
            </a:solidFill>
          </a:ln>
        </p:spPr>
      </p:pic>
      <p:pic>
        <p:nvPicPr>
          <p:cNvPr id="5" name="Picture 4"/>
          <p:cNvPicPr>
            <a:picLocks noChangeAspect="1"/>
          </p:cNvPicPr>
          <p:nvPr/>
        </p:nvPicPr>
        <p:blipFill>
          <a:blip r:embed="rId4"/>
          <a:stretch>
            <a:fillRect/>
          </a:stretch>
        </p:blipFill>
        <p:spPr>
          <a:xfrm>
            <a:off x="716690" y="2214522"/>
            <a:ext cx="10798817" cy="1735957"/>
          </a:xfrm>
          <a:prstGeom prst="rect">
            <a:avLst/>
          </a:prstGeom>
          <a:ln w="76200">
            <a:solidFill>
              <a:srgbClr val="012456"/>
            </a:solidFill>
          </a:ln>
        </p:spPr>
      </p:pic>
      <p:sp>
        <p:nvSpPr>
          <p:cNvPr id="6" name="TextBox 5"/>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
        <p:nvSpPr>
          <p:cNvPr id="9" name="TextBox 8"/>
          <p:cNvSpPr txBox="1"/>
          <p:nvPr/>
        </p:nvSpPr>
        <p:spPr>
          <a:xfrm>
            <a:off x="703837" y="4090437"/>
            <a:ext cx="5412261" cy="369332"/>
          </a:xfrm>
          <a:prstGeom prst="rect">
            <a:avLst/>
          </a:prstGeom>
          <a:noFill/>
        </p:spPr>
        <p:txBody>
          <a:bodyPr wrap="square" rtlCol="0">
            <a:spAutoFit/>
          </a:bodyPr>
          <a:lstStyle/>
          <a:p>
            <a:r>
              <a:rPr lang="en-US" dirty="0" smtClean="0"/>
              <a:t>Script execution result</a:t>
            </a:r>
            <a:endParaRPr lang="en-US" dirty="0"/>
          </a:p>
        </p:txBody>
      </p:sp>
    </p:spTree>
    <p:extLst>
      <p:ext uri="{BB962C8B-B14F-4D97-AF65-F5344CB8AC3E}">
        <p14:creationId xmlns:p14="http://schemas.microsoft.com/office/powerpoint/2010/main" val="49904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Data Persistence</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D</a:t>
            </a:r>
            <a:r>
              <a:rPr lang="en-US" altLang="zh-CN" dirty="0" smtClean="0">
                <a:solidFill>
                  <a:schemeClr val="bg2"/>
                </a:solidFill>
                <a:latin typeface="+mj-lt"/>
                <a:sym typeface="Wingdings" panose="05000000000000000000" pitchFamily="2" charset="2"/>
              </a:rPr>
              <a:t>ata Disks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Azure </a:t>
            </a:r>
            <a:r>
              <a:rPr lang="en-US" altLang="zh-CN" dirty="0" smtClean="0">
                <a:solidFill>
                  <a:schemeClr val="bg1"/>
                </a:solidFill>
                <a:latin typeface="+mj-lt"/>
                <a:sym typeface="Wingdings" panose="05000000000000000000" pitchFamily="2" charset="2"/>
              </a:rPr>
              <a:t>Files</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0533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249120456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16028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a:t>
            </a:r>
            <a:r>
              <a:rPr lang="en-US" dirty="0" smtClean="0"/>
              <a:t>layout - Windows</a:t>
            </a:r>
            <a:endParaRPr lang="en-US" dirty="0"/>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388490326"/>
      </p:ext>
    </p:extLst>
  </p:cSld>
  <p:clrMapOvr>
    <a:masterClrMapping/>
  </p:clrMapOvr>
  <p:transition advTm="16679">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1844549" y="1826221"/>
            <a:ext cx="7947389" cy="5885026"/>
          </a:xfrm>
          <a:prstGeom prst="rect">
            <a:avLst/>
          </a:prstGeom>
        </p:spPr>
      </p:pic>
      <p:sp>
        <p:nvSpPr>
          <p:cNvPr id="2" name="Title 1"/>
          <p:cNvSpPr>
            <a:spLocks noGrp="1"/>
          </p:cNvSpPr>
          <p:nvPr>
            <p:ph type="title"/>
          </p:nvPr>
        </p:nvSpPr>
        <p:spPr/>
        <p:txBody>
          <a:bodyPr/>
          <a:lstStyle/>
          <a:p>
            <a:r>
              <a:rPr lang="en-US" dirty="0"/>
              <a:t>VM disk </a:t>
            </a:r>
            <a:r>
              <a:rPr lang="en-US" dirty="0" smtClean="0"/>
              <a:t>layout - Linux</a:t>
            </a:r>
            <a:endParaRPr lang="en-US" dirty="0"/>
          </a:p>
        </p:txBody>
      </p:sp>
      <p:cxnSp>
        <p:nvCxnSpPr>
          <p:cNvPr id="13" name="Straight Arrow Connector 12"/>
          <p:cNvCxnSpPr/>
          <p:nvPr/>
        </p:nvCxnSpPr>
        <p:spPr>
          <a:xfrm flipH="1">
            <a:off x="5173108" y="2518518"/>
            <a:ext cx="544299" cy="364681"/>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7665677" y="2599978"/>
            <a:ext cx="4403266"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SATA </a:t>
            </a:r>
            <a:endParaRPr lang="en-US" sz="2199" dirty="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Ubuntu: /</a:t>
            </a:r>
            <a:r>
              <a:rPr lang="en-US" sz="2199" dirty="0" err="1" smtClean="0">
                <a:solidFill>
                  <a:srgbClr val="FFFFFF">
                    <a:alpha val="98824"/>
                  </a:srgbClr>
                </a:solidFill>
                <a:latin typeface="Segoe UI" pitchFamily="34" charset="0"/>
                <a:ea typeface="Segoe UI" pitchFamily="34" charset="0"/>
                <a:cs typeface="Segoe UI" pitchFamily="34" charset="0"/>
              </a:rPr>
              <a:t>mnt</a:t>
            </a:r>
            <a:endParaRPr lang="en-US" sz="2199" dirty="0" smtClean="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Others: /</a:t>
            </a:r>
            <a:r>
              <a:rPr lang="en-US" sz="2199" dirty="0" err="1" smtClean="0">
                <a:solidFill>
                  <a:srgbClr val="FFFFFF">
                    <a:alpha val="98824"/>
                  </a:srgbClr>
                </a:solidFill>
                <a:latin typeface="Segoe UI" pitchFamily="34" charset="0"/>
                <a:ea typeface="Segoe UI" pitchFamily="34" charset="0"/>
                <a:cs typeface="Segoe UI" pitchFamily="34" charset="0"/>
              </a:rPr>
              <a:t>mnt</a:t>
            </a:r>
            <a:r>
              <a:rPr lang="en-US" sz="2199" dirty="0" smtClean="0">
                <a:solidFill>
                  <a:srgbClr val="FFFFFF">
                    <a:alpha val="98824"/>
                  </a:srgbClr>
                </a:solidFill>
                <a:latin typeface="Segoe UI" pitchFamily="34" charset="0"/>
                <a:ea typeface="Segoe UI" pitchFamily="34" charset="0"/>
                <a:cs typeface="Segoe UI" pitchFamily="34" charset="0"/>
              </a:rPr>
              <a:t>/resource</a:t>
            </a:r>
            <a:endParaRPr lang="en-US" sz="2199" dirty="0">
              <a:solidFill>
                <a:srgbClr val="FFFFFF">
                  <a:alpha val="98824"/>
                </a:srgbClr>
              </a:solidFill>
              <a:latin typeface="Segoe UI" pitchFamily="34" charset="0"/>
              <a:ea typeface="Segoe UI" pitchFamily="34" charset="0"/>
              <a:cs typeface="Segoe UI" pitchFamily="34" charset="0"/>
            </a:endParaRPr>
          </a:p>
        </p:txBody>
      </p:sp>
      <p:cxnSp>
        <p:nvCxnSpPr>
          <p:cNvPr id="10" name="Straight Arrow Connector 9"/>
          <p:cNvCxnSpPr/>
          <p:nvPr/>
        </p:nvCxnSpPr>
        <p:spPr>
          <a:xfrm flipH="1" flipV="1">
            <a:off x="5173108" y="3303684"/>
            <a:ext cx="2524540" cy="55001"/>
          </a:xfrm>
          <a:prstGeom prst="straightConnector1">
            <a:avLst/>
          </a:prstGeom>
          <a:ln w="57150">
            <a:solidFill>
              <a:srgbClr val="00B0F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1" flipV="1">
            <a:off x="5173108" y="3737837"/>
            <a:ext cx="1868037" cy="1190298"/>
          </a:xfrm>
          <a:prstGeom prst="straightConnector1">
            <a:avLst/>
          </a:prstGeom>
          <a:ln w="57150">
            <a:solidFill>
              <a:srgbClr val="548235"/>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5699005" y="1225980"/>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SATA</a:t>
            </a:r>
            <a:endParaRPr lang="en-US" sz="2199" dirty="0">
              <a:solidFill>
                <a:srgbClr val="FFFFFF">
                  <a:alpha val="98824"/>
                </a:srgbClr>
              </a:solidFill>
              <a:latin typeface="Segoe UI" pitchFamily="34" charset="0"/>
              <a:ea typeface="Segoe UI" pitchFamily="34" charset="0"/>
              <a:cs typeface="Segoe UI" pitchFamily="34" charset="0"/>
            </a:endParaRPr>
          </a:p>
        </p:txBody>
      </p:sp>
      <p:sp>
        <p:nvSpPr>
          <p:cNvPr id="11" name="Rectangle 10"/>
          <p:cNvSpPr/>
          <p:nvPr/>
        </p:nvSpPr>
        <p:spPr bwMode="auto">
          <a:xfrm>
            <a:off x="6560695" y="4573995"/>
            <a:ext cx="524183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User Defined Mount Location</a:t>
            </a:r>
            <a:endParaRPr lang="en-US" sz="2199" dirty="0">
              <a:solidFill>
                <a:srgbClr val="FFFFFF">
                  <a:alpha val="98824"/>
                </a:srgbClr>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076052349"/>
      </p:ext>
    </p:extLst>
  </p:cSld>
  <p:clrMapOvr>
    <a:masterClrMapping/>
  </p:clrMapOvr>
  <p:transition advTm="16679">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3"/>
          </p:cNvCxnSpPr>
          <p:nvPr/>
        </p:nvCxnSpPr>
        <p:spPr>
          <a:xfrm flipV="1">
            <a:off x="2326780" y="4531637"/>
            <a:ext cx="5643004" cy="60954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33" name="Rectangle 32"/>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b" anchorCtr="0" compatLnSpc="1">
            <a:prstTxWarp prst="textNoShape">
              <a:avLst/>
            </a:prstTxWarp>
          </a:bodyPr>
          <a:lstStyle/>
          <a:p>
            <a:pPr>
              <a:lnSpc>
                <a:spcPct val="90000"/>
              </a:lnSpc>
              <a:buSzPct val="90000"/>
            </a:pPr>
            <a:r>
              <a:rPr lang="en-US" altLang="zh-CN"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a:t>
            </a:r>
          </a:p>
          <a:p>
            <a:pPr>
              <a:lnSpc>
                <a:spcPct val="90000"/>
              </a:lnSpc>
              <a:buSzPct val="90000"/>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35" name="Freeform 128"/>
          <p:cNvSpPr>
            <a:spLocks noChangeAspect="1"/>
          </p:cNvSpPr>
          <p:nvPr/>
        </p:nvSpPr>
        <p:spPr bwMode="black">
          <a:xfrm>
            <a:off x="659389" y="4412557"/>
            <a:ext cx="1509166"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3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78575" y="4653174"/>
            <a:ext cx="270794" cy="44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 name="Group 37"/>
          <p:cNvGrpSpPr/>
          <p:nvPr/>
        </p:nvGrpSpPr>
        <p:grpSpPr>
          <a:xfrm>
            <a:off x="2445056" y="3833928"/>
            <a:ext cx="1817323" cy="2614503"/>
            <a:chOff x="2443468" y="3658616"/>
            <a:chExt cx="1817322" cy="2615184"/>
          </a:xfrm>
        </p:grpSpPr>
        <p:sp>
          <p:nvSpPr>
            <p:cNvPr id="40" name="Rectangle 39"/>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1"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Multiply 42"/>
          <p:cNvSpPr/>
          <p:nvPr/>
        </p:nvSpPr>
        <p:spPr bwMode="auto">
          <a:xfrm>
            <a:off x="446573" y="3885691"/>
            <a:ext cx="1982392" cy="1982392"/>
          </a:xfrm>
          <a:prstGeom prst="mathMultiply">
            <a:avLst/>
          </a:prstGeom>
          <a:solidFill>
            <a:schemeClr val="bg1"/>
          </a:solidFill>
          <a:ln w="285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44" name="Straight Connector 43"/>
          <p:cNvCxnSpPr>
            <a:stCxn id="40" idx="3"/>
            <a:endCxn id="8" idx="10"/>
          </p:cNvCxnSpPr>
          <p:nvPr/>
        </p:nvCxnSpPr>
        <p:spPr>
          <a:xfrm flipV="1">
            <a:off x="4262379" y="4525055"/>
            <a:ext cx="3780681" cy="616125"/>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22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19" presetClass="emph" presetSubtype="0" fill="remove" grpId="1" nodeType="afterEffect">
                                  <p:stCondLst>
                                    <p:cond delay="0"/>
                                  </p:stCondLst>
                                  <p:childTnLst>
                                    <p:animClr clrSpc="rgb" dir="cw">
                                      <p:cBhvr override="childStyle">
                                        <p:cTn id="32" dur="2000" fill="hold"/>
                                        <p:tgtEl>
                                          <p:spTgt spid="8"/>
                                        </p:tgtEl>
                                        <p:attrNameLst>
                                          <p:attrName>style.color</p:attrName>
                                        </p:attrNameLst>
                                      </p:cBhvr>
                                      <p:to>
                                        <a:schemeClr val="accent1"/>
                                      </p:to>
                                    </p:animClr>
                                    <p:animClr clrSpc="rgb" dir="cw">
                                      <p:cBhvr>
                                        <p:cTn id="33" dur="2000" fill="hold"/>
                                        <p:tgtEl>
                                          <p:spTgt spid="8"/>
                                        </p:tgtEl>
                                        <p:attrNameLst>
                                          <p:attrName>fillcolor</p:attrName>
                                        </p:attrNameLst>
                                      </p:cBhvr>
                                      <p:to>
                                        <a:schemeClr val="accent1"/>
                                      </p:to>
                                    </p:animClr>
                                    <p:set>
                                      <p:cBhvr>
                                        <p:cTn id="34" dur="2000" fill="hold"/>
                                        <p:tgtEl>
                                          <p:spTgt spid="8"/>
                                        </p:tgtEl>
                                        <p:attrNameLst>
                                          <p:attrName>fill.type</p:attrName>
                                        </p:attrNameLst>
                                      </p:cBhvr>
                                      <p:to>
                                        <p:strVal val="solid"/>
                                      </p:to>
                                    </p:set>
                                    <p:set>
                                      <p:cBhvr>
                                        <p:cTn id="35" dur="2000" fill="hold"/>
                                        <p:tgtEl>
                                          <p:spTgt spid="8"/>
                                        </p:tgtEl>
                                        <p:attrNameLst>
                                          <p:attrName>fill.on</p:attrName>
                                        </p:attrNameLst>
                                      </p:cBhvr>
                                      <p:to>
                                        <p:strVal val="true"/>
                                      </p:to>
                                    </p:se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3500"/>
                            </p:stCondLst>
                            <p:childTnLst>
                              <p:par>
                                <p:cTn id="44" presetID="19" presetClass="emph" presetSubtype="0" fill="remove" grpId="0" nodeType="afterEffect">
                                  <p:stCondLst>
                                    <p:cond delay="0"/>
                                  </p:stCondLst>
                                  <p:childTnLst>
                                    <p:animClr clrSpc="rgb" dir="cw">
                                      <p:cBhvr override="childStyle">
                                        <p:cTn id="45" dur="2000" fill="hold"/>
                                        <p:tgtEl>
                                          <p:spTgt spid="9"/>
                                        </p:tgtEl>
                                        <p:attrNameLst>
                                          <p:attrName>style.color</p:attrName>
                                        </p:attrNameLst>
                                      </p:cBhvr>
                                      <p:to>
                                        <a:schemeClr val="accent1"/>
                                      </p:to>
                                    </p:animClr>
                                    <p:animClr clrSpc="rgb" dir="cw">
                                      <p:cBhvr>
                                        <p:cTn id="46" dur="2000" fill="hold"/>
                                        <p:tgtEl>
                                          <p:spTgt spid="9"/>
                                        </p:tgtEl>
                                        <p:attrNameLst>
                                          <p:attrName>fillcolor</p:attrName>
                                        </p:attrNameLst>
                                      </p:cBhvr>
                                      <p:to>
                                        <a:schemeClr val="accent1"/>
                                      </p:to>
                                    </p:animClr>
                                    <p:set>
                                      <p:cBhvr>
                                        <p:cTn id="47" dur="2000" fill="hold"/>
                                        <p:tgtEl>
                                          <p:spTgt spid="9"/>
                                        </p:tgtEl>
                                        <p:attrNameLst>
                                          <p:attrName>fill.type</p:attrName>
                                        </p:attrNameLst>
                                      </p:cBhvr>
                                      <p:to>
                                        <p:strVal val="solid"/>
                                      </p:to>
                                    </p:set>
                                    <p:set>
                                      <p:cBhvr>
                                        <p:cTn id="48" dur="2000" fill="hold"/>
                                        <p:tgtEl>
                                          <p:spTgt spid="9"/>
                                        </p:tgtEl>
                                        <p:attrNameLst>
                                          <p:attrName>fill.on</p:attrName>
                                        </p:attrNameLst>
                                      </p:cBhvr>
                                      <p:to>
                                        <p:strVal val="true"/>
                                      </p:to>
                                    </p:set>
                                  </p:childTnLst>
                                </p:cTn>
                              </p:par>
                              <p:par>
                                <p:cTn id="49" presetID="19" presetClass="emph" presetSubtype="0" fill="remove" grpId="0" nodeType="withEffect">
                                  <p:stCondLst>
                                    <p:cond delay="0"/>
                                  </p:stCondLst>
                                  <p:childTnLst>
                                    <p:animClr clrSpc="rgb" dir="cw">
                                      <p:cBhvr override="childStyle">
                                        <p:cTn id="50" dur="2000" fill="hold"/>
                                        <p:tgtEl>
                                          <p:spTgt spid="11"/>
                                        </p:tgtEl>
                                        <p:attrNameLst>
                                          <p:attrName>style.color</p:attrName>
                                        </p:attrNameLst>
                                      </p:cBhvr>
                                      <p:to>
                                        <a:schemeClr val="accent1"/>
                                      </p:to>
                                    </p:animClr>
                                    <p:animClr clrSpc="rgb" dir="cw">
                                      <p:cBhvr>
                                        <p:cTn id="51" dur="2000" fill="hold"/>
                                        <p:tgtEl>
                                          <p:spTgt spid="11"/>
                                        </p:tgtEl>
                                        <p:attrNameLst>
                                          <p:attrName>fillcolor</p:attrName>
                                        </p:attrNameLst>
                                      </p:cBhvr>
                                      <p:to>
                                        <a:schemeClr val="accent1"/>
                                      </p:to>
                                    </p:animClr>
                                    <p:set>
                                      <p:cBhvr>
                                        <p:cTn id="52" dur="2000" fill="hold"/>
                                        <p:tgtEl>
                                          <p:spTgt spid="11"/>
                                        </p:tgtEl>
                                        <p:attrNameLst>
                                          <p:attrName>fill.type</p:attrName>
                                        </p:attrNameLst>
                                      </p:cBhvr>
                                      <p:to>
                                        <p:strVal val="solid"/>
                                      </p:to>
                                    </p:set>
                                    <p:set>
                                      <p:cBhvr>
                                        <p:cTn id="53" dur="2000" fill="hold"/>
                                        <p:tgtEl>
                                          <p:spTgt spid="11"/>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10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par>
                          <p:cTn id="80" fill="hold">
                            <p:stCondLst>
                              <p:cond delay="1000"/>
                            </p:stCondLst>
                            <p:childTnLst>
                              <p:par>
                                <p:cTn id="81" presetID="22" presetClass="entr" presetSubtype="1"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up)">
                                      <p:cBhvr>
                                        <p:cTn id="83" dur="500"/>
                                        <p:tgtEl>
                                          <p:spTgt spid="39"/>
                                        </p:tgtEl>
                                      </p:cBhvr>
                                    </p:animEffect>
                                  </p:childTnLst>
                                </p:cTn>
                              </p:par>
                              <p:par>
                                <p:cTn id="84" presetID="22" presetClass="entr" presetSubtype="1"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up)">
                                      <p:cBhvr>
                                        <p:cTn id="86" dur="500"/>
                                        <p:tgtEl>
                                          <p:spTgt spid="36"/>
                                        </p:tgtEl>
                                      </p:cBhvr>
                                    </p:animEffect>
                                  </p:childTnLst>
                                </p:cTn>
                              </p:par>
                            </p:childTnLst>
                          </p:cTn>
                        </p:par>
                        <p:par>
                          <p:cTn id="87" fill="hold">
                            <p:stCondLst>
                              <p:cond delay="1500"/>
                            </p:stCondLst>
                            <p:childTnLst>
                              <p:par>
                                <p:cTn id="88" presetID="19" presetClass="emph" presetSubtype="0" fill="remove" grpId="0" nodeType="afterEffect">
                                  <p:stCondLst>
                                    <p:cond delay="0"/>
                                  </p:stCondLst>
                                  <p:childTnLst>
                                    <p:animClr clrSpc="rgb" dir="cw">
                                      <p:cBhvr override="childStyle">
                                        <p:cTn id="89" dur="2000" fill="hold"/>
                                        <p:tgtEl>
                                          <p:spTgt spid="20"/>
                                        </p:tgtEl>
                                        <p:attrNameLst>
                                          <p:attrName>style.color</p:attrName>
                                        </p:attrNameLst>
                                      </p:cBhvr>
                                      <p:to>
                                        <a:schemeClr val="accent1"/>
                                      </p:to>
                                    </p:animClr>
                                    <p:animClr clrSpc="rgb" dir="cw">
                                      <p:cBhvr>
                                        <p:cTn id="90" dur="2000" fill="hold"/>
                                        <p:tgtEl>
                                          <p:spTgt spid="20"/>
                                        </p:tgtEl>
                                        <p:attrNameLst>
                                          <p:attrName>fillcolor</p:attrName>
                                        </p:attrNameLst>
                                      </p:cBhvr>
                                      <p:to>
                                        <a:schemeClr val="accent1"/>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par>
                                <p:cTn id="93" presetID="19" presetClass="emph" presetSubtype="0" fill="remove" grpId="0" nodeType="withEffect">
                                  <p:stCondLst>
                                    <p:cond delay="0"/>
                                  </p:stCondLst>
                                  <p:childTnLst>
                                    <p:animClr clrSpc="rgb" dir="cw">
                                      <p:cBhvr override="childStyle">
                                        <p:cTn id="94" dur="2000" fill="hold"/>
                                        <p:tgtEl>
                                          <p:spTgt spid="18"/>
                                        </p:tgtEl>
                                        <p:attrNameLst>
                                          <p:attrName>style.color</p:attrName>
                                        </p:attrNameLst>
                                      </p:cBhvr>
                                      <p:to>
                                        <a:schemeClr val="accent1"/>
                                      </p:to>
                                    </p:animClr>
                                    <p:animClr clrSpc="rgb" dir="cw">
                                      <p:cBhvr>
                                        <p:cTn id="95" dur="2000" fill="hold"/>
                                        <p:tgtEl>
                                          <p:spTgt spid="18"/>
                                        </p:tgtEl>
                                        <p:attrNameLst>
                                          <p:attrName>fillcolor</p:attrName>
                                        </p:attrNameLst>
                                      </p:cBhvr>
                                      <p:to>
                                        <a:schemeClr val="accent1"/>
                                      </p:to>
                                    </p:animClr>
                                    <p:set>
                                      <p:cBhvr>
                                        <p:cTn id="96" dur="2000" fill="hold"/>
                                        <p:tgtEl>
                                          <p:spTgt spid="18"/>
                                        </p:tgtEl>
                                        <p:attrNameLst>
                                          <p:attrName>fill.type</p:attrName>
                                        </p:attrNameLst>
                                      </p:cBhvr>
                                      <p:to>
                                        <p:strVal val="solid"/>
                                      </p:to>
                                    </p:set>
                                    <p:set>
                                      <p:cBhvr>
                                        <p:cTn id="97" dur="2000" fill="hold"/>
                                        <p:tgtEl>
                                          <p:spTgt spid="18"/>
                                        </p:tgtEl>
                                        <p:attrNameLst>
                                          <p:attrName>fill.on</p:attrName>
                                        </p:attrNameLst>
                                      </p:cBhvr>
                                      <p:to>
                                        <p:strVal val="true"/>
                                      </p:to>
                                    </p:set>
                                  </p:childTnLst>
                                </p:cTn>
                              </p:par>
                              <p:par>
                                <p:cTn id="98" presetID="19" presetClass="emph" presetSubtype="0" fill="remove" grpId="0" nodeType="withEffect">
                                  <p:stCondLst>
                                    <p:cond delay="0"/>
                                  </p:stCondLst>
                                  <p:childTnLst>
                                    <p:animClr clrSpc="rgb" dir="cw">
                                      <p:cBhvr override="childStyle">
                                        <p:cTn id="99" dur="2000" fill="hold"/>
                                        <p:tgtEl>
                                          <p:spTgt spid="21"/>
                                        </p:tgtEl>
                                        <p:attrNameLst>
                                          <p:attrName>style.color</p:attrName>
                                        </p:attrNameLst>
                                      </p:cBhvr>
                                      <p:to>
                                        <a:schemeClr val="accent1"/>
                                      </p:to>
                                    </p:animClr>
                                    <p:animClr clrSpc="rgb" dir="cw">
                                      <p:cBhvr>
                                        <p:cTn id="100" dur="2000" fill="hold"/>
                                        <p:tgtEl>
                                          <p:spTgt spid="21"/>
                                        </p:tgtEl>
                                        <p:attrNameLst>
                                          <p:attrName>fillcolor</p:attrName>
                                        </p:attrNameLst>
                                      </p:cBhvr>
                                      <p:to>
                                        <a:schemeClr val="accent1"/>
                                      </p:to>
                                    </p:animClr>
                                    <p:set>
                                      <p:cBhvr>
                                        <p:cTn id="101" dur="2000" fill="hold"/>
                                        <p:tgtEl>
                                          <p:spTgt spid="21"/>
                                        </p:tgtEl>
                                        <p:attrNameLst>
                                          <p:attrName>fill.type</p:attrName>
                                        </p:attrNameLst>
                                      </p:cBhvr>
                                      <p:to>
                                        <p:strVal val="solid"/>
                                      </p:to>
                                    </p:set>
                                    <p:set>
                                      <p:cBhvr>
                                        <p:cTn id="102" dur="2000" fill="hold"/>
                                        <p:tgtEl>
                                          <p:spTgt spid="21"/>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9" presetClass="emph" presetSubtype="0" fill="hold" grpId="0" nodeType="clickEffect">
                                  <p:stCondLst>
                                    <p:cond delay="0"/>
                                  </p:stCondLst>
                                  <p:childTnLst>
                                    <p:animClr clrSpc="rgb" dir="cw">
                                      <p:cBhvr override="childStyle">
                                        <p:cTn id="106" dur="2000" fill="hold"/>
                                        <p:tgtEl>
                                          <p:spTgt spid="33"/>
                                        </p:tgtEl>
                                        <p:attrNameLst>
                                          <p:attrName>style.color</p:attrName>
                                        </p:attrNameLst>
                                      </p:cBhvr>
                                      <p:to>
                                        <a:srgbClr val="FF0000"/>
                                      </p:to>
                                    </p:animClr>
                                    <p:animClr clrSpc="rgb" dir="cw">
                                      <p:cBhvr>
                                        <p:cTn id="107" dur="2000" fill="hold"/>
                                        <p:tgtEl>
                                          <p:spTgt spid="33"/>
                                        </p:tgtEl>
                                        <p:attrNameLst>
                                          <p:attrName>fillcolor</p:attrName>
                                        </p:attrNameLst>
                                      </p:cBhvr>
                                      <p:to>
                                        <a:srgbClr val="FF0000"/>
                                      </p:to>
                                    </p:animClr>
                                    <p:set>
                                      <p:cBhvr>
                                        <p:cTn id="108" dur="2000" fill="hold"/>
                                        <p:tgtEl>
                                          <p:spTgt spid="33"/>
                                        </p:tgtEl>
                                        <p:attrNameLst>
                                          <p:attrName>fill.type</p:attrName>
                                        </p:attrNameLst>
                                      </p:cBhvr>
                                      <p:to>
                                        <p:strVal val="solid"/>
                                      </p:to>
                                    </p:set>
                                    <p:set>
                                      <p:cBhvr>
                                        <p:cTn id="109" dur="2000" fill="hold"/>
                                        <p:tgtEl>
                                          <p:spTgt spid="33"/>
                                        </p:tgtEl>
                                        <p:attrNameLst>
                                          <p:attrName>fill.on</p:attrName>
                                        </p:attrNameLst>
                                      </p:cBhvr>
                                      <p:to>
                                        <p:strVal val="true"/>
                                      </p:to>
                                    </p:set>
                                  </p:childTnLst>
                                </p:cTn>
                              </p:par>
                              <p:par>
                                <p:cTn id="110" presetID="10" presetClass="entr" presetSubtype="0" fill="hold" grpId="1"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par>
                          <p:cTn id="113" fill="hold">
                            <p:stCondLst>
                              <p:cond delay="2000"/>
                            </p:stCondLst>
                            <p:childTnLst>
                              <p:par>
                                <p:cTn id="114" presetID="10" presetClass="exit" presetSubtype="0" fill="hold" grpId="1" nodeType="afterEffect">
                                  <p:stCondLst>
                                    <p:cond delay="0"/>
                                  </p:stCondLst>
                                  <p:childTnLst>
                                    <p:animEffect transition="out" filter="fade">
                                      <p:cBhvr>
                                        <p:cTn id="115" dur="500"/>
                                        <p:tgtEl>
                                          <p:spTgt spid="33"/>
                                        </p:tgtEl>
                                      </p:cBhvr>
                                    </p:animEffect>
                                    <p:set>
                                      <p:cBhvr>
                                        <p:cTn id="116" dur="1" fill="hold">
                                          <p:stCondLst>
                                            <p:cond delay="499"/>
                                          </p:stCondLst>
                                        </p:cTn>
                                        <p:tgtEl>
                                          <p:spTgt spid="33"/>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9"/>
                                        </p:tgtEl>
                                      </p:cBhvr>
                                    </p:animEffect>
                                    <p:set>
                                      <p:cBhvr>
                                        <p:cTn id="122" dur="1" fill="hold">
                                          <p:stCondLst>
                                            <p:cond delay="499"/>
                                          </p:stCondLst>
                                        </p:cTn>
                                        <p:tgtEl>
                                          <p:spTgt spid="49"/>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7"/>
                                        </p:tgtEl>
                                      </p:cBhvr>
                                    </p:animEffect>
                                    <p:set>
                                      <p:cBhvr>
                                        <p:cTn id="128" dur="1" fill="hold">
                                          <p:stCondLst>
                                            <p:cond delay="499"/>
                                          </p:stCondLst>
                                        </p:cTn>
                                        <p:tgtEl>
                                          <p:spTgt spid="37"/>
                                        </p:tgtEl>
                                        <p:attrNameLst>
                                          <p:attrName>style.visibility</p:attrName>
                                        </p:attrNameLst>
                                      </p:cBhvr>
                                      <p:to>
                                        <p:strVal val="hidden"/>
                                      </p:to>
                                    </p:set>
                                  </p:childTnLst>
                                </p:cTn>
                              </p:par>
                            </p:childTnLst>
                          </p:cTn>
                        </p:par>
                        <p:par>
                          <p:cTn id="129" fill="hold">
                            <p:stCondLst>
                              <p:cond delay="2500"/>
                            </p:stCondLst>
                            <p:childTnLst>
                              <p:par>
                                <p:cTn id="130" presetID="10" presetClass="entr" presetSubtype="0"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wipe(left)">
                                      <p:cBhvr>
                                        <p:cTn id="1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21" grpId="1" animBg="1"/>
      <p:bldP spid="18" grpId="0" animBg="1"/>
      <p:bldP spid="18" grpId="1" animBg="1"/>
      <p:bldP spid="20" grpId="0" animBg="1"/>
      <p:bldP spid="20" grpId="1" animBg="1"/>
      <p:bldP spid="8" grpId="0" animBg="1"/>
      <p:bldP spid="8" grpId="1" animBg="1"/>
      <p:bldP spid="9" grpId="0" animBg="1"/>
      <p:bldP spid="9" grpId="1" animBg="1"/>
      <p:bldP spid="11" grpId="0" animBg="1"/>
      <p:bldP spid="11" grpId="1" animBg="1"/>
      <p:bldP spid="33" grpId="0" animBg="1"/>
      <p:bldP spid="33" grpId="1" animBg="1"/>
      <p:bldP spid="35" grpId="0" animBg="1"/>
      <p:bldP spid="43" grpId="0" animBg="1"/>
      <p:bldP spid="4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494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77500" lnSpcReduction="20000"/>
          </a:bodyPr>
          <a:lstStyle/>
          <a:p>
            <a:pPr>
              <a:lnSpc>
                <a:spcPct val="120000"/>
              </a:lnSpc>
              <a:buFont typeface="Arial" panose="020B0604020202020204" pitchFamily="34" charset="0"/>
              <a:buChar char="•"/>
            </a:pPr>
            <a:r>
              <a:rPr lang="en-US" dirty="0" smtClean="0"/>
              <a:t>Share </a:t>
            </a:r>
            <a:r>
              <a:rPr lang="en-US" dirty="0"/>
              <a:t>data </a:t>
            </a:r>
            <a:r>
              <a:rPr lang="en-US" dirty="0" smtClean="0"/>
              <a:t>across VMs and applications</a:t>
            </a:r>
          </a:p>
          <a:p>
            <a:pPr lvl="1">
              <a:lnSpc>
                <a:spcPct val="120000"/>
              </a:lnSpc>
              <a:buFont typeface="Arial" panose="020B0604020202020204" pitchFamily="34" charset="0"/>
              <a:buChar char="•"/>
            </a:pPr>
            <a:r>
              <a:rPr lang="en-US" dirty="0" smtClean="0">
                <a:latin typeface="+mj-lt"/>
              </a:rPr>
              <a:t>Multiple writers, multiple readers using standard file system semantics.</a:t>
            </a:r>
          </a:p>
          <a:p>
            <a:pPr>
              <a:lnSpc>
                <a:spcPct val="120000"/>
              </a:lnSpc>
              <a:buFont typeface="Arial" panose="020B0604020202020204" pitchFamily="34" charset="0"/>
              <a:buChar char="•"/>
            </a:pPr>
            <a:r>
              <a:rPr lang="en-US" dirty="0" smtClean="0"/>
              <a:t>Share settings throughout services</a:t>
            </a:r>
          </a:p>
          <a:p>
            <a:pPr lvl="1">
              <a:lnSpc>
                <a:spcPct val="120000"/>
              </a:lnSpc>
              <a:buFont typeface="Arial" panose="020B0604020202020204" pitchFamily="34" charset="0"/>
              <a:buChar char="•"/>
            </a:pPr>
            <a:r>
              <a:rPr lang="en-US" dirty="0" smtClean="0">
                <a:latin typeface="+mj-lt"/>
              </a:rPr>
              <a:t>VMs can read settings and files from a common, shared location.  These can be updated externally via REST.</a:t>
            </a:r>
          </a:p>
          <a:p>
            <a:pPr>
              <a:lnSpc>
                <a:spcPct val="120000"/>
              </a:lnSpc>
              <a:buFont typeface="Arial" panose="020B0604020202020204" pitchFamily="34" charset="0"/>
              <a:buChar char="•"/>
            </a:pPr>
            <a:r>
              <a:rPr lang="en-US" dirty="0" smtClean="0"/>
              <a:t>Dev/Test/Debug</a:t>
            </a:r>
          </a:p>
          <a:p>
            <a:pPr lvl="1">
              <a:lnSpc>
                <a:spcPct val="120000"/>
              </a:lnSpc>
              <a:buFont typeface="Arial" panose="020B0604020202020204" pitchFamily="34" charset="0"/>
              <a:buChar char="•"/>
            </a:pPr>
            <a:r>
              <a:rPr lang="en-US" dirty="0" smtClean="0">
                <a:latin typeface="+mj-lt"/>
              </a:rPr>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131215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dirty="0" smtClean="0"/>
              <a:t>VM Storage</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a:t>
            </a:r>
            <a:r>
              <a:rPr lang="en-US" sz="4400" dirty="0" smtClean="0">
                <a:latin typeface="+mj-lt"/>
              </a:rPr>
              <a:t>VM Storage in the Portal</a:t>
            </a:r>
            <a:endParaRPr lang="en-US" sz="4400" dirty="0">
              <a:latin typeface="+mj-lt"/>
            </a:endParaRPr>
          </a:p>
        </p:txBody>
      </p:sp>
    </p:spTree>
    <p:extLst>
      <p:ext uri="{BB962C8B-B14F-4D97-AF65-F5344CB8AC3E}">
        <p14:creationId xmlns:p14="http://schemas.microsoft.com/office/powerpoint/2010/main" val="264369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34513634"/>
              </p:ext>
            </p:extLst>
          </p:nvPr>
        </p:nvGraphicFramePr>
        <p:xfrm>
          <a:off x="461813" y="1401801"/>
          <a:ext cx="11384471" cy="4854794"/>
        </p:xfrm>
        <a:graphic>
          <a:graphicData uri="http://schemas.openxmlformats.org/drawingml/2006/table">
            <a:tbl>
              <a:tblPr firstRow="1" firstCol="1" bandRow="1">
                <a:tableStyleId>{5C22544A-7EE6-4342-B048-85BDC9FD1C3A}</a:tableStyleId>
              </a:tblPr>
              <a:tblGrid>
                <a:gridCol w="2258679">
                  <a:extLst>
                    <a:ext uri="{9D8B030D-6E8A-4147-A177-3AD203B41FA5}">
                      <a16:colId xmlns:a16="http://schemas.microsoft.com/office/drawing/2014/main" val="20000"/>
                    </a:ext>
                  </a:extLst>
                </a:gridCol>
                <a:gridCol w="5360850">
                  <a:extLst>
                    <a:ext uri="{9D8B030D-6E8A-4147-A177-3AD203B41FA5}">
                      <a16:colId xmlns:a16="http://schemas.microsoft.com/office/drawing/2014/main" val="20001"/>
                    </a:ext>
                  </a:extLst>
                </a:gridCol>
                <a:gridCol w="3764942">
                  <a:extLst>
                    <a:ext uri="{9D8B030D-6E8A-4147-A177-3AD203B41FA5}">
                      <a16:colId xmlns:a16="http://schemas.microsoft.com/office/drawing/2014/main" val="20002"/>
                    </a:ext>
                  </a:extLst>
                </a:gridCol>
              </a:tblGrid>
              <a:tr h="374914">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0"/>
                  </a:ext>
                </a:extLst>
              </a:tr>
              <a:tr h="377391">
                <a:tc>
                  <a:txBody>
                    <a:bodyPr/>
                    <a:lstStyle/>
                    <a:p>
                      <a:pPr marL="0" marR="0">
                        <a:lnSpc>
                          <a:spcPct val="115000"/>
                        </a:lnSpc>
                        <a:spcBef>
                          <a:spcPts val="0"/>
                        </a:spcBef>
                        <a:spcAft>
                          <a:spcPts val="1000"/>
                        </a:spcAft>
                      </a:pPr>
                      <a:r>
                        <a:rPr lang="en-US" sz="1400" b="1" dirty="0">
                          <a:solidFill>
                            <a:schemeClr val="bg1"/>
                          </a:solidFill>
                          <a:effectLst/>
                        </a:rPr>
                        <a:t>Relationship with Azure VMs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Required for booting (OS Disk)</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a:lnSpc>
                          <a:spcPct val="107000"/>
                        </a:lnSpc>
                      </a:pPr>
                      <a:endParaRPr lang="en-US" sz="1400">
                        <a:solidFill>
                          <a:schemeClr val="tx2"/>
                        </a:solidFill>
                        <a:effectLst/>
                        <a:latin typeface="Calibri"/>
                      </a:endParaRPr>
                    </a:p>
                  </a:txBody>
                  <a:tcPr marL="64162" marR="64162" marT="32082" marB="32082" anchor="ctr"/>
                </a:tc>
                <a:extLst>
                  <a:ext uri="{0D108BD9-81ED-4DB2-BD59-A6C34878D82A}">
                    <a16:rowId xmlns:a16="http://schemas.microsoft.com/office/drawing/2014/main" val="10001"/>
                  </a:ext>
                </a:extLst>
              </a:tr>
              <a:tr h="366246">
                <a:tc>
                  <a:txBody>
                    <a:bodyPr/>
                    <a:lstStyle/>
                    <a:p>
                      <a:pPr marL="0" marR="0">
                        <a:lnSpc>
                          <a:spcPct val="115000"/>
                        </a:lnSpc>
                        <a:spcBef>
                          <a:spcPts val="0"/>
                        </a:spcBef>
                        <a:spcAft>
                          <a:spcPts val="1000"/>
                        </a:spcAft>
                      </a:pPr>
                      <a:r>
                        <a:rPr lang="en-US" sz="1400" b="1" dirty="0">
                          <a:solidFill>
                            <a:schemeClr val="bg1"/>
                          </a:solidFill>
                          <a:effectLst/>
                        </a:rPr>
                        <a:t>Scope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Exclusive/Isolated to a single VM</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Shared access across multiple VMs</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2"/>
                  </a:ext>
                </a:extLst>
              </a:tr>
              <a:tr h="366246">
                <a:tc>
                  <a:txBody>
                    <a:bodyPr/>
                    <a:lstStyle/>
                    <a:p>
                      <a:pPr marL="0" marR="0">
                        <a:lnSpc>
                          <a:spcPct val="115000"/>
                        </a:lnSpc>
                        <a:spcBef>
                          <a:spcPts val="0"/>
                        </a:spcBef>
                        <a:spcAft>
                          <a:spcPts val="1000"/>
                        </a:spcAft>
                      </a:pPr>
                      <a:r>
                        <a:rPr lang="en-US" sz="1400" b="1" dirty="0">
                          <a:solidFill>
                            <a:schemeClr val="bg1"/>
                          </a:solidFill>
                          <a:effectLst/>
                        </a:rPr>
                        <a:t>Snapshots and Copy</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Yes </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No</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3"/>
                  </a:ext>
                </a:extLst>
              </a:tr>
              <a:tr h="426736">
                <a:tc>
                  <a:txBody>
                    <a:bodyPr/>
                    <a:lstStyle/>
                    <a:p>
                      <a:pPr marL="0" marR="0">
                        <a:lnSpc>
                          <a:spcPct val="115000"/>
                        </a:lnSpc>
                        <a:spcBef>
                          <a:spcPts val="0"/>
                        </a:spcBef>
                        <a:spcAft>
                          <a:spcPts val="1000"/>
                        </a:spcAft>
                      </a:pPr>
                      <a:r>
                        <a:rPr lang="en-US" sz="1400" b="1" dirty="0">
                          <a:solidFill>
                            <a:schemeClr val="bg1"/>
                          </a:solidFill>
                          <a:effectLst/>
                        </a:rPr>
                        <a:t>Configuration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Configured via portal/Management APIs and available at boot time</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Connect after boot (via net use on windows)</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4"/>
                  </a:ext>
                </a:extLst>
              </a:tr>
              <a:tr h="366246">
                <a:tc>
                  <a:txBody>
                    <a:bodyPr/>
                    <a:lstStyle/>
                    <a:p>
                      <a:pPr marL="0" marR="0">
                        <a:lnSpc>
                          <a:spcPct val="115000"/>
                        </a:lnSpc>
                        <a:spcBef>
                          <a:spcPts val="0"/>
                        </a:spcBef>
                        <a:spcAft>
                          <a:spcPts val="1000"/>
                        </a:spcAft>
                      </a:pPr>
                      <a:r>
                        <a:rPr lang="en-US" sz="1400" b="1" dirty="0">
                          <a:solidFill>
                            <a:schemeClr val="bg1"/>
                          </a:solidFill>
                          <a:effectLst/>
                        </a:rPr>
                        <a:t>Built-in authentication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Built-in authentication</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Set up authentication on net use</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5"/>
                  </a:ext>
                </a:extLst>
              </a:tr>
              <a:tr h="366246">
                <a:tc>
                  <a:txBody>
                    <a:bodyPr/>
                    <a:lstStyle/>
                    <a:p>
                      <a:pPr marL="0" marR="0">
                        <a:lnSpc>
                          <a:spcPct val="115000"/>
                        </a:lnSpc>
                        <a:spcBef>
                          <a:spcPts val="0"/>
                        </a:spcBef>
                        <a:spcAft>
                          <a:spcPts val="1000"/>
                        </a:spcAft>
                      </a:pPr>
                      <a:r>
                        <a:rPr lang="en-US" sz="1400" b="1" dirty="0">
                          <a:solidFill>
                            <a:schemeClr val="bg1"/>
                          </a:solidFill>
                          <a:effectLst/>
                        </a:rPr>
                        <a:t>Cleanup</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Resources can be cleaned up with VM if needed</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Manually via standard file APIs or REST APIs</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6"/>
                  </a:ext>
                </a:extLst>
              </a:tr>
              <a:tr h="426736">
                <a:tc>
                  <a:txBody>
                    <a:bodyPr/>
                    <a:lstStyle/>
                    <a:p>
                      <a:pPr marL="0" marR="0">
                        <a:lnSpc>
                          <a:spcPct val="115000"/>
                        </a:lnSpc>
                        <a:spcBef>
                          <a:spcPts val="0"/>
                        </a:spcBef>
                        <a:spcAft>
                          <a:spcPts val="1000"/>
                        </a:spcAft>
                      </a:pPr>
                      <a:r>
                        <a:rPr lang="en-US" sz="1400" b="1" dirty="0">
                          <a:solidFill>
                            <a:schemeClr val="bg1"/>
                          </a:solidFill>
                          <a:effectLst/>
                        </a:rPr>
                        <a:t>Access via REST</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Can only access as fixed formatted VHD (single blob) via REST. Files stored in VHD cannot be accessed via REST.</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Individual files stored in share are accessible via REST</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7"/>
                  </a:ext>
                </a:extLst>
              </a:tr>
              <a:tr h="612818">
                <a:tc>
                  <a:txBody>
                    <a:bodyPr/>
                    <a:lstStyle/>
                    <a:p>
                      <a:pPr marL="0" marR="0">
                        <a:lnSpc>
                          <a:spcPct val="115000"/>
                        </a:lnSpc>
                        <a:spcBef>
                          <a:spcPts val="0"/>
                        </a:spcBef>
                        <a:spcAft>
                          <a:spcPts val="1000"/>
                        </a:spcAft>
                      </a:pPr>
                      <a:r>
                        <a:rPr lang="en-US" sz="1400" b="1" dirty="0">
                          <a:solidFill>
                            <a:schemeClr val="bg1"/>
                          </a:solidFill>
                          <a:effectLst/>
                        </a:rPr>
                        <a:t>Max Size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1TB Disk</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5TB File Share</a:t>
                      </a:r>
                    </a:p>
                    <a:p>
                      <a:pPr marL="0" marR="0">
                        <a:lnSpc>
                          <a:spcPct val="115000"/>
                        </a:lnSpc>
                        <a:spcBef>
                          <a:spcPts val="0"/>
                        </a:spcBef>
                        <a:spcAft>
                          <a:spcPts val="1000"/>
                        </a:spcAft>
                      </a:pPr>
                      <a:r>
                        <a:rPr lang="en-US" sz="1400" dirty="0">
                          <a:solidFill>
                            <a:schemeClr val="tx2"/>
                          </a:solidFill>
                          <a:effectLst/>
                        </a:rPr>
                        <a:t>1TB file within share</a:t>
                      </a:r>
                      <a:endParaRPr lang="en-US" sz="1400" dirty="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8"/>
                  </a:ext>
                </a:extLst>
              </a:tr>
              <a:tr h="366246">
                <a:tc>
                  <a:txBody>
                    <a:bodyPr/>
                    <a:lstStyle/>
                    <a:p>
                      <a:pPr marL="0" marR="0">
                        <a:lnSpc>
                          <a:spcPct val="115000"/>
                        </a:lnSpc>
                        <a:spcBef>
                          <a:spcPts val="0"/>
                        </a:spcBef>
                        <a:spcAft>
                          <a:spcPts val="1000"/>
                        </a:spcAft>
                      </a:pPr>
                      <a:r>
                        <a:rPr lang="en-US" sz="1400" b="1" dirty="0">
                          <a:solidFill>
                            <a:schemeClr val="bg1"/>
                          </a:solidFill>
                          <a:effectLst/>
                        </a:rPr>
                        <a:t>Max 8KB </a:t>
                      </a:r>
                      <a:r>
                        <a:rPr lang="en-US" sz="1400" b="1" dirty="0" err="1">
                          <a:solidFill>
                            <a:schemeClr val="bg1"/>
                          </a:solidFill>
                          <a:effectLst/>
                        </a:rPr>
                        <a:t>IOps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500 IOps</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1000 </a:t>
                      </a:r>
                      <a:r>
                        <a:rPr lang="en-US" sz="1400" dirty="0" err="1">
                          <a:solidFill>
                            <a:schemeClr val="tx2"/>
                          </a:solidFill>
                          <a:effectLst/>
                        </a:rPr>
                        <a:t>IOps</a:t>
                      </a:r>
                      <a:endParaRPr lang="en-US" sz="1400" dirty="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09"/>
                  </a:ext>
                </a:extLst>
              </a:tr>
              <a:tr h="366246">
                <a:tc>
                  <a:txBody>
                    <a:bodyPr/>
                    <a:lstStyle/>
                    <a:p>
                      <a:pPr marL="0" marR="0">
                        <a:lnSpc>
                          <a:spcPct val="115000"/>
                        </a:lnSpc>
                        <a:spcBef>
                          <a:spcPts val="0"/>
                        </a:spcBef>
                        <a:spcAft>
                          <a:spcPts val="1000"/>
                        </a:spcAft>
                      </a:pPr>
                      <a:r>
                        <a:rPr lang="en-US" sz="1400" b="1" u="none" dirty="0">
                          <a:solidFill>
                            <a:schemeClr val="bg1"/>
                          </a:solidFill>
                          <a:effectLst/>
                        </a:rPr>
                        <a:t>Throughput</a:t>
                      </a:r>
                      <a:endParaRPr lang="en-US" sz="1400" b="1" u="none"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solidFill>
                            <a:schemeClr val="tx2"/>
                          </a:solidFill>
                          <a:effectLst/>
                        </a:rPr>
                        <a:t>Up to 60 MB/s per Disk</a:t>
                      </a:r>
                      <a:endParaRPr lang="en-US" sz="1400" u="none">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solidFill>
                            <a:schemeClr val="tx2"/>
                          </a:solidFill>
                          <a:effectLst/>
                        </a:rPr>
                        <a:t>Up to 60 MB/s per File Share</a:t>
                      </a:r>
                      <a:endParaRPr lang="en-US" sz="1400" u="none" dirty="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047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Virtual Machine Availability</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Meaning of 9’s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a:solidFill>
                  <a:schemeClr val="bg1"/>
                </a:solidFill>
                <a:latin typeface="+mj-lt"/>
                <a:sym typeface="Wingdings" panose="05000000000000000000" pitchFamily="2" charset="2"/>
              </a:rPr>
              <a:t>F</a:t>
            </a:r>
            <a:r>
              <a:rPr lang="en-US" dirty="0" smtClean="0">
                <a:solidFill>
                  <a:schemeClr val="bg1"/>
                </a:solidFill>
                <a:latin typeface="+mj-lt"/>
              </a:rPr>
              <a:t>ault domains, update domains and availability sets</a:t>
            </a:r>
          </a:p>
          <a:p>
            <a:r>
              <a:rPr lang="en-US" sz="4000"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Load balancing</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21297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9’s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73673536"/>
              </p:ext>
            </p:extLst>
          </p:nvPr>
        </p:nvGraphicFramePr>
        <p:xfrm>
          <a:off x="598120" y="1299955"/>
          <a:ext cx="11056423" cy="4066424"/>
        </p:xfrm>
        <a:graphic>
          <a:graphicData uri="http://schemas.openxmlformats.org/drawingml/2006/table">
            <a:tbl>
              <a:tblPr firstRow="1" bandRow="1">
                <a:tableStyleId>{5C22544A-7EE6-4342-B048-85BDC9FD1C3A}</a:tableStyleId>
              </a:tblPr>
              <a:tblGrid>
                <a:gridCol w="1343696">
                  <a:extLst>
                    <a:ext uri="{9D8B030D-6E8A-4147-A177-3AD203B41FA5}">
                      <a16:colId xmlns:a16="http://schemas.microsoft.com/office/drawing/2014/main" val="20000"/>
                    </a:ext>
                  </a:extLst>
                </a:gridCol>
                <a:gridCol w="1500027">
                  <a:extLst>
                    <a:ext uri="{9D8B030D-6E8A-4147-A177-3AD203B41FA5}">
                      <a16:colId xmlns:a16="http://schemas.microsoft.com/office/drawing/2014/main" val="20001"/>
                    </a:ext>
                  </a:extLst>
                </a:gridCol>
                <a:gridCol w="1510301">
                  <a:extLst>
                    <a:ext uri="{9D8B030D-6E8A-4147-A177-3AD203B41FA5}">
                      <a16:colId xmlns:a16="http://schemas.microsoft.com/office/drawing/2014/main" val="20002"/>
                    </a:ext>
                  </a:extLst>
                </a:gridCol>
                <a:gridCol w="1500027">
                  <a:extLst>
                    <a:ext uri="{9D8B030D-6E8A-4147-A177-3AD203B41FA5}">
                      <a16:colId xmlns:a16="http://schemas.microsoft.com/office/drawing/2014/main" val="20003"/>
                    </a:ext>
                  </a:extLst>
                </a:gridCol>
                <a:gridCol w="1397285">
                  <a:extLst>
                    <a:ext uri="{9D8B030D-6E8A-4147-A177-3AD203B41FA5}">
                      <a16:colId xmlns:a16="http://schemas.microsoft.com/office/drawing/2014/main" val="20004"/>
                    </a:ext>
                  </a:extLst>
                </a:gridCol>
                <a:gridCol w="2225598">
                  <a:extLst>
                    <a:ext uri="{9D8B030D-6E8A-4147-A177-3AD203B41FA5}">
                      <a16:colId xmlns:a16="http://schemas.microsoft.com/office/drawing/2014/main" val="20005"/>
                    </a:ext>
                  </a:extLst>
                </a:gridCol>
                <a:gridCol w="1579489">
                  <a:extLst>
                    <a:ext uri="{9D8B030D-6E8A-4147-A177-3AD203B41FA5}">
                      <a16:colId xmlns:a16="http://schemas.microsoft.com/office/drawing/2014/main" val="20006"/>
                    </a:ext>
                  </a:extLst>
                </a:gridCol>
              </a:tblGrid>
              <a:tr h="496275">
                <a:tc>
                  <a:txBody>
                    <a:bodyPr/>
                    <a:lstStyle/>
                    <a:p>
                      <a:r>
                        <a:rPr lang="en-US" sz="1200" dirty="0" smtClean="0">
                          <a:solidFill>
                            <a:schemeClr val="bg1"/>
                          </a:solidFill>
                        </a:rPr>
                        <a:t>Service Availability(%)</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System </a:t>
                      </a:r>
                      <a:r>
                        <a:rPr lang="en-US" altLang="zh-CN" sz="1200" dirty="0" smtClean="0">
                          <a:solidFill>
                            <a:schemeClr val="bg1"/>
                          </a:solidFill>
                        </a:rPr>
                        <a:t>Type</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sz="1200" dirty="0" smtClean="0">
                          <a:solidFill>
                            <a:schemeClr val="bg1"/>
                          </a:solidFill>
                        </a:rPr>
                        <a:t>Annualized</a:t>
                      </a:r>
                      <a:r>
                        <a:rPr lang="en-US" altLang="zh-CN"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Quarterly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Monthly</a:t>
                      </a:r>
                      <a:r>
                        <a:rPr lang="en-US"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Practical Meaning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FAA rating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Unmanaged</a:t>
                      </a:r>
                    </a:p>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weeks per year</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4 days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ROUTINE</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Well 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9 hours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ESSENTIAL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2050">
                <a:tc>
                  <a:txBody>
                    <a:bodyPr/>
                    <a:lstStyle/>
                    <a:p>
                      <a:pPr algn="r"/>
                      <a:r>
                        <a:rPr lang="en-US" sz="1400" dirty="0" smtClean="0">
                          <a:solidFill>
                            <a:srgbClr val="3C454F"/>
                          </a:solidFill>
                        </a:rPr>
                        <a:t>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Fault</a:t>
                      </a:r>
                      <a:r>
                        <a:rPr lang="en-US" sz="1400" baseline="0" dirty="0" smtClean="0">
                          <a:solidFill>
                            <a:srgbClr val="3C454F"/>
                          </a:solidFill>
                        </a:rPr>
                        <a:t> tolerant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1 hour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60827">
                <a:tc>
                  <a:txBody>
                    <a:bodyPr/>
                    <a:lstStyle/>
                    <a:p>
                      <a:pPr algn="r"/>
                      <a:r>
                        <a:rPr lang="en-US" sz="1400" dirty="0" smtClean="0">
                          <a:solidFill>
                            <a:srgbClr val="3C454F"/>
                          </a:solidFill>
                        </a:rPr>
                        <a:t>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0.44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minutes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60827">
                <a:tc>
                  <a:txBody>
                    <a:bodyPr/>
                    <a:lstStyle/>
                    <a:p>
                      <a:pPr algn="r"/>
                      <a:r>
                        <a:rPr lang="en-US" sz="1400" dirty="0" smtClean="0">
                          <a:solidFill>
                            <a:srgbClr val="3C454F"/>
                          </a:solidFill>
                        </a:rPr>
                        <a:t>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Very 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0.53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0.13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30</a:t>
                      </a:r>
                      <a:r>
                        <a:rPr lang="en-US" sz="1400" baseline="0" dirty="0" smtClean="0">
                          <a:solidFill>
                            <a:srgbClr val="3C454F"/>
                          </a:solidFill>
                        </a:rPr>
                        <a:t>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60827">
                <a:tc>
                  <a:txBody>
                    <a:bodyPr/>
                    <a:lstStyle/>
                    <a:p>
                      <a:pPr algn="r"/>
                      <a:r>
                        <a:rPr lang="en-US" sz="1400" dirty="0" smtClean="0">
                          <a:solidFill>
                            <a:srgbClr val="3C454F"/>
                          </a:solidFill>
                        </a:rPr>
                        <a:t>99.99999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Ultra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SAFETY 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885534" y="5512713"/>
            <a:ext cx="10755086" cy="369332"/>
          </a:xfrm>
          <a:prstGeom prst="rect">
            <a:avLst/>
          </a:prstGeom>
          <a:noFill/>
        </p:spPr>
        <p:txBody>
          <a:bodyPr wrap="square" rtlCol="0">
            <a:spAutoFit/>
          </a:bodyPr>
          <a:lstStyle/>
          <a:p>
            <a:pPr algn="r"/>
            <a:r>
              <a:rPr lang="en-US" altLang="zh-CN" sz="900" i="1" dirty="0" smtClean="0"/>
              <a:t>From Generic Requirements for Operation Systems Platform Reliability, </a:t>
            </a:r>
            <a:r>
              <a:rPr lang="en-US" altLang="zh-CN" sz="900" i="1" dirty="0" err="1" smtClean="0"/>
              <a:t>Telcordia</a:t>
            </a:r>
            <a:r>
              <a:rPr lang="en-US" altLang="zh-CN" sz="900" i="1" dirty="0" smtClean="0"/>
              <a:t> Technologies System Documentation,GR-2841-CORE and </a:t>
            </a:r>
          </a:p>
          <a:p>
            <a:pPr algn="r"/>
            <a:r>
              <a:rPr lang="en-US" altLang="zh-CN" sz="900" i="1" dirty="0" smtClean="0"/>
              <a:t>Federation Aviation Administration Handbook: Reliability, Maintainability, and Availability (RMA) Handbook, FAA-HDBK-006A, Jan 7, 2008.</a:t>
            </a:r>
            <a:endParaRPr lang="en-US" sz="900" i="1" dirty="0"/>
          </a:p>
        </p:txBody>
      </p:sp>
    </p:spTree>
    <p:extLst>
      <p:ext uri="{BB962C8B-B14F-4D97-AF65-F5344CB8AC3E}">
        <p14:creationId xmlns:p14="http://schemas.microsoft.com/office/powerpoint/2010/main" val="212813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Agreements	</a:t>
            </a:r>
          </a:p>
        </p:txBody>
      </p:sp>
      <p:sp>
        <p:nvSpPr>
          <p:cNvPr id="5" name="Freeform 82"/>
          <p:cNvSpPr>
            <a:spLocks noEditPoints="1"/>
          </p:cNvSpPr>
          <p:nvPr/>
        </p:nvSpPr>
        <p:spPr bwMode="black">
          <a:xfrm>
            <a:off x="745166" y="1899132"/>
            <a:ext cx="3394886" cy="3295709"/>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chemeClr val="accent5"/>
          </a:solid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sp>
        <p:nvSpPr>
          <p:cNvPr id="12" name="Content Placeholder 2"/>
          <p:cNvSpPr txBox="1">
            <a:spLocks/>
          </p:cNvSpPr>
          <p:nvPr/>
        </p:nvSpPr>
        <p:spPr>
          <a:xfrm>
            <a:off x="4522013" y="3002944"/>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chemeClr val="bg1">
                    <a:alpha val="99000"/>
                  </a:schemeClr>
                </a:solidFill>
                <a:latin typeface="+mn-lt"/>
              </a:rPr>
              <a:t>What’s included</a:t>
            </a:r>
          </a:p>
          <a:p>
            <a:pPr lvl="1"/>
            <a:r>
              <a:rPr lang="en-US" sz="2000" dirty="0">
                <a:solidFill>
                  <a:schemeClr val="tx1">
                    <a:alpha val="99000"/>
                  </a:schemeClr>
                </a:solidFill>
              </a:rPr>
              <a:t>Compute Hardware failure (disk, </a:t>
            </a:r>
            <a:r>
              <a:rPr lang="en-US" sz="2000" dirty="0" smtClean="0">
                <a:solidFill>
                  <a:schemeClr val="tx1">
                    <a:alpha val="99000"/>
                  </a:schemeClr>
                </a:solidFill>
              </a:rPr>
              <a:t>CPU, </a:t>
            </a:r>
            <a:r>
              <a:rPr lang="en-US" sz="2000" dirty="0">
                <a:solidFill>
                  <a:schemeClr val="tx1">
                    <a:alpha val="99000"/>
                  </a:schemeClr>
                </a:solidFill>
              </a:rPr>
              <a:t>memory)</a:t>
            </a:r>
          </a:p>
          <a:p>
            <a:pPr lvl="1"/>
            <a:r>
              <a:rPr lang="en-US" sz="2000" dirty="0">
                <a:solidFill>
                  <a:schemeClr val="tx1">
                    <a:alpha val="99000"/>
                  </a:schemeClr>
                </a:solidFill>
              </a:rPr>
              <a:t>Datacenter failures - Network failure, power failure</a:t>
            </a:r>
          </a:p>
          <a:p>
            <a:pPr lvl="1"/>
            <a:r>
              <a:rPr lang="en-US" sz="2000" dirty="0">
                <a:solidFill>
                  <a:schemeClr val="tx1">
                    <a:alpha val="99000"/>
                  </a:schemeClr>
                </a:solidFill>
              </a:rPr>
              <a:t>Hardware upgrades, Software maintenance – Host OS Updates</a:t>
            </a:r>
          </a:p>
        </p:txBody>
      </p:sp>
      <p:sp>
        <p:nvSpPr>
          <p:cNvPr id="13" name="Content Placeholder 2"/>
          <p:cNvSpPr txBox="1">
            <a:spLocks/>
          </p:cNvSpPr>
          <p:nvPr/>
        </p:nvSpPr>
        <p:spPr>
          <a:xfrm>
            <a:off x="4522014" y="4461934"/>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What is not included</a:t>
            </a:r>
          </a:p>
          <a:p>
            <a:pPr lvl="1"/>
            <a:r>
              <a:rPr lang="en-US" sz="2000" dirty="0">
                <a:solidFill>
                  <a:schemeClr val="tx1">
                    <a:alpha val="99000"/>
                  </a:schemeClr>
                </a:solidFill>
              </a:rPr>
              <a:t>VM Container crashes, Guest OS Updates</a:t>
            </a:r>
          </a:p>
        </p:txBody>
      </p:sp>
      <p:sp>
        <p:nvSpPr>
          <p:cNvPr id="14" name="Content Placeholder 2"/>
          <p:cNvSpPr txBox="1">
            <a:spLocks/>
          </p:cNvSpPr>
          <p:nvPr/>
        </p:nvSpPr>
        <p:spPr>
          <a:xfrm>
            <a:off x="4522013" y="2068385"/>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99.95% for multiple role instances</a:t>
            </a:r>
          </a:p>
          <a:p>
            <a:pPr lvl="1"/>
            <a:r>
              <a:rPr lang="en-US" sz="2000" dirty="0">
                <a:solidFill>
                  <a:schemeClr val="tx1">
                    <a:alpha val="99000"/>
                  </a:schemeClr>
                </a:solidFill>
              </a:rPr>
              <a:t>4.38 hours of downtime per year</a:t>
            </a:r>
          </a:p>
        </p:txBody>
      </p:sp>
    </p:spTree>
    <p:extLst>
      <p:ext uri="{BB962C8B-B14F-4D97-AF65-F5344CB8AC3E}">
        <p14:creationId xmlns:p14="http://schemas.microsoft.com/office/powerpoint/2010/main" val="307541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Availability Sets</a:t>
            </a:r>
            <a:endParaRPr lang="en-US" dirty="0"/>
          </a:p>
        </p:txBody>
      </p:sp>
      <p:grpSp>
        <p:nvGrpSpPr>
          <p:cNvPr id="23" name="Group 22"/>
          <p:cNvGrpSpPr/>
          <p:nvPr/>
        </p:nvGrpSpPr>
        <p:grpSpPr>
          <a:xfrm>
            <a:off x="278460" y="1626521"/>
            <a:ext cx="4736761" cy="3323422"/>
            <a:chOff x="362009" y="2018600"/>
            <a:chExt cx="6319193" cy="4433691"/>
          </a:xfrm>
        </p:grpSpPr>
        <p:grpSp>
          <p:nvGrpSpPr>
            <p:cNvPr id="12" name="Group 11"/>
            <p:cNvGrpSpPr/>
            <p:nvPr/>
          </p:nvGrpSpPr>
          <p:grpSpPr>
            <a:xfrm>
              <a:off x="461404" y="3227827"/>
              <a:ext cx="2763669" cy="3224464"/>
              <a:chOff x="522296" y="2082421"/>
              <a:chExt cx="2763669" cy="3224464"/>
            </a:xfrm>
            <a:noFill/>
          </p:grpSpPr>
          <p:sp>
            <p:nvSpPr>
              <p:cNvPr id="9" name="Rounded Rectangle 8"/>
              <p:cNvSpPr/>
              <p:nvPr/>
            </p:nvSpPr>
            <p:spPr>
              <a:xfrm>
                <a:off x="522296" y="2082421"/>
                <a:ext cx="2763669" cy="3224464"/>
              </a:xfrm>
              <a:prstGeom prst="roundRect">
                <a:avLst/>
              </a:prstGeom>
              <a:grpFill/>
              <a:ln w="57150">
                <a:solidFill>
                  <a:srgbClr val="75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57606" y="2487715"/>
                <a:ext cx="1893048" cy="2366780"/>
                <a:chOff x="957606" y="2423631"/>
                <a:chExt cx="1893048" cy="2366780"/>
              </a:xfrm>
              <a:grpFill/>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2423631"/>
                  <a:ext cx="1893048" cy="508250"/>
                </a:xfrm>
                <a:prstGeom prst="rect">
                  <a:avLst/>
                </a:prstGeom>
                <a:grpFill/>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3352897"/>
                  <a:ext cx="1893048" cy="508250"/>
                </a:xfrm>
                <a:prstGeom prst="rect">
                  <a:avLst/>
                </a:prstGeom>
                <a:grpFill/>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4282161"/>
                  <a:ext cx="1893048" cy="508250"/>
                </a:xfrm>
                <a:prstGeom prst="rect">
                  <a:avLst/>
                </a:prstGeom>
                <a:grpFill/>
              </p:spPr>
            </p:pic>
          </p:grpSp>
        </p:grpSp>
        <p:sp>
          <p:nvSpPr>
            <p:cNvPr id="11" name="Text Placeholder 5"/>
            <p:cNvSpPr txBox="1">
              <a:spLocks/>
            </p:cNvSpPr>
            <p:nvPr/>
          </p:nvSpPr>
          <p:spPr>
            <a:xfrm>
              <a:off x="362009" y="2018600"/>
              <a:ext cx="2962458" cy="11217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cap="all" dirty="0" smtClean="0">
                  <a:solidFill>
                    <a:srgbClr val="75E6FF"/>
                  </a:solidFill>
                </a:rPr>
                <a:t>Web Tier</a:t>
              </a:r>
            </a:p>
            <a:p>
              <a:pPr marL="0" indent="0" algn="ctr">
                <a:buNone/>
              </a:pPr>
              <a:r>
                <a:rPr lang="en-US" sz="1800" b="1" cap="all" dirty="0" smtClean="0">
                  <a:solidFill>
                    <a:srgbClr val="75E6FF"/>
                  </a:solidFill>
                </a:rPr>
                <a:t>Availability Set</a:t>
              </a:r>
              <a:endParaRPr lang="en-US" sz="1800" b="1" cap="all" dirty="0">
                <a:solidFill>
                  <a:srgbClr val="75E6FF"/>
                </a:solidFill>
              </a:endParaRPr>
            </a:p>
          </p:txBody>
        </p:sp>
        <p:grpSp>
          <p:nvGrpSpPr>
            <p:cNvPr id="13" name="Group 12"/>
            <p:cNvGrpSpPr/>
            <p:nvPr/>
          </p:nvGrpSpPr>
          <p:grpSpPr>
            <a:xfrm>
              <a:off x="3818139" y="3227827"/>
              <a:ext cx="2763669" cy="2396691"/>
              <a:chOff x="522296" y="2082421"/>
              <a:chExt cx="2763669" cy="2396691"/>
            </a:xfrm>
            <a:noFill/>
          </p:grpSpPr>
          <p:sp>
            <p:nvSpPr>
              <p:cNvPr id="14" name="Rounded Rectangle 13"/>
              <p:cNvSpPr/>
              <p:nvPr/>
            </p:nvSpPr>
            <p:spPr>
              <a:xfrm>
                <a:off x="522296" y="2082421"/>
                <a:ext cx="2763669" cy="2396691"/>
              </a:xfrm>
              <a:prstGeom prst="roundRect">
                <a:avLst/>
              </a:prstGeom>
              <a:grpFill/>
              <a:ln w="57150">
                <a:solidFill>
                  <a:srgbClr val="75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957606" y="2487715"/>
                <a:ext cx="1893048" cy="1437514"/>
                <a:chOff x="957606" y="2423631"/>
                <a:chExt cx="1893048" cy="1437514"/>
              </a:xfrm>
              <a:grpFill/>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2423631"/>
                  <a:ext cx="1893048" cy="508250"/>
                </a:xfrm>
                <a:prstGeom prst="rect">
                  <a:avLst/>
                </a:prstGeom>
                <a:grpFill/>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3352895"/>
                  <a:ext cx="1893048" cy="508250"/>
                </a:xfrm>
                <a:prstGeom prst="rect">
                  <a:avLst/>
                </a:prstGeom>
                <a:grpFill/>
              </p:spPr>
            </p:pic>
          </p:grpSp>
        </p:grpSp>
        <p:sp>
          <p:nvSpPr>
            <p:cNvPr id="19" name="Text Placeholder 5"/>
            <p:cNvSpPr txBox="1">
              <a:spLocks/>
            </p:cNvSpPr>
            <p:nvPr/>
          </p:nvSpPr>
          <p:spPr>
            <a:xfrm>
              <a:off x="3718744" y="2018600"/>
              <a:ext cx="2962458" cy="11217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cap="all" dirty="0" smtClean="0">
                  <a:solidFill>
                    <a:srgbClr val="75E6FF"/>
                  </a:solidFill>
                </a:rPr>
                <a:t>Data Tier</a:t>
              </a:r>
            </a:p>
            <a:p>
              <a:pPr marL="0" indent="0" algn="ctr">
                <a:buNone/>
              </a:pPr>
              <a:r>
                <a:rPr lang="en-US" sz="1800" b="1" cap="all" dirty="0" smtClean="0">
                  <a:solidFill>
                    <a:srgbClr val="75E6FF"/>
                  </a:solidFill>
                </a:rPr>
                <a:t>Availability Set</a:t>
              </a:r>
              <a:endParaRPr lang="en-US" sz="1800" b="1" cap="all" dirty="0">
                <a:solidFill>
                  <a:srgbClr val="75E6FF"/>
                </a:solidFill>
              </a:endParaRPr>
            </a:p>
          </p:txBody>
        </p:sp>
      </p:grpSp>
      <p:sp>
        <p:nvSpPr>
          <p:cNvPr id="20" name="Content Placeholder 2"/>
          <p:cNvSpPr txBox="1">
            <a:spLocks/>
          </p:cNvSpPr>
          <p:nvPr/>
        </p:nvSpPr>
        <p:spPr>
          <a:xfrm>
            <a:off x="5773839" y="3099533"/>
            <a:ext cx="6142237"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smtClean="0">
                <a:solidFill>
                  <a:schemeClr val="bg1">
                    <a:alpha val="99000"/>
                  </a:schemeClr>
                </a:solidFill>
                <a:latin typeface="+mn-lt"/>
              </a:rPr>
              <a:t>Why use Availability Sets?</a:t>
            </a:r>
          </a:p>
          <a:p>
            <a:pPr lvl="1"/>
            <a:r>
              <a:rPr lang="en-CA" sz="2000" dirty="0">
                <a:solidFill>
                  <a:schemeClr val="tx1">
                    <a:alpha val="99000"/>
                  </a:schemeClr>
                </a:solidFill>
              </a:rPr>
              <a:t>By configuring at least two virtual machines in an Availability Set for each tier, you guarantee that at least one virtual machine in each tier will </a:t>
            </a:r>
            <a:r>
              <a:rPr lang="en-CA" sz="2000" dirty="0" smtClean="0">
                <a:solidFill>
                  <a:schemeClr val="tx1">
                    <a:alpha val="99000"/>
                  </a:schemeClr>
                </a:solidFill>
              </a:rPr>
              <a:t>be. </a:t>
            </a:r>
            <a:endParaRPr lang="en-US" sz="2000" dirty="0">
              <a:solidFill>
                <a:schemeClr val="tx1">
                  <a:alpha val="99000"/>
                </a:schemeClr>
              </a:solidFill>
            </a:endParaRPr>
          </a:p>
        </p:txBody>
      </p:sp>
      <p:sp>
        <p:nvSpPr>
          <p:cNvPr id="21" name="Content Placeholder 2"/>
          <p:cNvSpPr txBox="1">
            <a:spLocks/>
          </p:cNvSpPr>
          <p:nvPr/>
        </p:nvSpPr>
        <p:spPr>
          <a:xfrm>
            <a:off x="5773838" y="4812418"/>
            <a:ext cx="6142237" cy="1107996"/>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smtClean="0">
                <a:solidFill>
                  <a:schemeClr val="bg1">
                    <a:alpha val="99000"/>
                  </a:schemeClr>
                </a:solidFill>
                <a:latin typeface="+mn-lt"/>
              </a:rPr>
              <a:t>Highly Available</a:t>
            </a:r>
            <a:endParaRPr lang="en-US" sz="4000" dirty="0">
              <a:solidFill>
                <a:schemeClr val="bg1">
                  <a:alpha val="99000"/>
                </a:schemeClr>
              </a:solidFill>
              <a:latin typeface="+mn-lt"/>
            </a:endParaRPr>
          </a:p>
          <a:p>
            <a:pPr lvl="1"/>
            <a:r>
              <a:rPr lang="en-CA" sz="2000" dirty="0" smtClean="0">
                <a:solidFill>
                  <a:schemeClr val="tx1">
                    <a:alpha val="99000"/>
                  </a:schemeClr>
                </a:solidFill>
              </a:rPr>
              <a:t>You guarantee </a:t>
            </a:r>
            <a:r>
              <a:rPr lang="en-CA" sz="2000" dirty="0">
                <a:solidFill>
                  <a:schemeClr val="tx1">
                    <a:alpha val="99000"/>
                  </a:schemeClr>
                </a:solidFill>
              </a:rPr>
              <a:t>that at least one virtual machine in each tier will be </a:t>
            </a:r>
            <a:r>
              <a:rPr lang="en-CA" sz="2000" dirty="0" smtClean="0">
                <a:solidFill>
                  <a:schemeClr val="tx1">
                    <a:alpha val="99000"/>
                  </a:schemeClr>
                </a:solidFill>
              </a:rPr>
              <a:t>available.</a:t>
            </a:r>
            <a:endParaRPr lang="en-US" sz="2000" dirty="0">
              <a:solidFill>
                <a:schemeClr val="tx1">
                  <a:alpha val="99000"/>
                </a:schemeClr>
              </a:solidFill>
            </a:endParaRPr>
          </a:p>
        </p:txBody>
      </p:sp>
      <p:sp>
        <p:nvSpPr>
          <p:cNvPr id="22" name="Content Placeholder 2"/>
          <p:cNvSpPr txBox="1">
            <a:spLocks/>
          </p:cNvSpPr>
          <p:nvPr/>
        </p:nvSpPr>
        <p:spPr>
          <a:xfrm>
            <a:off x="5773838" y="1626521"/>
            <a:ext cx="6142237" cy="1107996"/>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smtClean="0">
                <a:solidFill>
                  <a:schemeClr val="bg1">
                    <a:alpha val="99000"/>
                  </a:schemeClr>
                </a:solidFill>
                <a:latin typeface="+mn-lt"/>
              </a:rPr>
              <a:t>Best Practice</a:t>
            </a:r>
            <a:endParaRPr lang="en-US" sz="4000" dirty="0">
              <a:solidFill>
                <a:schemeClr val="bg1">
                  <a:alpha val="99000"/>
                </a:schemeClr>
              </a:solidFill>
              <a:latin typeface="+mn-lt"/>
            </a:endParaRPr>
          </a:p>
          <a:p>
            <a:pPr lvl="1"/>
            <a:r>
              <a:rPr lang="en-US" sz="2000" dirty="0" smtClean="0">
                <a:solidFill>
                  <a:schemeClr val="tx1">
                    <a:alpha val="99000"/>
                  </a:schemeClr>
                </a:solidFill>
              </a:rPr>
              <a:t>Group each tier of your application into an </a:t>
            </a:r>
            <a:r>
              <a:rPr lang="en-US" sz="2000" dirty="0">
                <a:solidFill>
                  <a:schemeClr val="tx1">
                    <a:alpha val="99000"/>
                  </a:schemeClr>
                </a:solidFill>
              </a:rPr>
              <a:t>a</a:t>
            </a:r>
            <a:r>
              <a:rPr lang="en-US" sz="2000" dirty="0" smtClean="0">
                <a:solidFill>
                  <a:schemeClr val="tx1">
                    <a:alpha val="99000"/>
                  </a:schemeClr>
                </a:solidFill>
              </a:rPr>
              <a:t>vailability set.</a:t>
            </a:r>
            <a:endParaRPr lang="en-US" sz="2000" dirty="0">
              <a:solidFill>
                <a:schemeClr val="tx1">
                  <a:alpha val="99000"/>
                </a:schemeClr>
              </a:solidFill>
            </a:endParaRPr>
          </a:p>
        </p:txBody>
      </p:sp>
    </p:spTree>
    <p:extLst>
      <p:ext uri="{BB962C8B-B14F-4D97-AF65-F5344CB8AC3E}">
        <p14:creationId xmlns:p14="http://schemas.microsoft.com/office/powerpoint/2010/main" val="16471104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7237983" y="1492211"/>
            <a:ext cx="2664373" cy="4774503"/>
          </a:xfrm>
          <a:prstGeom prst="rect">
            <a:avLst/>
          </a:prstGeom>
          <a:noFill/>
          <a:ln w="1270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a:t>
            </a:r>
            <a:r>
              <a:rPr lang="en-US" sz="2133" dirty="0" smtClean="0">
                <a:ln>
                  <a:solidFill>
                    <a:srgbClr val="FFFFFF">
                      <a:alpha val="0"/>
                    </a:srgbClr>
                  </a:solidFill>
                </a:ln>
                <a:solidFill>
                  <a:schemeClr val="bg1">
                    <a:alpha val="99000"/>
                  </a:schemeClr>
                </a:solidFill>
              </a:rPr>
              <a:t>Domain #2</a:t>
            </a:r>
          </a:p>
          <a:p>
            <a:pPr algn="ctr" defTabSz="1218490" fontAlgn="base">
              <a:spcBef>
                <a:spcPct val="0"/>
              </a:spcBef>
              <a:spcAft>
                <a:spcPct val="0"/>
              </a:spcAft>
            </a:pPr>
            <a:r>
              <a:rPr lang="en-US" sz="2133" dirty="0" smtClean="0">
                <a:ln>
                  <a:solidFill>
                    <a:srgbClr val="FFFFFF">
                      <a:alpha val="0"/>
                    </a:srgbClr>
                  </a:solidFill>
                </a:ln>
                <a:solidFill>
                  <a:schemeClr val="bg1">
                    <a:alpha val="99000"/>
                  </a:schemeClr>
                </a:solidFill>
              </a:rPr>
              <a:t>(Rack #2)</a:t>
            </a:r>
            <a:endParaRPr lang="en-US" sz="2133" dirty="0">
              <a:ln>
                <a:solidFill>
                  <a:srgbClr val="FFFFFF">
                    <a:alpha val="0"/>
                  </a:srgbClr>
                </a:solidFill>
              </a:ln>
              <a:solidFill>
                <a:schemeClr val="bg1">
                  <a:alpha val="99000"/>
                </a:schemeClr>
              </a:solidFill>
            </a:endParaRPr>
          </a:p>
        </p:txBody>
      </p:sp>
      <p:sp>
        <p:nvSpPr>
          <p:cNvPr id="12" name="Rectangle 11"/>
          <p:cNvSpPr/>
          <p:nvPr>
            <p:custDataLst>
              <p:tags r:id="rId2"/>
            </p:custDataLst>
          </p:nvPr>
        </p:nvSpPr>
        <p:spPr bwMode="auto">
          <a:xfrm>
            <a:off x="7396690" y="2423238"/>
            <a:ext cx="2377439" cy="4215068"/>
          </a:xfrm>
          <a:prstGeom prst="rect">
            <a:avLst/>
          </a:prstGeom>
          <a:no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endParaRPr lang="en-US" sz="1466" dirty="0">
              <a:ln>
                <a:solidFill>
                  <a:srgbClr val="FFFFFF">
                    <a:alpha val="0"/>
                  </a:srgbClr>
                </a:solidFill>
              </a:ln>
              <a:solidFill>
                <a:schemeClr val="bg1">
                  <a:alpha val="99000"/>
                </a:schemeClr>
              </a:solidFill>
            </a:endParaRPr>
          </a:p>
        </p:txBody>
      </p:sp>
      <p:sp>
        <p:nvSpPr>
          <p:cNvPr id="31" name="Title 30"/>
          <p:cNvSpPr>
            <a:spLocks noGrp="1"/>
          </p:cNvSpPr>
          <p:nvPr>
            <p:ph type="title"/>
          </p:nvPr>
        </p:nvSpPr>
        <p:spPr/>
        <p:txBody>
          <a:bodyPr>
            <a:normAutofit/>
          </a:bodyPr>
          <a:lstStyle/>
          <a:p>
            <a:r>
              <a:rPr lang="en-NZ" dirty="0"/>
              <a:t>Fault and Update </a:t>
            </a:r>
            <a:r>
              <a:rPr lang="en-NZ" dirty="0" smtClean="0"/>
              <a:t>Domains (FD &amp; UD)</a:t>
            </a:r>
            <a:endParaRPr lang="en-NZ" dirty="0"/>
          </a:p>
        </p:txBody>
      </p:sp>
      <p:sp>
        <p:nvSpPr>
          <p:cNvPr id="3" name="Rectangle 2"/>
          <p:cNvSpPr/>
          <p:nvPr>
            <p:custDataLst>
              <p:tags r:id="rId3"/>
            </p:custDataLst>
          </p:nvPr>
        </p:nvSpPr>
        <p:spPr bwMode="auto">
          <a:xfrm>
            <a:off x="2252325" y="1492211"/>
            <a:ext cx="2664373" cy="4774503"/>
          </a:xfrm>
          <a:prstGeom prst="rect">
            <a:avLst/>
          </a:prstGeom>
          <a:noFill/>
          <a:ln w="1270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a:t>
            </a:r>
            <a:r>
              <a:rPr lang="en-US" sz="2133" dirty="0" smtClean="0">
                <a:ln>
                  <a:solidFill>
                    <a:srgbClr val="FFFFFF">
                      <a:alpha val="0"/>
                    </a:srgbClr>
                  </a:solidFill>
                </a:ln>
                <a:solidFill>
                  <a:schemeClr val="bg1">
                    <a:alpha val="99000"/>
                  </a:schemeClr>
                </a:solidFill>
              </a:rPr>
              <a:t>Domain #1</a:t>
            </a:r>
          </a:p>
          <a:p>
            <a:pPr algn="ctr" defTabSz="1218490" fontAlgn="base">
              <a:spcBef>
                <a:spcPct val="0"/>
              </a:spcBef>
              <a:spcAft>
                <a:spcPct val="0"/>
              </a:spcAft>
            </a:pPr>
            <a:r>
              <a:rPr lang="en-US" sz="2133" dirty="0" smtClean="0">
                <a:ln>
                  <a:solidFill>
                    <a:srgbClr val="FFFFFF">
                      <a:alpha val="0"/>
                    </a:srgbClr>
                  </a:solidFill>
                </a:ln>
                <a:solidFill>
                  <a:schemeClr val="bg1">
                    <a:alpha val="99000"/>
                  </a:schemeClr>
                </a:solidFill>
              </a:rPr>
              <a:t>(Rack #1)</a:t>
            </a:r>
            <a:endParaRPr lang="en-US" sz="2133" dirty="0">
              <a:ln>
                <a:solidFill>
                  <a:srgbClr val="FFFFFF">
                    <a:alpha val="0"/>
                  </a:srgbClr>
                </a:solidFill>
              </a:ln>
              <a:solidFill>
                <a:schemeClr val="bg1">
                  <a:alpha val="99000"/>
                </a:schemeClr>
              </a:solidFill>
            </a:endParaRPr>
          </a:p>
        </p:txBody>
      </p:sp>
      <p:sp>
        <p:nvSpPr>
          <p:cNvPr id="4" name="Rectangle 3"/>
          <p:cNvSpPr/>
          <p:nvPr>
            <p:custDataLst>
              <p:tags r:id="rId4"/>
            </p:custDataLst>
          </p:nvPr>
        </p:nvSpPr>
        <p:spPr bwMode="auto">
          <a:xfrm>
            <a:off x="2411032" y="2423238"/>
            <a:ext cx="2377439" cy="4215068"/>
          </a:xfrm>
          <a:prstGeom prst="rect">
            <a:avLst/>
          </a:prstGeom>
          <a:noFill/>
          <a:ln w="571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endParaRPr lang="en-US" sz="1466" dirty="0">
              <a:ln>
                <a:solidFill>
                  <a:srgbClr val="FFFFFF">
                    <a:alpha val="0"/>
                  </a:srgbClr>
                </a:solidFill>
              </a:ln>
              <a:solidFill>
                <a:schemeClr val="bg1">
                  <a:alpha val="99000"/>
                </a:schemeClr>
              </a:solidFill>
            </a:endParaRPr>
          </a:p>
        </p:txBody>
      </p:sp>
      <p:grpSp>
        <p:nvGrpSpPr>
          <p:cNvPr id="20" name="Group 19"/>
          <p:cNvGrpSpPr/>
          <p:nvPr/>
        </p:nvGrpSpPr>
        <p:grpSpPr>
          <a:xfrm>
            <a:off x="2578672" y="2613238"/>
            <a:ext cx="6997336" cy="1746523"/>
            <a:chOff x="2578672" y="2423238"/>
            <a:chExt cx="6997336" cy="1746523"/>
          </a:xfrm>
        </p:grpSpPr>
        <p:sp>
          <p:nvSpPr>
            <p:cNvPr id="5" name="Rectangle 4"/>
            <p:cNvSpPr/>
            <p:nvPr>
              <p:custDataLst>
                <p:tags r:id="rId8"/>
              </p:custDataLst>
            </p:nvPr>
          </p:nvSpPr>
          <p:spPr bwMode="auto">
            <a:xfrm>
              <a:off x="2578672" y="2423238"/>
              <a:ext cx="6997336" cy="1746523"/>
            </a:xfrm>
            <a:prstGeom prst="rect">
              <a:avLst/>
            </a:prstGeom>
            <a:noFill/>
            <a:ln w="19050">
              <a:solidFill>
                <a:srgbClr val="FFC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a:t>
              </a:r>
              <a:r>
                <a:rPr lang="en-US" sz="2133" dirty="0" smtClean="0">
                  <a:ln>
                    <a:solidFill>
                      <a:srgbClr val="FFFFFF">
                        <a:alpha val="0"/>
                      </a:srgbClr>
                    </a:solidFill>
                  </a:ln>
                  <a:solidFill>
                    <a:schemeClr val="bg1">
                      <a:alpha val="99000"/>
                    </a:schemeClr>
                  </a:solidFill>
                </a:rPr>
                <a:t>Role</a:t>
              </a:r>
            </a:p>
            <a:p>
              <a:pPr algn="ctr" defTabSz="913878" fontAlgn="base">
                <a:spcBef>
                  <a:spcPct val="0"/>
                </a:spcBef>
                <a:spcAft>
                  <a:spcPct val="0"/>
                </a:spcAft>
              </a:pPr>
              <a:r>
                <a:rPr lang="en-US" sz="1600" dirty="0" smtClean="0">
                  <a:ln>
                    <a:solidFill>
                      <a:srgbClr val="FFFFFF">
                        <a:alpha val="0"/>
                      </a:srgbClr>
                    </a:solidFill>
                  </a:ln>
                  <a:solidFill>
                    <a:schemeClr val="bg1">
                      <a:alpha val="99000"/>
                    </a:schemeClr>
                  </a:solidFill>
                </a:rPr>
                <a:t>(Availability Set)</a:t>
              </a:r>
            </a:p>
          </p:txBody>
        </p:sp>
        <p:sp>
          <p:nvSpPr>
            <p:cNvPr id="19" name="Rectangle 18"/>
            <p:cNvSpPr/>
            <p:nvPr>
              <p:custDataLst>
                <p:tags r:id="rId9"/>
              </p:custDataLst>
            </p:nvPr>
          </p:nvSpPr>
          <p:spPr bwMode="auto">
            <a:xfrm>
              <a:off x="2683133" y="2763288"/>
              <a:ext cx="1759431" cy="1248453"/>
            </a:xfrm>
            <a:prstGeom prst="rect">
              <a:avLst/>
            </a:prstGeom>
            <a:noFill/>
            <a:ln w="19050">
              <a:solidFill>
                <a:schemeClr val="bg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5" name="Rectangle 24"/>
            <p:cNvSpPr/>
            <p:nvPr>
              <p:custDataLst>
                <p:tags r:id="rId10"/>
              </p:custDataLst>
            </p:nvPr>
          </p:nvSpPr>
          <p:spPr bwMode="auto">
            <a:xfrm>
              <a:off x="7681623" y="2763288"/>
              <a:ext cx="1759431" cy="1248453"/>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 name="TextBox 1"/>
            <p:cNvSpPr txBox="1"/>
            <p:nvPr/>
          </p:nvSpPr>
          <p:spPr>
            <a:xfrm>
              <a:off x="3202758" y="2446694"/>
              <a:ext cx="514243" cy="246221"/>
            </a:xfrm>
            <a:prstGeom prst="rect">
              <a:avLst/>
            </a:prstGeom>
            <a:noFill/>
          </p:spPr>
          <p:txBody>
            <a:bodyPr wrap="none" lIns="0" tIns="0" rIns="0" bIns="0" rtlCol="0">
              <a:spAutoFit/>
            </a:bodyPr>
            <a:lstStyle/>
            <a:p>
              <a:pPr defTabSz="1218490"/>
              <a:r>
                <a:rPr lang="en-US" sz="1600" spc="-93" dirty="0">
                  <a:solidFill>
                    <a:schemeClr val="bg1"/>
                  </a:solidFill>
                </a:rPr>
                <a:t>UD #1</a:t>
              </a:r>
            </a:p>
          </p:txBody>
        </p:sp>
        <p:pic>
          <p:nvPicPr>
            <p:cNvPr id="29" name="Picture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2943214"/>
              <a:ext cx="1418997" cy="380976"/>
            </a:xfrm>
            <a:prstGeom prst="rect">
              <a:avLst/>
            </a:prstGeom>
            <a:noFill/>
          </p:spPr>
        </p:pic>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3487171"/>
              <a:ext cx="1418997" cy="380976"/>
            </a:xfrm>
            <a:prstGeom prst="rect">
              <a:avLst/>
            </a:prstGeom>
            <a:noFill/>
          </p:spPr>
        </p:pic>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2946909"/>
              <a:ext cx="1418997" cy="380976"/>
            </a:xfrm>
            <a:prstGeom prst="rect">
              <a:avLst/>
            </a:prstGeom>
            <a:noFill/>
          </p:spPr>
        </p:pic>
        <p:pic>
          <p:nvPicPr>
            <p:cNvPr id="34" name="Picture 3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3490866"/>
              <a:ext cx="1418997" cy="380976"/>
            </a:xfrm>
            <a:prstGeom prst="rect">
              <a:avLst/>
            </a:prstGeom>
            <a:noFill/>
          </p:spPr>
        </p:pic>
      </p:grpSp>
      <p:grpSp>
        <p:nvGrpSpPr>
          <p:cNvPr id="16" name="Group 15"/>
          <p:cNvGrpSpPr/>
          <p:nvPr/>
        </p:nvGrpSpPr>
        <p:grpSpPr>
          <a:xfrm>
            <a:off x="2592067" y="4636000"/>
            <a:ext cx="6997336" cy="1822953"/>
            <a:chOff x="2592067" y="4255995"/>
            <a:chExt cx="6997336" cy="1822953"/>
          </a:xfrm>
        </p:grpSpPr>
        <p:sp>
          <p:nvSpPr>
            <p:cNvPr id="8" name="Rectangle 7"/>
            <p:cNvSpPr/>
            <p:nvPr>
              <p:custDataLst>
                <p:tags r:id="rId5"/>
              </p:custDataLst>
            </p:nvPr>
          </p:nvSpPr>
          <p:spPr bwMode="auto">
            <a:xfrm>
              <a:off x="2592067" y="4255995"/>
              <a:ext cx="6997336" cy="1822953"/>
            </a:xfrm>
            <a:prstGeom prst="rect">
              <a:avLst/>
            </a:prstGeom>
            <a:noFill/>
            <a:ln w="19050">
              <a:solidFill>
                <a:schemeClr val="accent6">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solidFill>
                </a:rPr>
                <a:t>Worker </a:t>
              </a:r>
              <a:r>
                <a:rPr lang="en-US" sz="2133" dirty="0" smtClean="0">
                  <a:ln>
                    <a:solidFill>
                      <a:srgbClr val="FFFFFF">
                        <a:alpha val="0"/>
                      </a:srgbClr>
                    </a:solidFill>
                  </a:ln>
                  <a:solidFill>
                    <a:schemeClr val="bg1"/>
                  </a:solidFill>
                </a:rPr>
                <a:t>Role</a:t>
              </a:r>
            </a:p>
            <a:p>
              <a:pPr algn="ctr" defTabSz="913878" fontAlgn="base">
                <a:spcBef>
                  <a:spcPct val="0"/>
                </a:spcBef>
                <a:spcAft>
                  <a:spcPct val="0"/>
                </a:spcAft>
              </a:pPr>
              <a:r>
                <a:rPr lang="en-US" sz="1600" dirty="0">
                  <a:ln>
                    <a:solidFill>
                      <a:srgbClr val="FFFFFF">
                        <a:alpha val="0"/>
                      </a:srgbClr>
                    </a:solidFill>
                  </a:ln>
                  <a:solidFill>
                    <a:schemeClr val="bg1">
                      <a:alpha val="99000"/>
                    </a:schemeClr>
                  </a:solidFill>
                </a:rPr>
                <a:t>(Availability Set)</a:t>
              </a:r>
            </a:p>
            <a:p>
              <a:pPr algn="ctr" defTabSz="913878" fontAlgn="base">
                <a:spcBef>
                  <a:spcPct val="0"/>
                </a:spcBef>
                <a:spcAft>
                  <a:spcPct val="0"/>
                </a:spcAft>
              </a:pPr>
              <a:endParaRPr lang="en-US" sz="2133" dirty="0">
                <a:ln>
                  <a:solidFill>
                    <a:srgbClr val="FFFFFF">
                      <a:alpha val="0"/>
                    </a:srgbClr>
                  </a:solidFill>
                </a:ln>
                <a:solidFill>
                  <a:schemeClr val="bg1"/>
                </a:solidFill>
              </a:endParaRPr>
            </a:p>
          </p:txBody>
        </p:sp>
        <p:sp>
          <p:nvSpPr>
            <p:cNvPr id="21" name="Rectangle 20"/>
            <p:cNvSpPr/>
            <p:nvPr>
              <p:custDataLst>
                <p:tags r:id="rId6"/>
              </p:custDataLst>
            </p:nvPr>
          </p:nvSpPr>
          <p:spPr bwMode="auto">
            <a:xfrm>
              <a:off x="2683133" y="4622048"/>
              <a:ext cx="1759431" cy="1227904"/>
            </a:xfrm>
            <a:prstGeom prst="rect">
              <a:avLst/>
            </a:prstGeom>
            <a:noFill/>
            <a:ln w="22225">
              <a:solidFill>
                <a:schemeClr val="bg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4" name="Rectangle 23"/>
            <p:cNvSpPr/>
            <p:nvPr>
              <p:custDataLst>
                <p:tags r:id="rId7"/>
              </p:custDataLst>
            </p:nvPr>
          </p:nvSpPr>
          <p:spPr bwMode="auto">
            <a:xfrm>
              <a:off x="7690456"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6" name="TextBox 25"/>
            <p:cNvSpPr txBox="1"/>
            <p:nvPr/>
          </p:nvSpPr>
          <p:spPr>
            <a:xfrm>
              <a:off x="3202758" y="4308993"/>
              <a:ext cx="514243" cy="246221"/>
            </a:xfrm>
            <a:prstGeom prst="rect">
              <a:avLst/>
            </a:prstGeom>
            <a:noFill/>
          </p:spPr>
          <p:txBody>
            <a:bodyPr wrap="none" lIns="0" tIns="0" rIns="0" bIns="0" rtlCol="0">
              <a:spAutoFit/>
            </a:bodyPr>
            <a:lstStyle/>
            <a:p>
              <a:pPr defTabSz="1218490"/>
              <a:r>
                <a:rPr lang="en-US" sz="1600" spc="-93" dirty="0">
                  <a:solidFill>
                    <a:schemeClr val="bg1"/>
                  </a:solidFill>
                </a:rPr>
                <a:t>UD #1</a:t>
              </a:r>
            </a:p>
          </p:txBody>
        </p:sp>
        <p:sp>
          <p:nvSpPr>
            <p:cNvPr id="28" name="TextBox 27"/>
            <p:cNvSpPr txBox="1"/>
            <p:nvPr/>
          </p:nvSpPr>
          <p:spPr>
            <a:xfrm>
              <a:off x="8304921" y="4308993"/>
              <a:ext cx="514243" cy="246221"/>
            </a:xfrm>
            <a:prstGeom prst="rect">
              <a:avLst/>
            </a:prstGeom>
            <a:noFill/>
          </p:spPr>
          <p:txBody>
            <a:bodyPr wrap="none" lIns="0" tIns="0" rIns="0" bIns="0" rtlCol="0">
              <a:spAutoFit/>
            </a:bodyPr>
            <a:lstStyle/>
            <a:p>
              <a:pPr defTabSz="1218490"/>
              <a:r>
                <a:rPr lang="en-US" sz="1600" spc="-93" dirty="0">
                  <a:solidFill>
                    <a:schemeClr val="bg1"/>
                  </a:solidFill>
                </a:rPr>
                <a:t>UD #2</a:t>
              </a:r>
            </a:p>
          </p:txBody>
        </p:sp>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4790749"/>
              <a:ext cx="1418997" cy="380976"/>
            </a:xfrm>
            <a:prstGeom prst="rect">
              <a:avLst/>
            </a:prstGeom>
            <a:noFill/>
          </p:spPr>
        </p:pic>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5334706"/>
              <a:ext cx="1418997" cy="380976"/>
            </a:xfrm>
            <a:prstGeom prst="rect">
              <a:avLst/>
            </a:prstGeom>
            <a:noFill/>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5338401"/>
              <a:ext cx="1418997" cy="380976"/>
            </a:xfrm>
            <a:prstGeom prst="rect">
              <a:avLst/>
            </a:prstGeom>
            <a:noFill/>
          </p:spPr>
        </p:pic>
      </p:gr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5170754"/>
            <a:ext cx="1418997" cy="380976"/>
          </a:xfrm>
          <a:prstGeom prst="rect">
            <a:avLst/>
          </a:prstGeom>
          <a:noFill/>
        </p:spPr>
      </p:pic>
      <p:sp>
        <p:nvSpPr>
          <p:cNvPr id="44" name="TextBox 43"/>
          <p:cNvSpPr txBox="1"/>
          <p:nvPr/>
        </p:nvSpPr>
        <p:spPr>
          <a:xfrm>
            <a:off x="8288122" y="2636694"/>
            <a:ext cx="514243" cy="246221"/>
          </a:xfrm>
          <a:prstGeom prst="rect">
            <a:avLst/>
          </a:prstGeom>
          <a:noFill/>
        </p:spPr>
        <p:txBody>
          <a:bodyPr wrap="none" lIns="0" tIns="0" rIns="0" bIns="0" rtlCol="0">
            <a:spAutoFit/>
          </a:bodyPr>
          <a:lstStyle/>
          <a:p>
            <a:pPr defTabSz="1218490"/>
            <a:r>
              <a:rPr lang="en-US" sz="1600" spc="-93" dirty="0">
                <a:solidFill>
                  <a:schemeClr val="bg1"/>
                </a:solidFill>
              </a:rPr>
              <a:t>UD </a:t>
            </a:r>
            <a:r>
              <a:rPr lang="en-US" sz="1600" spc="-93" dirty="0" smtClean="0">
                <a:solidFill>
                  <a:schemeClr val="bg1"/>
                </a:solidFill>
              </a:rPr>
              <a:t>#2</a:t>
            </a:r>
          </a:p>
        </p:txBody>
      </p:sp>
    </p:spTree>
    <p:extLst>
      <p:ext uri="{BB962C8B-B14F-4D97-AF65-F5344CB8AC3E}">
        <p14:creationId xmlns:p14="http://schemas.microsoft.com/office/powerpoint/2010/main" val="34721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11901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P spid="11" grpId="0" build="p"/>
      <p:bldP spid="11" grpId="1" build="allAtOnce"/>
      <p:bldP spid="12"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dirty="0"/>
              <a:t>Virtual Machine Availability Sets</a:t>
            </a:r>
            <a:r>
              <a:rPr lang="en-NZ" dirty="0" smtClean="0"/>
              <a:t/>
            </a:r>
            <a:br>
              <a:rPr lang="en-NZ" dirty="0" smtClean="0"/>
            </a:br>
            <a:endParaRPr lang="en-NZ" sz="3999" dirty="0">
              <a:solidFill>
                <a:schemeClr val="bg1">
                  <a:alpha val="99000"/>
                </a:schemeClr>
              </a:solidFill>
            </a:endParaRPr>
          </a:p>
        </p:txBody>
      </p:sp>
      <p:sp>
        <p:nvSpPr>
          <p:cNvPr id="3" name="Rectangle 2"/>
          <p:cNvSpPr/>
          <p:nvPr>
            <p:custDataLst>
              <p:tags r:id="rId1"/>
            </p:custDataLst>
          </p:nvPr>
        </p:nvSpPr>
        <p:spPr bwMode="auto">
          <a:xfrm>
            <a:off x="2075381" y="1659348"/>
            <a:ext cx="2841318"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267608" y="2132470"/>
            <a:ext cx="252086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7237982" y="1659348"/>
            <a:ext cx="2843784"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89" y="2132470"/>
            <a:ext cx="252374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2333911" y="2613728"/>
            <a:ext cx="7502142" cy="1810512"/>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21" name="Rectangle 20"/>
          <p:cNvSpPr/>
          <p:nvPr>
            <p:custDataLst>
              <p:tags r:id="rId6"/>
            </p:custDataLst>
          </p:nvPr>
        </p:nvSpPr>
        <p:spPr bwMode="auto">
          <a:xfrm>
            <a:off x="2333911" y="4500899"/>
            <a:ext cx="7502142" cy="1811645"/>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5" name="Rectangle 4"/>
          <p:cNvSpPr/>
          <p:nvPr>
            <p:custDataLst>
              <p:tags r:id="rId7"/>
            </p:custDataLst>
          </p:nvPr>
        </p:nvSpPr>
        <p:spPr bwMode="auto">
          <a:xfrm>
            <a:off x="2578672"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2578672"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7564328"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7564328"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852990" y="3146641"/>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852990"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7838648" y="3135921"/>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7838648"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20" name="Rectangle 19"/>
          <p:cNvSpPr/>
          <p:nvPr/>
        </p:nvSpPr>
        <p:spPr>
          <a:xfrm>
            <a:off x="8128130" y="3787237"/>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2" name="Rectangle 21"/>
          <p:cNvSpPr/>
          <p:nvPr/>
        </p:nvSpPr>
        <p:spPr>
          <a:xfrm>
            <a:off x="8112887" y="5628524"/>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 name="TextBox 1"/>
          <p:cNvSpPr txBox="1"/>
          <p:nvPr/>
        </p:nvSpPr>
        <p:spPr>
          <a:xfrm>
            <a:off x="3202034" y="3863380"/>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schemeClr val="bg1">
                      <a:alpha val="0"/>
                    </a:scheme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607630"/>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#1</a:t>
            </a:r>
          </a:p>
        </p:txBody>
      </p:sp>
      <p:sp>
        <p:nvSpPr>
          <p:cNvPr id="23" name="Freeform 62"/>
          <p:cNvSpPr>
            <a:spLocks noEditPoints="1"/>
          </p:cNvSpPr>
          <p:nvPr/>
        </p:nvSpPr>
        <p:spPr bwMode="black">
          <a:xfrm>
            <a:off x="2951345" y="3308489"/>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4" name="Freeform 62"/>
          <p:cNvSpPr>
            <a:spLocks noEditPoints="1"/>
          </p:cNvSpPr>
          <p:nvPr/>
        </p:nvSpPr>
        <p:spPr bwMode="black">
          <a:xfrm>
            <a:off x="7924016" y="3321831"/>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5" name="Freeform 34"/>
          <p:cNvSpPr>
            <a:spLocks noEditPoints="1"/>
          </p:cNvSpPr>
          <p:nvPr/>
        </p:nvSpPr>
        <p:spPr bwMode="auto">
          <a:xfrm>
            <a:off x="2962635"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6" name="Freeform 34"/>
          <p:cNvSpPr>
            <a:spLocks noEditPoints="1"/>
          </p:cNvSpPr>
          <p:nvPr/>
        </p:nvSpPr>
        <p:spPr bwMode="auto">
          <a:xfrm>
            <a:off x="7946598"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7"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a:t>Update Domains are honored by host OS updates</a:t>
            </a:r>
          </a:p>
        </p:txBody>
      </p:sp>
    </p:spTree>
    <p:extLst>
      <p:ext uri="{BB962C8B-B14F-4D97-AF65-F5344CB8AC3E}">
        <p14:creationId xmlns:p14="http://schemas.microsoft.com/office/powerpoint/2010/main" val="31000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pPr marL="457200" lvl="1" indent="0">
              <a:buNone/>
            </a:pPr>
            <a:r>
              <a:rPr lang="en-US" sz="2000" dirty="0" smtClean="0"/>
              <a:t>Multiple VMs share the workload via public facing endpoints</a:t>
            </a:r>
          </a:p>
          <a:p>
            <a:r>
              <a:rPr lang="en-US" sz="2800" dirty="0" smtClean="0"/>
              <a:t>Internal Load </a:t>
            </a:r>
            <a:r>
              <a:rPr lang="en-US" altLang="zh-CN" sz="2800" dirty="0" smtClean="0"/>
              <a:t>balancing</a:t>
            </a:r>
            <a:endParaRPr lang="en-US" sz="2800" dirty="0" smtClean="0"/>
          </a:p>
          <a:p>
            <a:pPr marL="457200" lvl="1" indent="0">
              <a:buNone/>
            </a:pPr>
            <a:r>
              <a:rPr lang="en-US" altLang="zh-CN" sz="2000" dirty="0" smtClean="0"/>
              <a:t>Load balancing between VMs that don’t have public facing endpoints</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41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122" name="Rounded Rectangle 121"/>
          <p:cNvSpPr/>
          <p:nvPr/>
        </p:nvSpPr>
        <p:spPr bwMode="auto">
          <a:xfrm>
            <a:off x="6466549" y="3789514"/>
            <a:ext cx="5510869" cy="5586659"/>
          </a:xfrm>
          <a:prstGeom prst="roundRect">
            <a:avLst>
              <a:gd name="adj" fmla="val 50000"/>
            </a:avLst>
          </a:prstGeom>
          <a:pattFill prst="ltUpDiag">
            <a:fgClr>
              <a:schemeClr val="accent1">
                <a:lumMod val="40000"/>
                <a:lumOff val="60000"/>
              </a:schemeClr>
            </a:fgClr>
            <a:bgClr>
              <a:schemeClr val="bg1"/>
            </a:bgClr>
          </a:pattFill>
          <a:ln>
            <a:solidFill>
              <a:schemeClr val="accent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p:nvPr/>
        </p:nvGrpSpPr>
        <p:grpSpPr>
          <a:xfrm>
            <a:off x="7224294" y="6069045"/>
            <a:ext cx="165504" cy="320785"/>
            <a:chOff x="8003343" y="6072433"/>
            <a:chExt cx="145517" cy="282045"/>
          </a:xfrm>
        </p:grpSpPr>
        <p:sp>
          <p:nvSpPr>
            <p:cNvPr id="12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cxnSp>
        <p:nvCxnSpPr>
          <p:cNvPr id="137" name="Straight Connector 136"/>
          <p:cNvCxnSpPr/>
          <p:nvPr/>
        </p:nvCxnSpPr>
        <p:spPr>
          <a:xfrm flipV="1">
            <a:off x="7891769" y="5059762"/>
            <a:ext cx="443" cy="557561"/>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40" idx="3"/>
            <a:endCxn id="189" idx="0"/>
          </p:cNvCxnSpPr>
          <p:nvPr/>
        </p:nvCxnSpPr>
        <p:spPr>
          <a:xfrm flipH="1">
            <a:off x="7127043" y="5004457"/>
            <a:ext cx="413515" cy="46455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7420125" y="4401384"/>
            <a:ext cx="740467" cy="706544"/>
            <a:chOff x="7849003" y="4162671"/>
            <a:chExt cx="831580" cy="793483"/>
          </a:xfrm>
        </p:grpSpPr>
        <p:sp>
          <p:nvSpPr>
            <p:cNvPr id="140" name="Oval 139"/>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a:xfrm>
              <a:off x="7849003" y="4224607"/>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dirty="0" smtClean="0">
                  <a:solidFill>
                    <a:prstClr val="white"/>
                  </a:solidFill>
                </a:rPr>
                <a:t>External Load Balancer</a:t>
              </a:r>
              <a:endParaRPr lang="en-US" sz="1050" b="1" dirty="0">
                <a:solidFill>
                  <a:prstClr val="white"/>
                </a:solidFill>
              </a:endParaRPr>
            </a:p>
          </p:txBody>
        </p:sp>
      </p:grpSp>
      <p:cxnSp>
        <p:nvCxnSpPr>
          <p:cNvPr id="142" name="Straight Connector 141"/>
          <p:cNvCxnSpPr>
            <a:stCxn id="151" idx="2"/>
            <a:endCxn id="179" idx="3"/>
          </p:cNvCxnSpPr>
          <p:nvPr/>
        </p:nvCxnSpPr>
        <p:spPr>
          <a:xfrm flipH="1">
            <a:off x="8198110" y="6114332"/>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9466468" y="4287197"/>
            <a:ext cx="1375889" cy="307777"/>
          </a:xfrm>
          <a:prstGeom prst="rect">
            <a:avLst/>
          </a:prstGeom>
        </p:spPr>
        <p:txBody>
          <a:bodyPr wrap="none">
            <a:spAutoFit/>
          </a:bodyPr>
          <a:lstStyle/>
          <a:p>
            <a:r>
              <a:rPr lang="en-US" sz="1400" dirty="0">
                <a:solidFill>
                  <a:schemeClr val="tx2"/>
                </a:solidFill>
              </a:rPr>
              <a:t>Customer </a:t>
            </a:r>
            <a:r>
              <a:rPr lang="en-US" altLang="zh-CN" sz="1400" dirty="0" err="1">
                <a:solidFill>
                  <a:schemeClr val="tx2"/>
                </a:solidFill>
              </a:rPr>
              <a:t>v</a:t>
            </a:r>
            <a:r>
              <a:rPr lang="en-US" sz="1400" dirty="0" err="1" smtClean="0">
                <a:solidFill>
                  <a:schemeClr val="tx2"/>
                </a:solidFill>
              </a:rPr>
              <a:t>Net</a:t>
            </a:r>
            <a:endParaRPr lang="en-US" sz="1400" dirty="0">
              <a:solidFill>
                <a:schemeClr val="tx2"/>
              </a:solidFill>
            </a:endParaRPr>
          </a:p>
        </p:txBody>
      </p:sp>
      <p:sp>
        <p:nvSpPr>
          <p:cNvPr id="148" name="Freeform 55"/>
          <p:cNvSpPr>
            <a:spLocks/>
          </p:cNvSpPr>
          <p:nvPr/>
        </p:nvSpPr>
        <p:spPr bwMode="auto">
          <a:xfrm>
            <a:off x="6548194" y="6478723"/>
            <a:ext cx="647523" cy="139619"/>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49" name="Oval 148"/>
          <p:cNvSpPr/>
          <p:nvPr/>
        </p:nvSpPr>
        <p:spPr bwMode="auto">
          <a:xfrm>
            <a:off x="9913135" y="6288360"/>
            <a:ext cx="1555259" cy="179033"/>
          </a:xfrm>
          <a:prstGeom prst="ellipse">
            <a:avLst/>
          </a:prstGeom>
          <a:noFill/>
          <a:ln w="19050">
            <a:solidFill>
              <a:schemeClr val="tx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p:cNvGrpSpPr/>
          <p:nvPr/>
        </p:nvGrpSpPr>
        <p:grpSpPr>
          <a:xfrm>
            <a:off x="8673399" y="5662446"/>
            <a:ext cx="947164" cy="903772"/>
            <a:chOff x="7830149" y="4162671"/>
            <a:chExt cx="831580" cy="793483"/>
          </a:xfrm>
        </p:grpSpPr>
        <p:sp>
          <p:nvSpPr>
            <p:cNvPr id="151" name="Oval 150"/>
            <p:cNvSpPr/>
            <p:nvPr/>
          </p:nvSpPr>
          <p:spPr bwMode="auto">
            <a:xfrm>
              <a:off x="7850397" y="4162671"/>
              <a:ext cx="793483" cy="793483"/>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solidFill>
                    <a:prstClr val="white"/>
                  </a:solidFill>
                </a:rPr>
                <a:t>Internal</a:t>
              </a:r>
              <a:r>
                <a:rPr lang="es-ES" sz="1200" b="1" dirty="0" smtClean="0">
                  <a:solidFill>
                    <a:prstClr val="white"/>
                  </a:solidFill>
                </a:rPr>
                <a:t> Load </a:t>
              </a:r>
              <a:r>
                <a:rPr lang="en-US" sz="1200" b="1" dirty="0" smtClean="0">
                  <a:solidFill>
                    <a:prstClr val="white"/>
                  </a:solidFill>
                </a:rPr>
                <a:t>Balancer</a:t>
              </a:r>
              <a:endParaRPr lang="en-US" sz="1200" b="1" dirty="0">
                <a:solidFill>
                  <a:prstClr val="white"/>
                </a:solidFill>
              </a:endParaRPr>
            </a:p>
          </p:txBody>
        </p:sp>
      </p:grpSp>
      <p:grpSp>
        <p:nvGrpSpPr>
          <p:cNvPr id="154" name="Group 153"/>
          <p:cNvGrpSpPr/>
          <p:nvPr/>
        </p:nvGrpSpPr>
        <p:grpSpPr>
          <a:xfrm>
            <a:off x="10584975" y="5490122"/>
            <a:ext cx="654047" cy="885155"/>
            <a:chOff x="10520791" y="5710226"/>
            <a:chExt cx="813223" cy="1100576"/>
          </a:xfrm>
        </p:grpSpPr>
        <p:sp>
          <p:nvSpPr>
            <p:cNvPr id="155"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grpSp>
        <p:nvGrpSpPr>
          <p:cNvPr id="164" name="Group 163"/>
          <p:cNvGrpSpPr/>
          <p:nvPr/>
        </p:nvGrpSpPr>
        <p:grpSpPr>
          <a:xfrm>
            <a:off x="10103622" y="5453638"/>
            <a:ext cx="690428" cy="934390"/>
            <a:chOff x="10520791" y="5710226"/>
            <a:chExt cx="813223" cy="1100576"/>
          </a:xfrm>
        </p:grpSpPr>
        <p:sp>
          <p:nvSpPr>
            <p:cNvPr id="165"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74" name="TextBox 173"/>
          <p:cNvSpPr txBox="1"/>
          <p:nvPr/>
        </p:nvSpPr>
        <p:spPr>
          <a:xfrm>
            <a:off x="10007346" y="6136779"/>
            <a:ext cx="904652" cy="276999"/>
          </a:xfrm>
          <a:prstGeom prst="rect">
            <a:avLst/>
          </a:prstGeom>
          <a:noFill/>
        </p:spPr>
        <p:txBody>
          <a:bodyPr wrap="square" rtlCol="0">
            <a:spAutoFit/>
          </a:bodyPr>
          <a:lstStyle/>
          <a:p>
            <a:pPr algn="ctr"/>
            <a:r>
              <a:rPr lang="en-US" sz="1200" dirty="0" smtClean="0">
                <a:solidFill>
                  <a:prstClr val="white"/>
                </a:solidFill>
              </a:rPr>
              <a:t>Back end</a:t>
            </a:r>
            <a:endParaRPr lang="en-US" sz="1200" dirty="0">
              <a:solidFill>
                <a:prstClr val="white"/>
              </a:solidFill>
            </a:endParaRPr>
          </a:p>
        </p:txBody>
      </p:sp>
      <p:sp>
        <p:nvSpPr>
          <p:cNvPr id="175" name="Oval 174"/>
          <p:cNvSpPr/>
          <p:nvPr/>
        </p:nvSpPr>
        <p:spPr bwMode="auto">
          <a:xfrm>
            <a:off x="6585172" y="6494684"/>
            <a:ext cx="1749191" cy="176321"/>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6" name="Group 175"/>
          <p:cNvGrpSpPr/>
          <p:nvPr/>
        </p:nvGrpSpPr>
        <p:grpSpPr>
          <a:xfrm>
            <a:off x="7475580" y="5615586"/>
            <a:ext cx="862043" cy="1004850"/>
            <a:chOff x="6060998" y="5195244"/>
            <a:chExt cx="1141909" cy="1331079"/>
          </a:xfrm>
        </p:grpSpPr>
        <p:sp>
          <p:nvSpPr>
            <p:cNvPr id="177"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nvGrpSpPr>
            <p:cNvPr id="178" name="Group 177"/>
            <p:cNvGrpSpPr/>
            <p:nvPr/>
          </p:nvGrpSpPr>
          <p:grpSpPr>
            <a:xfrm>
              <a:off x="6060998" y="5195244"/>
              <a:ext cx="957102" cy="1324945"/>
              <a:chOff x="13103226" y="2775830"/>
              <a:chExt cx="1039812" cy="1407232"/>
            </a:xfrm>
          </p:grpSpPr>
          <p:sp>
            <p:nvSpPr>
              <p:cNvPr id="179" name="Rectangle 5"/>
              <p:cNvSpPr>
                <a:spLocks noChangeArrowheads="1"/>
              </p:cNvSpPr>
              <p:nvPr/>
            </p:nvSpPr>
            <p:spPr bwMode="auto">
              <a:xfrm>
                <a:off x="13103226" y="2775830"/>
                <a:ext cx="1039812" cy="1407232"/>
              </a:xfrm>
              <a:prstGeom prst="rect">
                <a:avLst/>
              </a:prstGeom>
              <a:solidFill>
                <a:srgbClr val="873AC0"/>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4"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5"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6"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7"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88" name="Group 187"/>
          <p:cNvGrpSpPr/>
          <p:nvPr/>
        </p:nvGrpSpPr>
        <p:grpSpPr>
          <a:xfrm>
            <a:off x="6704557" y="5469013"/>
            <a:ext cx="844971" cy="1143537"/>
            <a:chOff x="10520791" y="5710226"/>
            <a:chExt cx="813223" cy="1100576"/>
          </a:xfrm>
        </p:grpSpPr>
        <p:sp>
          <p:nvSpPr>
            <p:cNvPr id="189" name="Rectangle 5"/>
            <p:cNvSpPr>
              <a:spLocks noChangeArrowheads="1"/>
            </p:cNvSpPr>
            <p:nvPr/>
          </p:nvSpPr>
          <p:spPr bwMode="auto">
            <a:xfrm>
              <a:off x="10520791" y="5710226"/>
              <a:ext cx="813223" cy="1100576"/>
            </a:xfrm>
            <a:prstGeom prst="rect">
              <a:avLst/>
            </a:prstGeom>
            <a:solidFill>
              <a:srgbClr val="7030A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98" name="TextBox 197"/>
          <p:cNvSpPr txBox="1"/>
          <p:nvPr/>
        </p:nvSpPr>
        <p:spPr>
          <a:xfrm>
            <a:off x="6630890" y="6323912"/>
            <a:ext cx="974904" cy="276999"/>
          </a:xfrm>
          <a:prstGeom prst="rect">
            <a:avLst/>
          </a:prstGeom>
          <a:noFill/>
        </p:spPr>
        <p:txBody>
          <a:bodyPr wrap="square" rtlCol="0">
            <a:spAutoFit/>
          </a:bodyPr>
          <a:lstStyle/>
          <a:p>
            <a:pPr algn="ctr"/>
            <a:r>
              <a:rPr lang="en-US" sz="1200" dirty="0" smtClean="0">
                <a:solidFill>
                  <a:prstClr val="white"/>
                </a:solidFill>
              </a:rPr>
              <a:t>Front end</a:t>
            </a:r>
            <a:endParaRPr lang="en-US" sz="1200" dirty="0">
              <a:solidFill>
                <a:prstClr val="white"/>
              </a:solidFill>
            </a:endParaRPr>
          </a:p>
        </p:txBody>
      </p:sp>
      <p:cxnSp>
        <p:nvCxnSpPr>
          <p:cNvPr id="200" name="Straight Connector 199"/>
          <p:cNvCxnSpPr>
            <a:stCxn id="201" idx="7"/>
            <a:endCxn id="140" idx="2"/>
          </p:cNvCxnSpPr>
          <p:nvPr/>
        </p:nvCxnSpPr>
        <p:spPr>
          <a:xfrm>
            <a:off x="6000846" y="4208347"/>
            <a:ext cx="1436241" cy="546309"/>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1" name="Freeform 95"/>
          <p:cNvSpPr>
            <a:spLocks/>
          </p:cNvSpPr>
          <p:nvPr/>
        </p:nvSpPr>
        <p:spPr bwMode="auto">
          <a:xfrm flipH="1">
            <a:off x="4287058" y="3461000"/>
            <a:ext cx="1713788" cy="1112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0F0"/>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a:solidFill>
                <a:srgbClr val="505050"/>
              </a:solidFill>
            </a:endParaRPr>
          </a:p>
        </p:txBody>
      </p:sp>
      <p:sp>
        <p:nvSpPr>
          <p:cNvPr id="202" name="Rectangle 54"/>
          <p:cNvSpPr/>
          <p:nvPr/>
        </p:nvSpPr>
        <p:spPr bwMode="auto">
          <a:xfrm>
            <a:off x="4372234" y="3939726"/>
            <a:ext cx="1415431" cy="6627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dirty="0" smtClean="0">
                <a:solidFill>
                  <a:prstClr val="white"/>
                </a:solidFill>
                <a:ea typeface="Segoe UI" pitchFamily="34" charset="0"/>
                <a:cs typeface="Segoe UI" pitchFamily="34" charset="0"/>
              </a:rPr>
              <a:t>Internet</a:t>
            </a:r>
            <a:endParaRPr lang="en-US" sz="1400" b="1" kern="0" dirty="0">
              <a:solidFill>
                <a:prstClr val="white"/>
              </a:solidFill>
              <a:ea typeface="Segoe UI" pitchFamily="34" charset="0"/>
              <a:cs typeface="Segoe UI" pitchFamily="34" charset="0"/>
            </a:endParaRPr>
          </a:p>
        </p:txBody>
      </p:sp>
      <p:sp>
        <p:nvSpPr>
          <p:cNvPr id="205" name="Oval 204"/>
          <p:cNvSpPr/>
          <p:nvPr/>
        </p:nvSpPr>
        <p:spPr bwMode="auto">
          <a:xfrm>
            <a:off x="6117239" y="3472938"/>
            <a:ext cx="6209488" cy="6205317"/>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2" name="Freeform 95"/>
          <p:cNvSpPr>
            <a:spLocks/>
          </p:cNvSpPr>
          <p:nvPr/>
        </p:nvSpPr>
        <p:spPr bwMode="auto">
          <a:xfrm flipH="1">
            <a:off x="10234173" y="3026631"/>
            <a:ext cx="1576655" cy="100354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cxnSp>
        <p:nvCxnSpPr>
          <p:cNvPr id="293" name="Straight Connector 292"/>
          <p:cNvCxnSpPr/>
          <p:nvPr/>
        </p:nvCxnSpPr>
        <p:spPr>
          <a:xfrm flipH="1">
            <a:off x="9600438" y="6104996"/>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10412209" y="3572520"/>
            <a:ext cx="1366866" cy="276999"/>
          </a:xfrm>
          <a:prstGeom prst="rect">
            <a:avLst/>
          </a:prstGeom>
          <a:noFill/>
        </p:spPr>
        <p:txBody>
          <a:bodyPr wrap="square" rtlCol="0">
            <a:spAutoFit/>
          </a:bodyPr>
          <a:lstStyle/>
          <a:p>
            <a:r>
              <a:rPr lang="en-US" sz="1200" dirty="0" smtClean="0">
                <a:solidFill>
                  <a:prstClr val="white"/>
                </a:solidFill>
              </a:rPr>
              <a:t>Microsoft Azure</a:t>
            </a:r>
            <a:endParaRPr lang="en-US" sz="1200" dirty="0">
              <a:solidFill>
                <a:prstClr val="white"/>
              </a:solidFill>
            </a:endParaRPr>
          </a:p>
        </p:txBody>
      </p:sp>
      <p:sp>
        <p:nvSpPr>
          <p:cNvPr id="296" name="TextBox 295"/>
          <p:cNvSpPr txBox="1"/>
          <p:nvPr/>
        </p:nvSpPr>
        <p:spPr>
          <a:xfrm>
            <a:off x="6210251" y="4272418"/>
            <a:ext cx="926426" cy="276999"/>
          </a:xfrm>
          <a:prstGeom prst="rect">
            <a:avLst/>
          </a:prstGeom>
          <a:solidFill>
            <a:schemeClr val="accent6"/>
          </a:solidFill>
        </p:spPr>
        <p:txBody>
          <a:bodyPr wrap="square" rtlCol="0">
            <a:spAutoFit/>
          </a:bodyPr>
          <a:lstStyle/>
          <a:p>
            <a:r>
              <a:rPr lang="en-US" sz="1200" b="1" dirty="0" smtClean="0">
                <a:solidFill>
                  <a:schemeClr val="bg1"/>
                </a:solidFill>
              </a:rPr>
              <a:t>Public VIP</a:t>
            </a:r>
            <a:endParaRPr lang="en-US" sz="1200" b="1" dirty="0">
              <a:solidFill>
                <a:schemeClr val="bg1"/>
              </a:solidFill>
            </a:endParaRPr>
          </a:p>
        </p:txBody>
      </p:sp>
    </p:spTree>
    <p:extLst>
      <p:ext uri="{BB962C8B-B14F-4D97-AF65-F5344CB8AC3E}">
        <p14:creationId xmlns:p14="http://schemas.microsoft.com/office/powerpoint/2010/main" val="25328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en-US" dirty="0"/>
          </a:p>
        </p:txBody>
      </p:sp>
      <p:sp>
        <p:nvSpPr>
          <p:cNvPr id="3" name="Content Placeholder 2"/>
          <p:cNvSpPr>
            <a:spLocks noGrp="1"/>
          </p:cNvSpPr>
          <p:nvPr>
            <p:ph idx="1"/>
          </p:nvPr>
        </p:nvSpPr>
        <p:spPr>
          <a:xfrm>
            <a:off x="560798" y="1482812"/>
            <a:ext cx="6287514" cy="4419734"/>
          </a:xfrm>
        </p:spPr>
        <p:txBody>
          <a:bodyPr>
            <a:noAutofit/>
          </a:bodyPr>
          <a:lstStyle/>
          <a:p>
            <a:r>
              <a:rPr lang="en-US" sz="2800" dirty="0" smtClean="0"/>
              <a:t>Failover</a:t>
            </a:r>
          </a:p>
          <a:p>
            <a:pPr lvl="1"/>
            <a:r>
              <a:rPr lang="en-US" sz="2400" dirty="0" smtClean="0"/>
              <a:t>For auto swapping between primary and secondary endpoints</a:t>
            </a:r>
          </a:p>
          <a:p>
            <a:r>
              <a:rPr lang="en-US" sz="2800" dirty="0" smtClean="0"/>
              <a:t>Round Robin</a:t>
            </a:r>
          </a:p>
          <a:p>
            <a:pPr lvl="1"/>
            <a:r>
              <a:rPr lang="en-CA" sz="2400" dirty="0" smtClean="0"/>
              <a:t>To </a:t>
            </a:r>
            <a:r>
              <a:rPr lang="en-CA" sz="2400" dirty="0"/>
              <a:t>distribute load across a set of </a:t>
            </a:r>
            <a:r>
              <a:rPr lang="en-CA" sz="2400" dirty="0" smtClean="0"/>
              <a:t>endpoints</a:t>
            </a:r>
            <a:endParaRPr lang="en-US" sz="2400" dirty="0" smtClean="0"/>
          </a:p>
          <a:p>
            <a:r>
              <a:rPr lang="en-US" sz="2800" dirty="0" smtClean="0"/>
              <a:t>Performance</a:t>
            </a:r>
          </a:p>
          <a:p>
            <a:pPr lvl="1"/>
            <a:r>
              <a:rPr lang="en-US" sz="2400" dirty="0" smtClean="0"/>
              <a:t>To direct clients to the “closest” endpoint in terms of latency</a:t>
            </a:r>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6" name="Freeform 35"/>
          <p:cNvSpPr>
            <a:spLocks/>
          </p:cNvSpPr>
          <p:nvPr/>
        </p:nvSpPr>
        <p:spPr bwMode="auto">
          <a:xfrm>
            <a:off x="10335883" y="2915881"/>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35"/>
          <p:cNvSpPr>
            <a:spLocks/>
          </p:cNvSpPr>
          <p:nvPr/>
        </p:nvSpPr>
        <p:spPr bwMode="auto">
          <a:xfrm flipH="1">
            <a:off x="8114664" y="3292418"/>
            <a:ext cx="2469882" cy="2165061"/>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18153"/>
              <a:gd name="connsiteY0" fmla="*/ 10345 h 10345"/>
              <a:gd name="connsiteX1" fmla="*/ 0 w 18153"/>
              <a:gd name="connsiteY1" fmla="*/ 86 h 10345"/>
              <a:gd name="connsiteX2" fmla="*/ 8688 w 18153"/>
              <a:gd name="connsiteY2" fmla="*/ 0 h 10345"/>
              <a:gd name="connsiteX3" fmla="*/ 18153 w 18153"/>
              <a:gd name="connsiteY3" fmla="*/ 9641 h 10345"/>
              <a:gd name="connsiteX4" fmla="*/ 15783 w 18153"/>
              <a:gd name="connsiteY4" fmla="*/ 10345 h 10345"/>
              <a:gd name="connsiteX0" fmla="*/ 15491 w 18153"/>
              <a:gd name="connsiteY0" fmla="*/ 9622 h 9641"/>
              <a:gd name="connsiteX1" fmla="*/ 0 w 18153"/>
              <a:gd name="connsiteY1" fmla="*/ 86 h 9641"/>
              <a:gd name="connsiteX2" fmla="*/ 8688 w 18153"/>
              <a:gd name="connsiteY2" fmla="*/ 0 h 9641"/>
              <a:gd name="connsiteX3" fmla="*/ 18153 w 18153"/>
              <a:gd name="connsiteY3" fmla="*/ 9641 h 9641"/>
              <a:gd name="connsiteX4" fmla="*/ 15491 w 18153"/>
              <a:gd name="connsiteY4" fmla="*/ 9622 h 9641"/>
              <a:gd name="connsiteX0" fmla="*/ 8534 w 10000"/>
              <a:gd name="connsiteY0" fmla="*/ 9891 h 9911"/>
              <a:gd name="connsiteX1" fmla="*/ 0 w 10000"/>
              <a:gd name="connsiteY1" fmla="*/ 0 h 9911"/>
              <a:gd name="connsiteX2" fmla="*/ 3123 w 10000"/>
              <a:gd name="connsiteY2" fmla="*/ 488 h 9911"/>
              <a:gd name="connsiteX3" fmla="*/ 10000 w 10000"/>
              <a:gd name="connsiteY3" fmla="*/ 9911 h 9911"/>
              <a:gd name="connsiteX4" fmla="*/ 8534 w 10000"/>
              <a:gd name="connsiteY4" fmla="*/ 9891 h 9911"/>
              <a:gd name="connsiteX0" fmla="*/ 8534 w 10000"/>
              <a:gd name="connsiteY0" fmla="*/ 9488 h 9508"/>
              <a:gd name="connsiteX1" fmla="*/ 0 w 10000"/>
              <a:gd name="connsiteY1" fmla="*/ 90 h 9508"/>
              <a:gd name="connsiteX2" fmla="*/ 3123 w 10000"/>
              <a:gd name="connsiteY2" fmla="*/ 0 h 9508"/>
              <a:gd name="connsiteX3" fmla="*/ 10000 w 10000"/>
              <a:gd name="connsiteY3" fmla="*/ 9508 h 9508"/>
              <a:gd name="connsiteX4" fmla="*/ 8534 w 10000"/>
              <a:gd name="connsiteY4" fmla="*/ 9488 h 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508">
                <a:moveTo>
                  <a:pt x="8534" y="9488"/>
                </a:moveTo>
                <a:lnTo>
                  <a:pt x="0" y="90"/>
                </a:lnTo>
                <a:lnTo>
                  <a:pt x="3123" y="0"/>
                </a:lnTo>
                <a:lnTo>
                  <a:pt x="10000" y="9508"/>
                </a:lnTo>
                <a:lnTo>
                  <a:pt x="8534" y="9488"/>
                </a:lnTo>
                <a:close/>
              </a:path>
            </a:pathLst>
          </a:custGeom>
          <a:solidFill>
            <a:schemeClr val="accent3">
              <a:lumMod val="75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35"/>
          <p:cNvSpPr>
            <a:spLocks/>
          </p:cNvSpPr>
          <p:nvPr/>
        </p:nvSpPr>
        <p:spPr bwMode="auto">
          <a:xfrm>
            <a:off x="7361967" y="2845423"/>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2">
              <a:lumMod val="50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Block Arc 78"/>
          <p:cNvSpPr/>
          <p:nvPr/>
        </p:nvSpPr>
        <p:spPr bwMode="auto">
          <a:xfrm>
            <a:off x="8467336" y="1920640"/>
            <a:ext cx="2001581" cy="1427290"/>
          </a:xfrm>
          <a:prstGeom prst="blockArc">
            <a:avLst>
              <a:gd name="adj1" fmla="val 10800000"/>
              <a:gd name="adj2" fmla="val 322098"/>
              <a:gd name="adj3" fmla="val 20227"/>
            </a:avLst>
          </a:prstGeom>
          <a:solidFill>
            <a:srgbClr val="00B05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35"/>
          <p:cNvSpPr>
            <a:spLocks/>
          </p:cNvSpPr>
          <p:nvPr/>
        </p:nvSpPr>
        <p:spPr bwMode="auto">
          <a:xfrm>
            <a:off x="7791033" y="2808118"/>
            <a:ext cx="2390288" cy="2588995"/>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21659"/>
              <a:gd name="connsiteY0" fmla="*/ 10845 h 10864"/>
              <a:gd name="connsiteX1" fmla="*/ 0 w 21659"/>
              <a:gd name="connsiteY1" fmla="*/ 586 h 10864"/>
              <a:gd name="connsiteX2" fmla="*/ 5084 w 21659"/>
              <a:gd name="connsiteY2" fmla="*/ 0 h 10864"/>
              <a:gd name="connsiteX3" fmla="*/ 21659 w 21659"/>
              <a:gd name="connsiteY3" fmla="*/ 10864 h 10864"/>
              <a:gd name="connsiteX4" fmla="*/ 15783 w 21659"/>
              <a:gd name="connsiteY4" fmla="*/ 10845 h 10864"/>
              <a:gd name="connsiteX0" fmla="*/ 15783 w 17568"/>
              <a:gd name="connsiteY0" fmla="*/ 10845 h 10864"/>
              <a:gd name="connsiteX1" fmla="*/ 0 w 17568"/>
              <a:gd name="connsiteY1" fmla="*/ 586 h 10864"/>
              <a:gd name="connsiteX2" fmla="*/ 5084 w 17568"/>
              <a:gd name="connsiteY2" fmla="*/ 0 h 10864"/>
              <a:gd name="connsiteX3" fmla="*/ 17568 w 17568"/>
              <a:gd name="connsiteY3" fmla="*/ 10864 h 10864"/>
              <a:gd name="connsiteX4" fmla="*/ 15783 w 17568"/>
              <a:gd name="connsiteY4" fmla="*/ 10845 h 1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8" h="10864">
                <a:moveTo>
                  <a:pt x="15783" y="10845"/>
                </a:moveTo>
                <a:lnTo>
                  <a:pt x="0" y="586"/>
                </a:lnTo>
                <a:lnTo>
                  <a:pt x="5084" y="0"/>
                </a:lnTo>
                <a:lnTo>
                  <a:pt x="17568" y="10864"/>
                </a:lnTo>
                <a:lnTo>
                  <a:pt x="15783" y="10845"/>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1" name="Group 80"/>
          <p:cNvGrpSpPr/>
          <p:nvPr/>
        </p:nvGrpSpPr>
        <p:grpSpPr>
          <a:xfrm>
            <a:off x="7051808" y="2188957"/>
            <a:ext cx="2099080" cy="4346518"/>
            <a:chOff x="9906672" y="2139392"/>
            <a:chExt cx="2278409" cy="4717851"/>
          </a:xfrm>
        </p:grpSpPr>
        <p:sp>
          <p:nvSpPr>
            <p:cNvPr id="82"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3" name="Group 82"/>
            <p:cNvGrpSpPr/>
            <p:nvPr/>
          </p:nvGrpSpPr>
          <p:grpSpPr>
            <a:xfrm>
              <a:off x="9906672" y="2139392"/>
              <a:ext cx="1545336" cy="733405"/>
              <a:chOff x="8995904" y="1369064"/>
              <a:chExt cx="2167054" cy="1028469"/>
            </a:xfrm>
          </p:grpSpPr>
          <p:sp>
            <p:nvSpPr>
              <p:cNvPr id="107"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5"/>
              <p:cNvSpPr>
                <a:spLocks/>
              </p:cNvSpPr>
              <p:nvPr/>
            </p:nvSpPr>
            <p:spPr bwMode="auto">
              <a:xfrm>
                <a:off x="899590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4" name="Group 83"/>
            <p:cNvGrpSpPr/>
            <p:nvPr/>
          </p:nvGrpSpPr>
          <p:grpSpPr>
            <a:xfrm>
              <a:off x="10172919" y="5010918"/>
              <a:ext cx="1703491" cy="1836482"/>
              <a:chOff x="9515995" y="5047173"/>
              <a:chExt cx="1703491" cy="1836482"/>
            </a:xfrm>
          </p:grpSpPr>
          <p:sp>
            <p:nvSpPr>
              <p:cNvPr id="85"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Rectangle 44"/>
              <p:cNvSpPr>
                <a:spLocks noChangeArrowheads="1"/>
              </p:cNvSpPr>
              <p:nvPr/>
            </p:nvSpPr>
            <p:spPr bwMode="auto">
              <a:xfrm>
                <a:off x="9662284" y="5719381"/>
                <a:ext cx="1484661" cy="116427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Rectangle 45"/>
              <p:cNvSpPr>
                <a:spLocks noChangeArrowheads="1"/>
              </p:cNvSpPr>
              <p:nvPr/>
            </p:nvSpPr>
            <p:spPr bwMode="auto">
              <a:xfrm>
                <a:off x="9809783" y="6652734"/>
                <a:ext cx="1198126" cy="19223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Rectangle 46"/>
              <p:cNvSpPr>
                <a:spLocks noChangeArrowheads="1"/>
              </p:cNvSpPr>
              <p:nvPr/>
            </p:nvSpPr>
            <p:spPr bwMode="auto">
              <a:xfrm>
                <a:off x="9809783" y="5982944"/>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Rectangle 47"/>
              <p:cNvSpPr>
                <a:spLocks noChangeArrowheads="1"/>
              </p:cNvSpPr>
              <p:nvPr/>
            </p:nvSpPr>
            <p:spPr bwMode="auto">
              <a:xfrm>
                <a:off x="9809783" y="6319048"/>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90" name="Group 89"/>
              <p:cNvGrpSpPr/>
              <p:nvPr/>
            </p:nvGrpSpPr>
            <p:grpSpPr>
              <a:xfrm>
                <a:off x="9881115" y="5047173"/>
                <a:ext cx="1188453" cy="643192"/>
                <a:chOff x="9881115" y="5047173"/>
                <a:chExt cx="1188453" cy="643192"/>
              </a:xfrm>
            </p:grpSpPr>
            <p:sp>
              <p:nvSpPr>
                <p:cNvPr id="92"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3"/>
                <p:cNvSpPr>
                  <a:spLocks/>
                </p:cNvSpPr>
                <p:nvPr/>
              </p:nvSpPr>
              <p:spPr bwMode="auto">
                <a:xfrm>
                  <a:off x="9967502"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91"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09" name="Group 108"/>
          <p:cNvGrpSpPr/>
          <p:nvPr/>
        </p:nvGrpSpPr>
        <p:grpSpPr>
          <a:xfrm>
            <a:off x="9600744" y="2170671"/>
            <a:ext cx="1853789" cy="4364804"/>
            <a:chOff x="10172919" y="2119544"/>
            <a:chExt cx="2012162" cy="4737699"/>
          </a:xfrm>
        </p:grpSpPr>
        <p:sp>
          <p:nvSpPr>
            <p:cNvPr id="110"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1" name="Group 110"/>
            <p:cNvGrpSpPr/>
            <p:nvPr/>
          </p:nvGrpSpPr>
          <p:grpSpPr>
            <a:xfrm>
              <a:off x="10567876" y="2119544"/>
              <a:ext cx="1492311" cy="753253"/>
              <a:chOff x="9923120" y="1341231"/>
              <a:chExt cx="2092695" cy="1056302"/>
            </a:xfrm>
          </p:grpSpPr>
          <p:sp>
            <p:nvSpPr>
              <p:cNvPr id="147" name="Freeform 5"/>
              <p:cNvSpPr>
                <a:spLocks/>
              </p:cNvSpPr>
              <p:nvPr/>
            </p:nvSpPr>
            <p:spPr bwMode="auto">
              <a:xfrm>
                <a:off x="1077597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12" name="Group 111"/>
            <p:cNvGrpSpPr/>
            <p:nvPr/>
          </p:nvGrpSpPr>
          <p:grpSpPr>
            <a:xfrm>
              <a:off x="10172919" y="5010918"/>
              <a:ext cx="1703491" cy="1836482"/>
              <a:chOff x="9515995" y="5047173"/>
              <a:chExt cx="1703491" cy="1836482"/>
            </a:xfrm>
          </p:grpSpPr>
          <p:sp>
            <p:nvSpPr>
              <p:cNvPr id="113"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44"/>
              <p:cNvSpPr>
                <a:spLocks noChangeArrowheads="1"/>
              </p:cNvSpPr>
              <p:nvPr/>
            </p:nvSpPr>
            <p:spPr bwMode="auto">
              <a:xfrm>
                <a:off x="9662284" y="5719381"/>
                <a:ext cx="1484661" cy="116427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Rectangle 45"/>
              <p:cNvSpPr>
                <a:spLocks noChangeArrowheads="1"/>
              </p:cNvSpPr>
              <p:nvPr/>
            </p:nvSpPr>
            <p:spPr bwMode="auto">
              <a:xfrm>
                <a:off x="9809783" y="6652734"/>
                <a:ext cx="1198126" cy="19223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6"/>
              <p:cNvSpPr>
                <a:spLocks noChangeArrowheads="1"/>
              </p:cNvSpPr>
              <p:nvPr/>
            </p:nvSpPr>
            <p:spPr bwMode="auto">
              <a:xfrm>
                <a:off x="9809783" y="5982944"/>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Rectangle 47"/>
              <p:cNvSpPr>
                <a:spLocks noChangeArrowheads="1"/>
              </p:cNvSpPr>
              <p:nvPr/>
            </p:nvSpPr>
            <p:spPr bwMode="auto">
              <a:xfrm>
                <a:off x="9809783" y="6319048"/>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8" name="Group 117"/>
              <p:cNvGrpSpPr/>
              <p:nvPr/>
            </p:nvGrpSpPr>
            <p:grpSpPr>
              <a:xfrm>
                <a:off x="9881115" y="5047173"/>
                <a:ext cx="1188453" cy="643192"/>
                <a:chOff x="9881115" y="5047173"/>
                <a:chExt cx="1188453" cy="643192"/>
              </a:xfrm>
            </p:grpSpPr>
            <p:sp>
              <p:nvSpPr>
                <p:cNvPr id="120"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4"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9"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0"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1"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2"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63"/>
                <p:cNvSpPr>
                  <a:spLocks/>
                </p:cNvSpPr>
                <p:nvPr/>
              </p:nvSpPr>
              <p:spPr bwMode="auto">
                <a:xfrm>
                  <a:off x="9979044"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9"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99" name="Group 198"/>
          <p:cNvGrpSpPr/>
          <p:nvPr/>
        </p:nvGrpSpPr>
        <p:grpSpPr>
          <a:xfrm>
            <a:off x="9703171" y="2023103"/>
            <a:ext cx="2066841" cy="1342250"/>
            <a:chOff x="9527229" y="2432570"/>
            <a:chExt cx="1367093" cy="887819"/>
          </a:xfrm>
        </p:grpSpPr>
        <p:sp>
          <p:nvSpPr>
            <p:cNvPr id="203" name="Freeform 95"/>
            <p:cNvSpPr>
              <a:spLocks/>
            </p:cNvSpPr>
            <p:nvPr/>
          </p:nvSpPr>
          <p:spPr bwMode="auto">
            <a:xfrm flipH="1">
              <a:off x="9527229" y="2432570"/>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4" name="Rectangle 54"/>
            <p:cNvSpPr/>
            <p:nvPr/>
          </p:nvSpPr>
          <p:spPr bwMode="auto">
            <a:xfrm>
              <a:off x="9913577" y="2763196"/>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North Europe</a:t>
              </a:r>
              <a:endParaRPr lang="en-US" sz="1400" b="1" kern="0" dirty="0">
                <a:solidFill>
                  <a:schemeClr val="bg1"/>
                </a:solidFill>
                <a:ea typeface="Segoe UI" pitchFamily="34" charset="0"/>
                <a:cs typeface="Segoe UI" pitchFamily="34" charset="0"/>
              </a:endParaRPr>
            </a:p>
          </p:txBody>
        </p:sp>
        <p:sp>
          <p:nvSpPr>
            <p:cNvPr id="206" name="Freeform 92"/>
            <p:cNvSpPr>
              <a:spLocks noEditPoints="1"/>
            </p:cNvSpPr>
            <p:nvPr/>
          </p:nvSpPr>
          <p:spPr bwMode="black">
            <a:xfrm>
              <a:off x="9809599" y="2876480"/>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grpSp>
        <p:nvGrpSpPr>
          <p:cNvPr id="207" name="Group 206"/>
          <p:cNvGrpSpPr/>
          <p:nvPr/>
        </p:nvGrpSpPr>
        <p:grpSpPr>
          <a:xfrm>
            <a:off x="6879433" y="1707873"/>
            <a:ext cx="2123442" cy="1379008"/>
            <a:chOff x="7848780" y="2543659"/>
            <a:chExt cx="1367093" cy="887819"/>
          </a:xfrm>
        </p:grpSpPr>
        <p:sp>
          <p:nvSpPr>
            <p:cNvPr id="208" name="Freeform 95"/>
            <p:cNvSpPr>
              <a:spLocks/>
            </p:cNvSpPr>
            <p:nvPr/>
          </p:nvSpPr>
          <p:spPr bwMode="auto">
            <a:xfrm flipH="1">
              <a:off x="7848780" y="2543659"/>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9" name="Rectangle 54"/>
            <p:cNvSpPr/>
            <p:nvPr/>
          </p:nvSpPr>
          <p:spPr bwMode="auto">
            <a:xfrm>
              <a:off x="8223112" y="2840132"/>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US West</a:t>
              </a:r>
              <a:endParaRPr lang="en-US" sz="1400" b="1" kern="0" dirty="0">
                <a:solidFill>
                  <a:schemeClr val="bg1"/>
                </a:solidFill>
                <a:ea typeface="Segoe UI" pitchFamily="34" charset="0"/>
                <a:cs typeface="Segoe UI" pitchFamily="34" charset="0"/>
              </a:endParaRPr>
            </a:p>
          </p:txBody>
        </p:sp>
        <p:sp>
          <p:nvSpPr>
            <p:cNvPr id="210" name="Freeform 92"/>
            <p:cNvSpPr>
              <a:spLocks noEditPoints="1"/>
            </p:cNvSpPr>
            <p:nvPr/>
          </p:nvSpPr>
          <p:spPr bwMode="black">
            <a:xfrm>
              <a:off x="8147171" y="2938582"/>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sp>
        <p:nvSpPr>
          <p:cNvPr id="211" name="TextBox 210"/>
          <p:cNvSpPr txBox="1"/>
          <p:nvPr/>
        </p:nvSpPr>
        <p:spPr>
          <a:xfrm>
            <a:off x="7406003" y="6556833"/>
            <a:ext cx="1348831" cy="307777"/>
          </a:xfrm>
          <a:prstGeom prst="rect">
            <a:avLst/>
          </a:prstGeom>
          <a:noFill/>
        </p:spPr>
        <p:txBody>
          <a:bodyPr wrap="none" rtlCol="0">
            <a:spAutoFit/>
          </a:bodyPr>
          <a:lstStyle/>
          <a:p>
            <a:r>
              <a:rPr lang="en-US" sz="1400" dirty="0" smtClean="0">
                <a:solidFill>
                  <a:schemeClr val="bg1"/>
                </a:solidFill>
              </a:rPr>
              <a:t>North America</a:t>
            </a:r>
            <a:endParaRPr lang="en-US" sz="1400" dirty="0">
              <a:solidFill>
                <a:schemeClr val="bg1"/>
              </a:solidFill>
            </a:endParaRPr>
          </a:p>
        </p:txBody>
      </p:sp>
      <p:sp>
        <p:nvSpPr>
          <p:cNvPr id="212" name="TextBox 211"/>
          <p:cNvSpPr txBox="1"/>
          <p:nvPr/>
        </p:nvSpPr>
        <p:spPr>
          <a:xfrm>
            <a:off x="10076708" y="6542424"/>
            <a:ext cx="743345" cy="307777"/>
          </a:xfrm>
          <a:prstGeom prst="rect">
            <a:avLst/>
          </a:prstGeom>
          <a:noFill/>
        </p:spPr>
        <p:txBody>
          <a:bodyPr wrap="none" rtlCol="0">
            <a:spAutoFit/>
          </a:bodyPr>
          <a:lstStyle/>
          <a:p>
            <a:r>
              <a:rPr lang="en-US" sz="1400" dirty="0" smtClean="0">
                <a:solidFill>
                  <a:schemeClr val="bg1"/>
                </a:solidFill>
              </a:rPr>
              <a:t>Europe</a:t>
            </a:r>
            <a:endParaRPr lang="en-US" sz="1400" dirty="0">
              <a:solidFill>
                <a:schemeClr val="bg1"/>
              </a:solidFill>
            </a:endParaRPr>
          </a:p>
        </p:txBody>
      </p:sp>
    </p:spTree>
    <p:extLst>
      <p:ext uri="{BB962C8B-B14F-4D97-AF65-F5344CB8AC3E}">
        <p14:creationId xmlns:p14="http://schemas.microsoft.com/office/powerpoint/2010/main" val="11986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a:t>
            </a:r>
          </a:p>
        </p:txBody>
      </p:sp>
      <p:grpSp>
        <p:nvGrpSpPr>
          <p:cNvPr id="6" name="Group 5"/>
          <p:cNvGrpSpPr/>
          <p:nvPr/>
        </p:nvGrpSpPr>
        <p:grpSpPr>
          <a:xfrm>
            <a:off x="3356375" y="1542617"/>
            <a:ext cx="5279495" cy="3977771"/>
            <a:chOff x="3347477" y="1573053"/>
            <a:chExt cx="5385360" cy="4057534"/>
          </a:xfrm>
        </p:grpSpPr>
        <p:sp>
          <p:nvSpPr>
            <p:cNvPr id="7" name="Freeform 6"/>
            <p:cNvSpPr>
              <a:spLocks/>
            </p:cNvSpPr>
            <p:nvPr/>
          </p:nvSpPr>
          <p:spPr bwMode="auto">
            <a:xfrm>
              <a:off x="7603933" y="4567448"/>
              <a:ext cx="1128904"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6819049" y="4444655"/>
              <a:ext cx="831835" cy="1080257"/>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3800679" y="4748921"/>
              <a:ext cx="670494" cy="795475"/>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cxnSp>
          <p:nvCxnSpPr>
            <p:cNvPr id="10" name="Straight Arrow Connector 9"/>
            <p:cNvCxnSpPr/>
            <p:nvPr/>
          </p:nvCxnSpPr>
          <p:spPr>
            <a:xfrm>
              <a:off x="4815620" y="3095278"/>
              <a:ext cx="0" cy="641471"/>
            </a:xfrm>
            <a:prstGeom prst="straightConnector1">
              <a:avLst/>
            </a:prstGeom>
            <a:noFill/>
            <a:ln w="57150" cap="flat" cmpd="sng" algn="ctr">
              <a:solidFill>
                <a:srgbClr val="68217A"/>
              </a:solidFill>
              <a:prstDash val="sysDot"/>
              <a:headEnd type="none"/>
              <a:tailEnd type="triangle"/>
            </a:ln>
            <a:effectLst/>
          </p:spPr>
        </p:cxnSp>
        <p:cxnSp>
          <p:nvCxnSpPr>
            <p:cNvPr id="11" name="Straight Arrow Connector 10"/>
            <p:cNvCxnSpPr/>
            <p:nvPr/>
          </p:nvCxnSpPr>
          <p:spPr>
            <a:xfrm>
              <a:off x="7064118" y="2930416"/>
              <a:ext cx="0" cy="837784"/>
            </a:xfrm>
            <a:prstGeom prst="straightConnector1">
              <a:avLst/>
            </a:prstGeom>
            <a:noFill/>
            <a:ln w="57150" cap="flat" cmpd="sng" algn="ctr">
              <a:solidFill>
                <a:srgbClr val="68217A"/>
              </a:solidFill>
              <a:prstDash val="sysDot"/>
              <a:headEnd type="none"/>
              <a:tailEnd type="triangle"/>
            </a:ln>
            <a:effectLst/>
          </p:spPr>
        </p:cxnSp>
        <p:grpSp>
          <p:nvGrpSpPr>
            <p:cNvPr id="12" name="Group 11"/>
            <p:cNvGrpSpPr/>
            <p:nvPr/>
          </p:nvGrpSpPr>
          <p:grpSpPr>
            <a:xfrm>
              <a:off x="4198083" y="1573053"/>
              <a:ext cx="3956256" cy="1550577"/>
              <a:chOff x="616226" y="1630760"/>
              <a:chExt cx="4596553" cy="1801531"/>
            </a:xfrm>
          </p:grpSpPr>
          <p:sp>
            <p:nvSpPr>
              <p:cNvPr id="59"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0"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1"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2" name="TextBox 61"/>
              <p:cNvSpPr txBox="1"/>
              <p:nvPr/>
            </p:nvSpPr>
            <p:spPr>
              <a:xfrm>
                <a:off x="1348933" y="2418609"/>
                <a:ext cx="2691307" cy="778404"/>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400" kern="0" dirty="0">
                    <a:solidFill>
                      <a:srgbClr val="FFFFFF"/>
                    </a:solidFill>
                  </a:rPr>
                  <a:t>Microsoft Azure </a:t>
                </a:r>
                <a:br>
                  <a:rPr lang="en-US" sz="1400" kern="0" dirty="0">
                    <a:solidFill>
                      <a:srgbClr val="FFFFFF"/>
                    </a:solidFill>
                  </a:rPr>
                </a:br>
                <a:r>
                  <a:rPr lang="en-US" sz="1200" kern="0" dirty="0">
                    <a:solidFill>
                      <a:srgbClr val="FFFFFF"/>
                    </a:solidFill>
                  </a:rPr>
                  <a:t>Hyper-V Recovery Manager</a:t>
                </a:r>
                <a:endParaRPr lang="en-US" sz="1400" kern="0" dirty="0">
                  <a:solidFill>
                    <a:srgbClr val="FFFFFF"/>
                  </a:solidFill>
                </a:endParaRPr>
              </a:p>
            </p:txBody>
          </p:sp>
        </p:grpSp>
        <p:sp>
          <p:nvSpPr>
            <p:cNvPr id="13" name="Left-Right Arrow 12"/>
            <p:cNvSpPr/>
            <p:nvPr/>
          </p:nvSpPr>
          <p:spPr bwMode="auto">
            <a:xfrm>
              <a:off x="5221295" y="4717614"/>
              <a:ext cx="1407263" cy="181417"/>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888336" y="3235920"/>
              <a:ext cx="2156693" cy="148340"/>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15" name="Rectangle 14"/>
            <p:cNvSpPr/>
            <p:nvPr/>
          </p:nvSpPr>
          <p:spPr>
            <a:xfrm>
              <a:off x="5121475" y="4358910"/>
              <a:ext cx="1597285" cy="296681"/>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16" name="Group 15"/>
            <p:cNvGrpSpPr/>
            <p:nvPr/>
          </p:nvGrpSpPr>
          <p:grpSpPr>
            <a:xfrm>
              <a:off x="4381455" y="3770095"/>
              <a:ext cx="1525356" cy="1852253"/>
              <a:chOff x="1047576" y="3696507"/>
              <a:chExt cx="1495583" cy="1816099"/>
            </a:xfrm>
          </p:grpSpPr>
          <p:sp>
            <p:nvSpPr>
              <p:cNvPr id="45" name="TextBox 44"/>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46" name="Group 45"/>
              <p:cNvGrpSpPr/>
              <p:nvPr/>
            </p:nvGrpSpPr>
            <p:grpSpPr>
              <a:xfrm>
                <a:off x="1055947" y="4121329"/>
                <a:ext cx="815599" cy="1297016"/>
                <a:chOff x="13103226" y="2775830"/>
                <a:chExt cx="1039812" cy="1616572"/>
              </a:xfrm>
            </p:grpSpPr>
            <p:sp>
              <p:nvSpPr>
                <p:cNvPr id="50"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6"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7"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8"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7" name="TextBox 46"/>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48" name="Rectangle 47"/>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17" name="Group 16"/>
            <p:cNvGrpSpPr/>
            <p:nvPr/>
          </p:nvGrpSpPr>
          <p:grpSpPr>
            <a:xfrm>
              <a:off x="6011943" y="3767218"/>
              <a:ext cx="1483583" cy="1863369"/>
              <a:chOff x="2646239" y="3693687"/>
              <a:chExt cx="1454625" cy="1826998"/>
            </a:xfrm>
          </p:grpSpPr>
          <p:sp>
            <p:nvSpPr>
              <p:cNvPr id="30" name="TextBox 29"/>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31" name="Group 30"/>
              <p:cNvGrpSpPr/>
              <p:nvPr/>
            </p:nvGrpSpPr>
            <p:grpSpPr>
              <a:xfrm>
                <a:off x="3251903" y="4125870"/>
                <a:ext cx="815599" cy="1291203"/>
                <a:chOff x="13103226" y="2775830"/>
                <a:chExt cx="1039812" cy="1616572"/>
              </a:xfrm>
            </p:grpSpPr>
            <p:sp>
              <p:nvSpPr>
                <p:cNvPr id="36"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1"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2"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3"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4"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32" name="TextBox 31"/>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33" name="Group 32"/>
              <p:cNvGrpSpPr/>
              <p:nvPr/>
            </p:nvGrpSpPr>
            <p:grpSpPr>
              <a:xfrm>
                <a:off x="3250818" y="3693687"/>
                <a:ext cx="850046" cy="430383"/>
                <a:chOff x="3510283" y="4155823"/>
                <a:chExt cx="984977" cy="498699"/>
              </a:xfrm>
            </p:grpSpPr>
            <p:sp>
              <p:nvSpPr>
                <p:cNvPr id="34" name="Rectangle 33"/>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18" name="Group 17"/>
            <p:cNvGrpSpPr/>
            <p:nvPr/>
          </p:nvGrpSpPr>
          <p:grpSpPr>
            <a:xfrm>
              <a:off x="3561254" y="5140022"/>
              <a:ext cx="196756" cy="377743"/>
              <a:chOff x="7791149" y="4987730"/>
              <a:chExt cx="192916" cy="370370"/>
            </a:xfrm>
          </p:grpSpPr>
          <p:sp>
            <p:nvSpPr>
              <p:cNvPr id="2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19" name="Group 18"/>
            <p:cNvGrpSpPr/>
            <p:nvPr/>
          </p:nvGrpSpPr>
          <p:grpSpPr>
            <a:xfrm>
              <a:off x="3347477" y="5141660"/>
              <a:ext cx="196756" cy="377743"/>
              <a:chOff x="7791149" y="4987730"/>
              <a:chExt cx="192916" cy="370370"/>
            </a:xfrm>
          </p:grpSpPr>
          <p:sp>
            <p:nvSpPr>
              <p:cNvPr id="24"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5"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6"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20" name="Group 19"/>
            <p:cNvGrpSpPr/>
            <p:nvPr/>
          </p:nvGrpSpPr>
          <p:grpSpPr>
            <a:xfrm>
              <a:off x="7944506" y="5131945"/>
              <a:ext cx="196756" cy="377743"/>
              <a:chOff x="7791149" y="4987730"/>
              <a:chExt cx="192916" cy="370370"/>
            </a:xfrm>
          </p:grpSpPr>
          <p:sp>
            <p:nvSpPr>
              <p:cNvPr id="2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sp>
        <p:nvSpPr>
          <p:cNvPr id="63" name="Rectangle 62"/>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51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82512E-7 4.26691E-7 L -0.2553 4.26691E-7 " pathEditMode="relative" rAng="0" ptsTypes="AA">
                                      <p:cBhvr>
                                        <p:cTn id="6" dur="1000" fill="hold"/>
                                        <p:tgtEl>
                                          <p:spTgt spid="6"/>
                                        </p:tgtEl>
                                        <p:attrNameLst>
                                          <p:attrName>ppt_x</p:attrName>
                                          <p:attrName>ppt_y</p:attrName>
                                        </p:attrNameLst>
                                      </p:cBhvr>
                                      <p:rCtr x="-127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 or to Azure</a:t>
            </a:r>
          </a:p>
        </p:txBody>
      </p:sp>
      <p:sp>
        <p:nvSpPr>
          <p:cNvPr id="6" name="Freeform 5"/>
          <p:cNvSpPr>
            <a:spLocks/>
          </p:cNvSpPr>
          <p:nvPr/>
        </p:nvSpPr>
        <p:spPr bwMode="auto">
          <a:xfrm>
            <a:off x="7685266" y="4477661"/>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 name="Freeform 6"/>
          <p:cNvSpPr>
            <a:spLocks/>
          </p:cNvSpPr>
          <p:nvPr/>
        </p:nvSpPr>
        <p:spPr bwMode="auto">
          <a:xfrm>
            <a:off x="4425210" y="4478148"/>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9460698" y="4658961"/>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8987187"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0" name="Rectangle 5"/>
          <p:cNvSpPr>
            <a:spLocks noChangeArrowheads="1"/>
          </p:cNvSpPr>
          <p:nvPr/>
        </p:nvSpPr>
        <p:spPr bwMode="auto">
          <a:xfrm>
            <a:off x="3655755"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1" name="Rectangle 5"/>
          <p:cNvSpPr>
            <a:spLocks noChangeArrowheads="1"/>
          </p:cNvSpPr>
          <p:nvPr/>
        </p:nvSpPr>
        <p:spPr bwMode="auto">
          <a:xfrm>
            <a:off x="696720" y="4656054"/>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2" name="Rectangle 11"/>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Right Arrow 12"/>
          <p:cNvSpPr/>
          <p:nvPr/>
        </p:nvSpPr>
        <p:spPr bwMode="auto">
          <a:xfrm rot="16200000">
            <a:off x="8697349" y="3240233"/>
            <a:ext cx="579675" cy="314674"/>
          </a:xfrm>
          <a:prstGeom prst="leftRightArrow">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099" tIns="143281" rIns="179099" bIns="143281" numCol="1" spcCol="0" rtlCol="0" fromWordArt="0" anchor="t" anchorCtr="0" forceAA="0" compatLnSpc="1">
            <a:prstTxWarp prst="textNoShape">
              <a:avLst/>
            </a:prstTxWarp>
            <a:noAutofit/>
          </a:bodyPr>
          <a:lstStyle/>
          <a:p>
            <a:pPr algn="ctr" defTabSz="913065"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7605632" y="3245242"/>
            <a:ext cx="1496998" cy="304699"/>
          </a:xfrm>
          <a:prstGeom prst="rect">
            <a:avLst/>
          </a:prstGeom>
          <a:noFill/>
        </p:spPr>
        <p:txBody>
          <a:bodyPr wrap="square" lIns="179099" tIns="0" rIns="179099" bIns="0" rtlCol="0">
            <a:spAutoFit/>
          </a:bodyPr>
          <a:lstStyle/>
          <a:p>
            <a:pPr defTabSz="913362">
              <a:lnSpc>
                <a:spcPct val="90000"/>
              </a:lnSpc>
              <a:spcAft>
                <a:spcPts val="588"/>
              </a:spcAft>
              <a:defRPr/>
            </a:pPr>
            <a:r>
              <a:rPr lang="en-US" sz="1100" kern="0" dirty="0">
                <a:solidFill>
                  <a:srgbClr val="00B0F0"/>
                </a:solidFill>
              </a:rPr>
              <a:t>Communication and Replication</a:t>
            </a:r>
          </a:p>
        </p:txBody>
      </p:sp>
      <p:cxnSp>
        <p:nvCxnSpPr>
          <p:cNvPr id="15" name="Straight Arrow Connector 14"/>
          <p:cNvCxnSpPr/>
          <p:nvPr/>
        </p:nvCxnSpPr>
        <p:spPr>
          <a:xfrm>
            <a:off x="1691709" y="3034919"/>
            <a:ext cx="0" cy="628861"/>
          </a:xfrm>
          <a:prstGeom prst="straightConnector1">
            <a:avLst/>
          </a:prstGeom>
          <a:noFill/>
          <a:ln w="57150" cap="flat" cmpd="sng" algn="ctr">
            <a:solidFill>
              <a:srgbClr val="68217A"/>
            </a:solidFill>
            <a:prstDash val="sysDot"/>
            <a:headEnd type="none"/>
            <a:tailEnd type="triangle"/>
          </a:ln>
          <a:effectLst/>
        </p:spPr>
      </p:cxnSp>
      <p:cxnSp>
        <p:nvCxnSpPr>
          <p:cNvPr id="16" name="Straight Arrow Connector 15"/>
          <p:cNvCxnSpPr/>
          <p:nvPr/>
        </p:nvCxnSpPr>
        <p:spPr>
          <a:xfrm>
            <a:off x="3896006" y="2873297"/>
            <a:ext cx="0" cy="821315"/>
          </a:xfrm>
          <a:prstGeom prst="straightConnector1">
            <a:avLst/>
          </a:prstGeom>
          <a:noFill/>
          <a:ln w="57150" cap="flat" cmpd="sng" algn="ctr">
            <a:solidFill>
              <a:srgbClr val="68217A"/>
            </a:solidFill>
            <a:prstDash val="sysDot"/>
            <a:headEnd type="none"/>
            <a:tailEnd type="triangle"/>
          </a:ln>
          <a:effectLst/>
        </p:spPr>
      </p:cxnSp>
      <p:grpSp>
        <p:nvGrpSpPr>
          <p:cNvPr id="17" name="Group 16"/>
          <p:cNvGrpSpPr/>
          <p:nvPr/>
        </p:nvGrpSpPr>
        <p:grpSpPr>
          <a:xfrm>
            <a:off x="1086312" y="1542617"/>
            <a:ext cx="3878484" cy="1520096"/>
            <a:chOff x="616226" y="1630760"/>
            <a:chExt cx="4596553" cy="1801531"/>
          </a:xfrm>
        </p:grpSpPr>
        <p:sp>
          <p:nvSpPr>
            <p:cNvPr id="18"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19"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20"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1" name="TextBox 20"/>
            <p:cNvSpPr txBox="1"/>
            <p:nvPr/>
          </p:nvSpPr>
          <p:spPr>
            <a:xfrm>
              <a:off x="1612197"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sp>
        <p:nvSpPr>
          <p:cNvPr id="22" name="Left-Right Arrow 21"/>
          <p:cNvSpPr/>
          <p:nvPr/>
        </p:nvSpPr>
        <p:spPr bwMode="auto">
          <a:xfrm>
            <a:off x="2089410" y="4625363"/>
            <a:ext cx="1379599" cy="177851"/>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1762996" y="3172796"/>
            <a:ext cx="2114297" cy="145424"/>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24" name="Rectangle 23"/>
          <p:cNvSpPr/>
          <p:nvPr/>
        </p:nvSpPr>
        <p:spPr>
          <a:xfrm>
            <a:off x="1991552" y="4273710"/>
            <a:ext cx="1565886" cy="290849"/>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25" name="Group 24"/>
          <p:cNvGrpSpPr/>
          <p:nvPr/>
        </p:nvGrpSpPr>
        <p:grpSpPr>
          <a:xfrm>
            <a:off x="1266079" y="3696470"/>
            <a:ext cx="1495371" cy="1815842"/>
            <a:chOff x="1047576" y="3696507"/>
            <a:chExt cx="1495583" cy="1816099"/>
          </a:xfrm>
        </p:grpSpPr>
        <p:sp>
          <p:nvSpPr>
            <p:cNvPr id="26" name="TextBox 25"/>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27" name="Group 26"/>
            <p:cNvGrpSpPr/>
            <p:nvPr/>
          </p:nvGrpSpPr>
          <p:grpSpPr>
            <a:xfrm>
              <a:off x="1055947" y="4121329"/>
              <a:ext cx="815599" cy="1297016"/>
              <a:chOff x="13103226" y="2775830"/>
              <a:chExt cx="1039812" cy="1616572"/>
            </a:xfrm>
          </p:grpSpPr>
          <p:sp>
            <p:nvSpPr>
              <p:cNvPr id="31"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6"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28" name="TextBox 27"/>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29" name="Rectangle 28"/>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40" name="Group 39"/>
          <p:cNvGrpSpPr/>
          <p:nvPr/>
        </p:nvGrpSpPr>
        <p:grpSpPr>
          <a:xfrm>
            <a:off x="2864515" y="3693650"/>
            <a:ext cx="1454419" cy="1826739"/>
            <a:chOff x="2646239" y="3693687"/>
            <a:chExt cx="1454625" cy="1826998"/>
          </a:xfrm>
        </p:grpSpPr>
        <p:sp>
          <p:nvSpPr>
            <p:cNvPr id="41" name="TextBox 40"/>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42" name="Group 41"/>
            <p:cNvGrpSpPr/>
            <p:nvPr/>
          </p:nvGrpSpPr>
          <p:grpSpPr>
            <a:xfrm>
              <a:off x="3251903" y="4125870"/>
              <a:ext cx="815599" cy="1291203"/>
              <a:chOff x="13103226" y="2775830"/>
              <a:chExt cx="1039812" cy="1616572"/>
            </a:xfrm>
          </p:grpSpPr>
          <p:sp>
            <p:nvSpPr>
              <p:cNvPr id="47"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3" name="TextBox 42"/>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44" name="Group 43"/>
            <p:cNvGrpSpPr/>
            <p:nvPr/>
          </p:nvGrpSpPr>
          <p:grpSpPr>
            <a:xfrm>
              <a:off x="3250818" y="3693687"/>
              <a:ext cx="850046" cy="430383"/>
              <a:chOff x="3510283" y="4155823"/>
              <a:chExt cx="984977" cy="498699"/>
            </a:xfrm>
          </p:grpSpPr>
          <p:sp>
            <p:nvSpPr>
              <p:cNvPr id="45" name="Rectangle 44"/>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56" name="Group 55"/>
          <p:cNvGrpSpPr/>
          <p:nvPr/>
        </p:nvGrpSpPr>
        <p:grpSpPr>
          <a:xfrm>
            <a:off x="7246420" y="1552396"/>
            <a:ext cx="3878484" cy="1520096"/>
            <a:chOff x="616226" y="1630760"/>
            <a:chExt cx="4596553" cy="1801531"/>
          </a:xfrm>
        </p:grpSpPr>
        <p:sp>
          <p:nvSpPr>
            <p:cNvPr id="5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0" name="TextBox 59"/>
            <p:cNvSpPr txBox="1"/>
            <p:nvPr/>
          </p:nvSpPr>
          <p:spPr>
            <a:xfrm>
              <a:off x="1623484"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grpSp>
        <p:nvGrpSpPr>
          <p:cNvPr id="61" name="Group 60"/>
          <p:cNvGrpSpPr/>
          <p:nvPr/>
        </p:nvGrpSpPr>
        <p:grpSpPr>
          <a:xfrm>
            <a:off x="7937656" y="3694387"/>
            <a:ext cx="1479796" cy="1838648"/>
            <a:chOff x="413544" y="3682859"/>
            <a:chExt cx="1480006" cy="1838909"/>
          </a:xfrm>
        </p:grpSpPr>
        <p:sp>
          <p:nvSpPr>
            <p:cNvPr id="62" name="TextBox 61"/>
            <p:cNvSpPr txBox="1"/>
            <p:nvPr/>
          </p:nvSpPr>
          <p:spPr>
            <a:xfrm>
              <a:off x="413544" y="4929683"/>
              <a:ext cx="579926" cy="592085"/>
            </a:xfrm>
            <a:prstGeom prst="rect">
              <a:avLst/>
            </a:prstGeom>
            <a:noFill/>
          </p:spPr>
          <p:txBody>
            <a:bodyPr wrap="square" lIns="0" tIns="146284" rIns="0" bIns="146284" rtlCol="0">
              <a:spAutoFit/>
            </a:bodyPr>
            <a:lstStyle/>
            <a:p>
              <a:pPr algn="r" defTabSz="914225">
                <a:lnSpc>
                  <a:spcPct val="90000"/>
                </a:lnSpc>
                <a:spcAft>
                  <a:spcPts val="600"/>
                </a:spcAft>
                <a:defRPr/>
              </a:pPr>
              <a:r>
                <a:rPr lang="en-US" sz="1050" kern="0" dirty="0">
                  <a:solidFill>
                    <a:srgbClr val="505050"/>
                  </a:solidFill>
                </a:rPr>
                <a:t>Primary Site</a:t>
              </a:r>
            </a:p>
          </p:txBody>
        </p:sp>
        <p:grpSp>
          <p:nvGrpSpPr>
            <p:cNvPr id="63" name="Group 62"/>
            <p:cNvGrpSpPr/>
            <p:nvPr/>
          </p:nvGrpSpPr>
          <p:grpSpPr>
            <a:xfrm>
              <a:off x="1055947" y="4111804"/>
              <a:ext cx="815599" cy="1297016"/>
              <a:chOff x="13103226" y="2763958"/>
              <a:chExt cx="1039812" cy="1616572"/>
            </a:xfrm>
          </p:grpSpPr>
          <p:sp>
            <p:nvSpPr>
              <p:cNvPr id="67"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64" name="TextBox 63"/>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65" name="Rectangle 64"/>
            <p:cNvSpPr/>
            <p:nvPr/>
          </p:nvSpPr>
          <p:spPr bwMode="auto">
            <a:xfrm>
              <a:off x="1055947" y="3682859"/>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76" name="Group 75"/>
          <p:cNvGrpSpPr/>
          <p:nvPr/>
        </p:nvGrpSpPr>
        <p:grpSpPr>
          <a:xfrm>
            <a:off x="10188860" y="5048991"/>
            <a:ext cx="192888" cy="370317"/>
            <a:chOff x="7791149" y="4987730"/>
            <a:chExt cx="192916" cy="370370"/>
          </a:xfrm>
        </p:grpSpPr>
        <p:sp>
          <p:nvSpPr>
            <p:cNvPr id="7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0" name="Group 79"/>
          <p:cNvGrpSpPr/>
          <p:nvPr/>
        </p:nvGrpSpPr>
        <p:grpSpPr>
          <a:xfrm>
            <a:off x="462002" y="5039467"/>
            <a:ext cx="192888" cy="370317"/>
            <a:chOff x="7791149" y="4987730"/>
            <a:chExt cx="192916" cy="370370"/>
          </a:xfrm>
        </p:grpSpPr>
        <p:sp>
          <p:nvSpPr>
            <p:cNvPr id="8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4" name="Group 83"/>
          <p:cNvGrpSpPr/>
          <p:nvPr/>
        </p:nvGrpSpPr>
        <p:grpSpPr>
          <a:xfrm>
            <a:off x="252427" y="5041073"/>
            <a:ext cx="192888" cy="370317"/>
            <a:chOff x="7791149" y="4987730"/>
            <a:chExt cx="192916" cy="370370"/>
          </a:xfrm>
        </p:grpSpPr>
        <p:sp>
          <p:nvSpPr>
            <p:cNvPr id="8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8" name="Group 87"/>
          <p:cNvGrpSpPr/>
          <p:nvPr/>
        </p:nvGrpSpPr>
        <p:grpSpPr>
          <a:xfrm>
            <a:off x="4759088" y="5031549"/>
            <a:ext cx="192888" cy="370317"/>
            <a:chOff x="7791149" y="4987730"/>
            <a:chExt cx="192916" cy="370370"/>
          </a:xfrm>
        </p:grpSpPr>
        <p:sp>
          <p:nvSpPr>
            <p:cNvPr id="8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92" name="Group 91"/>
          <p:cNvGrpSpPr/>
          <p:nvPr/>
        </p:nvGrpSpPr>
        <p:grpSpPr>
          <a:xfrm>
            <a:off x="7587914" y="5039467"/>
            <a:ext cx="192888" cy="370317"/>
            <a:chOff x="7791149" y="4987730"/>
            <a:chExt cx="192916" cy="370370"/>
          </a:xfrm>
        </p:grpSpPr>
        <p:sp>
          <p:nvSpPr>
            <p:cNvPr id="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sp>
        <p:nvSpPr>
          <p:cNvPr id="96" name="Rectangle 95"/>
          <p:cNvSpPr/>
          <p:nvPr/>
        </p:nvSpPr>
        <p:spPr bwMode="auto">
          <a:xfrm>
            <a:off x="3156582" y="5415049"/>
            <a:ext cx="5534848" cy="1136687"/>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a:xfrm>
            <a:off x="3179025" y="5351384"/>
            <a:ext cx="4103036" cy="1590949"/>
          </a:xfrm>
          <a:prstGeom prst="rect">
            <a:avLst/>
          </a:prstGeom>
          <a:noFill/>
          <a:ln w="10795" cap="flat" cmpd="sng" algn="ctr">
            <a:noFill/>
            <a:prstDash val="solid"/>
            <a:headEnd type="none" w="med" len="med"/>
            <a:tailEnd type="none" w="med" len="med"/>
          </a:ln>
          <a:effectLst/>
        </p:spPr>
        <p:txBody>
          <a:bodyPr vert="horz" wrap="square" lIns="182625" tIns="146098" rIns="0" bIns="182625" numCol="1" rtlCol="0" anchor="t" anchorCtr="0" compatLnSpc="1">
            <a:prstTxWarp prst="textNoShape">
              <a:avLst/>
            </a:prstTxWarp>
          </a:bodyPr>
          <a:lstStyle/>
          <a:p>
            <a:pPr defTabSz="931051" fontAlgn="base">
              <a:lnSpc>
                <a:spcPct val="90000"/>
              </a:lnSpc>
              <a:spcAft>
                <a:spcPts val="600"/>
              </a:spcAft>
              <a:defRPr/>
            </a:pPr>
            <a:r>
              <a:rPr lang="en-US" kern="0" dirty="0">
                <a:solidFill>
                  <a:srgbClr val="FFFFFF"/>
                </a:solidFill>
                <a:latin typeface="Segoe UI Light"/>
              </a:rPr>
              <a:t>Key features include:</a:t>
            </a:r>
          </a:p>
          <a:p>
            <a:pPr defTabSz="931051" fontAlgn="base">
              <a:lnSpc>
                <a:spcPct val="90000"/>
              </a:lnSpc>
              <a:spcAft>
                <a:spcPts val="600"/>
              </a:spcAft>
              <a:defRPr/>
            </a:pPr>
            <a:r>
              <a:rPr lang="en-US" sz="1100" kern="0" dirty="0">
                <a:solidFill>
                  <a:srgbClr val="FFFFFF"/>
                </a:solidFill>
                <a:cs typeface="Segoe UI" panose="020B0502040204020203" pitchFamily="34" charset="0"/>
              </a:rPr>
              <a:t>Automated VM protection and replication</a:t>
            </a:r>
          </a:p>
          <a:p>
            <a:pPr defTabSz="931051" fontAlgn="base">
              <a:lnSpc>
                <a:spcPct val="90000"/>
              </a:lnSpc>
              <a:spcAft>
                <a:spcPts val="600"/>
              </a:spcAft>
              <a:defRPr/>
            </a:pPr>
            <a:r>
              <a:rPr lang="en-US" sz="1100" kern="0" dirty="0">
                <a:solidFill>
                  <a:srgbClr val="FFFFFF"/>
                </a:solidFill>
                <a:cs typeface="Segoe UI" panose="020B0502040204020203" pitchFamily="34" charset="0"/>
              </a:rPr>
              <a:t>Remote health monitoring</a:t>
            </a:r>
          </a:p>
          <a:p>
            <a:pPr defTabSz="931051" fontAlgn="base">
              <a:lnSpc>
                <a:spcPct val="90000"/>
              </a:lnSpc>
              <a:spcAft>
                <a:spcPts val="600"/>
              </a:spcAft>
              <a:defRPr/>
            </a:pPr>
            <a:r>
              <a:rPr lang="en-US" sz="1100" kern="0" dirty="0">
                <a:solidFill>
                  <a:srgbClr val="FFFFFF"/>
                </a:solidFill>
                <a:cs typeface="Segoe UI" panose="020B0502040204020203" pitchFamily="34" charset="0"/>
              </a:rPr>
              <a:t>Customizable recovery plans</a:t>
            </a:r>
          </a:p>
        </p:txBody>
      </p:sp>
      <p:sp>
        <p:nvSpPr>
          <p:cNvPr id="98" name="Rectangle 97"/>
          <p:cNvSpPr/>
          <p:nvPr/>
        </p:nvSpPr>
        <p:spPr>
          <a:xfrm>
            <a:off x="6124532" y="5772296"/>
            <a:ext cx="2471199" cy="480063"/>
          </a:xfrm>
          <a:prstGeom prst="rect">
            <a:avLst/>
          </a:prstGeom>
        </p:spPr>
        <p:txBody>
          <a:bodyPr wrap="square">
            <a:spAutoFit/>
          </a:bodyPr>
          <a:lstStyle/>
          <a:p>
            <a:pPr defTabSz="931051" fontAlgn="base">
              <a:lnSpc>
                <a:spcPct val="90000"/>
              </a:lnSpc>
              <a:spcAft>
                <a:spcPts val="600"/>
              </a:spcAft>
            </a:pPr>
            <a:r>
              <a:rPr lang="en-US" sz="1100" dirty="0">
                <a:solidFill>
                  <a:srgbClr val="FFFFFF"/>
                </a:solidFill>
                <a:cs typeface="Segoe UI" panose="020B0502040204020203" pitchFamily="34" charset="0"/>
              </a:rPr>
              <a:t>No-impact recovery plan testing</a:t>
            </a:r>
          </a:p>
          <a:p>
            <a:pPr defTabSz="931051" fontAlgn="base">
              <a:lnSpc>
                <a:spcPct val="90000"/>
              </a:lnSpc>
              <a:spcAft>
                <a:spcPts val="600"/>
              </a:spcAft>
            </a:pPr>
            <a:r>
              <a:rPr lang="en-US" sz="1100" dirty="0">
                <a:solidFill>
                  <a:srgbClr val="FFFFFF"/>
                </a:solidFill>
                <a:cs typeface="Segoe UI" panose="020B0502040204020203" pitchFamily="34" charset="0"/>
              </a:rPr>
              <a:t>Orchestrated recovery when needed</a:t>
            </a:r>
          </a:p>
        </p:txBody>
      </p:sp>
    </p:spTree>
    <p:extLst>
      <p:ext uri="{BB962C8B-B14F-4D97-AF65-F5344CB8AC3E}">
        <p14:creationId xmlns:p14="http://schemas.microsoft.com/office/powerpoint/2010/main" val="390709628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 name="Freeform 12"/>
          <p:cNvSpPr>
            <a:spLocks/>
          </p:cNvSpPr>
          <p:nvPr/>
        </p:nvSpPr>
        <p:spPr bwMode="auto">
          <a:xfrm>
            <a:off x="5560275" y="1042437"/>
            <a:ext cx="3907110" cy="249772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7" name="Freeform 12"/>
          <p:cNvSpPr>
            <a:spLocks/>
          </p:cNvSpPr>
          <p:nvPr/>
        </p:nvSpPr>
        <p:spPr bwMode="auto">
          <a:xfrm>
            <a:off x="7895971" y="2193451"/>
            <a:ext cx="2098230" cy="1341349"/>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rgbClr val="68217A"/>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8" name="TextBox 297"/>
          <p:cNvSpPr txBox="1"/>
          <p:nvPr/>
        </p:nvSpPr>
        <p:spPr>
          <a:xfrm>
            <a:off x="6223047" y="1633802"/>
            <a:ext cx="2195363" cy="544765"/>
          </a:xfrm>
          <a:prstGeom prst="rect">
            <a:avLst/>
          </a:prstGeom>
          <a:noFill/>
        </p:spPr>
        <p:txBody>
          <a:bodyPr wrap="square" lIns="182880" tIns="146304" rIns="182880" bIns="146304" rtlCol="0">
            <a:spAutoFit/>
          </a:bodyPr>
          <a:lstStyle/>
          <a:p>
            <a:pPr algn="ctr">
              <a:lnSpc>
                <a:spcPct val="90000"/>
              </a:lnSpc>
            </a:pPr>
            <a:r>
              <a:rPr lang="en-US" spc="-70" dirty="0" smtClean="0">
                <a:solidFill>
                  <a:schemeClr val="bg1"/>
                </a:solidFill>
              </a:rPr>
              <a:t>Microsoft Azure</a:t>
            </a:r>
          </a:p>
        </p:txBody>
      </p:sp>
      <p:sp>
        <p:nvSpPr>
          <p:cNvPr id="299" name="Flowchart: Process 298"/>
          <p:cNvSpPr/>
          <p:nvPr/>
        </p:nvSpPr>
        <p:spPr bwMode="auto">
          <a:xfrm>
            <a:off x="5590557"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solidFill>
                  <a:schemeClr val="bg1"/>
                </a:solidFill>
                <a:latin typeface="Segoe UI Semibold" panose="020B0702040204020203" pitchFamily="34" charset="0"/>
                <a:ea typeface="Segoe UI" pitchFamily="34" charset="0"/>
                <a:cs typeface="Segoe UI Semibold" panose="020B0702040204020203" pitchFamily="34" charset="0"/>
              </a:rPr>
              <a:t>IaaS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300" name="Flowchart: Process 299"/>
          <p:cNvSpPr/>
          <p:nvPr/>
        </p:nvSpPr>
        <p:spPr bwMode="auto">
          <a:xfrm>
            <a:off x="8376646"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solidFill>
                  <a:schemeClr val="bg1"/>
                </a:solidFill>
                <a:latin typeface="Segoe UI Semibold" panose="020B0702040204020203" pitchFamily="34" charset="0"/>
                <a:ea typeface="Segoe UI" pitchFamily="34" charset="0"/>
                <a:cs typeface="Segoe UI Semibold" panose="020B0702040204020203" pitchFamily="34" charset="0"/>
              </a:rPr>
              <a:t>SaaS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301" name="Flowchart: Process 300"/>
          <p:cNvSpPr/>
          <p:nvPr/>
        </p:nvSpPr>
        <p:spPr bwMode="auto">
          <a:xfrm>
            <a:off x="6864172"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solidFill>
                  <a:schemeClr val="bg1"/>
                </a:solidFill>
                <a:latin typeface="Segoe UI Semibold" panose="020B0702040204020203" pitchFamily="34" charset="0"/>
                <a:ea typeface="Segoe UI" pitchFamily="34" charset="0"/>
                <a:cs typeface="Segoe UI Semibold" panose="020B0702040204020203" pitchFamily="34" charset="0"/>
              </a:rPr>
              <a:t>PaaS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cxnSp>
        <p:nvCxnSpPr>
          <p:cNvPr id="302" name="Straight Connector 301"/>
          <p:cNvCxnSpPr/>
          <p:nvPr/>
        </p:nvCxnSpPr>
        <p:spPr>
          <a:xfrm flipH="1">
            <a:off x="6811910" y="2354690"/>
            <a:ext cx="1844" cy="1026237"/>
          </a:xfrm>
          <a:prstGeom prst="line">
            <a:avLst/>
          </a:prstGeom>
          <a:ln w="38100">
            <a:solidFill>
              <a:srgbClr val="FFFFFF">
                <a:alpha val="25098"/>
              </a:srgb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03" name="Group 302"/>
          <p:cNvGrpSpPr/>
          <p:nvPr/>
        </p:nvGrpSpPr>
        <p:grpSpPr>
          <a:xfrm>
            <a:off x="6097160" y="3310613"/>
            <a:ext cx="338604" cy="650132"/>
            <a:chOff x="9071737" y="5772887"/>
            <a:chExt cx="377892" cy="725566"/>
          </a:xfrm>
        </p:grpSpPr>
        <p:sp>
          <p:nvSpPr>
            <p:cNvPr id="304" name="Oval 303"/>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5" name="Oval 304"/>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8" name="Group 307"/>
          <p:cNvGrpSpPr/>
          <p:nvPr/>
        </p:nvGrpSpPr>
        <p:grpSpPr>
          <a:xfrm>
            <a:off x="7274768" y="3287941"/>
            <a:ext cx="338604" cy="650132"/>
            <a:chOff x="9071737" y="5772887"/>
            <a:chExt cx="377892" cy="725566"/>
          </a:xfrm>
        </p:grpSpPr>
        <p:sp>
          <p:nvSpPr>
            <p:cNvPr id="309" name="Oval 308"/>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0" name="Oval 309"/>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1" name="Rectangle 310"/>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ectangle 311"/>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13" name="Group 312"/>
          <p:cNvGrpSpPr/>
          <p:nvPr/>
        </p:nvGrpSpPr>
        <p:grpSpPr>
          <a:xfrm>
            <a:off x="8767751" y="3304370"/>
            <a:ext cx="338604" cy="650132"/>
            <a:chOff x="9071737" y="5772887"/>
            <a:chExt cx="377892" cy="725566"/>
          </a:xfrm>
        </p:grpSpPr>
        <p:sp>
          <p:nvSpPr>
            <p:cNvPr id="314" name="Oval 313"/>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Oval 314"/>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6" name="Rectangle 315"/>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7" name="Rectangle 316"/>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77" name="Group 376"/>
          <p:cNvGrpSpPr/>
          <p:nvPr/>
        </p:nvGrpSpPr>
        <p:grpSpPr>
          <a:xfrm>
            <a:off x="2292657" y="4785030"/>
            <a:ext cx="6549920" cy="1758532"/>
            <a:chOff x="2292657" y="4785030"/>
            <a:chExt cx="6549920" cy="1758532"/>
          </a:xfrm>
        </p:grpSpPr>
        <p:sp>
          <p:nvSpPr>
            <p:cNvPr id="378" name="Rectangle 377"/>
            <p:cNvSpPr>
              <a:spLocks noChangeArrowheads="1"/>
            </p:cNvSpPr>
            <p:nvPr/>
          </p:nvSpPr>
          <p:spPr bwMode="auto">
            <a:xfrm>
              <a:off x="5668668" y="5394212"/>
              <a:ext cx="687388" cy="1006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17"/>
            <p:cNvSpPr>
              <a:spLocks/>
            </p:cNvSpPr>
            <p:nvPr/>
          </p:nvSpPr>
          <p:spPr bwMode="auto">
            <a:xfrm>
              <a:off x="5311826" y="5812528"/>
              <a:ext cx="3530751" cy="729142"/>
            </a:xfrm>
            <a:custGeom>
              <a:avLst/>
              <a:gdLst>
                <a:gd name="T0" fmla="*/ 1443 w 1846"/>
                <a:gd name="T1" fmla="*/ 123 h 398"/>
                <a:gd name="T2" fmla="*/ 1141 w 1846"/>
                <a:gd name="T3" fmla="*/ 33 h 398"/>
                <a:gd name="T4" fmla="*/ 985 w 1846"/>
                <a:gd name="T5" fmla="*/ 17 h 398"/>
                <a:gd name="T6" fmla="*/ 0 w 1846"/>
                <a:gd name="T7" fmla="*/ 398 h 398"/>
                <a:gd name="T8" fmla="*/ 654 w 1846"/>
                <a:gd name="T9" fmla="*/ 398 h 398"/>
                <a:gd name="T10" fmla="*/ 1846 w 1846"/>
                <a:gd name="T11" fmla="*/ 398 h 398"/>
                <a:gd name="T12" fmla="*/ 1443 w 1846"/>
                <a:gd name="T13" fmla="*/ 123 h 398"/>
              </a:gdLst>
              <a:ahLst/>
              <a:cxnLst>
                <a:cxn ang="0">
                  <a:pos x="T0" y="T1"/>
                </a:cxn>
                <a:cxn ang="0">
                  <a:pos x="T2" y="T3"/>
                </a:cxn>
                <a:cxn ang="0">
                  <a:pos x="T4" y="T5"/>
                </a:cxn>
                <a:cxn ang="0">
                  <a:pos x="T6" y="T7"/>
                </a:cxn>
                <a:cxn ang="0">
                  <a:pos x="T8" y="T9"/>
                </a:cxn>
                <a:cxn ang="0">
                  <a:pos x="T10" y="T11"/>
                </a:cxn>
                <a:cxn ang="0">
                  <a:pos x="T12" y="T13"/>
                </a:cxn>
              </a:cxnLst>
              <a:rect l="0" t="0" r="r" b="b"/>
              <a:pathLst>
                <a:path w="1846" h="398">
                  <a:moveTo>
                    <a:pt x="1443" y="123"/>
                  </a:moveTo>
                  <a:cubicBezTo>
                    <a:pt x="1346" y="81"/>
                    <a:pt x="1244" y="51"/>
                    <a:pt x="1141" y="33"/>
                  </a:cubicBezTo>
                  <a:cubicBezTo>
                    <a:pt x="1089" y="25"/>
                    <a:pt x="1037" y="19"/>
                    <a:pt x="985" y="17"/>
                  </a:cubicBezTo>
                  <a:cubicBezTo>
                    <a:pt x="631" y="0"/>
                    <a:pt x="271" y="127"/>
                    <a:pt x="0" y="398"/>
                  </a:cubicBezTo>
                  <a:cubicBezTo>
                    <a:pt x="654" y="398"/>
                    <a:pt x="654" y="398"/>
                    <a:pt x="654" y="398"/>
                  </a:cubicBezTo>
                  <a:cubicBezTo>
                    <a:pt x="1846" y="398"/>
                    <a:pt x="1846" y="398"/>
                    <a:pt x="1846" y="398"/>
                  </a:cubicBezTo>
                  <a:cubicBezTo>
                    <a:pt x="1726" y="278"/>
                    <a:pt x="1589" y="187"/>
                    <a:pt x="1443" y="12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80" name="Rectangle 9"/>
            <p:cNvSpPr>
              <a:spLocks noChangeArrowheads="1"/>
            </p:cNvSpPr>
            <p:nvPr/>
          </p:nvSpPr>
          <p:spPr bwMode="auto">
            <a:xfrm>
              <a:off x="4569903" y="5031137"/>
              <a:ext cx="649288" cy="147478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11"/>
            <p:cNvSpPr>
              <a:spLocks noChangeArrowheads="1"/>
            </p:cNvSpPr>
            <p:nvPr/>
          </p:nvSpPr>
          <p:spPr bwMode="auto">
            <a:xfrm>
              <a:off x="4374641" y="5461349"/>
              <a:ext cx="258763" cy="1044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82" name="Group 381"/>
            <p:cNvGrpSpPr/>
            <p:nvPr/>
          </p:nvGrpSpPr>
          <p:grpSpPr>
            <a:xfrm>
              <a:off x="4801678" y="4785030"/>
              <a:ext cx="1082461" cy="1758532"/>
              <a:chOff x="10761663" y="4627563"/>
              <a:chExt cx="1382713" cy="2246312"/>
            </a:xfrm>
          </p:grpSpPr>
          <p:sp>
            <p:nvSpPr>
              <p:cNvPr id="391" name="Rectangle 23"/>
              <p:cNvSpPr>
                <a:spLocks noChangeArrowheads="1"/>
              </p:cNvSpPr>
              <p:nvPr/>
            </p:nvSpPr>
            <p:spPr bwMode="auto">
              <a:xfrm>
                <a:off x="10826751" y="4652963"/>
                <a:ext cx="1254125" cy="2220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24"/>
              <p:cNvSpPr>
                <a:spLocks noChangeArrowheads="1"/>
              </p:cNvSpPr>
              <p:nvPr/>
            </p:nvSpPr>
            <p:spPr bwMode="auto">
              <a:xfrm>
                <a:off x="11517313" y="6556375"/>
                <a:ext cx="161925" cy="3175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27"/>
              <p:cNvSpPr>
                <a:spLocks noChangeArrowheads="1"/>
              </p:cNvSpPr>
              <p:nvPr/>
            </p:nvSpPr>
            <p:spPr bwMode="auto">
              <a:xfrm>
                <a:off x="11231563" y="6556375"/>
                <a:ext cx="165100" cy="3175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Rectangle 28"/>
              <p:cNvSpPr>
                <a:spLocks noChangeArrowheads="1"/>
              </p:cNvSpPr>
              <p:nvPr/>
            </p:nvSpPr>
            <p:spPr bwMode="auto">
              <a:xfrm>
                <a:off x="10950576" y="544512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9"/>
              <p:cNvSpPr>
                <a:spLocks noChangeArrowheads="1"/>
              </p:cNvSpPr>
              <p:nvPr/>
            </p:nvSpPr>
            <p:spPr bwMode="auto">
              <a:xfrm>
                <a:off x="10950576" y="572770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Rectangle 30"/>
              <p:cNvSpPr>
                <a:spLocks noChangeArrowheads="1"/>
              </p:cNvSpPr>
              <p:nvPr/>
            </p:nvSpPr>
            <p:spPr bwMode="auto">
              <a:xfrm>
                <a:off x="10950576" y="601027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Rectangle 31"/>
              <p:cNvSpPr>
                <a:spLocks noChangeArrowheads="1"/>
              </p:cNvSpPr>
              <p:nvPr/>
            </p:nvSpPr>
            <p:spPr bwMode="auto">
              <a:xfrm>
                <a:off x="10950576" y="629285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Rectangle 32"/>
              <p:cNvSpPr>
                <a:spLocks noChangeArrowheads="1"/>
              </p:cNvSpPr>
              <p:nvPr/>
            </p:nvSpPr>
            <p:spPr bwMode="auto">
              <a:xfrm>
                <a:off x="10950576" y="487997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Rectangle 33"/>
              <p:cNvSpPr>
                <a:spLocks noChangeArrowheads="1"/>
              </p:cNvSpPr>
              <p:nvPr/>
            </p:nvSpPr>
            <p:spPr bwMode="auto">
              <a:xfrm>
                <a:off x="10950576" y="516255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Rectangle 52"/>
              <p:cNvSpPr>
                <a:spLocks noChangeArrowheads="1"/>
              </p:cNvSpPr>
              <p:nvPr/>
            </p:nvSpPr>
            <p:spPr bwMode="auto">
              <a:xfrm>
                <a:off x="10761663" y="4627563"/>
                <a:ext cx="1382713" cy="47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3" name="Rectangle 35"/>
            <p:cNvSpPr>
              <a:spLocks noChangeArrowheads="1"/>
            </p:cNvSpPr>
            <p:nvPr/>
          </p:nvSpPr>
          <p:spPr bwMode="auto">
            <a:xfrm>
              <a:off x="4429042" y="6268519"/>
              <a:ext cx="54320" cy="20474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Rectangle 34"/>
            <p:cNvSpPr>
              <a:spLocks noChangeArrowheads="1"/>
            </p:cNvSpPr>
            <p:nvPr/>
          </p:nvSpPr>
          <p:spPr bwMode="auto">
            <a:xfrm>
              <a:off x="2292657" y="6472557"/>
              <a:ext cx="2850214" cy="6751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Oval 36"/>
            <p:cNvSpPr>
              <a:spLocks noChangeArrowheads="1"/>
            </p:cNvSpPr>
            <p:nvPr/>
          </p:nvSpPr>
          <p:spPr bwMode="auto">
            <a:xfrm>
              <a:off x="4318313" y="6087800"/>
              <a:ext cx="271599" cy="27159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Oval 37"/>
            <p:cNvSpPr>
              <a:spLocks noChangeArrowheads="1"/>
            </p:cNvSpPr>
            <p:nvPr/>
          </p:nvSpPr>
          <p:spPr bwMode="auto">
            <a:xfrm>
              <a:off x="4354874" y="5947823"/>
              <a:ext cx="200564" cy="19952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Rectangle 38"/>
            <p:cNvSpPr>
              <a:spLocks noChangeArrowheads="1"/>
            </p:cNvSpPr>
            <p:nvPr/>
          </p:nvSpPr>
          <p:spPr bwMode="auto">
            <a:xfrm>
              <a:off x="4785254" y="6268519"/>
              <a:ext cx="53275" cy="20474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Oval 39"/>
            <p:cNvSpPr>
              <a:spLocks noChangeArrowheads="1"/>
            </p:cNvSpPr>
            <p:nvPr/>
          </p:nvSpPr>
          <p:spPr bwMode="auto">
            <a:xfrm>
              <a:off x="4673480" y="6087800"/>
              <a:ext cx="273688" cy="27159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Oval 40"/>
            <p:cNvSpPr>
              <a:spLocks noChangeArrowheads="1"/>
            </p:cNvSpPr>
            <p:nvPr/>
          </p:nvSpPr>
          <p:spPr bwMode="auto">
            <a:xfrm>
              <a:off x="4711086" y="5947823"/>
              <a:ext cx="199521" cy="19952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Rectangle 93"/>
            <p:cNvSpPr>
              <a:spLocks noChangeArrowheads="1"/>
            </p:cNvSpPr>
            <p:nvPr/>
          </p:nvSpPr>
          <p:spPr bwMode="auto">
            <a:xfrm>
              <a:off x="5768832" y="6473261"/>
              <a:ext cx="498723" cy="6681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2" name="Freeform 9"/>
          <p:cNvSpPr>
            <a:spLocks/>
          </p:cNvSpPr>
          <p:nvPr/>
        </p:nvSpPr>
        <p:spPr bwMode="auto">
          <a:xfrm>
            <a:off x="7297977" y="5621745"/>
            <a:ext cx="4907737" cy="919922"/>
          </a:xfrm>
          <a:custGeom>
            <a:avLst/>
            <a:gdLst>
              <a:gd name="T0" fmla="*/ 2420 w 3366"/>
              <a:gd name="T1" fmla="*/ 106 h 769"/>
              <a:gd name="T2" fmla="*/ 1231 w 3366"/>
              <a:gd name="T3" fmla="*/ 89 h 769"/>
              <a:gd name="T4" fmla="*/ 0 w 3366"/>
              <a:gd name="T5" fmla="*/ 769 h 769"/>
              <a:gd name="T6" fmla="*/ 3366 w 3366"/>
              <a:gd name="T7" fmla="*/ 769 h 769"/>
              <a:gd name="T8" fmla="*/ 3366 w 3366"/>
              <a:gd name="T9" fmla="*/ 577 h 769"/>
              <a:gd name="T10" fmla="*/ 2420 w 3366"/>
              <a:gd name="T11" fmla="*/ 106 h 769"/>
            </a:gdLst>
            <a:ahLst/>
            <a:cxnLst>
              <a:cxn ang="0">
                <a:pos x="T0" y="T1"/>
              </a:cxn>
              <a:cxn ang="0">
                <a:pos x="T2" y="T3"/>
              </a:cxn>
              <a:cxn ang="0">
                <a:pos x="T4" y="T5"/>
              </a:cxn>
              <a:cxn ang="0">
                <a:pos x="T6" y="T7"/>
              </a:cxn>
              <a:cxn ang="0">
                <a:pos x="T8" y="T9"/>
              </a:cxn>
              <a:cxn ang="0">
                <a:pos x="T10" y="T11"/>
              </a:cxn>
            </a:cxnLst>
            <a:rect l="0" t="0" r="r" b="b"/>
            <a:pathLst>
              <a:path w="3366" h="769">
                <a:moveTo>
                  <a:pt x="2420" y="106"/>
                </a:moveTo>
                <a:cubicBezTo>
                  <a:pt x="2031" y="6"/>
                  <a:pt x="1623" y="0"/>
                  <a:pt x="1231" y="89"/>
                </a:cubicBezTo>
                <a:cubicBezTo>
                  <a:pt x="780" y="191"/>
                  <a:pt x="351" y="417"/>
                  <a:pt x="0" y="769"/>
                </a:cubicBezTo>
                <a:cubicBezTo>
                  <a:pt x="3366" y="769"/>
                  <a:pt x="3366" y="769"/>
                  <a:pt x="3366" y="769"/>
                </a:cubicBezTo>
                <a:cubicBezTo>
                  <a:pt x="3366" y="577"/>
                  <a:pt x="3366" y="577"/>
                  <a:pt x="3366" y="577"/>
                </a:cubicBezTo>
                <a:cubicBezTo>
                  <a:pt x="3080" y="349"/>
                  <a:pt x="2757" y="192"/>
                  <a:pt x="2420" y="10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 name="Title 1"/>
          <p:cNvSpPr>
            <a:spLocks noGrp="1"/>
          </p:cNvSpPr>
          <p:nvPr>
            <p:ph type="title"/>
          </p:nvPr>
        </p:nvSpPr>
        <p:spPr>
          <a:xfrm>
            <a:off x="269240" y="289512"/>
            <a:ext cx="11655840" cy="899665"/>
          </a:xfrm>
        </p:spPr>
        <p:txBody>
          <a:bodyPr/>
          <a:lstStyle/>
          <a:p>
            <a:r>
              <a:rPr lang="da-DK" sz="4800" dirty="0" smtClean="0"/>
              <a:t>Microsoft Azure Key Vault</a:t>
            </a:r>
            <a:endParaRPr lang="da-DK" sz="4800" dirty="0"/>
          </a:p>
        </p:txBody>
      </p:sp>
      <p:grpSp>
        <p:nvGrpSpPr>
          <p:cNvPr id="219" name="Group 218"/>
          <p:cNvGrpSpPr/>
          <p:nvPr/>
        </p:nvGrpSpPr>
        <p:grpSpPr>
          <a:xfrm>
            <a:off x="11263454" y="5463999"/>
            <a:ext cx="283540" cy="498956"/>
            <a:chOff x="3431945" y="4082032"/>
            <a:chExt cx="291687" cy="559995"/>
          </a:xfrm>
        </p:grpSpPr>
        <p:sp>
          <p:nvSpPr>
            <p:cNvPr id="220" name="Rectangle 7"/>
            <p:cNvSpPr>
              <a:spLocks noChangeArrowheads="1"/>
            </p:cNvSpPr>
            <p:nvPr/>
          </p:nvSpPr>
          <p:spPr bwMode="auto">
            <a:xfrm>
              <a:off x="3551069" y="4423818"/>
              <a:ext cx="57892" cy="2182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221" name="Oval 8"/>
            <p:cNvSpPr>
              <a:spLocks noChangeArrowheads="1"/>
            </p:cNvSpPr>
            <p:nvPr/>
          </p:nvSpPr>
          <p:spPr bwMode="auto">
            <a:xfrm>
              <a:off x="3431945" y="4231215"/>
              <a:ext cx="291687" cy="28946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222" name="Oval 9"/>
            <p:cNvSpPr>
              <a:spLocks noChangeArrowheads="1"/>
            </p:cNvSpPr>
            <p:nvPr/>
          </p:nvSpPr>
          <p:spPr bwMode="auto">
            <a:xfrm>
              <a:off x="3472024" y="4082032"/>
              <a:ext cx="212642" cy="21264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grpSp>
      <p:sp>
        <p:nvSpPr>
          <p:cNvPr id="156" name="TextBox 155"/>
          <p:cNvSpPr txBox="1"/>
          <p:nvPr/>
        </p:nvSpPr>
        <p:spPr>
          <a:xfrm>
            <a:off x="-75304" y="6497620"/>
            <a:ext cx="3227294" cy="461665"/>
          </a:xfrm>
          <a:prstGeom prst="rect">
            <a:avLst/>
          </a:prstGeom>
          <a:noFill/>
        </p:spPr>
        <p:txBody>
          <a:bodyPr wrap="square" lIns="182880" tIns="146304" rIns="182880" bIns="146304" rtlCol="0">
            <a:spAutoFit/>
          </a:bodyPr>
          <a:lstStyle/>
          <a:p>
            <a:pPr>
              <a:lnSpc>
                <a:spcPct val="90000"/>
              </a:lnSpc>
            </a:pPr>
            <a:r>
              <a:rPr lang="en-US" sz="1100" dirty="0">
                <a:solidFill>
                  <a:srgbClr val="FFFFFF"/>
                </a:solidFill>
              </a:rPr>
              <a:t>Microsoft Confidential</a:t>
            </a:r>
          </a:p>
        </p:txBody>
      </p:sp>
      <p:grpSp>
        <p:nvGrpSpPr>
          <p:cNvPr id="97" name="Group 96"/>
          <p:cNvGrpSpPr/>
          <p:nvPr/>
        </p:nvGrpSpPr>
        <p:grpSpPr>
          <a:xfrm>
            <a:off x="10801980" y="5309253"/>
            <a:ext cx="283540" cy="498956"/>
            <a:chOff x="3431945" y="4082032"/>
            <a:chExt cx="291687" cy="559995"/>
          </a:xfrm>
        </p:grpSpPr>
        <p:sp>
          <p:nvSpPr>
            <p:cNvPr id="98" name="Rectangle 7"/>
            <p:cNvSpPr>
              <a:spLocks noChangeArrowheads="1"/>
            </p:cNvSpPr>
            <p:nvPr/>
          </p:nvSpPr>
          <p:spPr bwMode="auto">
            <a:xfrm>
              <a:off x="3551069" y="4423818"/>
              <a:ext cx="57892" cy="2182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99" name="Oval 8"/>
            <p:cNvSpPr>
              <a:spLocks noChangeArrowheads="1"/>
            </p:cNvSpPr>
            <p:nvPr/>
          </p:nvSpPr>
          <p:spPr bwMode="auto">
            <a:xfrm>
              <a:off x="3431945" y="4231215"/>
              <a:ext cx="291687" cy="28946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100" name="Oval 9"/>
            <p:cNvSpPr>
              <a:spLocks noChangeArrowheads="1"/>
            </p:cNvSpPr>
            <p:nvPr/>
          </p:nvSpPr>
          <p:spPr bwMode="auto">
            <a:xfrm>
              <a:off x="3472024" y="4082032"/>
              <a:ext cx="212642" cy="21264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grpSp>
      <p:sp>
        <p:nvSpPr>
          <p:cNvPr id="195" name="Rectangle 194"/>
          <p:cNvSpPr/>
          <p:nvPr>
            <p:custDataLst>
              <p:tags r:id="rId1"/>
            </p:custDataLst>
          </p:nvPr>
        </p:nvSpPr>
        <p:spPr bwMode="auto">
          <a:xfrm>
            <a:off x="269240" y="1389240"/>
            <a:ext cx="5020344" cy="2215991"/>
          </a:xfrm>
          <a:prstGeom prst="rect">
            <a:avLst/>
          </a:prstGeom>
          <a:ln>
            <a:noFill/>
          </a:ln>
        </p:spPr>
        <p:txBody>
          <a:bodyPr vert="horz" wrap="square" lIns="146304" tIns="0" rIns="0" bIns="0" rtlCol="0">
            <a:spAutoFit/>
          </a:bodyPr>
          <a:lstStyle/>
          <a:p>
            <a:r>
              <a:rPr lang="en-US" sz="2000" dirty="0" smtClean="0">
                <a:solidFill>
                  <a:schemeClr val="bg1"/>
                </a:solidFill>
                <a:latin typeface="+mj-lt"/>
              </a:rPr>
              <a:t>Key Vault offers an easy</a:t>
            </a:r>
            <a:r>
              <a:rPr lang="en-US" sz="2000" dirty="0">
                <a:solidFill>
                  <a:schemeClr val="bg1"/>
                </a:solidFill>
                <a:latin typeface="+mj-lt"/>
              </a:rPr>
              <a:t>, cost-effective way to safeguard keys and other secrets used by cloud apps and </a:t>
            </a:r>
            <a:r>
              <a:rPr lang="en-US" sz="2000" dirty="0" smtClean="0">
                <a:solidFill>
                  <a:schemeClr val="bg1"/>
                </a:solidFill>
                <a:latin typeface="+mj-lt"/>
              </a:rPr>
              <a:t>services</a:t>
            </a:r>
            <a:r>
              <a:rPr lang="en-US" sz="2000" dirty="0">
                <a:solidFill>
                  <a:schemeClr val="bg1"/>
                </a:solidFill>
                <a:latin typeface="+mj-lt"/>
              </a:rPr>
              <a:t> </a:t>
            </a:r>
            <a:r>
              <a:rPr lang="en-US" sz="2000" dirty="0" smtClean="0">
                <a:solidFill>
                  <a:schemeClr val="bg1"/>
                </a:solidFill>
                <a:latin typeface="+mj-lt"/>
              </a:rPr>
              <a:t>using HSMs</a:t>
            </a:r>
            <a:r>
              <a:rPr lang="en-US" sz="2000" dirty="0">
                <a:solidFill>
                  <a:schemeClr val="bg1"/>
                </a:solidFill>
                <a:latin typeface="+mj-lt"/>
              </a:rPr>
              <a:t>.</a:t>
            </a:r>
            <a:endParaRPr lang="en-US" sz="2000" dirty="0" smtClean="0">
              <a:solidFill>
                <a:schemeClr val="bg1"/>
              </a:solidFill>
              <a:latin typeface="+mj-lt"/>
            </a:endParaRPr>
          </a:p>
          <a:p>
            <a:endParaRPr lang="en-US" sz="2000" dirty="0">
              <a:solidFill>
                <a:schemeClr val="bg1"/>
              </a:solidFill>
              <a:latin typeface="+mj-lt"/>
            </a:endParaRPr>
          </a:p>
          <a:p>
            <a:r>
              <a:rPr lang="en-US" sz="1600" dirty="0" smtClean="0">
                <a:solidFill>
                  <a:schemeClr val="bg1"/>
                </a:solidFill>
              </a:rPr>
              <a:t>You manage your keys and secrets</a:t>
            </a:r>
          </a:p>
          <a:p>
            <a:endParaRPr lang="en-US" sz="1600" dirty="0">
              <a:solidFill>
                <a:schemeClr val="bg1"/>
              </a:solidFill>
            </a:endParaRPr>
          </a:p>
          <a:p>
            <a:r>
              <a:rPr lang="en-US" sz="1600" dirty="0" smtClean="0">
                <a:solidFill>
                  <a:schemeClr val="bg1"/>
                </a:solidFill>
              </a:rPr>
              <a:t>Applications get high performance access to your keys and secrets… on your terms</a:t>
            </a:r>
            <a:endParaRPr lang="en-US" sz="1600" dirty="0">
              <a:solidFill>
                <a:schemeClr val="bg1"/>
              </a:solidFill>
            </a:endParaRPr>
          </a:p>
        </p:txBody>
      </p:sp>
      <p:sp>
        <p:nvSpPr>
          <p:cNvPr id="132" name="Rectangle 131"/>
          <p:cNvSpPr/>
          <p:nvPr>
            <p:custDataLst>
              <p:tags r:id="rId2"/>
            </p:custDataLst>
          </p:nvPr>
        </p:nvSpPr>
        <p:spPr bwMode="auto">
          <a:xfrm>
            <a:off x="5952382" y="4812618"/>
            <a:ext cx="674907" cy="338554"/>
          </a:xfrm>
          <a:prstGeom prst="rect">
            <a:avLst/>
          </a:prstGeom>
          <a:ln>
            <a:noFill/>
          </a:ln>
        </p:spPr>
        <p:txBody>
          <a:bodyPr vert="horz" wrap="square" lIns="0" tIns="0" rIns="0" bIns="0" rtlCol="0">
            <a:spAutoFit/>
          </a:bodyPr>
          <a:lstStyle/>
          <a:p>
            <a:r>
              <a:rPr lang="en-US" sz="1100" dirty="0" smtClean="0">
                <a:solidFill>
                  <a:srgbClr val="505050"/>
                </a:solidFill>
              </a:rPr>
              <a:t>Import </a:t>
            </a:r>
            <a:br>
              <a:rPr lang="en-US" sz="1100" dirty="0" smtClean="0">
                <a:solidFill>
                  <a:srgbClr val="505050"/>
                </a:solidFill>
              </a:rPr>
            </a:br>
            <a:r>
              <a:rPr lang="en-US" sz="1100" dirty="0" smtClean="0">
                <a:solidFill>
                  <a:srgbClr val="505050"/>
                </a:solidFill>
              </a:rPr>
              <a:t>keys</a:t>
            </a:r>
            <a:endParaRPr lang="en-US" sz="1100" dirty="0">
              <a:solidFill>
                <a:srgbClr val="505050"/>
              </a:solidFill>
            </a:endParaRPr>
          </a:p>
        </p:txBody>
      </p:sp>
      <p:grpSp>
        <p:nvGrpSpPr>
          <p:cNvPr id="401" name="Group 400"/>
          <p:cNvGrpSpPr/>
          <p:nvPr/>
        </p:nvGrpSpPr>
        <p:grpSpPr>
          <a:xfrm>
            <a:off x="5678392" y="5204679"/>
            <a:ext cx="1051821" cy="1318575"/>
            <a:chOff x="5765674" y="5228743"/>
            <a:chExt cx="1051821" cy="1318575"/>
          </a:xfrm>
        </p:grpSpPr>
        <p:sp>
          <p:nvSpPr>
            <p:cNvPr id="402" name="Rectangle 5"/>
            <p:cNvSpPr>
              <a:spLocks noChangeArrowheads="1"/>
            </p:cNvSpPr>
            <p:nvPr/>
          </p:nvSpPr>
          <p:spPr bwMode="auto">
            <a:xfrm>
              <a:off x="5815269" y="5228743"/>
              <a:ext cx="952501" cy="1318575"/>
            </a:xfrm>
            <a:prstGeom prst="rect">
              <a:avLst/>
            </a:prstGeom>
            <a:solidFill>
              <a:schemeClr val="tx1"/>
            </a:solidFill>
            <a:ln>
              <a:noFill/>
            </a:ln>
            <a:effectLst>
              <a:outerShdw blurRad="25400" dir="18900000" sy="23000" kx="-1200000" algn="b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403" name="Group 402"/>
            <p:cNvGrpSpPr/>
            <p:nvPr/>
          </p:nvGrpSpPr>
          <p:grpSpPr>
            <a:xfrm>
              <a:off x="6135493" y="5699578"/>
              <a:ext cx="313494" cy="508199"/>
              <a:chOff x="11390247" y="3747595"/>
              <a:chExt cx="313494" cy="508199"/>
            </a:xfrm>
          </p:grpSpPr>
          <p:sp>
            <p:nvSpPr>
              <p:cNvPr id="405" name="Freeform 7"/>
              <p:cNvSpPr>
                <a:spLocks/>
              </p:cNvSpPr>
              <p:nvPr/>
            </p:nvSpPr>
            <p:spPr bwMode="auto">
              <a:xfrm>
                <a:off x="11451215" y="3747595"/>
                <a:ext cx="191951" cy="221059"/>
              </a:xfrm>
              <a:custGeom>
                <a:avLst/>
                <a:gdLst>
                  <a:gd name="T0" fmla="*/ 206 w 206"/>
                  <a:gd name="T1" fmla="*/ 237 h 237"/>
                  <a:gd name="T2" fmla="*/ 161 w 206"/>
                  <a:gd name="T3" fmla="*/ 237 h 237"/>
                  <a:gd name="T4" fmla="*/ 161 w 206"/>
                  <a:gd name="T5" fmla="*/ 103 h 237"/>
                  <a:gd name="T6" fmla="*/ 103 w 206"/>
                  <a:gd name="T7" fmla="*/ 46 h 237"/>
                  <a:gd name="T8" fmla="*/ 45 w 206"/>
                  <a:gd name="T9" fmla="*/ 103 h 237"/>
                  <a:gd name="T10" fmla="*/ 45 w 206"/>
                  <a:gd name="T11" fmla="*/ 237 h 237"/>
                  <a:gd name="T12" fmla="*/ 0 w 206"/>
                  <a:gd name="T13" fmla="*/ 237 h 237"/>
                  <a:gd name="T14" fmla="*/ 0 w 206"/>
                  <a:gd name="T15" fmla="*/ 103 h 237"/>
                  <a:gd name="T16" fmla="*/ 103 w 206"/>
                  <a:gd name="T17" fmla="*/ 0 h 237"/>
                  <a:gd name="T18" fmla="*/ 206 w 206"/>
                  <a:gd name="T19" fmla="*/ 103 h 237"/>
                  <a:gd name="T20" fmla="*/ 206 w 206"/>
                  <a:gd name="T21"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37">
                    <a:moveTo>
                      <a:pt x="206" y="237"/>
                    </a:moveTo>
                    <a:cubicBezTo>
                      <a:pt x="161" y="237"/>
                      <a:pt x="161" y="237"/>
                      <a:pt x="161" y="237"/>
                    </a:cubicBezTo>
                    <a:cubicBezTo>
                      <a:pt x="161" y="103"/>
                      <a:pt x="161" y="103"/>
                      <a:pt x="161" y="103"/>
                    </a:cubicBezTo>
                    <a:cubicBezTo>
                      <a:pt x="161" y="72"/>
                      <a:pt x="135" y="46"/>
                      <a:pt x="103" y="46"/>
                    </a:cubicBezTo>
                    <a:cubicBezTo>
                      <a:pt x="71" y="46"/>
                      <a:pt x="45" y="72"/>
                      <a:pt x="45" y="103"/>
                    </a:cubicBezTo>
                    <a:cubicBezTo>
                      <a:pt x="45" y="237"/>
                      <a:pt x="45" y="237"/>
                      <a:pt x="45" y="237"/>
                    </a:cubicBezTo>
                    <a:cubicBezTo>
                      <a:pt x="0" y="237"/>
                      <a:pt x="0" y="237"/>
                      <a:pt x="0" y="237"/>
                    </a:cubicBezTo>
                    <a:cubicBezTo>
                      <a:pt x="0" y="103"/>
                      <a:pt x="0" y="103"/>
                      <a:pt x="0" y="103"/>
                    </a:cubicBezTo>
                    <a:cubicBezTo>
                      <a:pt x="0" y="47"/>
                      <a:pt x="46" y="0"/>
                      <a:pt x="103" y="0"/>
                    </a:cubicBezTo>
                    <a:cubicBezTo>
                      <a:pt x="160" y="0"/>
                      <a:pt x="206" y="47"/>
                      <a:pt x="206" y="103"/>
                    </a:cubicBezTo>
                    <a:lnTo>
                      <a:pt x="206" y="237"/>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6" name="Rectangle 8"/>
              <p:cNvSpPr>
                <a:spLocks noChangeArrowheads="1"/>
              </p:cNvSpPr>
              <p:nvPr/>
            </p:nvSpPr>
            <p:spPr bwMode="auto">
              <a:xfrm>
                <a:off x="11390247" y="3961180"/>
                <a:ext cx="313494" cy="294614"/>
              </a:xfrm>
              <a:prstGeom prst="rect">
                <a:avLst/>
              </a:prstGeom>
              <a:solidFill>
                <a:srgbClr val="FDB81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7" name="Rectangle 9"/>
              <p:cNvSpPr>
                <a:spLocks noChangeArrowheads="1"/>
              </p:cNvSpPr>
              <p:nvPr/>
            </p:nvSpPr>
            <p:spPr bwMode="auto">
              <a:xfrm>
                <a:off x="11390247" y="3961180"/>
                <a:ext cx="81422" cy="294614"/>
              </a:xfrm>
              <a:prstGeom prst="rect">
                <a:avLst/>
              </a:prstGeom>
              <a:solidFill>
                <a:srgbClr val="F78C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8" name="Freeform 10"/>
              <p:cNvSpPr>
                <a:spLocks/>
              </p:cNvSpPr>
              <p:nvPr/>
            </p:nvSpPr>
            <p:spPr bwMode="auto">
              <a:xfrm>
                <a:off x="11515330" y="4056369"/>
                <a:ext cx="63328" cy="111709"/>
              </a:xfrm>
              <a:custGeom>
                <a:avLst/>
                <a:gdLst>
                  <a:gd name="T0" fmla="*/ 68 w 68"/>
                  <a:gd name="T1" fmla="*/ 34 h 120"/>
                  <a:gd name="T2" fmla="*/ 34 w 68"/>
                  <a:gd name="T3" fmla="*/ 0 h 120"/>
                  <a:gd name="T4" fmla="*/ 0 w 68"/>
                  <a:gd name="T5" fmla="*/ 34 h 120"/>
                  <a:gd name="T6" fmla="*/ 22 w 68"/>
                  <a:gd name="T7" fmla="*/ 66 h 120"/>
                  <a:gd name="T8" fmla="*/ 22 w 68"/>
                  <a:gd name="T9" fmla="*/ 120 h 120"/>
                  <a:gd name="T10" fmla="*/ 45 w 68"/>
                  <a:gd name="T11" fmla="*/ 120 h 120"/>
                  <a:gd name="T12" fmla="*/ 45 w 68"/>
                  <a:gd name="T13" fmla="*/ 66 h 120"/>
                  <a:gd name="T14" fmla="*/ 68 w 68"/>
                  <a:gd name="T15" fmla="*/ 34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0">
                    <a:moveTo>
                      <a:pt x="68" y="34"/>
                    </a:moveTo>
                    <a:cubicBezTo>
                      <a:pt x="68" y="15"/>
                      <a:pt x="53" y="0"/>
                      <a:pt x="34" y="0"/>
                    </a:cubicBezTo>
                    <a:cubicBezTo>
                      <a:pt x="15" y="0"/>
                      <a:pt x="0" y="15"/>
                      <a:pt x="0" y="34"/>
                    </a:cubicBezTo>
                    <a:cubicBezTo>
                      <a:pt x="0" y="49"/>
                      <a:pt x="9" y="61"/>
                      <a:pt x="22" y="66"/>
                    </a:cubicBezTo>
                    <a:cubicBezTo>
                      <a:pt x="22" y="120"/>
                      <a:pt x="22" y="120"/>
                      <a:pt x="22" y="120"/>
                    </a:cubicBezTo>
                    <a:cubicBezTo>
                      <a:pt x="45" y="120"/>
                      <a:pt x="45" y="120"/>
                      <a:pt x="45" y="120"/>
                    </a:cubicBezTo>
                    <a:cubicBezTo>
                      <a:pt x="45" y="66"/>
                      <a:pt x="45" y="66"/>
                      <a:pt x="45" y="66"/>
                    </a:cubicBezTo>
                    <a:cubicBezTo>
                      <a:pt x="59" y="61"/>
                      <a:pt x="68" y="49"/>
                      <a:pt x="68" y="34"/>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grpSp>
        <p:sp>
          <p:nvSpPr>
            <p:cNvPr id="404" name="TextBox 403"/>
            <p:cNvSpPr txBox="1"/>
            <p:nvPr/>
          </p:nvSpPr>
          <p:spPr>
            <a:xfrm>
              <a:off x="5765674" y="5230424"/>
              <a:ext cx="1051821" cy="544765"/>
            </a:xfrm>
            <a:prstGeom prst="rect">
              <a:avLst/>
            </a:prstGeom>
            <a:noFill/>
          </p:spPr>
          <p:txBody>
            <a:bodyPr wrap="square" lIns="182880" tIns="146304" rIns="182880" bIns="146304" rtlCol="0">
              <a:spAutoFit/>
            </a:bodyPr>
            <a:lstStyle/>
            <a:p>
              <a:pPr algn="ctr">
                <a:lnSpc>
                  <a:spcPct val="90000"/>
                </a:lnSpc>
              </a:pPr>
              <a:r>
                <a:rPr lang="en-US" b="1" dirty="0" smtClean="0">
                  <a:solidFill>
                    <a:schemeClr val="bg1"/>
                  </a:solidFill>
                </a:rPr>
                <a:t>HSM</a:t>
              </a:r>
            </a:p>
          </p:txBody>
        </p:sp>
      </p:grpSp>
      <p:cxnSp>
        <p:nvCxnSpPr>
          <p:cNvPr id="11" name="Straight Connector 10"/>
          <p:cNvCxnSpPr/>
          <p:nvPr/>
        </p:nvCxnSpPr>
        <p:spPr>
          <a:xfrm>
            <a:off x="6477303" y="3587062"/>
            <a:ext cx="0" cy="1613695"/>
          </a:xfrm>
          <a:prstGeom prst="line">
            <a:avLst/>
          </a:prstGeom>
          <a:ln w="76200">
            <a:solidFill>
              <a:schemeClr val="bg1">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566413" y="3097598"/>
            <a:ext cx="4427788" cy="496291"/>
            <a:chOff x="5566413" y="3097598"/>
            <a:chExt cx="4427788" cy="496291"/>
          </a:xfrm>
        </p:grpSpPr>
        <p:grpSp>
          <p:nvGrpSpPr>
            <p:cNvPr id="13" name="Group 12"/>
            <p:cNvGrpSpPr/>
            <p:nvPr/>
          </p:nvGrpSpPr>
          <p:grpSpPr>
            <a:xfrm>
              <a:off x="5566413" y="3133095"/>
              <a:ext cx="4427788" cy="433820"/>
              <a:chOff x="6086326" y="3107267"/>
              <a:chExt cx="4427788" cy="433820"/>
            </a:xfrm>
          </p:grpSpPr>
          <p:pic>
            <p:nvPicPr>
              <p:cNvPr id="9" name="Picture 8"/>
              <p:cNvPicPr>
                <a:picLocks noChangeAspect="1"/>
              </p:cNvPicPr>
              <p:nvPr/>
            </p:nvPicPr>
            <p:blipFill rotWithShape="1">
              <a:blip r:embed="rId5">
                <a:duotone>
                  <a:prstClr val="black"/>
                  <a:srgbClr val="D5EDFF">
                    <a:tint val="45000"/>
                    <a:satMod val="400000"/>
                  </a:srgbClr>
                </a:duotone>
                <a:extLst>
                  <a:ext uri="{28A0092B-C50C-407E-A947-70E740481C1C}">
                    <a14:useLocalDpi xmlns:a14="http://schemas.microsoft.com/office/drawing/2010/main" val="0"/>
                  </a:ext>
                </a:extLst>
              </a:blip>
              <a:srcRect t="82683"/>
              <a:stretch/>
            </p:blipFill>
            <p:spPr>
              <a:xfrm>
                <a:off x="6086326" y="3107267"/>
                <a:ext cx="3907875" cy="432855"/>
              </a:xfrm>
              <a:prstGeom prst="rect">
                <a:avLst/>
              </a:prstGeom>
            </p:spPr>
          </p:pic>
          <p:pic>
            <p:nvPicPr>
              <p:cNvPr id="12" name="Picture 11"/>
              <p:cNvPicPr>
                <a:picLocks noChangeAspect="1"/>
              </p:cNvPicPr>
              <p:nvPr/>
            </p:nvPicPr>
            <p:blipFill rotWithShape="1">
              <a:blip r:embed="rId5" cstate="print">
                <a:duotone>
                  <a:prstClr val="black"/>
                  <a:srgbClr val="D5EDFF">
                    <a:tint val="45000"/>
                    <a:satMod val="400000"/>
                  </a:srgbClr>
                </a:duotone>
                <a:extLst>
                  <a:ext uri="{28A0092B-C50C-407E-A947-70E740481C1C}">
                    <a14:useLocalDpi xmlns:a14="http://schemas.microsoft.com/office/drawing/2010/main" val="0"/>
                  </a:ext>
                </a:extLst>
              </a:blip>
              <a:srcRect t="67829"/>
              <a:stretch/>
            </p:blipFill>
            <p:spPr>
              <a:xfrm>
                <a:off x="8407196" y="3107517"/>
                <a:ext cx="2106918" cy="433570"/>
              </a:xfrm>
              <a:prstGeom prst="rect">
                <a:avLst/>
              </a:prstGeom>
            </p:spPr>
          </p:pic>
        </p:gr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170743" y="3168700"/>
              <a:ext cx="341816" cy="298505"/>
            </a:xfrm>
            <a:prstGeom prst="rect">
              <a:avLst/>
            </a:prstGeom>
          </p:spPr>
        </p:pic>
        <p:sp>
          <p:nvSpPr>
            <p:cNvPr id="161" name="TextBox 160"/>
            <p:cNvSpPr txBox="1"/>
            <p:nvPr/>
          </p:nvSpPr>
          <p:spPr>
            <a:xfrm>
              <a:off x="7408666" y="3097598"/>
              <a:ext cx="1697689" cy="496291"/>
            </a:xfrm>
            <a:prstGeom prst="rect">
              <a:avLst/>
            </a:prstGeom>
            <a:noFill/>
          </p:spPr>
          <p:txBody>
            <a:bodyPr wrap="square" lIns="182880" tIns="146304" rIns="182880" bIns="146304" rtlCol="0">
              <a:spAutoFit/>
            </a:bodyPr>
            <a:lstStyle/>
            <a:p>
              <a:pPr>
                <a:lnSpc>
                  <a:spcPct val="90000"/>
                </a:lnSpc>
              </a:pPr>
              <a:r>
                <a:rPr lang="en-US" sz="1450" spc="-100" dirty="0" smtClean="0">
                  <a:solidFill>
                    <a:schemeClr val="bg1"/>
                  </a:solidFill>
                  <a:latin typeface="Segoe UI Semibold" panose="020B0702040204020203" pitchFamily="34" charset="0"/>
                  <a:cs typeface="Segoe UI Semibold" panose="020B0702040204020203" pitchFamily="34" charset="0"/>
                </a:rPr>
                <a:t>Key Vault</a:t>
              </a:r>
            </a:p>
          </p:txBody>
        </p:sp>
      </p:grpSp>
      <p:grpSp>
        <p:nvGrpSpPr>
          <p:cNvPr id="139" name="Group 138"/>
          <p:cNvGrpSpPr/>
          <p:nvPr/>
        </p:nvGrpSpPr>
        <p:grpSpPr>
          <a:xfrm>
            <a:off x="2587" y="4300847"/>
            <a:ext cx="3618074" cy="2238551"/>
            <a:chOff x="2587" y="4300847"/>
            <a:chExt cx="3618074" cy="2238551"/>
          </a:xfrm>
        </p:grpSpPr>
        <p:sp>
          <p:nvSpPr>
            <p:cNvPr id="140" name="Rectangle 139"/>
            <p:cNvSpPr>
              <a:spLocks noChangeArrowheads="1"/>
            </p:cNvSpPr>
            <p:nvPr/>
          </p:nvSpPr>
          <p:spPr bwMode="auto">
            <a:xfrm>
              <a:off x="5455" y="5375461"/>
              <a:ext cx="406118" cy="115909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sp>
          <p:nvSpPr>
            <p:cNvPr id="141" name="Rectangle 140"/>
            <p:cNvSpPr>
              <a:spLocks noChangeArrowheads="1"/>
            </p:cNvSpPr>
            <p:nvPr/>
          </p:nvSpPr>
          <p:spPr bwMode="auto">
            <a:xfrm>
              <a:off x="1160182" y="4972460"/>
              <a:ext cx="555218" cy="156209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grpSp>
          <p:nvGrpSpPr>
            <p:cNvPr id="145" name="Group 144"/>
            <p:cNvGrpSpPr/>
            <p:nvPr/>
          </p:nvGrpSpPr>
          <p:grpSpPr>
            <a:xfrm>
              <a:off x="206364" y="4300847"/>
              <a:ext cx="2867443" cy="2238551"/>
              <a:chOff x="206364" y="4161314"/>
              <a:chExt cx="3046177" cy="2378085"/>
            </a:xfrm>
          </p:grpSpPr>
          <p:grpSp>
            <p:nvGrpSpPr>
              <p:cNvPr id="288" name="Group 287"/>
              <p:cNvGrpSpPr/>
              <p:nvPr/>
            </p:nvGrpSpPr>
            <p:grpSpPr>
              <a:xfrm>
                <a:off x="206364" y="4161314"/>
                <a:ext cx="2487512" cy="2378085"/>
                <a:chOff x="206364" y="3858608"/>
                <a:chExt cx="2487512" cy="1616694"/>
              </a:xfrm>
            </p:grpSpPr>
            <p:sp>
              <p:nvSpPr>
                <p:cNvPr id="290" name="Rectangle 289"/>
                <p:cNvSpPr/>
                <p:nvPr/>
              </p:nvSpPr>
              <p:spPr bwMode="auto">
                <a:xfrm>
                  <a:off x="206364" y="4578877"/>
                  <a:ext cx="896425" cy="89642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sp>
              <p:nvSpPr>
                <p:cNvPr id="291" name="Rectangle 290"/>
                <p:cNvSpPr/>
                <p:nvPr/>
              </p:nvSpPr>
              <p:spPr bwMode="auto">
                <a:xfrm>
                  <a:off x="542579" y="3858608"/>
                  <a:ext cx="896425" cy="161669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sp>
              <p:nvSpPr>
                <p:cNvPr id="292" name="Rectangle 291"/>
                <p:cNvSpPr/>
                <p:nvPr/>
              </p:nvSpPr>
              <p:spPr bwMode="auto">
                <a:xfrm>
                  <a:off x="1797451" y="4008012"/>
                  <a:ext cx="896425" cy="146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grpSp>
          <p:sp>
            <p:nvSpPr>
              <p:cNvPr id="289" name="Rectangle 288"/>
              <p:cNvSpPr/>
              <p:nvPr/>
            </p:nvSpPr>
            <p:spPr bwMode="auto">
              <a:xfrm>
                <a:off x="2185096" y="4679282"/>
                <a:ext cx="1067445" cy="186011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grpSp>
        <p:sp>
          <p:nvSpPr>
            <p:cNvPr id="146" name="Rectangle 145"/>
            <p:cNvSpPr>
              <a:spLocks noChangeArrowheads="1"/>
            </p:cNvSpPr>
            <p:nvPr/>
          </p:nvSpPr>
          <p:spPr bwMode="auto">
            <a:xfrm>
              <a:off x="2352954" y="5693086"/>
              <a:ext cx="398196" cy="84279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grpSp>
          <p:nvGrpSpPr>
            <p:cNvPr id="147" name="Group 146"/>
            <p:cNvGrpSpPr/>
            <p:nvPr/>
          </p:nvGrpSpPr>
          <p:grpSpPr>
            <a:xfrm flipH="1">
              <a:off x="2587" y="4343440"/>
              <a:ext cx="3618074" cy="2191118"/>
              <a:chOff x="-608558" y="4115303"/>
              <a:chExt cx="4533210" cy="2745327"/>
            </a:xfrm>
          </p:grpSpPr>
          <p:sp>
            <p:nvSpPr>
              <p:cNvPr id="148" name="Freeform 147"/>
              <p:cNvSpPr>
                <a:spLocks/>
              </p:cNvSpPr>
              <p:nvPr/>
            </p:nvSpPr>
            <p:spPr bwMode="auto">
              <a:xfrm>
                <a:off x="-608558" y="4115303"/>
                <a:ext cx="692962" cy="456276"/>
              </a:xfrm>
              <a:custGeom>
                <a:avLst/>
                <a:gdLst>
                  <a:gd name="T0" fmla="*/ 188 w 223"/>
                  <a:gd name="T1" fmla="*/ 64 h 147"/>
                  <a:gd name="T2" fmla="*/ 188 w 223"/>
                  <a:gd name="T3" fmla="*/ 62 h 147"/>
                  <a:gd name="T4" fmla="*/ 126 w 223"/>
                  <a:gd name="T5" fmla="*/ 0 h 147"/>
                  <a:gd name="T6" fmla="*/ 75 w 223"/>
                  <a:gd name="T7" fmla="*/ 28 h 147"/>
                  <a:gd name="T8" fmla="*/ 58 w 223"/>
                  <a:gd name="T9" fmla="*/ 23 h 147"/>
                  <a:gd name="T10" fmla="*/ 38 w 223"/>
                  <a:gd name="T11" fmla="*/ 29 h 147"/>
                  <a:gd name="T12" fmla="*/ 22 w 223"/>
                  <a:gd name="T13" fmla="*/ 58 h 147"/>
                  <a:gd name="T14" fmla="*/ 0 w 223"/>
                  <a:gd name="T15" fmla="*/ 99 h 147"/>
                  <a:gd name="T16" fmla="*/ 43 w 223"/>
                  <a:gd name="T17" fmla="*/ 147 h 147"/>
                  <a:gd name="T18" fmla="*/ 49 w 223"/>
                  <a:gd name="T19" fmla="*/ 147 h 147"/>
                  <a:gd name="T20" fmla="*/ 53 w 223"/>
                  <a:gd name="T21" fmla="*/ 147 h 147"/>
                  <a:gd name="T22" fmla="*/ 154 w 223"/>
                  <a:gd name="T23" fmla="*/ 147 h 147"/>
                  <a:gd name="T24" fmla="*/ 156 w 223"/>
                  <a:gd name="T25" fmla="*/ 147 h 147"/>
                  <a:gd name="T26" fmla="*/ 158 w 223"/>
                  <a:gd name="T27" fmla="*/ 147 h 147"/>
                  <a:gd name="T28" fmla="*/ 166 w 223"/>
                  <a:gd name="T29" fmla="*/ 147 h 147"/>
                  <a:gd name="T30" fmla="*/ 182 w 223"/>
                  <a:gd name="T31" fmla="*/ 147 h 147"/>
                  <a:gd name="T32" fmla="*/ 223 w 223"/>
                  <a:gd name="T33" fmla="*/ 105 h 147"/>
                  <a:gd name="T34" fmla="*/ 188 w 223"/>
                  <a:gd name="T35" fmla="*/ 6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 h="147">
                    <a:moveTo>
                      <a:pt x="188" y="64"/>
                    </a:moveTo>
                    <a:cubicBezTo>
                      <a:pt x="188" y="64"/>
                      <a:pt x="188" y="62"/>
                      <a:pt x="188" y="62"/>
                    </a:cubicBezTo>
                    <a:cubicBezTo>
                      <a:pt x="188" y="28"/>
                      <a:pt x="160" y="0"/>
                      <a:pt x="126" y="0"/>
                    </a:cubicBezTo>
                    <a:cubicBezTo>
                      <a:pt x="105" y="0"/>
                      <a:pt x="86" y="11"/>
                      <a:pt x="75" y="28"/>
                    </a:cubicBezTo>
                    <a:cubicBezTo>
                      <a:pt x="70" y="25"/>
                      <a:pt x="64" y="23"/>
                      <a:pt x="58" y="23"/>
                    </a:cubicBezTo>
                    <a:cubicBezTo>
                      <a:pt x="51" y="23"/>
                      <a:pt x="44" y="25"/>
                      <a:pt x="38" y="29"/>
                    </a:cubicBezTo>
                    <a:cubicBezTo>
                      <a:pt x="29" y="35"/>
                      <a:pt x="23" y="46"/>
                      <a:pt x="22" y="58"/>
                    </a:cubicBezTo>
                    <a:cubicBezTo>
                      <a:pt x="9" y="67"/>
                      <a:pt x="0" y="82"/>
                      <a:pt x="0" y="99"/>
                    </a:cubicBezTo>
                    <a:cubicBezTo>
                      <a:pt x="0" y="123"/>
                      <a:pt x="19" y="144"/>
                      <a:pt x="43" y="147"/>
                    </a:cubicBezTo>
                    <a:cubicBezTo>
                      <a:pt x="45" y="147"/>
                      <a:pt x="47" y="147"/>
                      <a:pt x="49" y="147"/>
                    </a:cubicBezTo>
                    <a:cubicBezTo>
                      <a:pt x="50" y="147"/>
                      <a:pt x="52" y="147"/>
                      <a:pt x="53" y="147"/>
                    </a:cubicBezTo>
                    <a:cubicBezTo>
                      <a:pt x="76" y="147"/>
                      <a:pt x="129" y="147"/>
                      <a:pt x="154" y="147"/>
                    </a:cubicBezTo>
                    <a:cubicBezTo>
                      <a:pt x="155" y="147"/>
                      <a:pt x="155" y="147"/>
                      <a:pt x="156" y="147"/>
                    </a:cubicBezTo>
                    <a:cubicBezTo>
                      <a:pt x="158" y="147"/>
                      <a:pt x="158" y="147"/>
                      <a:pt x="158" y="147"/>
                    </a:cubicBezTo>
                    <a:cubicBezTo>
                      <a:pt x="160" y="147"/>
                      <a:pt x="163" y="147"/>
                      <a:pt x="166" y="147"/>
                    </a:cubicBezTo>
                    <a:cubicBezTo>
                      <a:pt x="182" y="147"/>
                      <a:pt x="182" y="147"/>
                      <a:pt x="182" y="147"/>
                    </a:cubicBezTo>
                    <a:cubicBezTo>
                      <a:pt x="205" y="146"/>
                      <a:pt x="223" y="128"/>
                      <a:pt x="223" y="105"/>
                    </a:cubicBezTo>
                    <a:cubicBezTo>
                      <a:pt x="223" y="85"/>
                      <a:pt x="208" y="67"/>
                      <a:pt x="188" y="64"/>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8"/>
              <p:cNvSpPr>
                <a:spLocks/>
              </p:cNvSpPr>
              <p:nvPr/>
            </p:nvSpPr>
            <p:spPr bwMode="auto">
              <a:xfrm>
                <a:off x="770166" y="5752155"/>
                <a:ext cx="1307027" cy="1105845"/>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4"/>
              <p:cNvSpPr>
                <a:spLocks/>
              </p:cNvSpPr>
              <p:nvPr/>
            </p:nvSpPr>
            <p:spPr bwMode="auto">
              <a:xfrm>
                <a:off x="1459182" y="5752155"/>
                <a:ext cx="1307027" cy="1105845"/>
              </a:xfrm>
              <a:custGeom>
                <a:avLst/>
                <a:gdLst>
                  <a:gd name="T0" fmla="*/ 449 w 994"/>
                  <a:gd name="T1" fmla="*/ 141 h 841"/>
                  <a:gd name="T2" fmla="*/ 449 w 994"/>
                  <a:gd name="T3" fmla="*/ 0 h 841"/>
                  <a:gd name="T4" fmla="*/ 340 w 994"/>
                  <a:gd name="T5" fmla="*/ 0 h 841"/>
                  <a:gd name="T6" fmla="*/ 340 w 994"/>
                  <a:gd name="T7" fmla="*/ 141 h 841"/>
                  <a:gd name="T8" fmla="*/ 302 w 994"/>
                  <a:gd name="T9" fmla="*/ 141 h 841"/>
                  <a:gd name="T10" fmla="*/ 302 w 994"/>
                  <a:gd name="T11" fmla="*/ 0 h 841"/>
                  <a:gd name="T12" fmla="*/ 194 w 994"/>
                  <a:gd name="T13" fmla="*/ 0 h 841"/>
                  <a:gd name="T14" fmla="*/ 194 w 994"/>
                  <a:gd name="T15" fmla="*/ 141 h 841"/>
                  <a:gd name="T16" fmla="*/ 0 w 994"/>
                  <a:gd name="T17" fmla="*/ 141 h 841"/>
                  <a:gd name="T18" fmla="*/ 0 w 994"/>
                  <a:gd name="T19" fmla="*/ 177 h 841"/>
                  <a:gd name="T20" fmla="*/ 45 w 994"/>
                  <a:gd name="T21" fmla="*/ 177 h 841"/>
                  <a:gd name="T22" fmla="*/ 45 w 994"/>
                  <a:gd name="T23" fmla="*/ 841 h 841"/>
                  <a:gd name="T24" fmla="*/ 952 w 994"/>
                  <a:gd name="T25" fmla="*/ 841 h 841"/>
                  <a:gd name="T26" fmla="*/ 952 w 994"/>
                  <a:gd name="T27" fmla="*/ 177 h 841"/>
                  <a:gd name="T28" fmla="*/ 994 w 994"/>
                  <a:gd name="T29" fmla="*/ 177 h 841"/>
                  <a:gd name="T30" fmla="*/ 994 w 994"/>
                  <a:gd name="T31" fmla="*/ 141 h 841"/>
                  <a:gd name="T32" fmla="*/ 449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9" y="141"/>
                    </a:moveTo>
                    <a:lnTo>
                      <a:pt x="449" y="0"/>
                    </a:lnTo>
                    <a:lnTo>
                      <a:pt x="340" y="0"/>
                    </a:lnTo>
                    <a:lnTo>
                      <a:pt x="340" y="141"/>
                    </a:lnTo>
                    <a:lnTo>
                      <a:pt x="302" y="141"/>
                    </a:lnTo>
                    <a:lnTo>
                      <a:pt x="302" y="0"/>
                    </a:lnTo>
                    <a:lnTo>
                      <a:pt x="194" y="0"/>
                    </a:lnTo>
                    <a:lnTo>
                      <a:pt x="194" y="141"/>
                    </a:lnTo>
                    <a:lnTo>
                      <a:pt x="0" y="141"/>
                    </a:lnTo>
                    <a:lnTo>
                      <a:pt x="0" y="177"/>
                    </a:lnTo>
                    <a:lnTo>
                      <a:pt x="45" y="177"/>
                    </a:lnTo>
                    <a:lnTo>
                      <a:pt x="45" y="841"/>
                    </a:lnTo>
                    <a:lnTo>
                      <a:pt x="952" y="841"/>
                    </a:lnTo>
                    <a:lnTo>
                      <a:pt x="952" y="177"/>
                    </a:lnTo>
                    <a:lnTo>
                      <a:pt x="994" y="177"/>
                    </a:lnTo>
                    <a:lnTo>
                      <a:pt x="994" y="141"/>
                    </a:lnTo>
                    <a:lnTo>
                      <a:pt x="449" y="14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42"/>
              <p:cNvSpPr>
                <a:spLocks noChangeArrowheads="1"/>
              </p:cNvSpPr>
              <p:nvPr/>
            </p:nvSpPr>
            <p:spPr bwMode="auto">
              <a:xfrm>
                <a:off x="2841160" y="5909945"/>
                <a:ext cx="1083492" cy="950685"/>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43"/>
              <p:cNvSpPr>
                <a:spLocks noChangeArrowheads="1"/>
              </p:cNvSpPr>
              <p:nvPr/>
            </p:nvSpPr>
            <p:spPr bwMode="auto">
              <a:xfrm>
                <a:off x="2781989" y="5863923"/>
                <a:ext cx="1142663" cy="4602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44"/>
              <p:cNvSpPr>
                <a:spLocks noChangeArrowheads="1"/>
              </p:cNvSpPr>
              <p:nvPr/>
            </p:nvSpPr>
            <p:spPr bwMode="auto">
              <a:xfrm>
                <a:off x="3223801"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45"/>
              <p:cNvSpPr>
                <a:spLocks noChangeArrowheads="1"/>
              </p:cNvSpPr>
              <p:nvPr/>
            </p:nvSpPr>
            <p:spPr bwMode="auto">
              <a:xfrm>
                <a:off x="3490729"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46"/>
              <p:cNvSpPr>
                <a:spLocks noChangeArrowheads="1"/>
              </p:cNvSpPr>
              <p:nvPr/>
            </p:nvSpPr>
            <p:spPr bwMode="auto">
              <a:xfrm>
                <a:off x="2952928"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47"/>
              <p:cNvSpPr>
                <a:spLocks noChangeArrowheads="1"/>
              </p:cNvSpPr>
              <p:nvPr/>
            </p:nvSpPr>
            <p:spPr bwMode="auto">
              <a:xfrm>
                <a:off x="3223801" y="6037492"/>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48"/>
              <p:cNvSpPr>
                <a:spLocks noChangeArrowheads="1"/>
              </p:cNvSpPr>
              <p:nvPr/>
            </p:nvSpPr>
            <p:spPr bwMode="auto">
              <a:xfrm>
                <a:off x="3490729" y="6037492"/>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49"/>
              <p:cNvSpPr>
                <a:spLocks noChangeArrowheads="1"/>
              </p:cNvSpPr>
              <p:nvPr/>
            </p:nvSpPr>
            <p:spPr bwMode="auto">
              <a:xfrm>
                <a:off x="3760287"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50"/>
              <p:cNvSpPr>
                <a:spLocks noChangeArrowheads="1"/>
              </p:cNvSpPr>
              <p:nvPr/>
            </p:nvSpPr>
            <p:spPr bwMode="auto">
              <a:xfrm>
                <a:off x="2952928"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51"/>
              <p:cNvSpPr>
                <a:spLocks noChangeArrowheads="1"/>
              </p:cNvSpPr>
              <p:nvPr/>
            </p:nvSpPr>
            <p:spPr bwMode="auto">
              <a:xfrm>
                <a:off x="3223801"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52"/>
              <p:cNvSpPr>
                <a:spLocks noChangeArrowheads="1"/>
              </p:cNvSpPr>
              <p:nvPr/>
            </p:nvSpPr>
            <p:spPr bwMode="auto">
              <a:xfrm>
                <a:off x="3490729"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53"/>
              <p:cNvSpPr>
                <a:spLocks noChangeArrowheads="1"/>
              </p:cNvSpPr>
              <p:nvPr/>
            </p:nvSpPr>
            <p:spPr bwMode="auto">
              <a:xfrm>
                <a:off x="3760287"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54"/>
              <p:cNvSpPr>
                <a:spLocks noChangeArrowheads="1"/>
              </p:cNvSpPr>
              <p:nvPr/>
            </p:nvSpPr>
            <p:spPr bwMode="auto">
              <a:xfrm>
                <a:off x="2952928"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55"/>
              <p:cNvSpPr>
                <a:spLocks noChangeArrowheads="1"/>
              </p:cNvSpPr>
              <p:nvPr/>
            </p:nvSpPr>
            <p:spPr bwMode="auto">
              <a:xfrm>
                <a:off x="3760287"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56"/>
              <p:cNvSpPr>
                <a:spLocks noChangeArrowheads="1"/>
              </p:cNvSpPr>
              <p:nvPr/>
            </p:nvSpPr>
            <p:spPr bwMode="auto">
              <a:xfrm>
                <a:off x="3378961" y="5677205"/>
                <a:ext cx="458906"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57"/>
              <p:cNvSpPr>
                <a:spLocks noChangeArrowheads="1"/>
              </p:cNvSpPr>
              <p:nvPr/>
            </p:nvSpPr>
            <p:spPr bwMode="auto">
              <a:xfrm>
                <a:off x="1388177" y="4829083"/>
                <a:ext cx="1188685" cy="203154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58"/>
              <p:cNvSpPr>
                <a:spLocks noChangeArrowheads="1"/>
              </p:cNvSpPr>
              <p:nvPr/>
            </p:nvSpPr>
            <p:spPr bwMode="auto">
              <a:xfrm>
                <a:off x="1329005" y="4783061"/>
                <a:ext cx="1307027" cy="4602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59"/>
              <p:cNvSpPr>
                <a:spLocks noChangeArrowheads="1"/>
              </p:cNvSpPr>
              <p:nvPr/>
            </p:nvSpPr>
            <p:spPr bwMode="auto">
              <a:xfrm>
                <a:off x="1499944" y="5499691"/>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60"/>
              <p:cNvSpPr>
                <a:spLocks noChangeArrowheads="1"/>
              </p:cNvSpPr>
              <p:nvPr/>
            </p:nvSpPr>
            <p:spPr bwMode="auto">
              <a:xfrm>
                <a:off x="1499944" y="5499691"/>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61"/>
              <p:cNvSpPr>
                <a:spLocks noChangeArrowheads="1"/>
              </p:cNvSpPr>
              <p:nvPr/>
            </p:nvSpPr>
            <p:spPr bwMode="auto">
              <a:xfrm>
                <a:off x="1766873" y="5499691"/>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62"/>
              <p:cNvSpPr>
                <a:spLocks noChangeArrowheads="1"/>
              </p:cNvSpPr>
              <p:nvPr/>
            </p:nvSpPr>
            <p:spPr bwMode="auto">
              <a:xfrm>
                <a:off x="2036430" y="5499691"/>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63"/>
              <p:cNvSpPr>
                <a:spLocks noChangeArrowheads="1"/>
              </p:cNvSpPr>
              <p:nvPr/>
            </p:nvSpPr>
            <p:spPr bwMode="auto">
              <a:xfrm>
                <a:off x="1766873"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64"/>
              <p:cNvSpPr>
                <a:spLocks noChangeArrowheads="1"/>
              </p:cNvSpPr>
              <p:nvPr/>
            </p:nvSpPr>
            <p:spPr bwMode="auto">
              <a:xfrm>
                <a:off x="2036430"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65"/>
              <p:cNvSpPr>
                <a:spLocks noChangeArrowheads="1"/>
              </p:cNvSpPr>
              <p:nvPr/>
            </p:nvSpPr>
            <p:spPr bwMode="auto">
              <a:xfrm>
                <a:off x="2303359" y="5499691"/>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66"/>
              <p:cNvSpPr>
                <a:spLocks noChangeArrowheads="1"/>
              </p:cNvSpPr>
              <p:nvPr/>
            </p:nvSpPr>
            <p:spPr bwMode="auto">
              <a:xfrm>
                <a:off x="1499944" y="5766619"/>
                <a:ext cx="155160" cy="156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67"/>
              <p:cNvSpPr>
                <a:spLocks noChangeArrowheads="1"/>
              </p:cNvSpPr>
              <p:nvPr/>
            </p:nvSpPr>
            <p:spPr bwMode="auto">
              <a:xfrm>
                <a:off x="1766873" y="5766619"/>
                <a:ext cx="155160" cy="156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68"/>
              <p:cNvSpPr>
                <a:spLocks noChangeArrowheads="1"/>
              </p:cNvSpPr>
              <p:nvPr/>
            </p:nvSpPr>
            <p:spPr bwMode="auto">
              <a:xfrm>
                <a:off x="2036430" y="5766619"/>
                <a:ext cx="155160" cy="156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69"/>
              <p:cNvSpPr>
                <a:spLocks noChangeArrowheads="1"/>
              </p:cNvSpPr>
              <p:nvPr/>
            </p:nvSpPr>
            <p:spPr bwMode="auto">
              <a:xfrm>
                <a:off x="2303359" y="5766619"/>
                <a:ext cx="156476" cy="156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Rectangle 70"/>
              <p:cNvSpPr>
                <a:spLocks noChangeArrowheads="1"/>
              </p:cNvSpPr>
              <p:nvPr/>
            </p:nvSpPr>
            <p:spPr bwMode="auto">
              <a:xfrm>
                <a:off x="1499944"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Rectangle 71"/>
              <p:cNvSpPr>
                <a:spLocks noChangeArrowheads="1"/>
              </p:cNvSpPr>
              <p:nvPr/>
            </p:nvSpPr>
            <p:spPr bwMode="auto">
              <a:xfrm>
                <a:off x="1766873" y="6037492"/>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72"/>
              <p:cNvSpPr>
                <a:spLocks noChangeArrowheads="1"/>
              </p:cNvSpPr>
              <p:nvPr/>
            </p:nvSpPr>
            <p:spPr bwMode="auto">
              <a:xfrm>
                <a:off x="2036430" y="6037492"/>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Rectangle 73"/>
              <p:cNvSpPr>
                <a:spLocks noChangeArrowheads="1"/>
              </p:cNvSpPr>
              <p:nvPr/>
            </p:nvSpPr>
            <p:spPr bwMode="auto">
              <a:xfrm>
                <a:off x="2303359" y="6037492"/>
                <a:ext cx="156476"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74"/>
              <p:cNvSpPr>
                <a:spLocks noChangeArrowheads="1"/>
              </p:cNvSpPr>
              <p:nvPr/>
            </p:nvSpPr>
            <p:spPr bwMode="auto">
              <a:xfrm>
                <a:off x="1499944"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75"/>
              <p:cNvSpPr>
                <a:spLocks noChangeArrowheads="1"/>
              </p:cNvSpPr>
              <p:nvPr/>
            </p:nvSpPr>
            <p:spPr bwMode="auto">
              <a:xfrm>
                <a:off x="1766873"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76"/>
              <p:cNvSpPr>
                <a:spLocks noChangeArrowheads="1"/>
              </p:cNvSpPr>
              <p:nvPr/>
            </p:nvSpPr>
            <p:spPr bwMode="auto">
              <a:xfrm>
                <a:off x="2036430"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77"/>
              <p:cNvSpPr>
                <a:spLocks noChangeArrowheads="1"/>
              </p:cNvSpPr>
              <p:nvPr/>
            </p:nvSpPr>
            <p:spPr bwMode="auto">
              <a:xfrm>
                <a:off x="2303359" y="6304420"/>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78"/>
              <p:cNvSpPr>
                <a:spLocks noChangeArrowheads="1"/>
              </p:cNvSpPr>
              <p:nvPr/>
            </p:nvSpPr>
            <p:spPr bwMode="auto">
              <a:xfrm>
                <a:off x="1499944"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79"/>
              <p:cNvSpPr>
                <a:spLocks noChangeArrowheads="1"/>
              </p:cNvSpPr>
              <p:nvPr/>
            </p:nvSpPr>
            <p:spPr bwMode="auto">
              <a:xfrm>
                <a:off x="2303359" y="6037492"/>
                <a:ext cx="156476"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80"/>
              <p:cNvSpPr>
                <a:spLocks noChangeArrowheads="1"/>
              </p:cNvSpPr>
              <p:nvPr/>
            </p:nvSpPr>
            <p:spPr bwMode="auto">
              <a:xfrm>
                <a:off x="2303359" y="5766619"/>
                <a:ext cx="156476" cy="7889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81"/>
              <p:cNvSpPr>
                <a:spLocks noChangeArrowheads="1"/>
              </p:cNvSpPr>
              <p:nvPr/>
            </p:nvSpPr>
            <p:spPr bwMode="auto">
              <a:xfrm>
                <a:off x="1499944" y="4959260"/>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82"/>
              <p:cNvSpPr>
                <a:spLocks noChangeArrowheads="1"/>
              </p:cNvSpPr>
              <p:nvPr/>
            </p:nvSpPr>
            <p:spPr bwMode="auto">
              <a:xfrm>
                <a:off x="1499944" y="4959260"/>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83"/>
              <p:cNvSpPr>
                <a:spLocks noChangeArrowheads="1"/>
              </p:cNvSpPr>
              <p:nvPr/>
            </p:nvSpPr>
            <p:spPr bwMode="auto">
              <a:xfrm>
                <a:off x="1766873" y="495926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84"/>
              <p:cNvSpPr>
                <a:spLocks noChangeArrowheads="1"/>
              </p:cNvSpPr>
              <p:nvPr/>
            </p:nvSpPr>
            <p:spPr bwMode="auto">
              <a:xfrm>
                <a:off x="2036430" y="495926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85"/>
              <p:cNvSpPr>
                <a:spLocks noChangeArrowheads="1"/>
              </p:cNvSpPr>
              <p:nvPr/>
            </p:nvSpPr>
            <p:spPr bwMode="auto">
              <a:xfrm>
                <a:off x="2303359" y="4959260"/>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86"/>
              <p:cNvSpPr>
                <a:spLocks noChangeArrowheads="1"/>
              </p:cNvSpPr>
              <p:nvPr/>
            </p:nvSpPr>
            <p:spPr bwMode="auto">
              <a:xfrm>
                <a:off x="1499944" y="5230133"/>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87"/>
              <p:cNvSpPr>
                <a:spLocks noChangeArrowheads="1"/>
              </p:cNvSpPr>
              <p:nvPr/>
            </p:nvSpPr>
            <p:spPr bwMode="auto">
              <a:xfrm>
                <a:off x="1766873" y="5230133"/>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88"/>
              <p:cNvSpPr>
                <a:spLocks noChangeArrowheads="1"/>
              </p:cNvSpPr>
              <p:nvPr/>
            </p:nvSpPr>
            <p:spPr bwMode="auto">
              <a:xfrm>
                <a:off x="2036430" y="5230133"/>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89"/>
              <p:cNvSpPr>
                <a:spLocks noChangeArrowheads="1"/>
              </p:cNvSpPr>
              <p:nvPr/>
            </p:nvSpPr>
            <p:spPr bwMode="auto">
              <a:xfrm>
                <a:off x="2303359" y="5230133"/>
                <a:ext cx="156476"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90"/>
              <p:cNvSpPr>
                <a:spLocks noChangeArrowheads="1"/>
              </p:cNvSpPr>
              <p:nvPr/>
            </p:nvSpPr>
            <p:spPr bwMode="auto">
              <a:xfrm>
                <a:off x="2303359" y="5230133"/>
                <a:ext cx="156476"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91"/>
              <p:cNvSpPr>
                <a:spLocks noChangeArrowheads="1"/>
              </p:cNvSpPr>
              <p:nvPr/>
            </p:nvSpPr>
            <p:spPr bwMode="auto">
              <a:xfrm>
                <a:off x="1582784" y="4596343"/>
                <a:ext cx="143326"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92"/>
              <p:cNvSpPr>
                <a:spLocks noChangeArrowheads="1"/>
              </p:cNvSpPr>
              <p:nvPr/>
            </p:nvSpPr>
            <p:spPr bwMode="auto">
              <a:xfrm>
                <a:off x="1773447" y="4596343"/>
                <a:ext cx="142011"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93"/>
              <p:cNvSpPr>
                <a:spLocks noChangeArrowheads="1"/>
              </p:cNvSpPr>
              <p:nvPr/>
            </p:nvSpPr>
            <p:spPr bwMode="auto">
              <a:xfrm>
                <a:off x="1030519" y="6783050"/>
                <a:ext cx="447072" cy="7758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94"/>
              <p:cNvSpPr>
                <a:spLocks noChangeArrowheads="1"/>
              </p:cNvSpPr>
              <p:nvPr/>
            </p:nvSpPr>
            <p:spPr bwMode="auto">
              <a:xfrm>
                <a:off x="2303359" y="6783050"/>
                <a:ext cx="649569" cy="7758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1" name="Group 90"/>
          <p:cNvGrpSpPr/>
          <p:nvPr/>
        </p:nvGrpSpPr>
        <p:grpSpPr>
          <a:xfrm>
            <a:off x="0" y="6522601"/>
            <a:ext cx="12192000" cy="354000"/>
            <a:chOff x="2577137" y="4571778"/>
            <a:chExt cx="9101124" cy="1390560"/>
          </a:xfrm>
        </p:grpSpPr>
        <p:sp>
          <p:nvSpPr>
            <p:cNvPr id="92" name="TextBox 4"/>
            <p:cNvSpPr txBox="1"/>
            <p:nvPr/>
          </p:nvSpPr>
          <p:spPr>
            <a:xfrm>
              <a:off x="2577137" y="4571778"/>
              <a:ext cx="3416327" cy="1390458"/>
            </a:xfrm>
            <a:prstGeom prst="rect">
              <a:avLst/>
            </a:prstGeom>
            <a:solidFill>
              <a:schemeClr val="accent2"/>
            </a:solidFill>
          </p:spPr>
          <p:txBody>
            <a:bodyPr wrap="square" lIns="457200" tIns="137160" rIns="365760" rtlCol="0">
              <a:noAutofit/>
            </a:bodyPr>
            <a:lstStyle/>
            <a:p>
              <a:pPr>
                <a:lnSpc>
                  <a:spcPts val="3000"/>
                </a:lnSpc>
              </a:pPr>
              <a:r>
                <a:rPr lang="en-US" sz="2800" dirty="0">
                  <a:solidFill>
                    <a:srgbClr val="FFFFFF"/>
                  </a:solidFill>
                  <a:latin typeface="Segoe UI Light"/>
                </a:rPr>
                <a:t> </a:t>
              </a:r>
            </a:p>
          </p:txBody>
        </p:sp>
        <p:sp>
          <p:nvSpPr>
            <p:cNvPr id="93" name="TextBox 5"/>
            <p:cNvSpPr txBox="1"/>
            <p:nvPr/>
          </p:nvSpPr>
          <p:spPr>
            <a:xfrm>
              <a:off x="4727278" y="4572002"/>
              <a:ext cx="3351966" cy="1390014"/>
            </a:xfrm>
            <a:prstGeom prst="rect">
              <a:avLst/>
            </a:prstGeom>
            <a:solidFill>
              <a:schemeClr val="accent2">
                <a:lumMod val="75000"/>
              </a:schemeClr>
            </a:solidFill>
          </p:spPr>
          <p:txBody>
            <a:bodyPr wrap="square" lIns="457200" tIns="137160" rIns="365760" rtlCol="0">
              <a:noAutofit/>
            </a:bodyPr>
            <a:lstStyle/>
            <a:p>
              <a:pPr defTabSz="913949">
                <a:lnSpc>
                  <a:spcPts val="2941"/>
                </a:lnSpc>
                <a:defRPr/>
              </a:pPr>
              <a:endParaRPr lang="en-US" sz="2800" kern="0" dirty="0">
                <a:solidFill>
                  <a:srgbClr val="FFFFFF"/>
                </a:solidFill>
                <a:latin typeface="Segoe UI Light"/>
              </a:endParaRPr>
            </a:p>
          </p:txBody>
        </p:sp>
        <p:sp>
          <p:nvSpPr>
            <p:cNvPr id="94" name="TextBox 6"/>
            <p:cNvSpPr txBox="1"/>
            <p:nvPr/>
          </p:nvSpPr>
          <p:spPr>
            <a:xfrm>
              <a:off x="8041939" y="4572324"/>
              <a:ext cx="3636322" cy="1390014"/>
            </a:xfrm>
            <a:prstGeom prst="rect">
              <a:avLst/>
            </a:prstGeom>
            <a:solidFill>
              <a:schemeClr val="accent2">
                <a:lumMod val="50000"/>
              </a:schemeClr>
            </a:solidFill>
          </p:spPr>
          <p:txBody>
            <a:bodyPr wrap="square" lIns="457200" tIns="137160" rIns="640080" rtlCol="0">
              <a:noAutofit/>
            </a:bodyPr>
            <a:lstStyle/>
            <a:p>
              <a:pPr defTabSz="913949">
                <a:lnSpc>
                  <a:spcPts val="2941"/>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315785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13"/>
                                        </p:tgtEl>
                                      </p:cBhvr>
                                    </p:animEffect>
                                    <p:set>
                                      <p:cBhvr>
                                        <p:cTn id="7" dur="1" fill="hold">
                                          <p:stCondLst>
                                            <p:cond delay="499"/>
                                          </p:stCondLst>
                                        </p:cTn>
                                        <p:tgtEl>
                                          <p:spTgt spid="31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08"/>
                                        </p:tgtEl>
                                      </p:cBhvr>
                                    </p:animEffect>
                                    <p:set>
                                      <p:cBhvr>
                                        <p:cTn id="10" dur="1" fill="hold">
                                          <p:stCondLst>
                                            <p:cond delay="499"/>
                                          </p:stCondLst>
                                        </p:cTn>
                                        <p:tgtEl>
                                          <p:spTgt spid="30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03"/>
                                        </p:tgtEl>
                                      </p:cBhvr>
                                    </p:animEffect>
                                    <p:set>
                                      <p:cBhvr>
                                        <p:cTn id="13" dur="1" fill="hold">
                                          <p:stCondLst>
                                            <p:cond delay="499"/>
                                          </p:stCondLst>
                                        </p:cTn>
                                        <p:tgtEl>
                                          <p:spTgt spid="303"/>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5"/>
                                        </p:tgtEl>
                                        <p:attrNameLst>
                                          <p:attrName>style.visibility</p:attrName>
                                        </p:attrNameLst>
                                      </p:cBhvr>
                                      <p:to>
                                        <p:strVal val="visible"/>
                                      </p:to>
                                    </p:set>
                                    <p:animEffect transition="in" filter="fade">
                                      <p:cBhvr>
                                        <p:cTn id="20" dur="500"/>
                                        <p:tgtEl>
                                          <p:spTgt spid="19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fade">
                                      <p:cBhvr>
                                        <p:cTn id="24" dur="500"/>
                                        <p:tgtEl>
                                          <p:spTgt spid="132"/>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32"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 name="Rectangle 125"/>
          <p:cNvSpPr/>
          <p:nvPr/>
        </p:nvSpPr>
        <p:spPr bwMode="auto">
          <a:xfrm>
            <a:off x="6018822" y="2643252"/>
            <a:ext cx="2813225" cy="1667705"/>
          </a:xfrm>
          <a:prstGeom prst="rect">
            <a:avLst/>
          </a:prstGeom>
          <a:pattFill prst="ltUpDiag">
            <a:fgClr>
              <a:schemeClr val="bg1">
                <a:lumMod val="85000"/>
              </a:schemeClr>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412596" y="2636540"/>
            <a:ext cx="2813225" cy="1674418"/>
          </a:xfrm>
          <a:prstGeom prst="rect">
            <a:avLst/>
          </a:prstGeom>
          <a:pattFill prst="ltUpDiag">
            <a:fgClr>
              <a:schemeClr val="bg1">
                <a:lumMod val="85000"/>
              </a:schemeClr>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412595" y="1942390"/>
            <a:ext cx="11206976" cy="2465061"/>
            <a:chOff x="412595" y="1942390"/>
            <a:chExt cx="11206976" cy="2465061"/>
          </a:xfrm>
        </p:grpSpPr>
        <p:grpSp>
          <p:nvGrpSpPr>
            <p:cNvPr id="161" name="Group 160"/>
            <p:cNvGrpSpPr/>
            <p:nvPr/>
          </p:nvGrpSpPr>
          <p:grpSpPr>
            <a:xfrm>
              <a:off x="412595" y="4283366"/>
              <a:ext cx="11206974" cy="124085"/>
              <a:chOff x="142173" y="6674386"/>
              <a:chExt cx="12192000" cy="352244"/>
            </a:xfrm>
          </p:grpSpPr>
          <p:sp>
            <p:nvSpPr>
              <p:cNvPr id="162" name="Rectangle 161"/>
              <p:cNvSpPr/>
              <p:nvPr/>
            </p:nvSpPr>
            <p:spPr bwMode="auto">
              <a:xfrm>
                <a:off x="142173" y="6674386"/>
                <a:ext cx="3070718" cy="35224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6" name="Rectangle 165"/>
              <p:cNvSpPr/>
              <p:nvPr/>
            </p:nvSpPr>
            <p:spPr bwMode="auto">
              <a:xfrm>
                <a:off x="3212891" y="6674386"/>
                <a:ext cx="3035506" cy="352244"/>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6248398" y="6674386"/>
                <a:ext cx="3037774" cy="3522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bwMode="auto">
              <a:xfrm>
                <a:off x="9286173" y="6674386"/>
                <a:ext cx="3048000" cy="352244"/>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412595" y="1942390"/>
              <a:ext cx="11206976" cy="2068844"/>
              <a:chOff x="-1" y="1920017"/>
              <a:chExt cx="9753601" cy="2141309"/>
            </a:xfrm>
          </p:grpSpPr>
          <p:sp>
            <p:nvSpPr>
              <p:cNvPr id="3" name="Rectangle 2"/>
              <p:cNvSpPr/>
              <p:nvPr/>
            </p:nvSpPr>
            <p:spPr bwMode="auto">
              <a:xfrm>
                <a:off x="-1" y="1920018"/>
                <a:ext cx="2438400" cy="72054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Increased security</a:t>
                </a:r>
              </a:p>
            </p:txBody>
          </p:sp>
          <p:sp>
            <p:nvSpPr>
              <p:cNvPr id="4" name="Rectangle 3"/>
              <p:cNvSpPr/>
              <p:nvPr/>
            </p:nvSpPr>
            <p:spPr bwMode="auto">
              <a:xfrm>
                <a:off x="2438399" y="1920018"/>
                <a:ext cx="2438400" cy="720546"/>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HSM protected keys</a:t>
                </a:r>
              </a:p>
            </p:txBody>
          </p:sp>
          <p:sp>
            <p:nvSpPr>
              <p:cNvPr id="5" name="Rectangle 4"/>
              <p:cNvSpPr/>
              <p:nvPr/>
            </p:nvSpPr>
            <p:spPr bwMode="auto">
              <a:xfrm>
                <a:off x="4876799" y="1920018"/>
                <a:ext cx="2438400" cy="72054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Compliance</a:t>
                </a:r>
              </a:p>
            </p:txBody>
          </p:sp>
          <p:sp>
            <p:nvSpPr>
              <p:cNvPr id="7" name="Rectangle 6"/>
              <p:cNvSpPr/>
              <p:nvPr/>
            </p:nvSpPr>
            <p:spPr bwMode="auto">
              <a:xfrm>
                <a:off x="7315200" y="1920017"/>
                <a:ext cx="2438400" cy="72054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solidFill>
                      <a:srgbClr val="FFFFFF"/>
                    </a:solidFill>
                  </a:rPr>
                  <a:t>Monitoring</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 y="2640562"/>
                <a:ext cx="2438400" cy="1420764"/>
              </a:xfrm>
              <a:prstGeom prst="rect">
                <a:avLst/>
              </a:prstGeom>
              <a:noFill/>
            </p:spPr>
            <p:txBody>
              <a:bodyPr wrap="square" lIns="182880" tIns="146304" rIns="182880" bIns="146304" rtlCol="0">
                <a:spAutoFit/>
              </a:bodyPr>
              <a:lstStyle/>
              <a:p>
                <a:r>
                  <a:rPr lang="en-US" sz="1400" dirty="0">
                    <a:solidFill>
                      <a:srgbClr val="505050"/>
                    </a:solidFill>
                  </a:rPr>
                  <a:t>Encrypt keys and small secrets like passwords using keys </a:t>
                </a:r>
                <a:r>
                  <a:rPr lang="en-US" sz="1400" dirty="0" smtClean="0">
                    <a:solidFill>
                      <a:srgbClr val="505050"/>
                    </a:solidFill>
                  </a:rPr>
                  <a:t>protected by </a:t>
                </a:r>
                <a:r>
                  <a:rPr lang="en-US" sz="1400" dirty="0">
                    <a:solidFill>
                      <a:srgbClr val="505050"/>
                    </a:solidFill>
                  </a:rPr>
                  <a:t>tightly controlled and monitored Hardware Security Modules (HSMs)</a:t>
                </a:r>
                <a:endParaRPr lang="en-US" sz="1400" dirty="0">
                  <a:gradFill>
                    <a:gsLst>
                      <a:gs pos="2917">
                        <a:srgbClr val="505050"/>
                      </a:gs>
                      <a:gs pos="30000">
                        <a:srgbClr val="505050"/>
                      </a:gs>
                    </a:gsLst>
                    <a:lin ang="5400000" scaled="0"/>
                  </a:gradFill>
                </a:endParaRPr>
              </a:p>
            </p:txBody>
          </p:sp>
          <p:sp>
            <p:nvSpPr>
              <p:cNvPr id="10" name="TextBox 9"/>
              <p:cNvSpPr txBox="1"/>
              <p:nvPr/>
            </p:nvSpPr>
            <p:spPr>
              <a:xfrm>
                <a:off x="2438398" y="2640562"/>
                <a:ext cx="2438400" cy="1197774"/>
              </a:xfrm>
              <a:prstGeom prst="rect">
                <a:avLst/>
              </a:prstGeom>
              <a:noFill/>
            </p:spPr>
            <p:txBody>
              <a:bodyPr wrap="square" lIns="182880" tIns="146304" rIns="182880" bIns="146304" rtlCol="0">
                <a:spAutoFit/>
              </a:bodyPr>
              <a:lstStyle/>
              <a:p>
                <a:r>
                  <a:rPr lang="en-US" sz="1400" dirty="0">
                    <a:solidFill>
                      <a:schemeClr val="bg1"/>
                    </a:solidFill>
                  </a:rPr>
                  <a:t>Import or generate your keys in HSMs for added assurance </a:t>
                </a:r>
                <a:r>
                  <a:rPr lang="en-US" sz="1400" dirty="0" smtClean="0">
                    <a:solidFill>
                      <a:schemeClr val="bg1"/>
                    </a:solidFill>
                  </a:rPr>
                  <a:t>– so that keys stay within </a:t>
                </a:r>
                <a:r>
                  <a:rPr lang="en-US" sz="1400" dirty="0">
                    <a:solidFill>
                      <a:schemeClr val="bg1"/>
                    </a:solidFill>
                  </a:rPr>
                  <a:t>the HSM boundary</a:t>
                </a:r>
              </a:p>
            </p:txBody>
          </p:sp>
          <p:sp>
            <p:nvSpPr>
              <p:cNvPr id="11" name="TextBox 10"/>
              <p:cNvSpPr txBox="1"/>
              <p:nvPr/>
            </p:nvSpPr>
            <p:spPr>
              <a:xfrm>
                <a:off x="4876799" y="2640562"/>
                <a:ext cx="2438399" cy="1420764"/>
              </a:xfrm>
              <a:prstGeom prst="rect">
                <a:avLst/>
              </a:prstGeom>
              <a:noFill/>
            </p:spPr>
            <p:txBody>
              <a:bodyPr wrap="square" lIns="182880" tIns="146304" rIns="182880" bIns="146304" rtlCol="0">
                <a:spAutoFit/>
              </a:bodyPr>
              <a:lstStyle>
                <a:defPPr>
                  <a:defRPr lang="en-US"/>
                </a:defPPr>
                <a:lvl1pPr>
                  <a:lnSpc>
                    <a:spcPct val="90000"/>
                  </a:lnSpc>
                  <a:defRPr sz="1400"/>
                </a:lvl1pPr>
              </a:lstStyle>
              <a:p>
                <a:pPr>
                  <a:lnSpc>
                    <a:spcPct val="100000"/>
                  </a:lnSpc>
                </a:pPr>
                <a:r>
                  <a:rPr lang="en-US" dirty="0">
                    <a:solidFill>
                      <a:srgbClr val="505050"/>
                    </a:solidFill>
                  </a:rPr>
                  <a:t>Comply with regulatory standards for secure key management, including the US Government FIPS </a:t>
                </a:r>
                <a:r>
                  <a:rPr lang="en-US" dirty="0" smtClean="0">
                    <a:solidFill>
                      <a:srgbClr val="505050"/>
                    </a:solidFill>
                  </a:rPr>
                  <a:t>140-2 Level 2 and Common Criteria EAL 4+</a:t>
                </a:r>
                <a:endParaRPr lang="en-US" dirty="0">
                  <a:solidFill>
                    <a:srgbClr val="505050"/>
                  </a:solidFill>
                </a:endParaRPr>
              </a:p>
            </p:txBody>
          </p:sp>
          <p:sp>
            <p:nvSpPr>
              <p:cNvPr id="13" name="TextBox 12"/>
              <p:cNvSpPr txBox="1"/>
              <p:nvPr/>
            </p:nvSpPr>
            <p:spPr>
              <a:xfrm>
                <a:off x="7315198" y="2640562"/>
                <a:ext cx="2438400" cy="1309270"/>
              </a:xfrm>
              <a:prstGeom prst="rect">
                <a:avLst/>
              </a:prstGeom>
              <a:noFill/>
            </p:spPr>
            <p:txBody>
              <a:bodyPr wrap="square" lIns="182880" tIns="146304" rIns="182880" bIns="146304" rtlCol="0">
                <a:spAutoFit/>
              </a:bodyPr>
              <a:lstStyle>
                <a:defPPr>
                  <a:defRPr lang="en-US"/>
                </a:defPPr>
                <a:lvl1pPr>
                  <a:lnSpc>
                    <a:spcPct val="90000"/>
                  </a:lnSpc>
                  <a:defRPr sz="1400"/>
                </a:lvl1pPr>
              </a:lstStyle>
              <a:p>
                <a:r>
                  <a:rPr lang="en-US" dirty="0">
                    <a:solidFill>
                      <a:schemeClr val="bg1"/>
                    </a:solidFill>
                  </a:rPr>
                  <a:t>Monitor and audit key use through Azure logging – pipe logs into HDInsight or your SIEM for additional analysis (coming soon)</a:t>
                </a:r>
              </a:p>
            </p:txBody>
          </p:sp>
        </p:grpSp>
      </p:grpSp>
      <p:grpSp>
        <p:nvGrpSpPr>
          <p:cNvPr id="15" name="Group 14"/>
          <p:cNvGrpSpPr/>
          <p:nvPr/>
        </p:nvGrpSpPr>
        <p:grpSpPr>
          <a:xfrm>
            <a:off x="7122543" y="4210147"/>
            <a:ext cx="4562419" cy="2811678"/>
            <a:chOff x="6500851" y="3483227"/>
            <a:chExt cx="5854620" cy="3608021"/>
          </a:xfrm>
        </p:grpSpPr>
        <p:sp>
          <p:nvSpPr>
            <p:cNvPr id="163" name="Freeform 25"/>
            <p:cNvSpPr>
              <a:spLocks/>
            </p:cNvSpPr>
            <p:nvPr/>
          </p:nvSpPr>
          <p:spPr bwMode="auto">
            <a:xfrm>
              <a:off x="6500851" y="3483227"/>
              <a:ext cx="5854620" cy="3608021"/>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2">
                <a:lumMod val="10000"/>
                <a:lumOff val="9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rgbClr val="00B0F0"/>
                </a:solidFill>
              </a:endParaRPr>
            </a:p>
          </p:txBody>
        </p:sp>
        <p:grpSp>
          <p:nvGrpSpPr>
            <p:cNvPr id="14" name="Group 13"/>
            <p:cNvGrpSpPr/>
            <p:nvPr/>
          </p:nvGrpSpPr>
          <p:grpSpPr>
            <a:xfrm>
              <a:off x="7670204" y="4209878"/>
              <a:ext cx="3045152" cy="1992958"/>
              <a:chOff x="7670204" y="4209878"/>
              <a:chExt cx="3045152" cy="1992958"/>
            </a:xfrm>
          </p:grpSpPr>
          <p:grpSp>
            <p:nvGrpSpPr>
              <p:cNvPr id="131" name="Group 130"/>
              <p:cNvGrpSpPr/>
              <p:nvPr/>
            </p:nvGrpSpPr>
            <p:grpSpPr>
              <a:xfrm>
                <a:off x="9255230" y="4209878"/>
                <a:ext cx="714147" cy="487840"/>
                <a:chOff x="10236200" y="3170238"/>
                <a:chExt cx="1062038" cy="725487"/>
              </a:xfrm>
              <a:solidFill>
                <a:schemeClr val="bg1">
                  <a:lumMod val="65000"/>
                </a:schemeClr>
              </a:solidFill>
            </p:grpSpPr>
            <p:sp>
              <p:nvSpPr>
                <p:cNvPr id="132" name="Freeform 131"/>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Freeform 132"/>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Freeform 133"/>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Freeform 134"/>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Freeform 135"/>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7" name="Freeform 136"/>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8" name="Freeform 137"/>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9" name="Freeform 138"/>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0" name="Freeform 139"/>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1" name="Freeform 140"/>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2" name="Freeform 141"/>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Freeform 142"/>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143"/>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144"/>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6" name="Freeform 145"/>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7" name="Freeform 146"/>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8" name="Freeform 147"/>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9" name="Freeform 148"/>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0" name="Freeform 149"/>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1" name="Freeform 150"/>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2" name="Freeform 151"/>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152"/>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4" name="Freeform 153"/>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5" name="Freeform 154"/>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6" name="Freeform 155"/>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7" name="Freeform 156"/>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8" name="Freeform 157"/>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9" name="Freeform 158"/>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0" name="Freeform 159"/>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64" name="Group 63"/>
              <p:cNvGrpSpPr/>
              <p:nvPr/>
            </p:nvGrpSpPr>
            <p:grpSpPr>
              <a:xfrm>
                <a:off x="7670204" y="4435870"/>
                <a:ext cx="1728555" cy="1181597"/>
                <a:chOff x="7824788" y="2765425"/>
                <a:chExt cx="1971675" cy="1347788"/>
              </a:xfrm>
              <a:solidFill>
                <a:schemeClr val="accent6"/>
              </a:solidFill>
            </p:grpSpPr>
            <p:sp>
              <p:nvSpPr>
                <p:cNvPr id="65" name="Freeform 34"/>
                <p:cNvSpPr>
                  <a:spLocks/>
                </p:cNvSpPr>
                <p:nvPr/>
              </p:nvSpPr>
              <p:spPr bwMode="auto">
                <a:xfrm>
                  <a:off x="8831263"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6" name="Freeform 35"/>
                <p:cNvSpPr>
                  <a:spLocks/>
                </p:cNvSpPr>
                <p:nvPr/>
              </p:nvSpPr>
              <p:spPr bwMode="auto">
                <a:xfrm>
                  <a:off x="9220200" y="38020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8" y="23"/>
                        <a:pt x="15" y="25"/>
                        <a:pt x="12" y="26"/>
                      </a:cubicBezTo>
                      <a:cubicBezTo>
                        <a:pt x="8" y="28"/>
                        <a:pt x="4" y="29"/>
                        <a:pt x="0" y="30"/>
                      </a:cubicBezTo>
                      <a:cubicBezTo>
                        <a:pt x="0" y="16"/>
                        <a:pt x="0" y="16"/>
                        <a:pt x="0" y="16"/>
                      </a:cubicBezTo>
                      <a:cubicBezTo>
                        <a:pt x="2"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7" name="Freeform 36"/>
                <p:cNvSpPr>
                  <a:spLocks noEditPoints="1"/>
                </p:cNvSpPr>
                <p:nvPr/>
              </p:nvSpPr>
              <p:spPr bwMode="auto">
                <a:xfrm>
                  <a:off x="8988425" y="3798888"/>
                  <a:ext cx="207963" cy="314325"/>
                </a:xfrm>
                <a:custGeom>
                  <a:avLst/>
                  <a:gdLst>
                    <a:gd name="T0" fmla="*/ 35 w 73"/>
                    <a:gd name="T1" fmla="*/ 110 h 110"/>
                    <a:gd name="T2" fmla="*/ 9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8 w 73"/>
                    <a:gd name="T19" fmla="*/ 57 h 110"/>
                    <a:gd name="T20" fmla="*/ 37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6" y="106"/>
                        <a:pt x="9" y="97"/>
                      </a:cubicBezTo>
                      <a:cubicBezTo>
                        <a:pt x="3" y="88"/>
                        <a:pt x="0" y="74"/>
                        <a:pt x="0" y="57"/>
                      </a:cubicBezTo>
                      <a:cubicBezTo>
                        <a:pt x="0" y="38"/>
                        <a:pt x="3" y="24"/>
                        <a:pt x="10" y="14"/>
                      </a:cubicBezTo>
                      <a:cubicBezTo>
                        <a:pt x="16" y="5"/>
                        <a:pt x="26" y="0"/>
                        <a:pt x="38" y="0"/>
                      </a:cubicBezTo>
                      <a:cubicBezTo>
                        <a:pt x="61" y="0"/>
                        <a:pt x="73" y="18"/>
                        <a:pt x="73" y="55"/>
                      </a:cubicBezTo>
                      <a:cubicBezTo>
                        <a:pt x="73" y="73"/>
                        <a:pt x="70" y="87"/>
                        <a:pt x="63" y="96"/>
                      </a:cubicBezTo>
                      <a:cubicBezTo>
                        <a:pt x="57" y="106"/>
                        <a:pt x="47" y="110"/>
                        <a:pt x="35" y="110"/>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8" name="Freeform 37"/>
                <p:cNvSpPr>
                  <a:spLocks noEditPoints="1"/>
                </p:cNvSpPr>
                <p:nvPr/>
              </p:nvSpPr>
              <p:spPr bwMode="auto">
                <a:xfrm>
                  <a:off x="9377363" y="3798888"/>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4"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5" y="97"/>
                        <a:pt x="37" y="97"/>
                      </a:cubicBezTo>
                      <a:cubicBezTo>
                        <a:pt x="50" y="97"/>
                        <a:pt x="56" y="83"/>
                        <a:pt x="56" y="56"/>
                      </a:cubicBezTo>
                      <a:cubicBezTo>
                        <a:pt x="56" y="28"/>
                        <a:pt x="50" y="14"/>
                        <a:pt x="38"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9" name="Freeform 38"/>
                <p:cNvSpPr>
                  <a:spLocks/>
                </p:cNvSpPr>
                <p:nvPr/>
              </p:nvSpPr>
              <p:spPr bwMode="auto">
                <a:xfrm>
                  <a:off x="8040688"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0" name="Freeform 39"/>
                <p:cNvSpPr>
                  <a:spLocks/>
                </p:cNvSpPr>
                <p:nvPr/>
              </p:nvSpPr>
              <p:spPr bwMode="auto">
                <a:xfrm>
                  <a:off x="82153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1" name="Freeform 40"/>
                <p:cNvSpPr>
                  <a:spLocks/>
                </p:cNvSpPr>
                <p:nvPr/>
              </p:nvSpPr>
              <p:spPr bwMode="auto">
                <a:xfrm>
                  <a:off x="8372475"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2" name="Freeform 41"/>
                <p:cNvSpPr>
                  <a:spLocks/>
                </p:cNvSpPr>
                <p:nvPr/>
              </p:nvSpPr>
              <p:spPr bwMode="auto">
                <a:xfrm>
                  <a:off x="85328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3" name="Freeform 42"/>
                <p:cNvSpPr>
                  <a:spLocks/>
                </p:cNvSpPr>
                <p:nvPr/>
              </p:nvSpPr>
              <p:spPr bwMode="auto">
                <a:xfrm>
                  <a:off x="9428163" y="34591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4" name="Freeform 43"/>
                <p:cNvSpPr>
                  <a:spLocks/>
                </p:cNvSpPr>
                <p:nvPr/>
              </p:nvSpPr>
              <p:spPr bwMode="auto">
                <a:xfrm>
                  <a:off x="7824788"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5" name="Freeform 44"/>
                <p:cNvSpPr>
                  <a:spLocks/>
                </p:cNvSpPr>
                <p:nvPr/>
              </p:nvSpPr>
              <p:spPr bwMode="auto">
                <a:xfrm>
                  <a:off x="8426450"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10"/>
                      </a:cubicBezTo>
                      <a:cubicBezTo>
                        <a:pt x="19" y="8"/>
                        <a:pt x="21" y="7"/>
                        <a:pt x="24" y="5"/>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6" name="Freeform 45"/>
                <p:cNvSpPr>
                  <a:spLocks noEditPoints="1"/>
                </p:cNvSpPr>
                <p:nvPr/>
              </p:nvSpPr>
              <p:spPr bwMode="auto">
                <a:xfrm>
                  <a:off x="8197850" y="3798888"/>
                  <a:ext cx="207963" cy="314325"/>
                </a:xfrm>
                <a:custGeom>
                  <a:avLst/>
                  <a:gdLst>
                    <a:gd name="T0" fmla="*/ 35 w 73"/>
                    <a:gd name="T1" fmla="*/ 110 h 110"/>
                    <a:gd name="T2" fmla="*/ 9 w 73"/>
                    <a:gd name="T3" fmla="*/ 97 h 110"/>
                    <a:gd name="T4" fmla="*/ 0 w 73"/>
                    <a:gd name="T5" fmla="*/ 57 h 110"/>
                    <a:gd name="T6" fmla="*/ 9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7 w 73"/>
                    <a:gd name="T19" fmla="*/ 57 h 110"/>
                    <a:gd name="T20" fmla="*/ 36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5" y="106"/>
                        <a:pt x="9" y="97"/>
                      </a:cubicBezTo>
                      <a:cubicBezTo>
                        <a:pt x="3" y="88"/>
                        <a:pt x="0" y="74"/>
                        <a:pt x="0" y="57"/>
                      </a:cubicBezTo>
                      <a:cubicBezTo>
                        <a:pt x="0" y="38"/>
                        <a:pt x="3" y="24"/>
                        <a:pt x="9" y="14"/>
                      </a:cubicBezTo>
                      <a:cubicBezTo>
                        <a:pt x="16" y="5"/>
                        <a:pt x="25" y="0"/>
                        <a:pt x="38" y="0"/>
                      </a:cubicBezTo>
                      <a:cubicBezTo>
                        <a:pt x="61" y="0"/>
                        <a:pt x="73" y="18"/>
                        <a:pt x="73" y="55"/>
                      </a:cubicBezTo>
                      <a:cubicBezTo>
                        <a:pt x="73" y="73"/>
                        <a:pt x="70" y="87"/>
                        <a:pt x="63" y="96"/>
                      </a:cubicBezTo>
                      <a:cubicBezTo>
                        <a:pt x="56" y="106"/>
                        <a:pt x="47" y="110"/>
                        <a:pt x="35" y="110"/>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46"/>
                <p:cNvSpPr>
                  <a:spLocks noEditPoints="1"/>
                </p:cNvSpPr>
                <p:nvPr/>
              </p:nvSpPr>
              <p:spPr bwMode="auto">
                <a:xfrm>
                  <a:off x="7972425" y="3452813"/>
                  <a:ext cx="207963"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47"/>
                <p:cNvSpPr>
                  <a:spLocks noEditPoints="1"/>
                </p:cNvSpPr>
                <p:nvPr/>
              </p:nvSpPr>
              <p:spPr bwMode="auto">
                <a:xfrm>
                  <a:off x="8691563"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Freeform 48"/>
                <p:cNvSpPr>
                  <a:spLocks noEditPoints="1"/>
                </p:cNvSpPr>
                <p:nvPr/>
              </p:nvSpPr>
              <p:spPr bwMode="auto">
                <a:xfrm>
                  <a:off x="8942388"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6"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0" name="Freeform 49"/>
                <p:cNvSpPr>
                  <a:spLocks/>
                </p:cNvSpPr>
                <p:nvPr/>
              </p:nvSpPr>
              <p:spPr bwMode="auto">
                <a:xfrm>
                  <a:off x="8677275" y="2771775"/>
                  <a:ext cx="111125" cy="301625"/>
                </a:xfrm>
                <a:custGeom>
                  <a:avLst/>
                  <a:gdLst>
                    <a:gd name="T0" fmla="*/ 39 w 39"/>
                    <a:gd name="T1" fmla="*/ 0 h 106"/>
                    <a:gd name="T2" fmla="*/ 39 w 39"/>
                    <a:gd name="T3" fmla="*/ 106 h 106"/>
                    <a:gd name="T4" fmla="*/ 22 w 39"/>
                    <a:gd name="T5" fmla="*/ 106 h 106"/>
                    <a:gd name="T6" fmla="*/ 22 w 39"/>
                    <a:gd name="T7" fmla="*/ 20 h 106"/>
                    <a:gd name="T8" fmla="*/ 12 w 39"/>
                    <a:gd name="T9" fmla="*/ 26 h 106"/>
                    <a:gd name="T10" fmla="*/ 0 w 39"/>
                    <a:gd name="T11" fmla="*/ 30 h 106"/>
                    <a:gd name="T12" fmla="*/ 0 w 39"/>
                    <a:gd name="T13" fmla="*/ 16 h 106"/>
                    <a:gd name="T14" fmla="*/ 8 w 39"/>
                    <a:gd name="T15" fmla="*/ 13 h 106"/>
                    <a:gd name="T16" fmla="*/ 16 w 39"/>
                    <a:gd name="T17" fmla="*/ 9 h 106"/>
                    <a:gd name="T18" fmla="*/ 24 w 39"/>
                    <a:gd name="T19" fmla="*/ 5 h 106"/>
                    <a:gd name="T20" fmla="*/ 32 w 39"/>
                    <a:gd name="T21" fmla="*/ 0 h 106"/>
                    <a:gd name="T22" fmla="*/ 39 w 39"/>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6">
                      <a:moveTo>
                        <a:pt x="39" y="0"/>
                      </a:moveTo>
                      <a:cubicBezTo>
                        <a:pt x="39" y="106"/>
                        <a:pt x="39" y="106"/>
                        <a:pt x="39" y="106"/>
                      </a:cubicBezTo>
                      <a:cubicBezTo>
                        <a:pt x="22" y="106"/>
                        <a:pt x="22" y="106"/>
                        <a:pt x="22" y="106"/>
                      </a:cubicBezTo>
                      <a:cubicBezTo>
                        <a:pt x="22" y="20"/>
                        <a:pt x="22" y="20"/>
                        <a:pt x="22" y="20"/>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9"/>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1" name="Freeform 50"/>
                <p:cNvSpPr>
                  <a:spLocks noEditPoints="1"/>
                </p:cNvSpPr>
                <p:nvPr/>
              </p:nvSpPr>
              <p:spPr bwMode="auto">
                <a:xfrm>
                  <a:off x="8837613" y="2765425"/>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4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3" y="18"/>
                        <a:pt x="73" y="55"/>
                      </a:cubicBezTo>
                      <a:cubicBezTo>
                        <a:pt x="73" y="73"/>
                        <a:pt x="70" y="87"/>
                        <a:pt x="64" y="96"/>
                      </a:cubicBezTo>
                      <a:cubicBezTo>
                        <a:pt x="57" y="106"/>
                        <a:pt x="48" y="110"/>
                        <a:pt x="36" y="110"/>
                      </a:cubicBezTo>
                      <a:close/>
                      <a:moveTo>
                        <a:pt x="37" y="14"/>
                      </a:moveTo>
                      <a:cubicBezTo>
                        <a:pt x="24" y="14"/>
                        <a:pt x="18" y="28"/>
                        <a:pt x="18" y="57"/>
                      </a:cubicBezTo>
                      <a:cubicBezTo>
                        <a:pt x="18" y="83"/>
                        <a:pt x="24" y="97"/>
                        <a:pt x="37" y="97"/>
                      </a:cubicBezTo>
                      <a:cubicBezTo>
                        <a:pt x="50"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2" name="Freeform 51"/>
                <p:cNvSpPr>
                  <a:spLocks noEditPoints="1"/>
                </p:cNvSpPr>
                <p:nvPr/>
              </p:nvSpPr>
              <p:spPr bwMode="auto">
                <a:xfrm>
                  <a:off x="9088438" y="2765425"/>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4" y="97"/>
                        <a:pt x="37" y="97"/>
                      </a:cubicBezTo>
                      <a:cubicBezTo>
                        <a:pt x="50" y="97"/>
                        <a:pt x="56" y="83"/>
                        <a:pt x="56" y="56"/>
                      </a:cubicBezTo>
                      <a:cubicBezTo>
                        <a:pt x="56" y="28"/>
                        <a:pt x="50" y="14"/>
                        <a:pt x="38"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3" name="Freeform 52"/>
                <p:cNvSpPr>
                  <a:spLocks noEditPoints="1"/>
                </p:cNvSpPr>
                <p:nvPr/>
              </p:nvSpPr>
              <p:spPr bwMode="auto">
                <a:xfrm>
                  <a:off x="9196388" y="3452813"/>
                  <a:ext cx="209550" cy="317500"/>
                </a:xfrm>
                <a:custGeom>
                  <a:avLst/>
                  <a:gdLst>
                    <a:gd name="T0" fmla="*/ 36 w 73"/>
                    <a:gd name="T1" fmla="*/ 111 h 111"/>
                    <a:gd name="T2" fmla="*/ 10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8"/>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4"/>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4" name="Freeform 53"/>
                <p:cNvSpPr>
                  <a:spLocks noEditPoints="1"/>
                </p:cNvSpPr>
                <p:nvPr/>
              </p:nvSpPr>
              <p:spPr bwMode="auto">
                <a:xfrm>
                  <a:off x="9588500" y="3452813"/>
                  <a:ext cx="207963" cy="317500"/>
                </a:xfrm>
                <a:custGeom>
                  <a:avLst/>
                  <a:gdLst>
                    <a:gd name="T0" fmla="*/ 35 w 73"/>
                    <a:gd name="T1" fmla="*/ 111 h 111"/>
                    <a:gd name="T2" fmla="*/ 9 w 73"/>
                    <a:gd name="T3" fmla="*/ 97 h 111"/>
                    <a:gd name="T4" fmla="*/ 0 w 73"/>
                    <a:gd name="T5" fmla="*/ 58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5" name="Freeform 54"/>
                <p:cNvSpPr>
                  <a:spLocks noEditPoints="1"/>
                </p:cNvSpPr>
                <p:nvPr/>
              </p:nvSpPr>
              <p:spPr bwMode="auto">
                <a:xfrm>
                  <a:off x="8586788" y="3798888"/>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4" y="110"/>
                        <a:pt x="16" y="106"/>
                        <a:pt x="10" y="97"/>
                      </a:cubicBezTo>
                      <a:cubicBezTo>
                        <a:pt x="3" y="88"/>
                        <a:pt x="0" y="74"/>
                        <a:pt x="0" y="57"/>
                      </a:cubicBezTo>
                      <a:cubicBezTo>
                        <a:pt x="0" y="38"/>
                        <a:pt x="3" y="24"/>
                        <a:pt x="10" y="14"/>
                      </a:cubicBezTo>
                      <a:cubicBezTo>
                        <a:pt x="16" y="5"/>
                        <a:pt x="26" y="0"/>
                        <a:pt x="38" y="0"/>
                      </a:cubicBezTo>
                      <a:cubicBezTo>
                        <a:pt x="62" y="0"/>
                        <a:pt x="73" y="18"/>
                        <a:pt x="73" y="55"/>
                      </a:cubicBezTo>
                      <a:cubicBezTo>
                        <a:pt x="73" y="73"/>
                        <a:pt x="70" y="87"/>
                        <a:pt x="63" y="96"/>
                      </a:cubicBezTo>
                      <a:cubicBezTo>
                        <a:pt x="57" y="106"/>
                        <a:pt x="47" y="110"/>
                        <a:pt x="36" y="110"/>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Freeform 55"/>
                <p:cNvSpPr>
                  <a:spLocks/>
                </p:cNvSpPr>
                <p:nvPr/>
              </p:nvSpPr>
              <p:spPr bwMode="auto">
                <a:xfrm>
                  <a:off x="8831263"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3" y="11"/>
                        <a:pt x="16" y="10"/>
                      </a:cubicBezTo>
                      <a:cubicBezTo>
                        <a:pt x="19" y="9"/>
                        <a:pt x="21" y="7"/>
                        <a:pt x="24" y="6"/>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Freeform 56"/>
                <p:cNvSpPr>
                  <a:spLocks noEditPoints="1"/>
                </p:cNvSpPr>
                <p:nvPr/>
              </p:nvSpPr>
              <p:spPr bwMode="auto">
                <a:xfrm>
                  <a:off x="8988425" y="3108325"/>
                  <a:ext cx="207963" cy="315913"/>
                </a:xfrm>
                <a:custGeom>
                  <a:avLst/>
                  <a:gdLst>
                    <a:gd name="T0" fmla="*/ 35 w 73"/>
                    <a:gd name="T1" fmla="*/ 111 h 111"/>
                    <a:gd name="T2" fmla="*/ 9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7"/>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Freeform 57"/>
                <p:cNvSpPr>
                  <a:spLocks/>
                </p:cNvSpPr>
                <p:nvPr/>
              </p:nvSpPr>
              <p:spPr bwMode="auto">
                <a:xfrm>
                  <a:off x="9223375"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Freeform 58"/>
                <p:cNvSpPr>
                  <a:spLocks noEditPoints="1"/>
                </p:cNvSpPr>
                <p:nvPr/>
              </p:nvSpPr>
              <p:spPr bwMode="auto">
                <a:xfrm>
                  <a:off x="938053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0" name="Freeform 59"/>
                <p:cNvSpPr>
                  <a:spLocks/>
                </p:cNvSpPr>
                <p:nvPr/>
              </p:nvSpPr>
              <p:spPr bwMode="auto">
                <a:xfrm>
                  <a:off x="8040688"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3 w 39"/>
                    <a:gd name="T19" fmla="*/ 6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7"/>
                      </a:cubicBezTo>
                      <a:cubicBezTo>
                        <a:pt x="8" y="28"/>
                        <a:pt x="4" y="29"/>
                        <a:pt x="0" y="31"/>
                      </a:cubicBezTo>
                      <a:cubicBezTo>
                        <a:pt x="0" y="16"/>
                        <a:pt x="0" y="16"/>
                        <a:pt x="0" y="16"/>
                      </a:cubicBezTo>
                      <a:cubicBezTo>
                        <a:pt x="3" y="15"/>
                        <a:pt x="5" y="14"/>
                        <a:pt x="8" y="13"/>
                      </a:cubicBezTo>
                      <a:cubicBezTo>
                        <a:pt x="11" y="12"/>
                        <a:pt x="13" y="11"/>
                        <a:pt x="16" y="10"/>
                      </a:cubicBezTo>
                      <a:cubicBezTo>
                        <a:pt x="18" y="9"/>
                        <a:pt x="21" y="7"/>
                        <a:pt x="23" y="6"/>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1" name="Freeform 60"/>
                <p:cNvSpPr>
                  <a:spLocks/>
                </p:cNvSpPr>
                <p:nvPr/>
              </p:nvSpPr>
              <p:spPr bwMode="auto">
                <a:xfrm>
                  <a:off x="8426450"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2" name="Freeform 61"/>
                <p:cNvSpPr>
                  <a:spLocks noEditPoints="1"/>
                </p:cNvSpPr>
                <p:nvPr/>
              </p:nvSpPr>
              <p:spPr bwMode="auto">
                <a:xfrm>
                  <a:off x="8197850" y="3108325"/>
                  <a:ext cx="207963" cy="315913"/>
                </a:xfrm>
                <a:custGeom>
                  <a:avLst/>
                  <a:gdLst>
                    <a:gd name="T0" fmla="*/ 35 w 73"/>
                    <a:gd name="T1" fmla="*/ 111 h 111"/>
                    <a:gd name="T2" fmla="*/ 9 w 73"/>
                    <a:gd name="T3" fmla="*/ 97 h 111"/>
                    <a:gd name="T4" fmla="*/ 0 w 73"/>
                    <a:gd name="T5" fmla="*/ 57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7"/>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62"/>
                <p:cNvSpPr>
                  <a:spLocks noEditPoints="1"/>
                </p:cNvSpPr>
                <p:nvPr/>
              </p:nvSpPr>
              <p:spPr bwMode="auto">
                <a:xfrm>
                  <a:off x="858678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7"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94" name="Group 93"/>
              <p:cNvGrpSpPr/>
              <p:nvPr/>
            </p:nvGrpSpPr>
            <p:grpSpPr>
              <a:xfrm>
                <a:off x="9784274" y="4790767"/>
                <a:ext cx="931082" cy="636030"/>
                <a:chOff x="10236200" y="3170238"/>
                <a:chExt cx="1062038" cy="725487"/>
              </a:xfrm>
              <a:solidFill>
                <a:schemeClr val="accent5"/>
              </a:solidFill>
            </p:grpSpPr>
            <p:sp>
              <p:nvSpPr>
                <p:cNvPr id="95" name="Freeform 94"/>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95"/>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96"/>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97"/>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98"/>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Freeform 99"/>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Freeform 100"/>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Freeform 101"/>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Freeform 102"/>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Freeform 103"/>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104"/>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105"/>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7" name="Freeform 106"/>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107"/>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9" name="Freeform 108"/>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0" name="Freeform 109"/>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1" name="Freeform 110"/>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2" name="Freeform 111"/>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3" name="Freeform 112"/>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Freeform 113"/>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Freeform 114"/>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Freeform 115"/>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Freeform 116"/>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8" name="Freeform 117"/>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9" name="Freeform 118"/>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0" name="Freeform 119"/>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120"/>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2" name="Freeform 121"/>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Freeform 122"/>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27" name="Group 126"/>
              <p:cNvGrpSpPr/>
              <p:nvPr/>
            </p:nvGrpSpPr>
            <p:grpSpPr>
              <a:xfrm>
                <a:off x="8616736" y="5375377"/>
                <a:ext cx="702773" cy="827459"/>
                <a:chOff x="5433800" y="4790767"/>
                <a:chExt cx="1264119" cy="1488399"/>
              </a:xfrm>
              <a:effectLst/>
            </p:grpSpPr>
            <p:sp>
              <p:nvSpPr>
                <p:cNvPr id="8" name="Oval 7"/>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000000"/>
                    </a:solidFill>
                  </a:endParaRPr>
                </a:p>
              </p:txBody>
            </p:sp>
          </p:grpSp>
          <p:grpSp>
            <p:nvGrpSpPr>
              <p:cNvPr id="128" name="Group 127"/>
              <p:cNvGrpSpPr/>
              <p:nvPr/>
            </p:nvGrpSpPr>
            <p:grpSpPr>
              <a:xfrm>
                <a:off x="9847006" y="5354227"/>
                <a:ext cx="506203" cy="596014"/>
                <a:chOff x="5433800" y="4790767"/>
                <a:chExt cx="1264119" cy="1488399"/>
              </a:xfrm>
              <a:effectLst/>
            </p:grpSpPr>
            <p:sp>
              <p:nvSpPr>
                <p:cNvPr id="129" name="Oval 128"/>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0"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000000"/>
                    </a:solidFill>
                  </a:endParaRPr>
                </a:p>
              </p:txBody>
            </p:sp>
          </p:grpSp>
        </p:grpSp>
      </p:grpSp>
      <p:sp>
        <p:nvSpPr>
          <p:cNvPr id="2" name="Title 1"/>
          <p:cNvSpPr>
            <a:spLocks noGrp="1"/>
          </p:cNvSpPr>
          <p:nvPr>
            <p:ph type="title"/>
          </p:nvPr>
        </p:nvSpPr>
        <p:spPr/>
        <p:txBody>
          <a:bodyPr/>
          <a:lstStyle/>
          <a:p>
            <a:r>
              <a:rPr lang="en-US" sz="4800" dirty="0"/>
              <a:t>Enhance data protection and compliance </a:t>
            </a:r>
          </a:p>
        </p:txBody>
      </p:sp>
      <p:sp>
        <p:nvSpPr>
          <p:cNvPr id="46" name="TextBox 45"/>
          <p:cNvSpPr txBox="1"/>
          <p:nvPr/>
        </p:nvSpPr>
        <p:spPr>
          <a:xfrm>
            <a:off x="12181773" y="6264550"/>
            <a:ext cx="184730" cy="646331"/>
          </a:xfrm>
          <a:prstGeom prst="rect">
            <a:avLst/>
          </a:prstGeom>
          <a:noFill/>
        </p:spPr>
        <p:txBody>
          <a:bodyPr wrap="none" rtlCol="0">
            <a:spAutoFit/>
          </a:bodyPr>
          <a:lstStyle/>
          <a:p>
            <a:pPr algn="r"/>
            <a:endParaRPr lang="en-US" sz="3600" b="1" dirty="0">
              <a:solidFill>
                <a:srgbClr val="D0E6B8"/>
              </a:solidFill>
            </a:endParaRPr>
          </a:p>
        </p:txBody>
      </p:sp>
      <p:grpSp>
        <p:nvGrpSpPr>
          <p:cNvPr id="58" name="Group 57"/>
          <p:cNvGrpSpPr/>
          <p:nvPr/>
        </p:nvGrpSpPr>
        <p:grpSpPr>
          <a:xfrm>
            <a:off x="-75304" y="6497619"/>
            <a:ext cx="12267304" cy="461665"/>
            <a:chOff x="-75304" y="6497619"/>
            <a:chExt cx="12267304" cy="461665"/>
          </a:xfrm>
        </p:grpSpPr>
        <p:grpSp>
          <p:nvGrpSpPr>
            <p:cNvPr id="59" name="Group 58"/>
            <p:cNvGrpSpPr/>
            <p:nvPr/>
          </p:nvGrpSpPr>
          <p:grpSpPr>
            <a:xfrm>
              <a:off x="0" y="6522601"/>
              <a:ext cx="12192000" cy="354000"/>
              <a:chOff x="2577137" y="4571778"/>
              <a:chExt cx="9101124" cy="1390560"/>
            </a:xfrm>
          </p:grpSpPr>
          <p:sp>
            <p:nvSpPr>
              <p:cNvPr id="61" name="TextBox 4"/>
              <p:cNvSpPr txBox="1"/>
              <p:nvPr/>
            </p:nvSpPr>
            <p:spPr>
              <a:xfrm>
                <a:off x="2577137" y="4571778"/>
                <a:ext cx="3416327" cy="1390458"/>
              </a:xfrm>
              <a:prstGeom prst="rect">
                <a:avLst/>
              </a:prstGeom>
              <a:solidFill>
                <a:schemeClr val="accent2"/>
              </a:solidFill>
            </p:spPr>
            <p:txBody>
              <a:bodyPr wrap="square" lIns="457200" tIns="137160" rIns="365760" rtlCol="0">
                <a:noAutofit/>
              </a:bodyPr>
              <a:lstStyle/>
              <a:p>
                <a:pPr>
                  <a:lnSpc>
                    <a:spcPts val="3000"/>
                  </a:lnSpc>
                </a:pPr>
                <a:r>
                  <a:rPr lang="en-US" sz="2800" dirty="0">
                    <a:solidFill>
                      <a:srgbClr val="FFFFFF"/>
                    </a:solidFill>
                    <a:latin typeface="Segoe UI Light"/>
                  </a:rPr>
                  <a:t> </a:t>
                </a:r>
              </a:p>
            </p:txBody>
          </p:sp>
          <p:sp>
            <p:nvSpPr>
              <p:cNvPr id="62" name="TextBox 5"/>
              <p:cNvSpPr txBox="1"/>
              <p:nvPr/>
            </p:nvSpPr>
            <p:spPr>
              <a:xfrm>
                <a:off x="4727278" y="4572002"/>
                <a:ext cx="3351966" cy="1390014"/>
              </a:xfrm>
              <a:prstGeom prst="rect">
                <a:avLst/>
              </a:prstGeom>
              <a:solidFill>
                <a:schemeClr val="accent2">
                  <a:lumMod val="75000"/>
                </a:schemeClr>
              </a:solidFill>
            </p:spPr>
            <p:txBody>
              <a:bodyPr wrap="square" lIns="457200" tIns="137160" rIns="365760" rtlCol="0">
                <a:noAutofit/>
              </a:bodyPr>
              <a:lstStyle/>
              <a:p>
                <a:pPr defTabSz="913949">
                  <a:lnSpc>
                    <a:spcPts val="2941"/>
                  </a:lnSpc>
                  <a:defRPr/>
                </a:pPr>
                <a:endParaRPr lang="en-US" sz="2800" kern="0" dirty="0">
                  <a:solidFill>
                    <a:srgbClr val="FFFFFF"/>
                  </a:solidFill>
                  <a:latin typeface="Segoe UI Light"/>
                </a:endParaRPr>
              </a:p>
            </p:txBody>
          </p:sp>
          <p:sp>
            <p:nvSpPr>
              <p:cNvPr id="63" name="TextBox 6"/>
              <p:cNvSpPr txBox="1"/>
              <p:nvPr/>
            </p:nvSpPr>
            <p:spPr>
              <a:xfrm>
                <a:off x="8041939" y="4572324"/>
                <a:ext cx="3636322" cy="1390014"/>
              </a:xfrm>
              <a:prstGeom prst="rect">
                <a:avLst/>
              </a:prstGeom>
              <a:solidFill>
                <a:schemeClr val="accent2">
                  <a:lumMod val="50000"/>
                </a:schemeClr>
              </a:solidFill>
            </p:spPr>
            <p:txBody>
              <a:bodyPr wrap="square" lIns="457200" tIns="137160" rIns="640080" rtlCol="0">
                <a:noAutofit/>
              </a:bodyPr>
              <a:lstStyle/>
              <a:p>
                <a:pPr defTabSz="913949">
                  <a:lnSpc>
                    <a:spcPts val="2941"/>
                  </a:lnSpc>
                  <a:defRPr/>
                </a:pPr>
                <a:endParaRPr lang="en-US" sz="2800" kern="0" dirty="0">
                  <a:solidFill>
                    <a:srgbClr val="FFFFFF"/>
                  </a:solidFill>
                  <a:latin typeface="Segoe UI Light"/>
                </a:endParaRPr>
              </a:p>
            </p:txBody>
          </p:sp>
        </p:grpSp>
        <p:sp>
          <p:nvSpPr>
            <p:cNvPr id="60" name="TextBox 59"/>
            <p:cNvSpPr txBox="1"/>
            <p:nvPr/>
          </p:nvSpPr>
          <p:spPr>
            <a:xfrm>
              <a:off x="-75304" y="6497619"/>
              <a:ext cx="3227294" cy="461665"/>
            </a:xfrm>
            <a:prstGeom prst="rect">
              <a:avLst/>
            </a:prstGeom>
            <a:noFill/>
          </p:spPr>
          <p:txBody>
            <a:bodyPr wrap="square" lIns="182880" tIns="146304" rIns="182880" bIns="146304" rtlCol="0">
              <a:spAutoFit/>
            </a:bodyPr>
            <a:lstStyle/>
            <a:p>
              <a:pPr>
                <a:lnSpc>
                  <a:spcPct val="90000"/>
                </a:lnSpc>
              </a:pPr>
              <a:r>
                <a:rPr lang="en-US" sz="1100" dirty="0">
                  <a:solidFill>
                    <a:srgbClr val="FFFFFF"/>
                  </a:solidFill>
                </a:rPr>
                <a:t>Microsoft Confidential</a:t>
              </a:r>
            </a:p>
          </p:txBody>
        </p:sp>
      </p:grpSp>
      <p:grpSp>
        <p:nvGrpSpPr>
          <p:cNvPr id="165" name="Group 164"/>
          <p:cNvGrpSpPr/>
          <p:nvPr/>
        </p:nvGrpSpPr>
        <p:grpSpPr>
          <a:xfrm>
            <a:off x="9059502" y="5168936"/>
            <a:ext cx="908118" cy="1039330"/>
            <a:chOff x="8908825" y="4457141"/>
            <a:chExt cx="1325107" cy="1516569"/>
          </a:xfrm>
        </p:grpSpPr>
        <p:grpSp>
          <p:nvGrpSpPr>
            <p:cNvPr id="54" name="Group 53"/>
            <p:cNvGrpSpPr/>
            <p:nvPr/>
          </p:nvGrpSpPr>
          <p:grpSpPr>
            <a:xfrm>
              <a:off x="8908825" y="4457141"/>
              <a:ext cx="1325107" cy="1516569"/>
              <a:chOff x="9692489" y="5620149"/>
              <a:chExt cx="837737" cy="958779"/>
            </a:xfrm>
            <a:solidFill>
              <a:srgbClr val="2E75B6"/>
            </a:solidFill>
          </p:grpSpPr>
          <p:sp>
            <p:nvSpPr>
              <p:cNvPr id="55" name="Freeform 10"/>
              <p:cNvSpPr>
                <a:spLocks/>
              </p:cNvSpPr>
              <p:nvPr/>
            </p:nvSpPr>
            <p:spPr bwMode="auto">
              <a:xfrm>
                <a:off x="9692489" y="5620149"/>
                <a:ext cx="837737" cy="958779"/>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6" name="Freeform 10"/>
              <p:cNvSpPr>
                <a:spLocks/>
              </p:cNvSpPr>
              <p:nvPr/>
            </p:nvSpPr>
            <p:spPr bwMode="auto">
              <a:xfrm>
                <a:off x="9765190" y="5703355"/>
                <a:ext cx="692335" cy="792366"/>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grp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pic>
          <p:nvPicPr>
            <p:cNvPr id="164" name="Picture 1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9300941" y="4910380"/>
              <a:ext cx="548133" cy="479138"/>
            </a:xfrm>
            <a:prstGeom prst="rect">
              <a:avLst/>
            </a:prstGeom>
          </p:spPr>
        </p:pic>
      </p:grpSp>
    </p:spTree>
    <p:extLst>
      <p:ext uri="{BB962C8B-B14F-4D97-AF65-F5344CB8AC3E}">
        <p14:creationId xmlns:p14="http://schemas.microsoft.com/office/powerpoint/2010/main" val="15326364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p:cTn id="7" dur="500" fill="hold"/>
                                        <p:tgtEl>
                                          <p:spTgt spid="165"/>
                                        </p:tgtEl>
                                        <p:attrNameLst>
                                          <p:attrName>ppt_w</p:attrName>
                                        </p:attrNameLst>
                                      </p:cBhvr>
                                      <p:tavLst>
                                        <p:tav tm="0">
                                          <p:val>
                                            <p:fltVal val="0"/>
                                          </p:val>
                                        </p:tav>
                                        <p:tav tm="100000">
                                          <p:val>
                                            <p:strVal val="#ppt_w"/>
                                          </p:val>
                                        </p:tav>
                                      </p:tavLst>
                                    </p:anim>
                                    <p:anim calcmode="lin" valueType="num">
                                      <p:cBhvr>
                                        <p:cTn id="8" dur="500" fill="hold"/>
                                        <p:tgtEl>
                                          <p:spTgt spid="165"/>
                                        </p:tgtEl>
                                        <p:attrNameLst>
                                          <p:attrName>ppt_h</p:attrName>
                                        </p:attrNameLst>
                                      </p:cBhvr>
                                      <p:tavLst>
                                        <p:tav tm="0">
                                          <p:val>
                                            <p:fltVal val="0"/>
                                          </p:val>
                                        </p:tav>
                                        <p:tav tm="100000">
                                          <p:val>
                                            <p:strVal val="#ppt_h"/>
                                          </p:val>
                                        </p:tav>
                                      </p:tavLst>
                                    </p:anim>
                                    <p:animEffect transition="in" filter="fade">
                                      <p:cBhvr>
                                        <p:cTn id="9"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Scaling</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Manual from portal</a:t>
            </a:r>
            <a:endParaRPr lang="en-US" dirty="0" smtClean="0">
              <a:solidFill>
                <a:schemeClr val="bg2"/>
              </a:solidFill>
              <a:latin typeface="+mj-lt"/>
            </a:endParaRPr>
          </a:p>
          <a:p>
            <a:r>
              <a:rPr lang="en-US"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From command line</a:t>
            </a:r>
            <a:endParaRPr lang="en-US" dirty="0" smtClean="0">
              <a:solidFill>
                <a:schemeClr val="bg1"/>
              </a:solidFill>
              <a:latin typeface="+mj-lt"/>
            </a:endParaRPr>
          </a:p>
          <a:p>
            <a:r>
              <a:rPr lang="en-US"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Via Management APIs &amp; SDKs</a:t>
            </a:r>
            <a:endParaRPr lang="en-US" dirty="0" smtClean="0">
              <a:solidFill>
                <a:schemeClr val="bg1"/>
              </a:solidFill>
              <a:latin typeface="+mj-lt"/>
              <a:sym typeface="Wingdings" panose="05000000000000000000" pitchFamily="2" charset="2"/>
            </a:endParaRPr>
          </a:p>
          <a:p>
            <a:r>
              <a:rPr lang="en-US" dirty="0">
                <a:solidFill>
                  <a:srgbClr val="92D050"/>
                </a:solidFill>
                <a:latin typeface="+mj-lt"/>
                <a:sym typeface="Wingdings" panose="05000000000000000000" pitchFamily="2" charset="2"/>
              </a:rPr>
              <a:t> </a:t>
            </a:r>
            <a:r>
              <a:rPr lang="en-US" altLang="zh-CN" dirty="0" err="1">
                <a:solidFill>
                  <a:schemeClr val="bg1"/>
                </a:solidFill>
                <a:latin typeface="+mj-lt"/>
                <a:sym typeface="Wingdings" panose="05000000000000000000" pitchFamily="2" charset="2"/>
              </a:rPr>
              <a:t>Autoscale</a:t>
            </a:r>
            <a:endParaRPr lang="en-US" dirty="0">
              <a:solidFill>
                <a:schemeClr val="bg1"/>
              </a:solidFill>
              <a:latin typeface="+mj-lt"/>
              <a:sym typeface="Wingdings" panose="05000000000000000000" pitchFamily="2" charset="2"/>
            </a:endParaRPr>
          </a:p>
          <a:p>
            <a:endParaRPr lang="en-US" dirty="0" smtClean="0">
              <a:solidFill>
                <a:schemeClr val="bg1"/>
              </a:solidFill>
              <a:latin typeface="+mj-lt"/>
            </a:endParaRPr>
          </a:p>
        </p:txBody>
      </p:sp>
    </p:spTree>
    <p:extLst>
      <p:ext uri="{BB962C8B-B14F-4D97-AF65-F5344CB8AC3E}">
        <p14:creationId xmlns:p14="http://schemas.microsoft.com/office/powerpoint/2010/main" val="429274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 Portal</a:t>
            </a:r>
            <a:endParaRPr lang="en-US" dirty="0"/>
          </a:p>
        </p:txBody>
      </p:sp>
      <p:pic>
        <p:nvPicPr>
          <p:cNvPr id="3" name="Picture 2"/>
          <p:cNvPicPr>
            <a:picLocks noChangeAspect="1"/>
          </p:cNvPicPr>
          <p:nvPr/>
        </p:nvPicPr>
        <p:blipFill>
          <a:blip r:embed="rId3"/>
          <a:stretch>
            <a:fillRect/>
          </a:stretch>
        </p:blipFill>
        <p:spPr>
          <a:xfrm>
            <a:off x="642923" y="1619673"/>
            <a:ext cx="6363027" cy="4330923"/>
          </a:xfrm>
          <a:prstGeom prst="rect">
            <a:avLst/>
          </a:prstGeom>
        </p:spPr>
      </p:pic>
      <p:pic>
        <p:nvPicPr>
          <p:cNvPr id="4" name="Picture 3"/>
          <p:cNvPicPr>
            <a:picLocks noChangeAspect="1"/>
          </p:cNvPicPr>
          <p:nvPr/>
        </p:nvPicPr>
        <p:blipFill>
          <a:blip r:embed="rId4">
            <a:duotone>
              <a:prstClr val="black"/>
              <a:schemeClr val="accent1">
                <a:tint val="45000"/>
                <a:satMod val="400000"/>
              </a:schemeClr>
            </a:duotone>
          </a:blip>
          <a:stretch>
            <a:fillRect/>
          </a:stretch>
        </p:blipFill>
        <p:spPr>
          <a:xfrm>
            <a:off x="7291958" y="3003207"/>
            <a:ext cx="1123499" cy="1026646"/>
          </a:xfrm>
          <a:prstGeom prst="rect">
            <a:avLst/>
          </a:prstGeom>
        </p:spPr>
      </p:pic>
      <p:pic>
        <p:nvPicPr>
          <p:cNvPr id="5" name="Picture 4"/>
          <p:cNvPicPr>
            <a:picLocks noChangeAspect="1"/>
          </p:cNvPicPr>
          <p:nvPr/>
        </p:nvPicPr>
        <p:blipFill>
          <a:blip r:embed="rId4">
            <a:duotone>
              <a:prstClr val="black"/>
              <a:schemeClr val="accent1">
                <a:tint val="45000"/>
                <a:satMod val="400000"/>
              </a:schemeClr>
            </a:duotone>
          </a:blip>
          <a:stretch>
            <a:fillRect/>
          </a:stretch>
        </p:blipFill>
        <p:spPr>
          <a:xfrm>
            <a:off x="9534644" y="2438201"/>
            <a:ext cx="2573937" cy="2352047"/>
          </a:xfrm>
          <a:prstGeom prst="rect">
            <a:avLst/>
          </a:prstGeom>
        </p:spPr>
      </p:pic>
      <p:cxnSp>
        <p:nvCxnSpPr>
          <p:cNvPr id="6" name="Straight Arrow Connector 5"/>
          <p:cNvCxnSpPr/>
          <p:nvPr/>
        </p:nvCxnSpPr>
        <p:spPr>
          <a:xfrm flipV="1">
            <a:off x="8674792" y="3397718"/>
            <a:ext cx="600517" cy="9625"/>
          </a:xfrm>
          <a:prstGeom prst="straightConnector1">
            <a:avLst/>
          </a:prstGeom>
          <a:ln w="57150">
            <a:solidFill>
              <a:srgbClr val="75E6FF"/>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40858664"/>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 Command Line</a:t>
            </a:r>
            <a:endParaRPr lang="en-US" dirty="0"/>
          </a:p>
        </p:txBody>
      </p:sp>
      <p:pic>
        <p:nvPicPr>
          <p:cNvPr id="3" name="Picture 2"/>
          <p:cNvPicPr>
            <a:picLocks noChangeAspect="1"/>
          </p:cNvPicPr>
          <p:nvPr/>
        </p:nvPicPr>
        <p:blipFill>
          <a:blip r:embed="rId3"/>
          <a:stretch>
            <a:fillRect/>
          </a:stretch>
        </p:blipFill>
        <p:spPr>
          <a:xfrm>
            <a:off x="265602" y="1641752"/>
            <a:ext cx="11506791" cy="6096313"/>
          </a:xfrm>
          <a:prstGeom prst="rect">
            <a:avLst/>
          </a:prstGeom>
        </p:spPr>
      </p:pic>
    </p:spTree>
    <p:extLst>
      <p:ext uri="{BB962C8B-B14F-4D97-AF65-F5344CB8AC3E}">
        <p14:creationId xmlns:p14="http://schemas.microsoft.com/office/powerpoint/2010/main" val="675444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a:off x="345678" y="5434312"/>
            <a:ext cx="10893482" cy="1226234"/>
            <a:chOff x="345678" y="5434312"/>
            <a:chExt cx="10893482" cy="1226234"/>
          </a:xfrm>
        </p:grpSpPr>
        <p:sp>
          <p:nvSpPr>
            <p:cNvPr id="28" name="TextBox 27"/>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29" name="TextBox 28"/>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8" dur="2000" fill="hold"/>
                                        <p:tgtEl>
                                          <p:spTgt spid="3"/>
                                        </p:tgtEl>
                                        <p:attrNameLst>
                                          <p:attrName>ppt_x</p:attrName>
                                          <p:attrName>ppt_y</p:attrName>
                                        </p:attrNameLst>
                                      </p:cBhvr>
                                      <p:rCtr x="16784" y="10301"/>
                                    </p:animMotion>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6"/>
                                        </p:tgtEl>
                                      </p:cBhvr>
                                      <p:by x="150000" y="150000"/>
                                    </p:animScale>
                                  </p:childTnLst>
                                </p:cTn>
                              </p:par>
                              <p:par>
                                <p:cTn id="45" presetID="6" presetClass="emph" presetSubtype="0" fill="hold" nodeType="withEffect">
                                  <p:stCondLst>
                                    <p:cond delay="0"/>
                                  </p:stCondLst>
                                  <p:childTnLst>
                                    <p:animScale>
                                      <p:cBhvr>
                                        <p:cTn id="46" dur="500" fill="hold"/>
                                        <p:tgtEl>
                                          <p:spTgt spid="4"/>
                                        </p:tgtEl>
                                      </p:cBhvr>
                                      <p:by x="50000" y="50000"/>
                                    </p:animScale>
                                  </p:childTnLst>
                                </p:cTn>
                              </p:par>
                              <p:par>
                                <p:cTn id="47" presetID="9" presetClass="emph" presetSubtype="0" nodeType="withEffect">
                                  <p:stCondLst>
                                    <p:cond delay="0"/>
                                  </p:stCondLst>
                                  <p:childTnLst>
                                    <p:set>
                                      <p:cBhvr rctx="PPT">
                                        <p:cTn id="48" dur="indefinite"/>
                                        <p:tgtEl>
                                          <p:spTgt spid="9"/>
                                        </p:tgtEl>
                                        <p:attrNameLst>
                                          <p:attrName>style.opacity</p:attrName>
                                        </p:attrNameLst>
                                      </p:cBhvr>
                                      <p:to>
                                        <p:strVal val="0.5"/>
                                      </p:to>
                                    </p:set>
                                    <p:animEffect filter="image" prLst="opacity: 0.5">
                                      <p:cBhvr rctx="IE">
                                        <p:cTn id="49" dur="indefinite"/>
                                        <p:tgtEl>
                                          <p:spTgt spid="9"/>
                                        </p:tgtEl>
                                      </p:cBhvr>
                                    </p:animEffect>
                                  </p:childTnLst>
                                </p:cTn>
                              </p:par>
                              <p:par>
                                <p:cTn id="50" presetID="9" presetClass="emph" presetSubtype="0" grpId="1" nodeType="withEffect">
                                  <p:stCondLst>
                                    <p:cond delay="0"/>
                                  </p:stCondLst>
                                  <p:childTnLst>
                                    <p:set>
                                      <p:cBhvr rctx="PPT">
                                        <p:cTn id="51" dur="indefinite"/>
                                        <p:tgtEl>
                                          <p:spTgt spid="2"/>
                                        </p:tgtEl>
                                        <p:attrNameLst>
                                          <p:attrName>style.opacity</p:attrName>
                                        </p:attrNameLst>
                                      </p:cBhvr>
                                      <p:to>
                                        <p:strVal val="0.5"/>
                                      </p:to>
                                    </p:set>
                                    <p:animEffect filter="image" prLst="opacity: 0.5">
                                      <p:cBhvr rctx="IE">
                                        <p:cTn id="52" dur="indefinite"/>
                                        <p:tgtEl>
                                          <p:spTgt spid="2"/>
                                        </p:tgtEl>
                                      </p:cBhvr>
                                    </p:animEffect>
                                  </p:childTnLst>
                                </p:cTn>
                              </p:par>
                              <p:par>
                                <p:cTn id="53" presetID="9" presetClass="emph" presetSubtype="0" nodeType="withEffect">
                                  <p:stCondLst>
                                    <p:cond delay="0"/>
                                  </p:stCondLst>
                                  <p:childTnLst>
                                    <p:set>
                                      <p:cBhvr rctx="PPT">
                                        <p:cTn id="54" dur="indefinite"/>
                                        <p:tgtEl>
                                          <p:spTgt spid="7"/>
                                        </p:tgtEl>
                                        <p:attrNameLst>
                                          <p:attrName>style.opacity</p:attrName>
                                        </p:attrNameLst>
                                      </p:cBhvr>
                                      <p:to>
                                        <p:strVal val="0.5"/>
                                      </p:to>
                                    </p:set>
                                    <p:animEffect filter="image" prLst="opacity: 0.5">
                                      <p:cBhvr rctx="IE">
                                        <p:cTn id="55" dur="indefinite"/>
                                        <p:tgtEl>
                                          <p:spTgt spid="7"/>
                                        </p:tgtEl>
                                      </p:cBhvr>
                                    </p:animEffect>
                                  </p:childTnLst>
                                </p:cTn>
                              </p:par>
                              <p:par>
                                <p:cTn id="56" presetID="9" presetClass="emph" presetSubtype="0" nodeType="withEffect">
                                  <p:stCondLst>
                                    <p:cond delay="0"/>
                                  </p:stCondLst>
                                  <p:childTnLst>
                                    <p:set>
                                      <p:cBhvr rctx="PPT">
                                        <p:cTn id="57" dur="indefinite"/>
                                        <p:tgtEl>
                                          <p:spTgt spid="8"/>
                                        </p:tgtEl>
                                        <p:attrNameLst>
                                          <p:attrName>style.opacity</p:attrName>
                                        </p:attrNameLst>
                                      </p:cBhvr>
                                      <p:to>
                                        <p:strVal val="0.5"/>
                                      </p:to>
                                    </p:set>
                                    <p:animEffect filter="image" prLst="opacity: 0.5">
                                      <p:cBhvr rctx="IE">
                                        <p:cTn id="58" dur="indefinite"/>
                                        <p:tgtEl>
                                          <p:spTgt spid="8"/>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par>
                          <p:cTn id="93" fill="hold">
                            <p:stCondLst>
                              <p:cond delay="1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left)">
                                      <p:cBhvr>
                                        <p:cTn id="101" dur="500"/>
                                        <p:tgtEl>
                                          <p:spTgt spid="25"/>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left)">
                                      <p:cBhvr>
                                        <p:cTn id="105" dur="500"/>
                                        <p:tgtEl>
                                          <p:spTgt spid="22"/>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left)">
                                      <p:cBhvr>
                                        <p:cTn id="109" dur="500"/>
                                        <p:tgtEl>
                                          <p:spTgt spid="23"/>
                                        </p:tgtEl>
                                      </p:cBhvr>
                                    </p:animEffect>
                                  </p:childTnLst>
                                </p:cTn>
                              </p:par>
                            </p:childTnLst>
                          </p:cTn>
                        </p:par>
                        <p:par>
                          <p:cTn id="110" fill="hold">
                            <p:stCondLst>
                              <p:cond delay="2000"/>
                            </p:stCondLst>
                            <p:childTnLst>
                              <p:par>
                                <p:cTn id="111" presetID="22" presetClass="entr" presetSubtype="8" fill="hold"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mph" presetSubtype="0" nodeType="clickEffect">
                                  <p:stCondLst>
                                    <p:cond delay="0"/>
                                  </p:stCondLst>
                                  <p:childTnLst>
                                    <p:set>
                                      <p:cBhvr rctx="PPT">
                                        <p:cTn id="117" dur="indefinite"/>
                                        <p:tgtEl>
                                          <p:spTgt spid="12"/>
                                        </p:tgtEl>
                                        <p:attrNameLst>
                                          <p:attrName>style.opacity</p:attrName>
                                        </p:attrNameLst>
                                      </p:cBhvr>
                                      <p:to>
                                        <p:strVal val="0.5"/>
                                      </p:to>
                                    </p:set>
                                    <p:animEffect filter="image" prLst="opacity: 0.5">
                                      <p:cBhvr rctx="IE">
                                        <p:cTn id="118" dur="indefinite"/>
                                        <p:tgtEl>
                                          <p:spTgt spid="12"/>
                                        </p:tgtEl>
                                      </p:cBhvr>
                                    </p:animEffect>
                                  </p:childTnLst>
                                </p:cTn>
                              </p:par>
                              <p:par>
                                <p:cTn id="119" presetID="9" presetClass="emph" presetSubtype="0" nodeType="withEffect">
                                  <p:stCondLst>
                                    <p:cond delay="0"/>
                                  </p:stCondLst>
                                  <p:childTnLst>
                                    <p:set>
                                      <p:cBhvr rctx="PPT">
                                        <p:cTn id="120" dur="indefinite"/>
                                        <p:tgtEl>
                                          <p:spTgt spid="14"/>
                                        </p:tgtEl>
                                        <p:attrNameLst>
                                          <p:attrName>style.opacity</p:attrName>
                                        </p:attrNameLst>
                                      </p:cBhvr>
                                      <p:to>
                                        <p:strVal val="0.5"/>
                                      </p:to>
                                    </p:set>
                                    <p:animEffect filter="image" prLst="opacity: 0.5">
                                      <p:cBhvr rctx="IE">
                                        <p:cTn id="121" dur="indefinite"/>
                                        <p:tgtEl>
                                          <p:spTgt spid="14"/>
                                        </p:tgtEl>
                                      </p:cBhvr>
                                    </p:animEffect>
                                  </p:childTnLst>
                                </p:cTn>
                              </p:par>
                              <p:par>
                                <p:cTn id="122" presetID="9" presetClass="emph" presetSubtype="0" nodeType="withEffect">
                                  <p:stCondLst>
                                    <p:cond delay="0"/>
                                  </p:stCondLst>
                                  <p:childTnLst>
                                    <p:set>
                                      <p:cBhvr rctx="PPT">
                                        <p:cTn id="123" dur="indefinite"/>
                                        <p:tgtEl>
                                          <p:spTgt spid="15"/>
                                        </p:tgtEl>
                                        <p:attrNameLst>
                                          <p:attrName>style.opacity</p:attrName>
                                        </p:attrNameLst>
                                      </p:cBhvr>
                                      <p:to>
                                        <p:strVal val="0.5"/>
                                      </p:to>
                                    </p:set>
                                    <p:animEffect filter="image" prLst="opacity: 0.5">
                                      <p:cBhvr rctx="IE">
                                        <p:cTn id="124" dur="indefinite"/>
                                        <p:tgtEl>
                                          <p:spTgt spid="15"/>
                                        </p:tgtEl>
                                      </p:cBhvr>
                                    </p:animEffect>
                                  </p:childTnLst>
                                </p:cTn>
                              </p:par>
                              <p:par>
                                <p:cTn id="125" presetID="9" presetClass="emph" presetSubtype="0" nodeType="withEffect">
                                  <p:stCondLst>
                                    <p:cond delay="0"/>
                                  </p:stCondLst>
                                  <p:childTnLst>
                                    <p:set>
                                      <p:cBhvr rctx="PPT">
                                        <p:cTn id="126" dur="indefinite"/>
                                        <p:tgtEl>
                                          <p:spTgt spid="18"/>
                                        </p:tgtEl>
                                        <p:attrNameLst>
                                          <p:attrName>style.opacity</p:attrName>
                                        </p:attrNameLst>
                                      </p:cBhvr>
                                      <p:to>
                                        <p:strVal val="0.5"/>
                                      </p:to>
                                    </p:set>
                                    <p:animEffect filter="image" prLst="opacity: 0.5">
                                      <p:cBhvr rctx="IE">
                                        <p:cTn id="127" dur="indefinite"/>
                                        <p:tgtEl>
                                          <p:spTgt spid="18"/>
                                        </p:tgtEl>
                                      </p:cBhvr>
                                    </p:animEffect>
                                  </p:childTnLst>
                                </p:cTn>
                              </p:par>
                              <p:par>
                                <p:cTn id="128" presetID="9" presetClass="emph" presetSubtype="0" nodeType="withEffect">
                                  <p:stCondLst>
                                    <p:cond delay="0"/>
                                  </p:stCondLst>
                                  <p:childTnLst>
                                    <p:set>
                                      <p:cBhvr rctx="PPT">
                                        <p:cTn id="129" dur="indefinite"/>
                                        <p:tgtEl>
                                          <p:spTgt spid="19"/>
                                        </p:tgtEl>
                                        <p:attrNameLst>
                                          <p:attrName>style.opacity</p:attrName>
                                        </p:attrNameLst>
                                      </p:cBhvr>
                                      <p:to>
                                        <p:strVal val="0.5"/>
                                      </p:to>
                                    </p:set>
                                    <p:animEffect filter="image" prLst="opacity: 0.5">
                                      <p:cBhvr rctx="IE">
                                        <p:cTn id="130" dur="indefinite"/>
                                        <p:tgtEl>
                                          <p:spTgt spid="19"/>
                                        </p:tgtEl>
                                      </p:cBhvr>
                                    </p:animEffect>
                                  </p:childTnLst>
                                </p:cTn>
                              </p:par>
                              <p:par>
                                <p:cTn id="131" presetID="9" presetClass="emph" presetSubtype="0" nodeType="withEffect">
                                  <p:stCondLst>
                                    <p:cond delay="0"/>
                                  </p:stCondLst>
                                  <p:childTnLst>
                                    <p:set>
                                      <p:cBhvr rctx="PPT">
                                        <p:cTn id="132" dur="indefinite"/>
                                        <p:tgtEl>
                                          <p:spTgt spid="20"/>
                                        </p:tgtEl>
                                        <p:attrNameLst>
                                          <p:attrName>style.opacity</p:attrName>
                                        </p:attrNameLst>
                                      </p:cBhvr>
                                      <p:to>
                                        <p:strVal val="0.5"/>
                                      </p:to>
                                    </p:set>
                                    <p:animEffect filter="image" prLst="opacity: 0.5">
                                      <p:cBhvr rctx="IE">
                                        <p:cTn id="133" dur="indefinite"/>
                                        <p:tgtEl>
                                          <p:spTgt spid="20"/>
                                        </p:tgtEl>
                                      </p:cBhvr>
                                    </p:animEffect>
                                  </p:childTnLst>
                                </p:cTn>
                              </p:par>
                              <p:par>
                                <p:cTn id="134" presetID="9" presetClass="emph" presetSubtype="0" nodeType="withEffect">
                                  <p:stCondLst>
                                    <p:cond delay="0"/>
                                  </p:stCondLst>
                                  <p:childTnLst>
                                    <p:set>
                                      <p:cBhvr rctx="PPT">
                                        <p:cTn id="135" dur="indefinite"/>
                                        <p:tgtEl>
                                          <p:spTgt spid="21"/>
                                        </p:tgtEl>
                                        <p:attrNameLst>
                                          <p:attrName>style.opacity</p:attrName>
                                        </p:attrNameLst>
                                      </p:cBhvr>
                                      <p:to>
                                        <p:strVal val="0.5"/>
                                      </p:to>
                                    </p:set>
                                    <p:animEffect filter="image" prLst="opacity: 0.5">
                                      <p:cBhvr rctx="IE">
                                        <p:cTn id="136" dur="indefinite"/>
                                        <p:tgtEl>
                                          <p:spTgt spid="21"/>
                                        </p:tgtEl>
                                      </p:cBhvr>
                                    </p:animEffect>
                                  </p:childTnLst>
                                </p:cTn>
                              </p:par>
                              <p:par>
                                <p:cTn id="137" presetID="9" presetClass="emph" presetSubtype="0" nodeType="withEffect">
                                  <p:stCondLst>
                                    <p:cond delay="0"/>
                                  </p:stCondLst>
                                  <p:childTnLst>
                                    <p:set>
                                      <p:cBhvr rctx="PPT">
                                        <p:cTn id="138" dur="indefinite"/>
                                        <p:tgtEl>
                                          <p:spTgt spid="26"/>
                                        </p:tgtEl>
                                        <p:attrNameLst>
                                          <p:attrName>style.opacity</p:attrName>
                                        </p:attrNameLst>
                                      </p:cBhvr>
                                      <p:to>
                                        <p:strVal val="0.5"/>
                                      </p:to>
                                    </p:set>
                                    <p:animEffect filter="image" prLst="opacity: 0.5">
                                      <p:cBhvr rctx="IE">
                                        <p:cTn id="139"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 APIs &amp; SDKs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87202"/>
              </p:ext>
            </p:extLst>
          </p:nvPr>
        </p:nvGraphicFramePr>
        <p:xfrm>
          <a:off x="662517" y="2559685"/>
          <a:ext cx="11080750" cy="1280160"/>
        </p:xfrm>
        <a:graphic>
          <a:graphicData uri="http://schemas.openxmlformats.org/drawingml/2006/table">
            <a:tbl>
              <a:tblPr/>
              <a:tblGrid>
                <a:gridCol w="1480079">
                  <a:extLst>
                    <a:ext uri="{9D8B030D-6E8A-4147-A177-3AD203B41FA5}">
                      <a16:colId xmlns:a16="http://schemas.microsoft.com/office/drawing/2014/main" val="3359282789"/>
                    </a:ext>
                  </a:extLst>
                </a:gridCol>
                <a:gridCol w="9600671">
                  <a:extLst>
                    <a:ext uri="{9D8B030D-6E8A-4147-A177-3AD203B41FA5}">
                      <a16:colId xmlns:a16="http://schemas.microsoft.com/office/drawing/2014/main" val="3823199311"/>
                    </a:ext>
                  </a:extLst>
                </a:gridCol>
              </a:tblGrid>
              <a:tr h="0">
                <a:tc>
                  <a:txBody>
                    <a:bodyPr/>
                    <a:lstStyle/>
                    <a:p>
                      <a:r>
                        <a:rPr lang="en-US" b="1" dirty="0">
                          <a:solidFill>
                            <a:schemeClr val="bg1"/>
                          </a:solidFill>
                        </a:rPr>
                        <a:t>Method </a:t>
                      </a:r>
                    </a:p>
                  </a:txBody>
                  <a:tcPr anchor="ctr">
                    <a:lnL>
                      <a:noFill/>
                    </a:lnL>
                    <a:lnR>
                      <a:noFill/>
                    </a:lnR>
                    <a:lnT>
                      <a:noFill/>
                    </a:lnT>
                    <a:lnB>
                      <a:noFill/>
                    </a:lnB>
                  </a:tcPr>
                </a:tc>
                <a:tc>
                  <a:txBody>
                    <a:bodyPr/>
                    <a:lstStyle/>
                    <a:p>
                      <a:r>
                        <a:rPr lang="en-US" b="1" dirty="0">
                          <a:solidFill>
                            <a:schemeClr val="bg1"/>
                          </a:solidFill>
                        </a:rPr>
                        <a:t>Request URI </a:t>
                      </a:r>
                    </a:p>
                  </a:txBody>
                  <a:tcPr anchor="ctr">
                    <a:lnL>
                      <a:noFill/>
                    </a:lnL>
                    <a:lnR>
                      <a:noFill/>
                    </a:lnR>
                    <a:lnT>
                      <a:noFill/>
                    </a:lnT>
                    <a:lnB>
                      <a:noFill/>
                    </a:lnB>
                  </a:tcPr>
                </a:tc>
                <a:extLst>
                  <a:ext uri="{0D108BD9-81ED-4DB2-BD59-A6C34878D82A}">
                    <a16:rowId xmlns:a16="http://schemas.microsoft.com/office/drawing/2014/main" val="825669567"/>
                  </a:ext>
                </a:extLst>
              </a:tr>
              <a:tr h="0">
                <a:tc>
                  <a:txBody>
                    <a:bodyPr/>
                    <a:lstStyle/>
                    <a:p>
                      <a:r>
                        <a:rPr lang="en-US" dirty="0">
                          <a:solidFill>
                            <a:schemeClr val="bg1"/>
                          </a:solidFill>
                        </a:rPr>
                        <a:t>PUT</a:t>
                      </a:r>
                    </a:p>
                  </a:txBody>
                  <a:tcPr anchor="ctr">
                    <a:lnL>
                      <a:noFill/>
                    </a:lnL>
                    <a:lnR>
                      <a:noFill/>
                    </a:lnR>
                    <a:lnT>
                      <a:noFill/>
                    </a:lnT>
                    <a:lnB>
                      <a:noFill/>
                    </a:lnB>
                  </a:tcPr>
                </a:tc>
                <a:tc>
                  <a:txBody>
                    <a:bodyPr/>
                    <a:lstStyle/>
                    <a:p>
                      <a:r>
                        <a:rPr lang="en-US" dirty="0">
                          <a:solidFill>
                            <a:schemeClr val="bg1"/>
                          </a:solidFill>
                        </a:rPr>
                        <a:t>https://management.core.windows.net/&lt;subscription-id&gt;/services/hostedservices/&lt;cloudservice-name&gt;/deployments/&lt;deployment-name&gt;/roles/&lt;role-name&gt; </a:t>
                      </a:r>
                    </a:p>
                  </a:txBody>
                  <a:tcPr anchor="ctr">
                    <a:lnL>
                      <a:noFill/>
                    </a:lnL>
                    <a:lnR>
                      <a:noFill/>
                    </a:lnR>
                    <a:lnT>
                      <a:noFill/>
                    </a:lnT>
                    <a:lnB>
                      <a:noFill/>
                    </a:lnB>
                  </a:tcPr>
                </a:tc>
                <a:extLst>
                  <a:ext uri="{0D108BD9-81ED-4DB2-BD59-A6C34878D82A}">
                    <a16:rowId xmlns:a16="http://schemas.microsoft.com/office/drawing/2014/main" val="1544059432"/>
                  </a:ext>
                </a:extLst>
              </a:tr>
            </a:tbl>
          </a:graphicData>
        </a:graphic>
      </p:graphicFrame>
      <p:sp>
        <p:nvSpPr>
          <p:cNvPr id="7" name="Rectangle 6"/>
          <p:cNvSpPr/>
          <p:nvPr/>
        </p:nvSpPr>
        <p:spPr>
          <a:xfrm>
            <a:off x="493065" y="1928969"/>
            <a:ext cx="6096000" cy="523220"/>
          </a:xfrm>
          <a:prstGeom prst="rect">
            <a:avLst/>
          </a:prstGeom>
        </p:spPr>
        <p:txBody>
          <a:bodyPr>
            <a:spAutoFit/>
          </a:bodyPr>
          <a:lstStyle/>
          <a:p>
            <a:r>
              <a:rPr lang="en-US" sz="2800" dirty="0" smtClean="0">
                <a:solidFill>
                  <a:schemeClr val="bg1"/>
                </a:solidFill>
              </a:rPr>
              <a:t>HTTP Service Management API</a:t>
            </a:r>
            <a:endParaRPr lang="en-US" sz="2800" dirty="0">
              <a:solidFill>
                <a:schemeClr val="bg1"/>
              </a:solidFill>
            </a:endParaRPr>
          </a:p>
        </p:txBody>
      </p:sp>
      <p:sp>
        <p:nvSpPr>
          <p:cNvPr id="8" name="Rectangle 7"/>
          <p:cNvSpPr/>
          <p:nvPr/>
        </p:nvSpPr>
        <p:spPr>
          <a:xfrm>
            <a:off x="560797" y="4579036"/>
            <a:ext cx="12630269" cy="523220"/>
          </a:xfrm>
          <a:prstGeom prst="rect">
            <a:avLst/>
          </a:prstGeom>
        </p:spPr>
        <p:txBody>
          <a:bodyPr wrap="square">
            <a:spAutoFit/>
          </a:bodyPr>
          <a:lstStyle/>
          <a:p>
            <a:r>
              <a:rPr lang="en-US" sz="2800" dirty="0" smtClean="0">
                <a:solidFill>
                  <a:schemeClr val="bg1"/>
                </a:solidFill>
              </a:rPr>
              <a:t>Service Management SDKs for .NET, PHP, Ruby, Python, Java, Go &amp; more</a:t>
            </a:r>
            <a:endParaRPr lang="en-US" sz="2800" dirty="0">
              <a:solidFill>
                <a:schemeClr val="bg1"/>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205726822"/>
              </p:ext>
            </p:extLst>
          </p:nvPr>
        </p:nvGraphicFramePr>
        <p:xfrm>
          <a:off x="662517" y="5225367"/>
          <a:ext cx="7277100" cy="1320800"/>
        </p:xfrm>
        <a:graphic>
          <a:graphicData uri="http://schemas.openxmlformats.org/presentationml/2006/ole">
            <mc:AlternateContent xmlns:mc="http://schemas.openxmlformats.org/markup-compatibility/2006">
              <mc:Choice xmlns:v="urn:schemas-microsoft-com:vml" Requires="v">
                <p:oleObj spid="_x0000_s1107" name="Image" r:id="rId4" imgW="7277400" imgH="1320840" progId="Photoshop.Image.15">
                  <p:embed/>
                </p:oleObj>
              </mc:Choice>
              <mc:Fallback>
                <p:oleObj name="Image" r:id="rId4" imgW="7277400" imgH="1320840" progId="Photoshop.Image.15">
                  <p:embed/>
                  <p:pic>
                    <p:nvPicPr>
                      <p:cNvPr id="0" name=""/>
                      <p:cNvPicPr/>
                      <p:nvPr/>
                    </p:nvPicPr>
                    <p:blipFill>
                      <a:blip r:embed="rId5"/>
                      <a:stretch>
                        <a:fillRect/>
                      </a:stretch>
                    </p:blipFill>
                    <p:spPr>
                      <a:xfrm>
                        <a:off x="662517" y="5225367"/>
                        <a:ext cx="7277100" cy="1320800"/>
                      </a:xfrm>
                      <a:prstGeom prst="rect">
                        <a:avLst/>
                      </a:prstGeom>
                    </p:spPr>
                  </p:pic>
                </p:oleObj>
              </mc:Fallback>
            </mc:AlternateContent>
          </a:graphicData>
        </a:graphic>
      </p:graphicFrame>
    </p:spTree>
    <p:extLst>
      <p:ext uri="{BB962C8B-B14F-4D97-AF65-F5344CB8AC3E}">
        <p14:creationId xmlns:p14="http://schemas.microsoft.com/office/powerpoint/2010/main" val="1381271410"/>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Scale</a:t>
            </a:r>
            <a:endParaRPr lang="en-US" dirty="0"/>
          </a:p>
        </p:txBody>
      </p:sp>
      <p:sp>
        <p:nvSpPr>
          <p:cNvPr id="3" name="TextBox 2"/>
          <p:cNvSpPr txBox="1"/>
          <p:nvPr/>
        </p:nvSpPr>
        <p:spPr>
          <a:xfrm>
            <a:off x="560798" y="1763485"/>
            <a:ext cx="11539826" cy="4031873"/>
          </a:xfrm>
          <a:prstGeom prst="rect">
            <a:avLst/>
          </a:prstGeom>
          <a:noFill/>
        </p:spPr>
        <p:txBody>
          <a:bodyPr wrap="none" rtlCol="0">
            <a:spAutoFit/>
          </a:bodyPr>
          <a:lstStyle/>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Doesn’t auto scale size but rather # of instances</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Turns existing instances on/off as configured</a:t>
            </a: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Why is that good? You don’t pay when </a:t>
            </a:r>
            <a:r>
              <a:rPr lang="en-US" sz="4000" dirty="0" err="1" smtClean="0">
                <a:solidFill>
                  <a:schemeClr val="bg1"/>
                </a:solidFill>
              </a:rPr>
              <a:t>stoppe</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Scale either by metric or by schedule</a:t>
            </a: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Configure how quickly or slowly to scale</a:t>
            </a:r>
          </a:p>
          <a:p>
            <a:pPr marL="571500" indent="-571500">
              <a:lnSpc>
                <a:spcPct val="90000"/>
              </a:lnSpc>
              <a:spcBef>
                <a:spcPct val="20000"/>
              </a:spcBef>
              <a:buSzPct val="80000"/>
              <a:buFont typeface="Arial" panose="020B0604020202020204" pitchFamily="34" charset="0"/>
              <a:buChar char="•"/>
            </a:pPr>
            <a:r>
              <a:rPr lang="en-US" sz="4000" dirty="0" err="1" smtClean="0">
                <a:solidFill>
                  <a:schemeClr val="bg1"/>
                </a:solidFill>
              </a:rPr>
              <a:t>Autoscale</a:t>
            </a:r>
            <a:r>
              <a:rPr lang="en-US" sz="4000" dirty="0" smtClean="0">
                <a:solidFill>
                  <a:schemeClr val="bg1"/>
                </a:solidFill>
              </a:rPr>
              <a:t> is configured per cloud service</a:t>
            </a:r>
          </a:p>
        </p:txBody>
      </p:sp>
    </p:spTree>
    <p:extLst>
      <p:ext uri="{BB962C8B-B14F-4D97-AF65-F5344CB8AC3E}">
        <p14:creationId xmlns:p14="http://schemas.microsoft.com/office/powerpoint/2010/main" val="131888754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Configuring </a:t>
            </a:r>
            <a:r>
              <a:rPr lang="en-US" dirty="0" err="1" smtClean="0"/>
              <a:t>Autoscale</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 </a:t>
            </a:r>
            <a:r>
              <a:rPr lang="en-US" sz="4400" dirty="0" err="1" smtClean="0">
                <a:latin typeface="+mj-lt"/>
              </a:rPr>
              <a:t>autoscaling</a:t>
            </a:r>
            <a:r>
              <a:rPr lang="en-US" sz="4400" dirty="0" smtClean="0">
                <a:latin typeface="+mj-lt"/>
              </a:rPr>
              <a:t> using Azure portal</a:t>
            </a:r>
            <a:endParaRPr lang="en-US" sz="4400" dirty="0">
              <a:latin typeface="+mj-lt"/>
            </a:endParaRPr>
          </a:p>
        </p:txBody>
      </p:sp>
    </p:spTree>
    <p:extLst>
      <p:ext uri="{BB962C8B-B14F-4D97-AF65-F5344CB8AC3E}">
        <p14:creationId xmlns:p14="http://schemas.microsoft.com/office/powerpoint/2010/main" val="169593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a:t>
            </a:r>
            <a:r>
              <a:rPr lang="en-US" altLang="zh-CN" sz="13800" dirty="0" smtClean="0">
                <a:solidFill>
                  <a:schemeClr val="bg1"/>
                </a:solidFill>
              </a:rPr>
              <a:t>Networks</a:t>
            </a:r>
            <a:endParaRPr lang="en-US" sz="13800" dirty="0">
              <a:solidFill>
                <a:schemeClr val="bg1"/>
              </a:solidFill>
            </a:endParaRPr>
          </a:p>
        </p:txBody>
      </p:sp>
    </p:spTree>
    <p:extLst>
      <p:ext uri="{BB962C8B-B14F-4D97-AF65-F5344CB8AC3E}">
        <p14:creationId xmlns:p14="http://schemas.microsoft.com/office/powerpoint/2010/main" val="748918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55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Cross-premises Connectivity</a:t>
            </a:r>
            <a:endParaRPr lang="en-US" dirty="0"/>
          </a:p>
        </p:txBody>
      </p:sp>
      <p:sp>
        <p:nvSpPr>
          <p:cNvPr id="3" name="Content Placeholder 2"/>
          <p:cNvSpPr>
            <a:spLocks noGrp="1"/>
          </p:cNvSpPr>
          <p:nvPr>
            <p:ph idx="1"/>
          </p:nvPr>
        </p:nvSpPr>
        <p:spPr/>
        <p:txBody>
          <a:bodyPr>
            <a:noAutofit/>
          </a:bodyPr>
          <a:lstStyle/>
          <a:p>
            <a:r>
              <a:rPr lang="en-US" sz="2800" dirty="0" smtClean="0"/>
              <a:t>Site-to</a:t>
            </a:r>
            <a:r>
              <a:rPr lang="en-US" altLang="zh-CN" sz="2800" dirty="0" smtClean="0"/>
              <a:t>-site</a:t>
            </a:r>
          </a:p>
          <a:p>
            <a:pPr marL="457200" lvl="1" indent="0">
              <a:buNone/>
            </a:pPr>
            <a:r>
              <a:rPr lang="en-US" altLang="zh-CN" sz="2000" dirty="0"/>
              <a:t>Create a secure connection between your on-premises site and your virtual network</a:t>
            </a:r>
          </a:p>
          <a:p>
            <a:r>
              <a:rPr lang="en-US" altLang="zh-CN" sz="2800" dirty="0" smtClean="0"/>
              <a:t>Point-to-site</a:t>
            </a:r>
          </a:p>
          <a:p>
            <a:pPr marL="457200" lvl="1" indent="0">
              <a:buNone/>
            </a:pPr>
            <a:r>
              <a:rPr lang="en-US" altLang="zh-CN" sz="2000" dirty="0"/>
              <a:t>Create a secure connection via VPN to your virtual network</a:t>
            </a:r>
            <a:endParaRPr lang="en-US" altLang="zh-CN" sz="2000" dirty="0" smtClean="0"/>
          </a:p>
          <a:p>
            <a:r>
              <a:rPr lang="en-US" altLang="zh-CN" sz="2800" dirty="0" err="1" smtClean="0"/>
              <a:t>ExpressRoute</a:t>
            </a:r>
            <a:r>
              <a:rPr lang="en-US" altLang="zh-CN" sz="2800" baseline="30000" dirty="0" err="1" smtClean="0"/>
              <a:t>TM</a:t>
            </a:r>
            <a:endParaRPr lang="en-US" altLang="zh-CN" sz="2800" baseline="30000" dirty="0" smtClean="0"/>
          </a:p>
          <a:p>
            <a:pPr marL="457200" lvl="1" indent="0">
              <a:buNone/>
            </a:pPr>
            <a:r>
              <a:rPr lang="en-US" altLang="zh-CN" sz="2800" baseline="30000" dirty="0"/>
              <a:t>Create a private connection between Azure data centers and infrastructures on your premises or in a co-location environment.</a:t>
            </a:r>
          </a:p>
          <a:p>
            <a:pPr lvl="2"/>
            <a:r>
              <a:rPr lang="en-US" altLang="zh-CN" sz="2000" baseline="30000" dirty="0"/>
              <a:t>Connect at an </a:t>
            </a:r>
            <a:r>
              <a:rPr lang="en-US" altLang="zh-CN" sz="2000" baseline="30000" dirty="0" err="1"/>
              <a:t>ExpressRoute</a:t>
            </a:r>
            <a:r>
              <a:rPr lang="en-US" altLang="zh-CN" sz="2000" baseline="30000" dirty="0"/>
              <a:t> location (Exchange Provider facility)</a:t>
            </a:r>
          </a:p>
          <a:p>
            <a:pPr lvl="2"/>
            <a:r>
              <a:rPr lang="en-US" altLang="zh-CN" sz="2000" baseline="30000" dirty="0"/>
              <a:t>Direct connect via a Network Service Provider</a:t>
            </a:r>
          </a:p>
          <a:p>
            <a:pPr lvl="1"/>
            <a:endParaRPr lang="en-US" altLang="zh-CN" sz="2400" baseline="30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56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6" name="Group 5"/>
          <p:cNvGrpSpPr/>
          <p:nvPr/>
        </p:nvGrpSpPr>
        <p:grpSpPr>
          <a:xfrm>
            <a:off x="6100709" y="4680829"/>
            <a:ext cx="5080678" cy="1571921"/>
            <a:chOff x="6810148" y="4977493"/>
            <a:chExt cx="4214130" cy="1295615"/>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739414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Virtual Network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Point-to-Site connection</a:t>
            </a:r>
            <a:endParaRPr lang="en-US" sz="4400" dirty="0">
              <a:latin typeface="+mj-lt"/>
            </a:endParaRPr>
          </a:p>
        </p:txBody>
      </p:sp>
    </p:spTree>
    <p:extLst>
      <p:ext uri="{BB962C8B-B14F-4D97-AF65-F5344CB8AC3E}">
        <p14:creationId xmlns:p14="http://schemas.microsoft.com/office/powerpoint/2010/main" val="119083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But wait, there’s more!</a:t>
            </a:r>
            <a:endParaRPr lang="en-US" sz="8800" dirty="0"/>
          </a:p>
        </p:txBody>
      </p:sp>
    </p:spTree>
    <p:extLst>
      <p:ext uri="{BB962C8B-B14F-4D97-AF65-F5344CB8AC3E}">
        <p14:creationId xmlns:p14="http://schemas.microsoft.com/office/powerpoint/2010/main" val="118721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95" y="135822"/>
            <a:ext cx="10986231" cy="825787"/>
          </a:xfrm>
        </p:spPr>
        <p:txBody>
          <a:bodyPr>
            <a:normAutofit fontScale="90000"/>
          </a:bodyPr>
          <a:lstStyle/>
          <a:p>
            <a:r>
              <a:rPr lang="en-US" dirty="0" smtClean="0">
                <a:solidFill>
                  <a:schemeClr val="bg1"/>
                </a:solidFill>
              </a:rPr>
              <a:t>Microsoft Azure Services</a:t>
            </a:r>
            <a:r>
              <a:rPr lang="en-US" dirty="0">
                <a:solidFill>
                  <a:schemeClr val="bg1"/>
                </a:solidFill>
              </a:rPr>
              <a:t/>
            </a:r>
            <a:br>
              <a:rPr lang="en-US" dirty="0">
                <a:solidFill>
                  <a:schemeClr val="bg1"/>
                </a:solidFill>
              </a:rPr>
            </a:br>
            <a:endParaRPr lang="en-US" dirty="0">
              <a:solidFill>
                <a:schemeClr val="bg1"/>
              </a:solidFill>
            </a:endParaRPr>
          </a:p>
        </p:txBody>
      </p:sp>
      <p:sp>
        <p:nvSpPr>
          <p:cNvPr id="156" name="Rectangle 155"/>
          <p:cNvSpPr/>
          <p:nvPr/>
        </p:nvSpPr>
        <p:spPr>
          <a:xfrm>
            <a:off x="6914688" y="4257185"/>
            <a:ext cx="49763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157" name="Rectangle 156"/>
          <p:cNvSpPr/>
          <p:nvPr/>
        </p:nvSpPr>
        <p:spPr>
          <a:xfrm>
            <a:off x="6922094" y="4343059"/>
            <a:ext cx="492544"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nvGrpSpPr>
          <p:cNvPr id="225" name="Group 224"/>
          <p:cNvGrpSpPr/>
          <p:nvPr/>
        </p:nvGrpSpPr>
        <p:grpSpPr>
          <a:xfrm>
            <a:off x="250859" y="1664314"/>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Multifactor</a:t>
                  </a:r>
                </a:p>
                <a:p>
                  <a:r>
                    <a:rPr lang="en-US" sz="1100" dirty="0">
                      <a:solidFill>
                        <a:schemeClr val="bg1"/>
                      </a:solidFill>
                      <a:latin typeface="Segoe UI" panose="020B0502040204020203" pitchFamily="34" charset="0"/>
                      <a:cs typeface="Segoe UI" panose="020B0502040204020203" pitchFamily="34" charset="0"/>
                    </a:rPr>
                    <a:t>Authentication</a:t>
                  </a:r>
                </a:p>
              </p:txBody>
            </p:sp>
            <p:pic>
              <p:nvPicPr>
                <p:cNvPr id="201" name="Picture 3"/>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Access Control</a:t>
              </a:r>
            </a:p>
            <a:p>
              <a:r>
                <a:rPr lang="en-US" sz="1100" b="1" dirty="0">
                  <a:solidFill>
                    <a:schemeClr val="bg1"/>
                  </a:solidFill>
                  <a:latin typeface="Segoe UI" panose="020B0502040204020203" pitchFamily="34" charset="0"/>
                  <a:cs typeface="Segoe UI" panose="020B0502040204020203" pitchFamily="34" charset="0"/>
                </a:rPr>
                <a:t>Layer</a:t>
              </a:r>
            </a:p>
            <a:p>
              <a:endParaRPr lang="en-US" sz="1100" b="1" dirty="0">
                <a:solidFill>
                  <a:schemeClr val="bg1"/>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5024" y="2959432"/>
            <a:ext cx="7157296" cy="968283"/>
            <a:chOff x="253436" y="3565828"/>
            <a:chExt cx="7157296"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Integration </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6"/>
              <a:ext cx="6439662" cy="788603"/>
              <a:chOff x="971070" y="3609563"/>
              <a:chExt cx="6439662" cy="788603"/>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Service Bus</a:t>
                  </a:r>
                </a:p>
              </p:txBody>
            </p:sp>
            <p:pic>
              <p:nvPicPr>
                <p:cNvPr id="196" name="Picture 8"/>
                <p:cNvPicPr>
                  <a:picLocks noChangeAspect="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BizTalk Services</a:t>
                  </a:r>
                </a:p>
              </p:txBody>
            </p:sp>
            <p:pic>
              <p:nvPicPr>
                <p:cNvPr id="203" name="Picture 2"/>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Traffic Manager</a:t>
                  </a:r>
                </a:p>
              </p:txBody>
            </p:sp>
            <p:pic>
              <p:nvPicPr>
                <p:cNvPr id="204" name="Picture 26"/>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Virtual Networks</a:t>
                  </a:r>
                </a:p>
              </p:txBody>
            </p:sp>
            <p:pic>
              <p:nvPicPr>
                <p:cNvPr id="205" name="Picture 17"/>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3"/>
                <a:ext cx="970356" cy="780717"/>
                <a:chOff x="6440376" y="3609253"/>
                <a:chExt cx="970356" cy="780717"/>
              </a:xfrm>
            </p:grpSpPr>
            <p:sp>
              <p:nvSpPr>
                <p:cNvPr id="172" name="Rectangle 171"/>
                <p:cNvSpPr/>
                <p:nvPr/>
              </p:nvSpPr>
              <p:spPr>
                <a:xfrm>
                  <a:off x="6440376" y="3613349"/>
                  <a:ext cx="970356" cy="77662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Express Route</a:t>
                  </a:r>
                </a:p>
              </p:txBody>
            </p:sp>
            <p:pic>
              <p:nvPicPr>
                <p:cNvPr id="206" name="Picture 1"/>
                <p:cNvPicPr>
                  <a:picLocks noChangeAspect="1"/>
                </p:cNvPicPr>
                <p:nvPr/>
              </p:nvPicPr>
              <p:blipFill>
                <a:blip r:embed="rId10" cstate="print">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5024" y="4067047"/>
            <a:ext cx="10555080" cy="949052"/>
            <a:chOff x="253436" y="4673444"/>
            <a:chExt cx="10555080" cy="949052"/>
          </a:xfrm>
          <a:solidFill>
            <a:srgbClr val="0075C9"/>
          </a:solidFill>
        </p:grpSpPr>
        <p:sp>
          <p:nvSpPr>
            <p:cNvPr id="75" name="TextBox 74"/>
            <p:cNvSpPr txBox="1"/>
            <p:nvPr/>
          </p:nvSpPr>
          <p:spPr>
            <a:xfrm rot="16200000">
              <a:off x="-5702" y="4932582"/>
              <a:ext cx="949052"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Application</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a:grpFill/>
          </p:grpSpPr>
          <p:grpSp>
            <p:nvGrpSpPr>
              <p:cNvPr id="215" name="Group 214"/>
              <p:cNvGrpSpPr/>
              <p:nvPr/>
            </p:nvGrpSpPr>
            <p:grpSpPr>
              <a:xfrm>
                <a:off x="962247" y="4732622"/>
                <a:ext cx="988002" cy="777240"/>
                <a:chOff x="962247" y="4703208"/>
                <a:chExt cx="988002" cy="750431"/>
              </a:xfrm>
              <a:grpFill/>
            </p:grpSpPr>
            <p:sp>
              <p:nvSpPr>
                <p:cNvPr id="124" name="Rectangle 123"/>
                <p:cNvSpPr/>
                <p:nvPr/>
              </p:nvSpPr>
              <p:spPr>
                <a:xfrm>
                  <a:off x="962247" y="4703208"/>
                  <a:ext cx="988002"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API Mgmt</a:t>
                  </a:r>
                </a:p>
              </p:txBody>
            </p:sp>
            <p:pic>
              <p:nvPicPr>
                <p:cNvPr id="125" name="Picture 1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a:grpFill/>
              </p:spPr>
            </p:pic>
          </p:grpSp>
          <p:grpSp>
            <p:nvGrpSpPr>
              <p:cNvPr id="213" name="Group 212"/>
              <p:cNvGrpSpPr/>
              <p:nvPr/>
            </p:nvGrpSpPr>
            <p:grpSpPr>
              <a:xfrm>
                <a:off x="3185125" y="4732622"/>
                <a:ext cx="970746" cy="777240"/>
                <a:chOff x="3175957" y="4703208"/>
                <a:chExt cx="970746" cy="750431"/>
              </a:xfrm>
              <a:grpFill/>
            </p:grpSpPr>
            <p:sp>
              <p:nvSpPr>
                <p:cNvPr id="51" name="Rectangle 50"/>
                <p:cNvSpPr/>
                <p:nvPr/>
              </p:nvSpPr>
              <p:spPr>
                <a:xfrm>
                  <a:off x="3175957" y="4703208"/>
                  <a:ext cx="970746"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Websites</a:t>
                  </a:r>
                </a:p>
              </p:txBody>
            </p:sp>
            <p:pic>
              <p:nvPicPr>
                <p:cNvPr id="144" name="Picture 11"/>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a:grpFill/>
            </p:grpSpPr>
            <p:sp>
              <p:nvSpPr>
                <p:cNvPr id="52" name="Rectangle 51"/>
                <p:cNvSpPr/>
                <p:nvPr/>
              </p:nvSpPr>
              <p:spPr>
                <a:xfrm>
                  <a:off x="4405052" y="4777097"/>
                  <a:ext cx="988002"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Cloud Services</a:t>
                  </a:r>
                </a:p>
              </p:txBody>
            </p:sp>
            <p:pic>
              <p:nvPicPr>
                <p:cNvPr id="149" name="Picture 20"/>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a:grpFill/>
            </p:grpSpPr>
            <p:sp>
              <p:nvSpPr>
                <p:cNvPr id="53" name="Rectangle 52"/>
                <p:cNvSpPr/>
                <p:nvPr/>
              </p:nvSpPr>
              <p:spPr>
                <a:xfrm>
                  <a:off x="5497654" y="4777098"/>
                  <a:ext cx="970746" cy="7504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5987463" y="4820389"/>
                  <a:ext cx="442896" cy="4053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a:grpFill/>
            </p:grpSpPr>
            <p:sp>
              <p:nvSpPr>
                <p:cNvPr id="49" name="Rectangle 48"/>
                <p:cNvSpPr/>
                <p:nvPr/>
              </p:nvSpPr>
              <p:spPr>
                <a:xfrm>
                  <a:off x="2068435" y="4688149"/>
                  <a:ext cx="1015690"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Mobile Services</a:t>
                  </a:r>
                </a:p>
              </p:txBody>
            </p:sp>
            <p:pic>
              <p:nvPicPr>
                <p:cNvPr id="171" name="Picture 73"/>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a:grpFill/>
            </p:grpSpPr>
            <p:sp>
              <p:nvSpPr>
                <p:cNvPr id="143" name="Rectangle 142"/>
                <p:cNvSpPr/>
                <p:nvPr/>
              </p:nvSpPr>
              <p:spPr>
                <a:xfrm>
                  <a:off x="6840274" y="4771966"/>
                  <a:ext cx="1030563"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Media Services</a:t>
                  </a:r>
                </a:p>
              </p:txBody>
            </p:sp>
            <p:pic>
              <p:nvPicPr>
                <p:cNvPr id="198" name="Picture 14"/>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a:grpFill/>
            </p:grpSpPr>
            <p:sp>
              <p:nvSpPr>
                <p:cNvPr id="148" name="Rectangle 147"/>
                <p:cNvSpPr/>
                <p:nvPr/>
              </p:nvSpPr>
              <p:spPr>
                <a:xfrm>
                  <a:off x="7972092" y="4771966"/>
                  <a:ext cx="1030563"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Notification Hubs</a:t>
                  </a:r>
                </a:p>
              </p:txBody>
            </p:sp>
            <p:pic>
              <p:nvPicPr>
                <p:cNvPr id="199" name="Picture 13"/>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a:grpFill/>
            </p:grpSpPr>
            <p:sp>
              <p:nvSpPr>
                <p:cNvPr id="54" name="Rectangle 53"/>
                <p:cNvSpPr/>
                <p:nvPr/>
              </p:nvSpPr>
              <p:spPr>
                <a:xfrm>
                  <a:off x="9109052" y="4771966"/>
                  <a:ext cx="987605"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a:grpFill/>
            </p:grpSpPr>
            <p:sp>
              <p:nvSpPr>
                <p:cNvPr id="152" name="Rectangle 151"/>
                <p:cNvSpPr/>
                <p:nvPr/>
              </p:nvSpPr>
              <p:spPr>
                <a:xfrm>
                  <a:off x="10224547" y="4771966"/>
                  <a:ext cx="987605"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19">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grpSp>
      <p:grpSp>
        <p:nvGrpSpPr>
          <p:cNvPr id="3" name="Group 2"/>
          <p:cNvGrpSpPr/>
          <p:nvPr/>
        </p:nvGrpSpPr>
        <p:grpSpPr>
          <a:xfrm>
            <a:off x="269071" y="5155430"/>
            <a:ext cx="10549581" cy="1019635"/>
            <a:chOff x="896471" y="5136203"/>
            <a:chExt cx="10549581" cy="1019635"/>
          </a:xfrm>
        </p:grpSpPr>
        <p:grpSp>
          <p:nvGrpSpPr>
            <p:cNvPr id="108" name="Group 107"/>
            <p:cNvGrpSpPr/>
            <p:nvPr/>
          </p:nvGrpSpPr>
          <p:grpSpPr>
            <a:xfrm>
              <a:off x="896471" y="5136203"/>
              <a:ext cx="10549581" cy="1019635"/>
              <a:chOff x="894883" y="5742599"/>
              <a:chExt cx="10549581" cy="1019635"/>
            </a:xfrm>
          </p:grpSpPr>
          <p:sp>
            <p:nvSpPr>
              <p:cNvPr id="123" name="TextBox 122"/>
              <p:cNvSpPr txBox="1"/>
              <p:nvPr/>
            </p:nvSpPr>
            <p:spPr>
              <a:xfrm rot="16200000">
                <a:off x="515836" y="6121646"/>
                <a:ext cx="1019635" cy="261542"/>
              </a:xfrm>
              <a:prstGeom prst="rect">
                <a:avLst/>
              </a:prstGeom>
              <a:noFill/>
            </p:spPr>
            <p:txBody>
              <a:bodyPr wrap="squar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1617406" y="5889512"/>
                <a:ext cx="3154896" cy="751724"/>
                <a:chOff x="1491479" y="5889512"/>
                <a:chExt cx="3150465" cy="751724"/>
              </a:xfrm>
            </p:grpSpPr>
            <p:grpSp>
              <p:nvGrpSpPr>
                <p:cNvPr id="31" name="Group 30"/>
                <p:cNvGrpSpPr/>
                <p:nvPr/>
              </p:nvGrpSpPr>
              <p:grpSpPr>
                <a:xfrm>
                  <a:off x="1491479" y="5889512"/>
                  <a:ext cx="987605" cy="750431"/>
                  <a:chOff x="1803104" y="5889512"/>
                  <a:chExt cx="987605" cy="750431"/>
                </a:xfrm>
              </p:grpSpPr>
              <p:sp>
                <p:nvSpPr>
                  <p:cNvPr id="59" name="Rectangle 58"/>
                  <p:cNvSpPr/>
                  <p:nvPr/>
                </p:nvSpPr>
                <p:spPr>
                  <a:xfrm>
                    <a:off x="1803104" y="5889512"/>
                    <a:ext cx="987605"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0">
                    <a:biLevel thresh="50000"/>
                    <a:extLst>
                      <a:ext uri="{28A0092B-C50C-407E-A947-70E740481C1C}">
                        <a14:useLocalDpi xmlns:a14="http://schemas.microsoft.com/office/drawing/2010/main" val="0"/>
                      </a:ext>
                    </a:extLst>
                  </a:blip>
                  <a:srcRect/>
                  <a:stretch>
                    <a:fillRect/>
                  </a:stretch>
                </p:blipFill>
                <p:spPr bwMode="auto">
                  <a:xfrm>
                    <a:off x="2286962"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59897" y="5889512"/>
                  <a:ext cx="1004290" cy="750431"/>
                  <a:chOff x="2913076" y="5889512"/>
                  <a:chExt cx="1004290" cy="750431"/>
                </a:xfrm>
              </p:grpSpPr>
              <p:sp>
                <p:nvSpPr>
                  <p:cNvPr id="60" name="Rectangle 59"/>
                  <p:cNvSpPr/>
                  <p:nvPr/>
                </p:nvSpPr>
                <p:spPr>
                  <a:xfrm>
                    <a:off x="2913076" y="5889512"/>
                    <a:ext cx="987552"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512967"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1" name="Group 80"/>
              <p:cNvGrpSpPr/>
              <p:nvPr/>
            </p:nvGrpSpPr>
            <p:grpSpPr>
              <a:xfrm>
                <a:off x="4879286" y="5885846"/>
                <a:ext cx="6565178" cy="760816"/>
                <a:chOff x="4902404" y="5885642"/>
                <a:chExt cx="6565178" cy="760816"/>
              </a:xfrm>
            </p:grpSpPr>
            <p:sp>
              <p:nvSpPr>
                <p:cNvPr id="126" name="Rectangle 125"/>
                <p:cNvSpPr/>
                <p:nvPr/>
              </p:nvSpPr>
              <p:spPr>
                <a:xfrm>
                  <a:off x="5978270" y="5896027"/>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Machine Learning</a:t>
                  </a:r>
                </a:p>
              </p:txBody>
            </p:sp>
            <p:grpSp>
              <p:nvGrpSpPr>
                <p:cNvPr id="26" name="Group 25"/>
                <p:cNvGrpSpPr/>
                <p:nvPr/>
              </p:nvGrpSpPr>
              <p:grpSpPr>
                <a:xfrm>
                  <a:off x="7130912" y="5896027"/>
                  <a:ext cx="970356" cy="750431"/>
                  <a:chOff x="8211357" y="5901190"/>
                  <a:chExt cx="970356" cy="750431"/>
                </a:xfrm>
              </p:grpSpPr>
              <p:sp>
                <p:nvSpPr>
                  <p:cNvPr id="55" name="Rectangle 54"/>
                  <p:cNvSpPr/>
                  <p:nvPr/>
                </p:nvSpPr>
                <p:spPr>
                  <a:xfrm>
                    <a:off x="8211357"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HD Insight</a:t>
                    </a:r>
                  </a:p>
                </p:txBody>
              </p:sp>
              <p:pic>
                <p:nvPicPr>
                  <p:cNvPr id="192" name="Picture 2"/>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8714504"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399015" y="5885642"/>
                  <a:ext cx="970356" cy="750431"/>
                  <a:chOff x="10499912" y="5901190"/>
                  <a:chExt cx="970356" cy="750431"/>
                </a:xfrm>
              </p:grpSpPr>
              <p:sp>
                <p:nvSpPr>
                  <p:cNvPr id="57" name="Rectangle 56"/>
                  <p:cNvSpPr/>
                  <p:nvPr/>
                </p:nvSpPr>
                <p:spPr>
                  <a:xfrm>
                    <a:off x="10499912"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Backup and Recovery</a:t>
                    </a:r>
                  </a:p>
                </p:txBody>
              </p:sp>
              <p:pic>
                <p:nvPicPr>
                  <p:cNvPr id="193" name="Picture 14"/>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11074501"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4902404" y="5896027"/>
                  <a:ext cx="970356" cy="750431"/>
                  <a:chOff x="5962397" y="5901190"/>
                  <a:chExt cx="970356" cy="750431"/>
                </a:xfrm>
              </p:grpSpPr>
              <p:sp>
                <p:nvSpPr>
                  <p:cNvPr id="167" name="Rectangle 166"/>
                  <p:cNvSpPr/>
                  <p:nvPr/>
                </p:nvSpPr>
                <p:spPr>
                  <a:xfrm>
                    <a:off x="5962397"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SQL Database</a:t>
                    </a:r>
                  </a:p>
                </p:txBody>
              </p:sp>
              <p:pic>
                <p:nvPicPr>
                  <p:cNvPr id="194" name="Picture 3"/>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6516990"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261782" y="5896027"/>
                  <a:ext cx="987605" cy="750431"/>
                  <a:chOff x="9352453" y="5901190"/>
                  <a:chExt cx="987605" cy="750431"/>
                </a:xfrm>
              </p:grpSpPr>
              <p:sp>
                <p:nvSpPr>
                  <p:cNvPr id="62" name="Rectangle 61"/>
                  <p:cNvSpPr/>
                  <p:nvPr/>
                </p:nvSpPr>
                <p:spPr>
                  <a:xfrm>
                    <a:off x="9352453" y="5901190"/>
                    <a:ext cx="987605"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9955426"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497226" y="5885642"/>
                  <a:ext cx="970356" cy="750431"/>
                  <a:chOff x="10497226" y="5885642"/>
                  <a:chExt cx="970356" cy="750431"/>
                </a:xfrm>
              </p:grpSpPr>
              <p:sp>
                <p:nvSpPr>
                  <p:cNvPr id="210" name="Rectangle 209"/>
                  <p:cNvSpPr/>
                  <p:nvPr/>
                </p:nvSpPr>
                <p:spPr>
                  <a:xfrm>
                    <a:off x="10497226" y="5885642"/>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err="1">
                        <a:solidFill>
                          <a:schemeClr val="bg1"/>
                        </a:solidFill>
                        <a:latin typeface="Segoe UI" panose="020B0502040204020203" pitchFamily="34" charset="0"/>
                        <a:cs typeface="Segoe UI" panose="020B0502040204020203" pitchFamily="34" charset="0"/>
                      </a:rPr>
                      <a:t>StorSimple</a:t>
                    </a:r>
                    <a:endParaRPr lang="en-US" sz="1100" dirty="0">
                      <a:solidFill>
                        <a:schemeClr val="bg1"/>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10943863"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129" name="Picture 128"/>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558283" y="5342332"/>
              <a:ext cx="334308" cy="323860"/>
            </a:xfrm>
            <a:prstGeom prst="rect">
              <a:avLst/>
            </a:prstGeom>
          </p:spPr>
        </p:pic>
      </p:grpSp>
    </p:spTree>
    <p:extLst>
      <p:ext uri="{BB962C8B-B14F-4D97-AF65-F5344CB8AC3E}">
        <p14:creationId xmlns:p14="http://schemas.microsoft.com/office/powerpoint/2010/main" val="1938070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Machines</a:t>
            </a:r>
            <a:endParaRPr lang="en-US" sz="13800" dirty="0">
              <a:solidFill>
                <a:schemeClr val="bg1"/>
              </a:solidFill>
            </a:endParaRPr>
          </a:p>
        </p:txBody>
      </p:sp>
    </p:spTree>
    <p:extLst>
      <p:ext uri="{BB962C8B-B14F-4D97-AF65-F5344CB8AC3E}">
        <p14:creationId xmlns:p14="http://schemas.microsoft.com/office/powerpoint/2010/main" val="39146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How to get started</a:t>
            </a:r>
            <a:endParaRPr lang="en-US" sz="8800" dirty="0"/>
          </a:p>
        </p:txBody>
      </p:sp>
    </p:spTree>
    <p:extLst>
      <p:ext uri="{BB962C8B-B14F-4D97-AF65-F5344CB8AC3E}">
        <p14:creationId xmlns:p14="http://schemas.microsoft.com/office/powerpoint/2010/main" val="636059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bwMode="auto">
          <a:xfrm>
            <a:off x="1587" y="1"/>
            <a:ext cx="12242278" cy="6875139"/>
          </a:xfrm>
          <a:custGeom>
            <a:avLst/>
            <a:gdLst>
              <a:gd name="connsiteX0" fmla="*/ 2545861 w 12242278"/>
              <a:gd name="connsiteY0" fmla="*/ 0 h 6875139"/>
              <a:gd name="connsiteX1" fmla="*/ 2870609 w 12242278"/>
              <a:gd name="connsiteY1" fmla="*/ 0 h 6875139"/>
              <a:gd name="connsiteX2" fmla="*/ 2870610 w 12242278"/>
              <a:gd name="connsiteY2" fmla="*/ 0 h 6875139"/>
              <a:gd name="connsiteX3" fmla="*/ 12242278 w 12242278"/>
              <a:gd name="connsiteY3" fmla="*/ 0 h 6875139"/>
              <a:gd name="connsiteX4" fmla="*/ 12242278 w 12242278"/>
              <a:gd name="connsiteY4" fmla="*/ 6875139 h 6875139"/>
              <a:gd name="connsiteX5" fmla="*/ 0 w 12242278"/>
              <a:gd name="connsiteY5" fmla="*/ 6875139 h 6875139"/>
              <a:gd name="connsiteX6" fmla="*/ 0 w 12242278"/>
              <a:gd name="connsiteY6" fmla="*/ 2234631 h 6875139"/>
              <a:gd name="connsiteX7" fmla="*/ 830215 w 12242278"/>
              <a:gd name="connsiteY7" fmla="*/ 3131993 h 6875139"/>
              <a:gd name="connsiteX8" fmla="*/ 830216 w 12242278"/>
              <a:gd name="connsiteY8" fmla="*/ 3131993 h 6875139"/>
              <a:gd name="connsiteX9" fmla="*/ 1 w 12242278"/>
              <a:gd name="connsiteY9" fmla="*/ 2234631 h 6875139"/>
              <a:gd name="connsiteX10" fmla="*/ 1 w 12242278"/>
              <a:gd name="connsiteY10" fmla="*/ 1989399 h 6875139"/>
              <a:gd name="connsiteX11" fmla="*/ 85470 w 12242278"/>
              <a:gd name="connsiteY11" fmla="*/ 1899698 h 6875139"/>
              <a:gd name="connsiteX12" fmla="*/ 168752 w 12242278"/>
              <a:gd name="connsiteY12" fmla="*/ 1830105 h 6875139"/>
              <a:gd name="connsiteX13" fmla="*/ 199049 w 12242278"/>
              <a:gd name="connsiteY13" fmla="*/ 1808468 h 6875139"/>
              <a:gd name="connsiteX14" fmla="*/ 187837 w 12242278"/>
              <a:gd name="connsiteY14" fmla="*/ 1795050 h 6875139"/>
              <a:gd name="connsiteX15" fmla="*/ 245875 w 12242278"/>
              <a:gd name="connsiteY15" fmla="*/ 1152632 h 6875139"/>
              <a:gd name="connsiteX16" fmla="*/ 682992 w 12242278"/>
              <a:gd name="connsiteY16" fmla="*/ 1037347 h 6875139"/>
              <a:gd name="connsiteX17" fmla="*/ 694207 w 12242278"/>
              <a:gd name="connsiteY17" fmla="*/ 1040552 h 6875139"/>
              <a:gd name="connsiteX18" fmla="*/ 693808 w 12242278"/>
              <a:gd name="connsiteY18" fmla="*/ 995583 h 6875139"/>
              <a:gd name="connsiteX19" fmla="*/ 978752 w 12242278"/>
              <a:gd name="connsiteY19" fmla="*/ 376807 h 6875139"/>
              <a:gd name="connsiteX20" fmla="*/ 2101461 w 12242278"/>
              <a:gd name="connsiteY20" fmla="*/ 306304 h 6875139"/>
              <a:gd name="connsiteX21" fmla="*/ 2153250 w 12242278"/>
              <a:gd name="connsiteY21" fmla="*/ 347571 h 6875139"/>
              <a:gd name="connsiteX22" fmla="*/ 2180502 w 12242278"/>
              <a:gd name="connsiteY22" fmla="*/ 294370 h 6875139"/>
              <a:gd name="connsiteX23" fmla="*/ 2302483 w 12242278"/>
              <a:gd name="connsiteY23" fmla="*/ 141723 h 6875139"/>
              <a:gd name="connsiteX24" fmla="*/ 2485914 w 12242278"/>
              <a:gd name="connsiteY24" fmla="*/ 22065 h 687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42278" h="6875139">
                <a:moveTo>
                  <a:pt x="2545861" y="0"/>
                </a:moveTo>
                <a:lnTo>
                  <a:pt x="2870609" y="0"/>
                </a:lnTo>
                <a:lnTo>
                  <a:pt x="2870610" y="0"/>
                </a:lnTo>
                <a:lnTo>
                  <a:pt x="12242278" y="0"/>
                </a:lnTo>
                <a:lnTo>
                  <a:pt x="12242278" y="6875139"/>
                </a:lnTo>
                <a:lnTo>
                  <a:pt x="0" y="6875139"/>
                </a:lnTo>
                <a:lnTo>
                  <a:pt x="0" y="2234631"/>
                </a:lnTo>
                <a:lnTo>
                  <a:pt x="830215" y="3131993"/>
                </a:lnTo>
                <a:lnTo>
                  <a:pt x="830216" y="3131993"/>
                </a:lnTo>
                <a:lnTo>
                  <a:pt x="1" y="2234631"/>
                </a:lnTo>
                <a:lnTo>
                  <a:pt x="1" y="1989399"/>
                </a:lnTo>
                <a:lnTo>
                  <a:pt x="85470" y="1899698"/>
                </a:lnTo>
                <a:cubicBezTo>
                  <a:pt x="112331" y="1874847"/>
                  <a:pt x="140134" y="1851651"/>
                  <a:pt x="168752" y="1830105"/>
                </a:cubicBezTo>
                <a:lnTo>
                  <a:pt x="199049" y="1808468"/>
                </a:lnTo>
                <a:lnTo>
                  <a:pt x="187837" y="1795050"/>
                </a:lnTo>
                <a:cubicBezTo>
                  <a:pt x="41092" y="1600138"/>
                  <a:pt x="62930" y="1321888"/>
                  <a:pt x="245875" y="1152632"/>
                </a:cubicBezTo>
                <a:cubicBezTo>
                  <a:pt x="367839" y="1039795"/>
                  <a:pt x="532540" y="1002105"/>
                  <a:pt x="682992" y="1037347"/>
                </a:cubicBezTo>
                <a:lnTo>
                  <a:pt x="694207" y="1040552"/>
                </a:lnTo>
                <a:lnTo>
                  <a:pt x="693808" y="995583"/>
                </a:lnTo>
                <a:cubicBezTo>
                  <a:pt x="702655" y="767966"/>
                  <a:pt x="798335" y="543723"/>
                  <a:pt x="978752" y="376807"/>
                </a:cubicBezTo>
                <a:cubicBezTo>
                  <a:pt x="1294480" y="84704"/>
                  <a:pt x="1765099" y="64949"/>
                  <a:pt x="2101461" y="306304"/>
                </a:cubicBezTo>
                <a:lnTo>
                  <a:pt x="2153250" y="347571"/>
                </a:lnTo>
                <a:lnTo>
                  <a:pt x="2180502" y="294370"/>
                </a:lnTo>
                <a:cubicBezTo>
                  <a:pt x="2212410" y="238988"/>
                  <a:pt x="2253097" y="187413"/>
                  <a:pt x="2302483" y="141723"/>
                </a:cubicBezTo>
                <a:cubicBezTo>
                  <a:pt x="2358042" y="90322"/>
                  <a:pt x="2420171" y="50474"/>
                  <a:pt x="2485914" y="22065"/>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7353" y="-9676"/>
            <a:ext cx="12206708" cy="6857106"/>
          </a:xfrm>
          <a:prstGeom prst="rect">
            <a:avLst/>
          </a:prstGeom>
          <a:solidFill>
            <a:srgbClr val="1D4380">
              <a:alpha val="87000"/>
            </a:srgbClr>
          </a:solidFill>
        </p:spPr>
        <p:txBody>
          <a:bodyPr wrap="square" rtlCol="0" anchor="ctr">
            <a:noAutofit/>
          </a:bodyPr>
          <a:lstStyle/>
          <a:p>
            <a:pPr defTabSz="914126"/>
            <a:endParaRPr lang="en-US" sz="6000" dirty="0">
              <a:solidFill>
                <a:srgbClr val="1D4380"/>
              </a:solidFill>
            </a:endParaRPr>
          </a:p>
        </p:txBody>
      </p:sp>
      <p:sp>
        <p:nvSpPr>
          <p:cNvPr id="69" name="Freeform 68"/>
          <p:cNvSpPr/>
          <p:nvPr/>
        </p:nvSpPr>
        <p:spPr bwMode="auto">
          <a:xfrm flipH="1">
            <a:off x="-27943" y="169539"/>
            <a:ext cx="12271808" cy="6705600"/>
          </a:xfrm>
          <a:custGeom>
            <a:avLst/>
            <a:gdLst>
              <a:gd name="connsiteX0" fmla="*/ 5567936 w 12271808"/>
              <a:gd name="connsiteY0" fmla="*/ 0 h 6705600"/>
              <a:gd name="connsiteX1" fmla="*/ 2615718 w 12271808"/>
              <a:gd name="connsiteY1" fmla="*/ 2406127 h 6705600"/>
              <a:gd name="connsiteX2" fmla="*/ 2581894 w 12271808"/>
              <a:gd name="connsiteY2" fmla="*/ 2627755 h 6705600"/>
              <a:gd name="connsiteX3" fmla="*/ 2391850 w 12271808"/>
              <a:gd name="connsiteY3" fmla="*/ 2558199 h 6705600"/>
              <a:gd name="connsiteX4" fmla="*/ 1737741 w 12271808"/>
              <a:gd name="connsiteY4" fmla="*/ 2459306 h 6705600"/>
              <a:gd name="connsiteX5" fmla="*/ 40383 w 12271808"/>
              <a:gd name="connsiteY5" fmla="*/ 3259775 h 6705600"/>
              <a:gd name="connsiteX6" fmla="*/ 0 w 12271808"/>
              <a:gd name="connsiteY6" fmla="*/ 3313779 h 6705600"/>
              <a:gd name="connsiteX7" fmla="*/ 0 w 12271808"/>
              <a:gd name="connsiteY7" fmla="*/ 5181600 h 6705600"/>
              <a:gd name="connsiteX8" fmla="*/ 0 w 12271808"/>
              <a:gd name="connsiteY8" fmla="*/ 6004138 h 6705600"/>
              <a:gd name="connsiteX9" fmla="*/ 0 w 12271808"/>
              <a:gd name="connsiteY9" fmla="*/ 6505575 h 6705600"/>
              <a:gd name="connsiteX10" fmla="*/ 0 w 12271808"/>
              <a:gd name="connsiteY10" fmla="*/ 6705600 h 6705600"/>
              <a:gd name="connsiteX11" fmla="*/ 12271808 w 12271808"/>
              <a:gd name="connsiteY11" fmla="*/ 6705600 h 6705600"/>
              <a:gd name="connsiteX12" fmla="*/ 12271808 w 12271808"/>
              <a:gd name="connsiteY12" fmla="*/ 6505575 h 6705600"/>
              <a:gd name="connsiteX13" fmla="*/ 12271808 w 12271808"/>
              <a:gd name="connsiteY13" fmla="*/ 5181600 h 6705600"/>
              <a:gd name="connsiteX14" fmla="*/ 12271808 w 12271808"/>
              <a:gd name="connsiteY14" fmla="*/ 1868069 h 6705600"/>
              <a:gd name="connsiteX15" fmla="*/ 12186328 w 12271808"/>
              <a:gd name="connsiteY15" fmla="*/ 1843795 h 6705600"/>
              <a:gd name="connsiteX16" fmla="*/ 11289324 w 12271808"/>
              <a:gd name="connsiteY16" fmla="*/ 1730797 h 6705600"/>
              <a:gd name="connsiteX17" fmla="*/ 10922347 w 12271808"/>
              <a:gd name="connsiteY17" fmla="*/ 1749328 h 6705600"/>
              <a:gd name="connsiteX18" fmla="*/ 10797304 w 12271808"/>
              <a:gd name="connsiteY18" fmla="*/ 1765217 h 6705600"/>
              <a:gd name="connsiteX19" fmla="*/ 10794319 w 12271808"/>
              <a:gd name="connsiteY19" fmla="*/ 1706091 h 6705600"/>
              <a:gd name="connsiteX20" fmla="*/ 9173035 w 12271808"/>
              <a:gd name="connsiteY20" fmla="*/ 243019 h 6705600"/>
              <a:gd name="connsiteX21" fmla="*/ 7821664 w 12271808"/>
              <a:gd name="connsiteY21" fmla="*/ 961538 h 6705600"/>
              <a:gd name="connsiteX22" fmla="*/ 7801161 w 12271808"/>
              <a:gd name="connsiteY22" fmla="*/ 995287 h 6705600"/>
              <a:gd name="connsiteX23" fmla="*/ 7698758 w 12271808"/>
              <a:gd name="connsiteY23" fmla="*/ 882616 h 6705600"/>
              <a:gd name="connsiteX24" fmla="*/ 5567936 w 12271808"/>
              <a:gd name="connsiteY24" fmla="*/ 0 h 670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71808" h="6705600">
                <a:moveTo>
                  <a:pt x="5567936" y="0"/>
                </a:moveTo>
                <a:cubicBezTo>
                  <a:pt x="4111694" y="0"/>
                  <a:pt x="2896710" y="1032954"/>
                  <a:pt x="2615718" y="2406127"/>
                </a:cubicBezTo>
                <a:lnTo>
                  <a:pt x="2581894" y="2627755"/>
                </a:lnTo>
                <a:lnTo>
                  <a:pt x="2391850" y="2558199"/>
                </a:lnTo>
                <a:cubicBezTo>
                  <a:pt x="2185216" y="2493929"/>
                  <a:pt x="1965522" y="2459306"/>
                  <a:pt x="1737741" y="2459306"/>
                </a:cubicBezTo>
                <a:cubicBezTo>
                  <a:pt x="1054397" y="2459306"/>
                  <a:pt x="443831" y="2770909"/>
                  <a:pt x="40383" y="3259775"/>
                </a:cubicBezTo>
                <a:lnTo>
                  <a:pt x="0" y="3313779"/>
                </a:lnTo>
                <a:lnTo>
                  <a:pt x="0" y="5181600"/>
                </a:lnTo>
                <a:lnTo>
                  <a:pt x="0" y="6004138"/>
                </a:lnTo>
                <a:lnTo>
                  <a:pt x="0" y="6505575"/>
                </a:lnTo>
                <a:lnTo>
                  <a:pt x="0" y="6705600"/>
                </a:lnTo>
                <a:lnTo>
                  <a:pt x="12271808" y="6705600"/>
                </a:lnTo>
                <a:lnTo>
                  <a:pt x="12271808" y="6505575"/>
                </a:lnTo>
                <a:lnTo>
                  <a:pt x="12271808" y="5181600"/>
                </a:lnTo>
                <a:lnTo>
                  <a:pt x="12271808" y="1868069"/>
                </a:lnTo>
                <a:lnTo>
                  <a:pt x="12186328" y="1843795"/>
                </a:lnTo>
                <a:cubicBezTo>
                  <a:pt x="11899622" y="1770029"/>
                  <a:pt x="11599055" y="1730797"/>
                  <a:pt x="11289324" y="1730797"/>
                </a:cubicBezTo>
                <a:cubicBezTo>
                  <a:pt x="11165433" y="1730797"/>
                  <a:pt x="11043006" y="1737074"/>
                  <a:pt x="10922347" y="1749328"/>
                </a:cubicBezTo>
                <a:lnTo>
                  <a:pt x="10797304" y="1765217"/>
                </a:lnTo>
                <a:lnTo>
                  <a:pt x="10794319" y="1706091"/>
                </a:lnTo>
                <a:cubicBezTo>
                  <a:pt x="10710862" y="884306"/>
                  <a:pt x="10016839" y="243019"/>
                  <a:pt x="9173035" y="243019"/>
                </a:cubicBezTo>
                <a:cubicBezTo>
                  <a:pt x="8610499" y="243019"/>
                  <a:pt x="8114532" y="528036"/>
                  <a:pt x="7821664" y="961538"/>
                </a:cubicBezTo>
                <a:lnTo>
                  <a:pt x="7801161" y="995287"/>
                </a:lnTo>
                <a:lnTo>
                  <a:pt x="7698758" y="882616"/>
                </a:lnTo>
                <a:cubicBezTo>
                  <a:pt x="7153434" y="337291"/>
                  <a:pt x="6400074" y="0"/>
                  <a:pt x="5567936"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9123414" y="129338"/>
            <a:ext cx="2775838" cy="4134755"/>
            <a:chOff x="3719625" y="-351356"/>
            <a:chExt cx="2775838" cy="4134755"/>
          </a:xfrm>
        </p:grpSpPr>
        <p:pic>
          <p:nvPicPr>
            <p:cNvPr id="7" name="Picture 6"/>
            <p:cNvPicPr>
              <a:picLocks noChangeAspect="1"/>
            </p:cNvPicPr>
            <p:nvPr/>
          </p:nvPicPr>
          <p:blipFill>
            <a:blip r:embed="rId3"/>
            <a:stretch>
              <a:fillRect/>
            </a:stretch>
          </p:blipFill>
          <p:spPr>
            <a:xfrm>
              <a:off x="3719625" y="-351356"/>
              <a:ext cx="2775838" cy="4134755"/>
            </a:xfrm>
            <a:prstGeom prst="rect">
              <a:avLst/>
            </a:prstGeom>
          </p:spPr>
        </p:pic>
        <p:pic>
          <p:nvPicPr>
            <p:cNvPr id="8" name="Picture 7"/>
            <p:cNvPicPr>
              <a:picLocks noChangeAspect="1"/>
            </p:cNvPicPr>
            <p:nvPr/>
          </p:nvPicPr>
          <p:blipFill>
            <a:blip r:embed="rId4"/>
            <a:stretch>
              <a:fillRect/>
            </a:stretch>
          </p:blipFill>
          <p:spPr>
            <a:xfrm>
              <a:off x="4484016" y="1290841"/>
              <a:ext cx="979669" cy="1295431"/>
            </a:xfrm>
            <a:prstGeom prst="rect">
              <a:avLst/>
            </a:prstGeom>
          </p:spPr>
        </p:pic>
      </p:grpSp>
      <p:sp>
        <p:nvSpPr>
          <p:cNvPr id="9" name="Content Placeholder 4"/>
          <p:cNvSpPr txBox="1">
            <a:spLocks/>
          </p:cNvSpPr>
          <p:nvPr/>
        </p:nvSpPr>
        <p:spPr>
          <a:xfrm>
            <a:off x="560798" y="1482812"/>
            <a:ext cx="11079822" cy="4419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solidFill>
                <a:srgbClr val="0070C0"/>
              </a:solidFill>
            </a:endParaRPr>
          </a:p>
          <a:p>
            <a:pPr marL="0" indent="0">
              <a:buNone/>
            </a:pPr>
            <a:endParaRPr lang="en-US" dirty="0">
              <a:solidFill>
                <a:srgbClr val="0070C0"/>
              </a:solidFill>
            </a:endParaRPr>
          </a:p>
          <a:p>
            <a:pPr marL="0" indent="0">
              <a:buNone/>
            </a:pPr>
            <a:r>
              <a:rPr lang="en-US" b="1" dirty="0" smtClean="0">
                <a:solidFill>
                  <a:srgbClr val="0070C0"/>
                </a:solidFill>
              </a:rPr>
              <a:t>Try </a:t>
            </a:r>
            <a:r>
              <a:rPr lang="en-US" dirty="0" smtClean="0">
                <a:solidFill>
                  <a:srgbClr val="0070C0"/>
                </a:solidFill>
              </a:rPr>
              <a:t>$200 Azure Trial		aka.ms/</a:t>
            </a:r>
            <a:r>
              <a:rPr lang="en-US" dirty="0" err="1" smtClean="0">
                <a:solidFill>
                  <a:srgbClr val="0070C0"/>
                </a:solidFill>
              </a:rPr>
              <a:t>azuretrial</a:t>
            </a:r>
            <a:endParaRPr lang="en-US" dirty="0" smtClean="0">
              <a:solidFill>
                <a:srgbClr val="0070C0"/>
              </a:solidFill>
            </a:endParaRPr>
          </a:p>
          <a:p>
            <a:pPr marL="0" indent="0">
              <a:buNone/>
            </a:pPr>
            <a:r>
              <a:rPr lang="en-US" b="1" dirty="0" smtClean="0">
                <a:solidFill>
                  <a:srgbClr val="0070C0"/>
                </a:solidFill>
              </a:rPr>
              <a:t>Read </a:t>
            </a:r>
            <a:r>
              <a:rPr lang="en-US" dirty="0" smtClean="0">
                <a:solidFill>
                  <a:srgbClr val="0070C0"/>
                </a:solidFill>
              </a:rPr>
              <a:t>documentation 		azure.com</a:t>
            </a:r>
          </a:p>
          <a:p>
            <a:pPr marL="0" indent="0">
              <a:buNone/>
            </a:pPr>
            <a:r>
              <a:rPr lang="en-US" b="1" dirty="0" smtClean="0">
                <a:solidFill>
                  <a:srgbClr val="0070C0"/>
                </a:solidFill>
              </a:rPr>
              <a:t>Watch </a:t>
            </a:r>
            <a:r>
              <a:rPr lang="en-US" dirty="0" smtClean="0">
                <a:solidFill>
                  <a:srgbClr val="0070C0"/>
                </a:solidFill>
              </a:rPr>
              <a:t>10 minute videos	friday.azure.com</a:t>
            </a:r>
          </a:p>
          <a:p>
            <a:pPr marL="0" indent="0">
              <a:buNone/>
            </a:pPr>
            <a:r>
              <a:rPr lang="en-US" b="1" dirty="0" smtClean="0">
                <a:solidFill>
                  <a:srgbClr val="0070C0"/>
                </a:solidFill>
              </a:rPr>
              <a:t>Train </a:t>
            </a:r>
            <a:r>
              <a:rPr lang="en-US" dirty="0" smtClean="0">
                <a:solidFill>
                  <a:srgbClr val="0070C0"/>
                </a:solidFill>
              </a:rPr>
              <a:t>Virtual Academy		aka.ms/</a:t>
            </a:r>
            <a:r>
              <a:rPr lang="en-US" dirty="0" err="1" smtClean="0">
                <a:solidFill>
                  <a:srgbClr val="0070C0"/>
                </a:solidFill>
              </a:rPr>
              <a:t>cloudmva</a:t>
            </a:r>
            <a:endParaRPr lang="en-US" dirty="0">
              <a:solidFill>
                <a:srgbClr val="0070C0"/>
              </a:solidFill>
            </a:endParaRPr>
          </a:p>
        </p:txBody>
      </p:sp>
    </p:spTree>
    <p:extLst>
      <p:ext uri="{BB962C8B-B14F-4D97-AF65-F5344CB8AC3E}">
        <p14:creationId xmlns:p14="http://schemas.microsoft.com/office/powerpoint/2010/main" val="116814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Startups</a:t>
            </a:r>
            <a:endParaRPr lang="en-US" sz="8800" dirty="0"/>
          </a:p>
        </p:txBody>
      </p:sp>
    </p:spTree>
    <p:extLst>
      <p:ext uri="{BB962C8B-B14F-4D97-AF65-F5344CB8AC3E}">
        <p14:creationId xmlns:p14="http://schemas.microsoft.com/office/powerpoint/2010/main" val="3522148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7931" y="3957341"/>
            <a:ext cx="6377797" cy="2930230"/>
          </a:xfrm>
          <a:prstGeom prst="rect">
            <a:avLst/>
          </a:prstGeom>
        </p:spPr>
      </p:pic>
      <p:sp>
        <p:nvSpPr>
          <p:cNvPr id="5" name="Title 4"/>
          <p:cNvSpPr>
            <a:spLocks noGrp="1"/>
          </p:cNvSpPr>
          <p:nvPr>
            <p:ph type="title"/>
          </p:nvPr>
        </p:nvSpPr>
        <p:spPr>
          <a:noFill/>
        </p:spPr>
        <p:txBody>
          <a:bodyPr/>
          <a:lstStyle/>
          <a:p>
            <a:r>
              <a:rPr lang="en-US" dirty="0" smtClean="0">
                <a:solidFill>
                  <a:schemeClr val="tx1"/>
                </a:solidFill>
              </a:rPr>
              <a:t>             BizSpark</a:t>
            </a:r>
            <a:endParaRPr lang="en-US" dirty="0">
              <a:solidFill>
                <a:schemeClr val="tx1"/>
              </a:solidFill>
            </a:endParaRPr>
          </a:p>
        </p:txBody>
      </p:sp>
      <p:pic>
        <p:nvPicPr>
          <p:cNvPr id="2" name="Picture 1"/>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a:off x="191484" y="1213903"/>
            <a:ext cx="2895851" cy="274343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9456" y="2872596"/>
            <a:ext cx="4132544" cy="3985404"/>
          </a:xfrm>
          <a:prstGeom prst="rect">
            <a:avLst/>
          </a:prstGeom>
        </p:spPr>
      </p:pic>
    </p:spTree>
    <p:extLst>
      <p:ext uri="{BB962C8B-B14F-4D97-AF65-F5344CB8AC3E}">
        <p14:creationId xmlns:p14="http://schemas.microsoft.com/office/powerpoint/2010/main" val="2657281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Segoe Pro Display SemiLight" panose="020B0402040204020203" pitchFamily="34" charset="0"/>
              </a:rPr>
              <a:t>BizSpark </a:t>
            </a:r>
            <a:r>
              <a:rPr lang="en-US" dirty="0" smtClean="0">
                <a:solidFill>
                  <a:schemeClr val="bg1"/>
                </a:solidFill>
                <a:latin typeface="Segoe Pro Display Semibold" panose="020B0702040504020203" pitchFamily="34" charset="0"/>
              </a:rPr>
              <a:t>is</a:t>
            </a:r>
            <a:r>
              <a:rPr lang="en-US" dirty="0" smtClean="0">
                <a:solidFill>
                  <a:schemeClr val="bg1"/>
                </a:solidFill>
                <a:latin typeface="Segoe Pro Display SemiLight" panose="020B0402040204020203" pitchFamily="34" charset="0"/>
              </a:rPr>
              <a:t> for tech startups</a:t>
            </a:r>
            <a:endParaRPr lang="en-US" dirty="0">
              <a:solidFill>
                <a:schemeClr val="bg1"/>
              </a:solidFill>
              <a:latin typeface="Segoe Pro Display SemiLight" panose="020B0402040204020203" pitchFamily="34" charset="0"/>
            </a:endParaRPr>
          </a:p>
        </p:txBody>
      </p:sp>
      <p:sp>
        <p:nvSpPr>
          <p:cNvPr id="4" name="Content Placeholder 3"/>
          <p:cNvSpPr>
            <a:spLocks noGrp="1"/>
          </p:cNvSpPr>
          <p:nvPr>
            <p:ph idx="1"/>
          </p:nvPr>
        </p:nvSpPr>
        <p:spPr/>
        <p:txBody>
          <a:bodyPr>
            <a:normAutofit fontScale="92500" lnSpcReduction="10000"/>
          </a:bodyPr>
          <a:lstStyle/>
          <a:p>
            <a:pPr marL="0" indent="0">
              <a:buNone/>
            </a:pPr>
            <a:r>
              <a:rPr lang="en-US" dirty="0" smtClean="0">
                <a:solidFill>
                  <a:schemeClr val="bg1"/>
                </a:solidFill>
              </a:rPr>
              <a:t>Who are developing </a:t>
            </a:r>
            <a:r>
              <a:rPr lang="en-US" b="1" dirty="0" smtClean="0">
                <a:solidFill>
                  <a:schemeClr val="bg1"/>
                </a:solidFill>
              </a:rPr>
              <a:t>software/technology </a:t>
            </a:r>
            <a:r>
              <a:rPr lang="en-US" dirty="0" smtClean="0">
                <a:solidFill>
                  <a:schemeClr val="bg1"/>
                </a:solidFill>
              </a:rPr>
              <a:t>for themselves</a:t>
            </a:r>
          </a:p>
          <a:p>
            <a:pPr marL="0" indent="0">
              <a:buNone/>
            </a:pPr>
            <a:endParaRPr lang="en-US" dirty="0">
              <a:solidFill>
                <a:schemeClr val="bg1"/>
              </a:solidFill>
            </a:endParaRPr>
          </a:p>
          <a:p>
            <a:pPr marL="0" indent="0">
              <a:buNone/>
            </a:pPr>
            <a:r>
              <a:rPr lang="en-US" dirty="0" smtClean="0">
                <a:solidFill>
                  <a:schemeClr val="bg1"/>
                </a:solidFill>
              </a:rPr>
              <a:t>Who are </a:t>
            </a:r>
            <a:r>
              <a:rPr lang="en-US" b="1" dirty="0" smtClean="0">
                <a:solidFill>
                  <a:schemeClr val="bg1"/>
                </a:solidFill>
              </a:rPr>
              <a:t>less than 5 years old</a:t>
            </a:r>
          </a:p>
          <a:p>
            <a:pPr marL="0" indent="0">
              <a:buNone/>
            </a:pPr>
            <a:endParaRPr lang="en-US" dirty="0">
              <a:solidFill>
                <a:schemeClr val="bg1"/>
              </a:solidFill>
            </a:endParaRPr>
          </a:p>
          <a:p>
            <a:pPr marL="0" indent="0">
              <a:buNone/>
            </a:pPr>
            <a:r>
              <a:rPr lang="en-US" dirty="0" smtClean="0">
                <a:solidFill>
                  <a:schemeClr val="bg1"/>
                </a:solidFill>
              </a:rPr>
              <a:t>Who are making </a:t>
            </a:r>
            <a:r>
              <a:rPr lang="en-US" b="1" dirty="0" smtClean="0">
                <a:solidFill>
                  <a:schemeClr val="bg1"/>
                </a:solidFill>
              </a:rPr>
              <a:t>less than one million</a:t>
            </a:r>
            <a:r>
              <a:rPr lang="en-US" dirty="0" smtClean="0">
                <a:solidFill>
                  <a:schemeClr val="bg1"/>
                </a:solidFill>
              </a:rPr>
              <a:t> in revenue annually</a:t>
            </a:r>
          </a:p>
          <a:p>
            <a:pPr marL="0" indent="0">
              <a:buNone/>
            </a:pPr>
            <a:endParaRPr lang="en-US" dirty="0">
              <a:solidFill>
                <a:schemeClr val="bg1"/>
              </a:solidFill>
            </a:endParaRPr>
          </a:p>
          <a:p>
            <a:pPr marL="0" indent="0">
              <a:buNone/>
            </a:pPr>
            <a:r>
              <a:rPr lang="en-US" dirty="0" smtClean="0">
                <a:solidFill>
                  <a:schemeClr val="bg1"/>
                </a:solidFill>
              </a:rPr>
              <a:t>Who are </a:t>
            </a:r>
            <a:r>
              <a:rPr lang="en-US" b="1" dirty="0" smtClean="0">
                <a:solidFill>
                  <a:schemeClr val="bg1"/>
                </a:solidFill>
              </a:rPr>
              <a:t>privately held</a:t>
            </a:r>
            <a:endParaRPr lang="en-US" b="1" dirty="0">
              <a:solidFill>
                <a:schemeClr val="bg1"/>
              </a:solidFill>
            </a:endParaRPr>
          </a:p>
        </p:txBody>
      </p:sp>
    </p:spTree>
    <p:extLst>
      <p:ext uri="{BB962C8B-B14F-4D97-AF65-F5344CB8AC3E}">
        <p14:creationId xmlns:p14="http://schemas.microsoft.com/office/powerpoint/2010/main" val="2454795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Segoe Pro Display SemiLight" panose="020B0402040204020203" pitchFamily="34" charset="0"/>
              </a:rPr>
              <a:t>BizSpark </a:t>
            </a:r>
            <a:r>
              <a:rPr lang="en-US" b="1" dirty="0" smtClean="0">
                <a:solidFill>
                  <a:schemeClr val="bg1"/>
                </a:solidFill>
                <a:latin typeface="Segoe Pro Display Semibold" panose="020B0702040504020203" pitchFamily="34" charset="0"/>
              </a:rPr>
              <a:t>is not</a:t>
            </a:r>
            <a:r>
              <a:rPr lang="en-US" dirty="0" smtClean="0">
                <a:solidFill>
                  <a:schemeClr val="bg1"/>
                </a:solidFill>
                <a:latin typeface="Segoe Pro Display Semibold" panose="020B0702040504020203" pitchFamily="34" charset="0"/>
              </a:rPr>
              <a:t> </a:t>
            </a:r>
            <a:r>
              <a:rPr lang="en-US" dirty="0" smtClean="0">
                <a:solidFill>
                  <a:schemeClr val="bg1"/>
                </a:solidFill>
                <a:latin typeface="Segoe Pro Display SemiLight" panose="020B0402040204020203" pitchFamily="34" charset="0"/>
              </a:rPr>
              <a:t>for startups</a:t>
            </a:r>
            <a:endParaRPr lang="en-US" dirty="0">
              <a:solidFill>
                <a:schemeClr val="bg1"/>
              </a:solidFill>
              <a:latin typeface="Segoe Pro Display SemiLight" panose="020B0402040204020203" pitchFamily="34" charset="0"/>
            </a:endParaRPr>
          </a:p>
        </p:txBody>
      </p:sp>
      <p:sp>
        <p:nvSpPr>
          <p:cNvPr id="4" name="Content Placeholder 3"/>
          <p:cNvSpPr>
            <a:spLocks noGrp="1"/>
          </p:cNvSpPr>
          <p:nvPr>
            <p:ph idx="1"/>
          </p:nvPr>
        </p:nvSpPr>
        <p:spPr/>
        <p:txBody>
          <a:bodyPr>
            <a:normAutofit/>
          </a:bodyPr>
          <a:lstStyle/>
          <a:p>
            <a:pPr marL="0" indent="0">
              <a:buNone/>
            </a:pPr>
            <a:r>
              <a:rPr lang="en-US" dirty="0" smtClean="0">
                <a:solidFill>
                  <a:schemeClr val="bg1"/>
                </a:solidFill>
              </a:rPr>
              <a:t>Who are consultants</a:t>
            </a:r>
          </a:p>
          <a:p>
            <a:pPr marL="0" indent="0">
              <a:buNone/>
            </a:pPr>
            <a:endParaRPr lang="en-US" b="1" dirty="0">
              <a:solidFill>
                <a:schemeClr val="bg1"/>
              </a:solidFill>
            </a:endParaRPr>
          </a:p>
          <a:p>
            <a:pPr marL="0" indent="0">
              <a:buNone/>
            </a:pPr>
            <a:r>
              <a:rPr lang="en-US" dirty="0" smtClean="0">
                <a:solidFill>
                  <a:schemeClr val="bg1"/>
                </a:solidFill>
              </a:rPr>
              <a:t>Who primarily do contract work</a:t>
            </a:r>
          </a:p>
          <a:p>
            <a:pPr marL="0" indent="0">
              <a:buNone/>
            </a:pPr>
            <a:endParaRPr lang="en-US" dirty="0">
              <a:solidFill>
                <a:schemeClr val="bg1"/>
              </a:solidFill>
            </a:endParaRPr>
          </a:p>
          <a:p>
            <a:pPr marL="0" indent="0">
              <a:buNone/>
            </a:pPr>
            <a:r>
              <a:rPr lang="en-US" dirty="0" smtClean="0">
                <a:solidFill>
                  <a:schemeClr val="bg1"/>
                </a:solidFill>
              </a:rPr>
              <a:t>Who primarily do IT Services</a:t>
            </a:r>
          </a:p>
          <a:p>
            <a:pPr marL="0" indent="0">
              <a:buNone/>
            </a:pPr>
            <a:endParaRPr lang="en-US" dirty="0">
              <a:solidFill>
                <a:schemeClr val="bg1"/>
              </a:solidFill>
            </a:endParaRPr>
          </a:p>
          <a:p>
            <a:pPr marL="0" indent="0">
              <a:buNone/>
            </a:pPr>
            <a:r>
              <a:rPr lang="en-US" dirty="0" smtClean="0">
                <a:solidFill>
                  <a:schemeClr val="bg1"/>
                </a:solidFill>
              </a:rPr>
              <a:t>Who design/build websites</a:t>
            </a:r>
          </a:p>
        </p:txBody>
      </p:sp>
    </p:spTree>
    <p:extLst>
      <p:ext uri="{BB962C8B-B14F-4D97-AF65-F5344CB8AC3E}">
        <p14:creationId xmlns:p14="http://schemas.microsoft.com/office/powerpoint/2010/main" val="3226498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What do BizSpark startups get?</a:t>
            </a:r>
            <a:endParaRPr lang="en-US" dirty="0">
              <a:solidFill>
                <a:schemeClr val="bg1"/>
              </a:solidFill>
            </a:endParaRPr>
          </a:p>
        </p:txBody>
      </p:sp>
      <p:grpSp>
        <p:nvGrpSpPr>
          <p:cNvPr id="14" name="Group 13"/>
          <p:cNvGrpSpPr/>
          <p:nvPr/>
        </p:nvGrpSpPr>
        <p:grpSpPr>
          <a:xfrm>
            <a:off x="1358317" y="2506210"/>
            <a:ext cx="9995483" cy="1828800"/>
            <a:chOff x="1358317" y="2506210"/>
            <a:chExt cx="9995483" cy="18288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317" y="2734810"/>
              <a:ext cx="2212258" cy="13716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6048" y="2506210"/>
              <a:ext cx="1824239" cy="18288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5759" y="2734810"/>
              <a:ext cx="2828041" cy="1371600"/>
            </a:xfrm>
            <a:prstGeom prst="rect">
              <a:avLst/>
            </a:prstGeom>
          </p:spPr>
        </p:pic>
      </p:grpSp>
    </p:spTree>
    <p:extLst>
      <p:ext uri="{BB962C8B-B14F-4D97-AF65-F5344CB8AC3E}">
        <p14:creationId xmlns:p14="http://schemas.microsoft.com/office/powerpoint/2010/main" val="235910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57092" cy="1325563"/>
          </a:xfrm>
        </p:spPr>
        <p:txBody>
          <a:bodyPr>
            <a:normAutofit fontScale="90000"/>
          </a:bodyPr>
          <a:lstStyle/>
          <a:p>
            <a:r>
              <a:rPr lang="en-US" dirty="0" smtClean="0">
                <a:solidFill>
                  <a:schemeClr val="bg1"/>
                </a:solidFill>
                <a:latin typeface="Segoe Pro Semibold" panose="020B0702040504020203" pitchFamily="34" charset="0"/>
              </a:rPr>
              <a:t>$150/month </a:t>
            </a:r>
            <a:r>
              <a:rPr lang="en-US" dirty="0" smtClean="0">
                <a:solidFill>
                  <a:schemeClr val="bg1"/>
                </a:solidFill>
                <a:latin typeface="Segoe Pro Display SemiLight" panose="020B0402040204020203" pitchFamily="34" charset="0"/>
              </a:rPr>
              <a:t>for 3 years in </a:t>
            </a:r>
            <a:r>
              <a:rPr lang="en-US" dirty="0" smtClean="0">
                <a:solidFill>
                  <a:schemeClr val="bg1"/>
                </a:solidFill>
                <a:latin typeface="Segoe Pro Semibold" panose="020B0702040504020203" pitchFamily="34" charset="0"/>
              </a:rPr>
              <a:t>Azure Credits</a:t>
            </a:r>
            <a:endParaRPr lang="en-US" dirty="0">
              <a:solidFill>
                <a:schemeClr val="bg1"/>
              </a:solidFill>
              <a:latin typeface="Segoe Pro Display SemiLight" panose="020B0402040204020203" pitchFamily="34" charset="0"/>
            </a:endParaRPr>
          </a:p>
        </p:txBody>
      </p:sp>
      <p:sp>
        <p:nvSpPr>
          <p:cNvPr id="3" name="Content Placeholder 2"/>
          <p:cNvSpPr>
            <a:spLocks noGrp="1"/>
          </p:cNvSpPr>
          <p:nvPr>
            <p:ph idx="1"/>
          </p:nvPr>
        </p:nvSpPr>
        <p:spPr>
          <a:xfrm>
            <a:off x="838200" y="1987465"/>
            <a:ext cx="10515600" cy="4351338"/>
          </a:xfrm>
        </p:spPr>
        <p:txBody>
          <a:bodyPr>
            <a:normAutofit fontScale="55000" lnSpcReduction="20000"/>
          </a:bodyPr>
          <a:lstStyle/>
          <a:p>
            <a:pPr marL="0" indent="0">
              <a:buNone/>
            </a:pPr>
            <a:r>
              <a:rPr lang="en-US" dirty="0" smtClean="0">
                <a:solidFill>
                  <a:schemeClr val="bg1"/>
                </a:solidFill>
                <a:latin typeface="Segoe Pro Semibold" panose="020B0702040504020203" pitchFamily="34" charset="0"/>
              </a:rPr>
              <a:t>Virtual Machines</a:t>
            </a:r>
            <a:endParaRPr lang="en-US" dirty="0">
              <a:solidFill>
                <a:schemeClr val="bg1"/>
              </a:solidFill>
              <a:latin typeface="Segoe Pro Semibold" panose="020B0702040504020203" pitchFamily="34" charset="0"/>
            </a:endParaRPr>
          </a:p>
          <a:p>
            <a:pPr marL="0" indent="0">
              <a:buNone/>
            </a:pPr>
            <a:r>
              <a:rPr lang="en-US" dirty="0" smtClean="0">
                <a:solidFill>
                  <a:schemeClr val="bg1"/>
                </a:solidFill>
              </a:rPr>
              <a:t>	Windows &amp; Linux</a:t>
            </a:r>
          </a:p>
          <a:p>
            <a:pPr marL="0" indent="0">
              <a:buNone/>
            </a:pPr>
            <a:endParaRPr lang="en-US" dirty="0" smtClean="0">
              <a:solidFill>
                <a:schemeClr val="bg1"/>
              </a:solidFill>
            </a:endParaRPr>
          </a:p>
          <a:p>
            <a:pPr marL="0" indent="0">
              <a:buNone/>
            </a:pPr>
            <a:r>
              <a:rPr lang="en-US" dirty="0" smtClean="0">
                <a:solidFill>
                  <a:schemeClr val="bg1"/>
                </a:solidFill>
                <a:latin typeface="Segoe Pro Semibold" panose="020B0702040504020203" pitchFamily="34" charset="0"/>
              </a:rPr>
              <a:t>Website &amp; Web Apps</a:t>
            </a:r>
          </a:p>
          <a:p>
            <a:pPr marL="0" indent="0">
              <a:buNone/>
            </a:pPr>
            <a:r>
              <a:rPr lang="en-US" dirty="0">
                <a:solidFill>
                  <a:schemeClr val="bg1"/>
                </a:solidFill>
              </a:rPr>
              <a:t>	</a:t>
            </a:r>
            <a:r>
              <a:rPr lang="en-US" dirty="0" smtClean="0">
                <a:solidFill>
                  <a:schemeClr val="bg1"/>
                </a:solidFill>
              </a:rPr>
              <a:t>.NET, Node.js, PHP, Python &amp; more</a:t>
            </a:r>
          </a:p>
          <a:p>
            <a:pPr marL="0" indent="0">
              <a:buNone/>
            </a:pPr>
            <a:r>
              <a:rPr lang="en-US" dirty="0">
                <a:solidFill>
                  <a:schemeClr val="bg1"/>
                </a:solidFill>
              </a:rPr>
              <a:t>	</a:t>
            </a:r>
            <a:r>
              <a:rPr lang="en-US" dirty="0" smtClean="0">
                <a:solidFill>
                  <a:schemeClr val="bg1"/>
                </a:solidFill>
              </a:rPr>
              <a:t>Publish with Git, GitHub, FTP &amp; more</a:t>
            </a:r>
          </a:p>
          <a:p>
            <a:pPr marL="0" indent="0">
              <a:buNone/>
            </a:pPr>
            <a:endParaRPr lang="en-US" dirty="0">
              <a:solidFill>
                <a:schemeClr val="bg1"/>
              </a:solidFill>
            </a:endParaRPr>
          </a:p>
          <a:p>
            <a:pPr marL="0" indent="0">
              <a:buNone/>
            </a:pPr>
            <a:r>
              <a:rPr lang="en-US" dirty="0" smtClean="0">
                <a:solidFill>
                  <a:schemeClr val="bg1"/>
                </a:solidFill>
                <a:latin typeface="Segoe Pro Semibold" panose="020B0702040504020203" pitchFamily="34" charset="0"/>
              </a:rPr>
              <a:t>Mobile Services </a:t>
            </a:r>
          </a:p>
          <a:p>
            <a:pPr marL="0" indent="0">
              <a:buNone/>
            </a:pPr>
            <a:r>
              <a:rPr lang="en-US" dirty="0">
                <a:solidFill>
                  <a:schemeClr val="bg1"/>
                </a:solidFill>
              </a:rPr>
              <a:t>	</a:t>
            </a:r>
            <a:r>
              <a:rPr lang="en-US" dirty="0" smtClean="0">
                <a:solidFill>
                  <a:schemeClr val="bg1"/>
                </a:solidFill>
              </a:rPr>
              <a:t>Identity, Notifications, Storage &amp; more</a:t>
            </a:r>
          </a:p>
          <a:p>
            <a:pPr marL="0" indent="0">
              <a:buNone/>
            </a:pPr>
            <a:r>
              <a:rPr lang="en-US" dirty="0">
                <a:solidFill>
                  <a:schemeClr val="bg1"/>
                </a:solidFill>
              </a:rPr>
              <a:t>	</a:t>
            </a:r>
            <a:r>
              <a:rPr lang="en-US" dirty="0" smtClean="0">
                <a:solidFill>
                  <a:schemeClr val="bg1"/>
                </a:solidFill>
              </a:rPr>
              <a:t>Windows, </a:t>
            </a:r>
            <a:r>
              <a:rPr lang="en-US" dirty="0" err="1" smtClean="0">
                <a:solidFill>
                  <a:schemeClr val="bg1"/>
                </a:solidFill>
              </a:rPr>
              <a:t>iOS</a:t>
            </a:r>
            <a:r>
              <a:rPr lang="en-US" dirty="0" smtClean="0">
                <a:solidFill>
                  <a:schemeClr val="bg1"/>
                </a:solidFill>
              </a:rPr>
              <a:t>, Android &amp; Web                                                  </a:t>
            </a:r>
          </a:p>
          <a:p>
            <a:pPr marL="0" indent="0">
              <a:buNone/>
            </a:pPr>
            <a:endParaRPr lang="en-US" dirty="0">
              <a:solidFill>
                <a:schemeClr val="bg1"/>
              </a:solidFill>
            </a:endParaRPr>
          </a:p>
          <a:p>
            <a:pPr marL="0" indent="0">
              <a:buNone/>
            </a:pPr>
            <a:r>
              <a:rPr lang="en-US" dirty="0" smtClean="0">
                <a:solidFill>
                  <a:schemeClr val="bg1"/>
                </a:solidFill>
                <a:latin typeface="Segoe Pro Semibold" panose="020B0702040504020203" pitchFamily="34" charset="0"/>
              </a:rPr>
              <a:t>40% Discount on paid usage</a:t>
            </a:r>
          </a:p>
          <a:p>
            <a:pPr marL="0" indent="0">
              <a:buNone/>
            </a:pPr>
            <a:endParaRPr lang="en-US" dirty="0">
              <a:solidFill>
                <a:schemeClr val="bg1"/>
              </a:solidFill>
            </a:endParaRPr>
          </a:p>
        </p:txBody>
      </p:sp>
      <p:grpSp>
        <p:nvGrpSpPr>
          <p:cNvPr id="46" name="Group 45"/>
          <p:cNvGrpSpPr/>
          <p:nvPr/>
        </p:nvGrpSpPr>
        <p:grpSpPr>
          <a:xfrm>
            <a:off x="8370881" y="1987465"/>
            <a:ext cx="3197500" cy="3958256"/>
            <a:chOff x="421697" y="3782404"/>
            <a:chExt cx="3197500" cy="3958256"/>
          </a:xfrm>
        </p:grpSpPr>
        <p:pic>
          <p:nvPicPr>
            <p:cNvPr id="47"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709" y="6889172"/>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709" y="3782404"/>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97" y="5335788"/>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4703" y="3782404"/>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4703" y="5335788"/>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697" y="3782404"/>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7709" y="5343792"/>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21697" y="6889172"/>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C:\Users\Jonahs\Dropbox\Projects SCOTT\MEET Windows Azure\source\Background\tile-icon-medi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94703" y="6889172"/>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6562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solidFill>
                  <a:schemeClr val="bg1"/>
                </a:solidFill>
              </a:rPr>
              <a:t>Free Software &amp; Services for </a:t>
            </a:r>
            <a:r>
              <a:rPr lang="en-US" dirty="0" smtClean="0">
                <a:solidFill>
                  <a:schemeClr val="bg1"/>
                </a:solidFill>
                <a:latin typeface="Segoe Pro Semibold" panose="020B0702040504020203" pitchFamily="34" charset="0"/>
              </a:rPr>
              <a:t>3 years</a:t>
            </a:r>
            <a:endParaRPr lang="en-US" dirty="0">
              <a:solidFill>
                <a:schemeClr val="bg1"/>
              </a:solidFill>
              <a:latin typeface="Segoe Pro Semibold" panose="020B0702040504020203"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chemeClr val="bg1"/>
                </a:solidFill>
                <a:latin typeface="Segoe Pro Semibold" panose="020B0702040504020203" pitchFamily="34" charset="0"/>
              </a:rPr>
              <a:t>MSDN Ultimate Subscriptions</a:t>
            </a:r>
            <a:r>
              <a:rPr lang="en-US" dirty="0" smtClean="0">
                <a:solidFill>
                  <a:schemeClr val="bg1"/>
                </a:solidFill>
              </a:rPr>
              <a:t> (~$13,000 each)</a:t>
            </a:r>
          </a:p>
          <a:p>
            <a:pPr marL="0" indent="0">
              <a:buNone/>
            </a:pPr>
            <a:r>
              <a:rPr lang="en-US" dirty="0" smtClean="0">
                <a:solidFill>
                  <a:schemeClr val="bg1"/>
                </a:solidFill>
              </a:rPr>
              <a:t>	Windows</a:t>
            </a:r>
          </a:p>
          <a:p>
            <a:pPr marL="0" indent="0">
              <a:buNone/>
            </a:pPr>
            <a:r>
              <a:rPr lang="en-US" dirty="0" smtClean="0">
                <a:solidFill>
                  <a:schemeClr val="bg1"/>
                </a:solidFill>
              </a:rPr>
              <a:t>	Visual Studio Ultimate</a:t>
            </a:r>
          </a:p>
          <a:p>
            <a:pPr marL="0" indent="0">
              <a:buNone/>
            </a:pPr>
            <a:r>
              <a:rPr lang="en-US" dirty="0" smtClean="0">
                <a:solidFill>
                  <a:schemeClr val="bg1"/>
                </a:solidFill>
              </a:rPr>
              <a:t>	Office 2013</a:t>
            </a:r>
          </a:p>
          <a:p>
            <a:pPr marL="0" indent="0">
              <a:buNone/>
            </a:pPr>
            <a:r>
              <a:rPr lang="en-US" dirty="0">
                <a:solidFill>
                  <a:schemeClr val="bg1"/>
                </a:solidFill>
              </a:rPr>
              <a:t>	</a:t>
            </a:r>
            <a:r>
              <a:rPr lang="en-US" dirty="0" smtClean="0">
                <a:solidFill>
                  <a:schemeClr val="bg1"/>
                </a:solidFill>
              </a:rPr>
              <a:t>Office 365 Developer Subscription</a:t>
            </a:r>
          </a:p>
          <a:p>
            <a:pPr marL="0" indent="0">
              <a:buNone/>
            </a:pPr>
            <a:r>
              <a:rPr lang="en-US" dirty="0" smtClean="0">
                <a:solidFill>
                  <a:schemeClr val="bg1"/>
                </a:solidFill>
              </a:rPr>
              <a:t>	Visual Studio Online</a:t>
            </a:r>
          </a:p>
          <a:p>
            <a:pPr marL="0" indent="0">
              <a:buNone/>
            </a:pPr>
            <a:r>
              <a:rPr lang="en-US" dirty="0" smtClean="0">
                <a:solidFill>
                  <a:schemeClr val="bg1"/>
                </a:solidFill>
              </a:rPr>
              <a:t>	Developer Store accounts</a:t>
            </a:r>
          </a:p>
          <a:p>
            <a:pPr marL="0" indent="0">
              <a:buNone/>
            </a:pPr>
            <a:r>
              <a:rPr lang="en-US" dirty="0" smtClean="0">
                <a:solidFill>
                  <a:schemeClr val="bg1"/>
                </a:solidFill>
              </a:rPr>
              <a:t>	&amp; more</a:t>
            </a:r>
          </a:p>
        </p:txBody>
      </p:sp>
    </p:spTree>
    <p:extLst>
      <p:ext uri="{BB962C8B-B14F-4D97-AF65-F5344CB8AC3E}">
        <p14:creationId xmlns:p14="http://schemas.microsoft.com/office/powerpoint/2010/main" val="225747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latin typeface="Segoe Pro Display SemiLight" panose="020B0402040204020203" pitchFamily="34" charset="0"/>
              </a:rPr>
              <a:t>More developers == more benefits</a:t>
            </a:r>
            <a:endParaRPr lang="en-US" b="1" dirty="0">
              <a:solidFill>
                <a:schemeClr val="bg1"/>
              </a:solidFill>
              <a:latin typeface="Segoe Pro Display SemiLight" panose="020B0402040204020203" pitchFamily="34" charset="0"/>
            </a:endParaRPr>
          </a:p>
        </p:txBody>
      </p:sp>
      <p:grpSp>
        <p:nvGrpSpPr>
          <p:cNvPr id="12" name="Group 11"/>
          <p:cNvGrpSpPr/>
          <p:nvPr/>
        </p:nvGrpSpPr>
        <p:grpSpPr>
          <a:xfrm>
            <a:off x="-207619" y="3177982"/>
            <a:ext cx="2832099" cy="1195566"/>
            <a:chOff x="4546599" y="1879904"/>
            <a:chExt cx="4119186" cy="1738907"/>
          </a:xfrm>
        </p:grpSpPr>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109967" y="1879904"/>
              <a:ext cx="992448" cy="992447"/>
            </a:xfrm>
            <a:prstGeom prst="rect">
              <a:avLst/>
            </a:prstGeom>
          </p:spPr>
        </p:pic>
        <p:sp>
          <p:nvSpPr>
            <p:cNvPr id="11" name="TextBox 10"/>
            <p:cNvSpPr txBox="1"/>
            <p:nvPr/>
          </p:nvSpPr>
          <p:spPr>
            <a:xfrm>
              <a:off x="4546599" y="3036866"/>
              <a:ext cx="4119186" cy="581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Segoe UI Light"/>
                  <a:ea typeface="+mn-ea"/>
                  <a:cs typeface="+mn-cs"/>
                </a:rPr>
                <a:t>BizSpark</a:t>
              </a:r>
              <a:endParaRPr kumimoji="0" lang="en-US" sz="2000" b="0" i="0" u="none" strike="noStrike" kern="1200" cap="none" spc="0" normalizeH="0" baseline="0" noProof="0" dirty="0">
                <a:ln>
                  <a:noFill/>
                </a:ln>
                <a:solidFill>
                  <a:prstClr val="white"/>
                </a:solidFill>
                <a:effectLst/>
                <a:uLnTx/>
                <a:uFillTx/>
                <a:latin typeface="Segoe UI Light"/>
                <a:ea typeface="+mn-ea"/>
                <a:cs typeface="+mn-cs"/>
              </a:endParaRPr>
            </a:p>
          </p:txBody>
        </p:sp>
      </p:grpSp>
      <p:grpSp>
        <p:nvGrpSpPr>
          <p:cNvPr id="98" name="Group 97"/>
          <p:cNvGrpSpPr/>
          <p:nvPr/>
        </p:nvGrpSpPr>
        <p:grpSpPr>
          <a:xfrm>
            <a:off x="3121621" y="4185368"/>
            <a:ext cx="1828800" cy="1125495"/>
            <a:chOff x="3121621" y="4169542"/>
            <a:chExt cx="1828800" cy="1125495"/>
          </a:xfrm>
        </p:grpSpPr>
        <p:grpSp>
          <p:nvGrpSpPr>
            <p:cNvPr id="67" name="Group 66"/>
            <p:cNvGrpSpPr/>
            <p:nvPr/>
          </p:nvGrpSpPr>
          <p:grpSpPr>
            <a:xfrm>
              <a:off x="3879844" y="4169542"/>
              <a:ext cx="312355" cy="698269"/>
              <a:chOff x="3924954" y="4169542"/>
              <a:chExt cx="312355" cy="698269"/>
            </a:xfrm>
          </p:grpSpPr>
          <p:sp>
            <p:nvSpPr>
              <p:cNvPr id="33" name="Freeform 48"/>
              <p:cNvSpPr>
                <a:spLocks noChangeAspect="1"/>
              </p:cNvSpPr>
              <p:nvPr/>
            </p:nvSpPr>
            <p:spPr bwMode="black">
              <a:xfrm flipH="1">
                <a:off x="4013080" y="4169542"/>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w="12700">
                <a:solidFill>
                  <a:srgbClr val="0070C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 </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31" name="Freeform 48"/>
              <p:cNvSpPr>
                <a:spLocks noChangeAspect="1"/>
              </p:cNvSpPr>
              <p:nvPr/>
            </p:nvSpPr>
            <p:spPr bwMode="black">
              <a:xfrm flipH="1">
                <a:off x="3970750" y="4211872"/>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w="12700">
                <a:solidFill>
                  <a:srgbClr val="0070C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 </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25" name="Freeform 48"/>
              <p:cNvSpPr>
                <a:spLocks noChangeAspect="1"/>
              </p:cNvSpPr>
              <p:nvPr/>
            </p:nvSpPr>
            <p:spPr bwMode="black">
              <a:xfrm flipH="1">
                <a:off x="3924954" y="4254202"/>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w="12700">
                <a:solidFill>
                  <a:srgbClr val="0070C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 </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sp>
          <p:nvSpPr>
            <p:cNvPr id="26" name="TextBox 25"/>
            <p:cNvSpPr txBox="1"/>
            <p:nvPr/>
          </p:nvSpPr>
          <p:spPr>
            <a:xfrm>
              <a:off x="3121621" y="4956483"/>
              <a:ext cx="18288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Developers 2+</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grpSp>
      <p:grpSp>
        <p:nvGrpSpPr>
          <p:cNvPr id="72" name="Group 71"/>
          <p:cNvGrpSpPr/>
          <p:nvPr/>
        </p:nvGrpSpPr>
        <p:grpSpPr>
          <a:xfrm>
            <a:off x="3120574" y="2152588"/>
            <a:ext cx="1830894" cy="1266348"/>
            <a:chOff x="3120574" y="2256493"/>
            <a:chExt cx="1830894" cy="1266348"/>
          </a:xfrm>
        </p:grpSpPr>
        <p:sp>
          <p:nvSpPr>
            <p:cNvPr id="21" name="Freeform 48"/>
            <p:cNvSpPr>
              <a:spLocks noChangeAspect="1"/>
            </p:cNvSpPr>
            <p:nvPr/>
          </p:nvSpPr>
          <p:spPr bwMode="black">
            <a:xfrm flipH="1">
              <a:off x="3923907" y="2256493"/>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34" name="TextBox 33"/>
            <p:cNvSpPr txBox="1"/>
            <p:nvPr/>
          </p:nvSpPr>
          <p:spPr>
            <a:xfrm>
              <a:off x="3120574" y="2938066"/>
              <a:ext cx="183089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BizSpark Admin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Developer 1</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grpSp>
      <p:grpSp>
        <p:nvGrpSpPr>
          <p:cNvPr id="36" name="Group 35"/>
          <p:cNvGrpSpPr/>
          <p:nvPr/>
        </p:nvGrpSpPr>
        <p:grpSpPr>
          <a:xfrm>
            <a:off x="5448670" y="2319772"/>
            <a:ext cx="2832100" cy="931980"/>
            <a:chOff x="6636082" y="5041746"/>
            <a:chExt cx="2832100" cy="931980"/>
          </a:xfrm>
        </p:grpSpPr>
        <p:sp>
          <p:nvSpPr>
            <p:cNvPr id="22" name="TextBox 21"/>
            <p:cNvSpPr txBox="1"/>
            <p:nvPr/>
          </p:nvSpPr>
          <p:spPr>
            <a:xfrm>
              <a:off x="6636082" y="5635172"/>
              <a:ext cx="2832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MSDN Subscription</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32" name="Freeform 13"/>
            <p:cNvSpPr>
              <a:spLocks noChangeAspect="1" noEditPoints="1"/>
            </p:cNvSpPr>
            <p:nvPr/>
          </p:nvSpPr>
          <p:spPr bwMode="black">
            <a:xfrm>
              <a:off x="7804523" y="5041746"/>
              <a:ext cx="495218" cy="495837"/>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Light"/>
                <a:ea typeface="+mn-ea"/>
                <a:cs typeface="+mn-cs"/>
              </a:endParaRPr>
            </a:p>
          </p:txBody>
        </p:sp>
      </p:grpSp>
      <p:grpSp>
        <p:nvGrpSpPr>
          <p:cNvPr id="68" name="Group 67"/>
          <p:cNvGrpSpPr/>
          <p:nvPr/>
        </p:nvGrpSpPr>
        <p:grpSpPr>
          <a:xfrm>
            <a:off x="5448670" y="4282125"/>
            <a:ext cx="2832100" cy="931980"/>
            <a:chOff x="6636082" y="5041746"/>
            <a:chExt cx="2832100" cy="931980"/>
          </a:xfrm>
        </p:grpSpPr>
        <p:sp>
          <p:nvSpPr>
            <p:cNvPr id="69" name="TextBox 68"/>
            <p:cNvSpPr txBox="1"/>
            <p:nvPr/>
          </p:nvSpPr>
          <p:spPr>
            <a:xfrm>
              <a:off x="6636082" y="5635172"/>
              <a:ext cx="2832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MSDN Subscription</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70" name="Freeform 13"/>
            <p:cNvSpPr>
              <a:spLocks noChangeAspect="1" noEditPoints="1"/>
            </p:cNvSpPr>
            <p:nvPr/>
          </p:nvSpPr>
          <p:spPr bwMode="black">
            <a:xfrm>
              <a:off x="7804523" y="5041746"/>
              <a:ext cx="495218" cy="495837"/>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Light"/>
                <a:ea typeface="+mn-ea"/>
                <a:cs typeface="+mn-cs"/>
              </a:endParaRPr>
            </a:p>
          </p:txBody>
        </p:sp>
      </p:grpSp>
      <p:cxnSp>
        <p:nvCxnSpPr>
          <p:cNvPr id="75" name="Straight Connector 74"/>
          <p:cNvCxnSpPr/>
          <p:nvPr/>
        </p:nvCxnSpPr>
        <p:spPr>
          <a:xfrm>
            <a:off x="1911927" y="3775765"/>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833254" y="2919514"/>
            <a:ext cx="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109974" y="2785762"/>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109974" y="4748115"/>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8052170" y="2785762"/>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052170" y="4748115"/>
            <a:ext cx="457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8828323" y="2218140"/>
            <a:ext cx="2832100" cy="1135244"/>
            <a:chOff x="8777972" y="2322045"/>
            <a:chExt cx="2832100" cy="1135244"/>
          </a:xfrm>
        </p:grpSpPr>
        <p:grpSp>
          <p:nvGrpSpPr>
            <p:cNvPr id="38" name="Group 37"/>
            <p:cNvGrpSpPr/>
            <p:nvPr/>
          </p:nvGrpSpPr>
          <p:grpSpPr>
            <a:xfrm>
              <a:off x="9457020" y="2322045"/>
              <a:ext cx="1474005" cy="481199"/>
              <a:chOff x="1358317" y="2506210"/>
              <a:chExt cx="5601970" cy="1828800"/>
            </a:xfrm>
          </p:grpSpPr>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8317" y="2734810"/>
                <a:ext cx="2212258" cy="1371600"/>
              </a:xfrm>
              <a:prstGeom prst="rect">
                <a:avLst/>
              </a:prstGeom>
            </p:spPr>
          </p:pic>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6048" y="2506210"/>
                <a:ext cx="1824239" cy="1828800"/>
              </a:xfrm>
              <a:prstGeom prst="rect">
                <a:avLst/>
              </a:prstGeom>
            </p:spPr>
          </p:pic>
        </p:grpSp>
        <p:sp>
          <p:nvSpPr>
            <p:cNvPr id="87" name="TextBox 86"/>
            <p:cNvSpPr txBox="1"/>
            <p:nvPr/>
          </p:nvSpPr>
          <p:spPr>
            <a:xfrm>
              <a:off x="8777972" y="2872514"/>
              <a:ext cx="28321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a:ea typeface="+mn-ea"/>
                  <a:cs typeface="+mn-cs"/>
                </a:rPr>
                <a:t>$150/month </a:t>
              </a: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in Azure Credits</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Free Microsoft Software etc.</a:t>
              </a:r>
            </a:p>
          </p:txBody>
        </p:sp>
      </p:grpSp>
      <p:grpSp>
        <p:nvGrpSpPr>
          <p:cNvPr id="97" name="Group 96"/>
          <p:cNvGrpSpPr/>
          <p:nvPr/>
        </p:nvGrpSpPr>
        <p:grpSpPr>
          <a:xfrm>
            <a:off x="8828323" y="4180493"/>
            <a:ext cx="2832100" cy="1135244"/>
            <a:chOff x="8878674" y="3993384"/>
            <a:chExt cx="2832100" cy="1135244"/>
          </a:xfrm>
        </p:grpSpPr>
        <p:grpSp>
          <p:nvGrpSpPr>
            <p:cNvPr id="91" name="Group 90"/>
            <p:cNvGrpSpPr/>
            <p:nvPr/>
          </p:nvGrpSpPr>
          <p:grpSpPr>
            <a:xfrm>
              <a:off x="9557722" y="3993384"/>
              <a:ext cx="1474005" cy="481199"/>
              <a:chOff x="1358316" y="2506210"/>
              <a:chExt cx="5601971" cy="1828800"/>
            </a:xfrm>
          </p:grpSpPr>
          <p:pic>
            <p:nvPicPr>
              <p:cNvPr id="93" name="Picture 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8316" y="2734810"/>
                <a:ext cx="2212258" cy="1371599"/>
              </a:xfrm>
              <a:prstGeom prst="rect">
                <a:avLst/>
              </a:prstGeom>
            </p:spPr>
          </p:pic>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6046" y="2506210"/>
                <a:ext cx="1824241" cy="1828800"/>
              </a:xfrm>
              <a:prstGeom prst="rect">
                <a:avLst/>
              </a:prstGeom>
            </p:spPr>
          </p:pic>
        </p:grpSp>
        <p:sp>
          <p:nvSpPr>
            <p:cNvPr id="92" name="TextBox 91"/>
            <p:cNvSpPr txBox="1"/>
            <p:nvPr/>
          </p:nvSpPr>
          <p:spPr>
            <a:xfrm>
              <a:off x="8878674" y="4543853"/>
              <a:ext cx="28321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a:ea typeface="+mn-ea"/>
                  <a:cs typeface="+mn-cs"/>
                </a:rPr>
                <a:t>$150/month </a:t>
              </a: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in Azure Credits</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Free Microsoft Software etc.</a:t>
              </a:r>
            </a:p>
          </p:txBody>
        </p:sp>
      </p:grpSp>
    </p:spTree>
    <p:extLst>
      <p:ext uri="{BB962C8B-B14F-4D97-AF65-F5344CB8AC3E}">
        <p14:creationId xmlns:p14="http://schemas.microsoft.com/office/powerpoint/2010/main" val="3324707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Machines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Launch </a:t>
            </a:r>
            <a:r>
              <a:rPr lang="en-US" sz="4000" dirty="0">
                <a:solidFill>
                  <a:schemeClr val="bg2"/>
                </a:solidFill>
                <a:latin typeface="+mj-lt"/>
              </a:rPr>
              <a:t>Windows Server and Linux in minutes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Scale </a:t>
            </a:r>
            <a:r>
              <a:rPr lang="en-US" sz="4000" dirty="0">
                <a:solidFill>
                  <a:schemeClr val="bg1"/>
                </a:solidFill>
                <a:latin typeface="+mj-lt"/>
              </a:rPr>
              <a:t>from 1 to 1000s of VM Instances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Save </a:t>
            </a:r>
            <a:r>
              <a:rPr lang="en-US" sz="4000" dirty="0">
                <a:solidFill>
                  <a:schemeClr val="bg1"/>
                </a:solidFill>
                <a:latin typeface="+mj-lt"/>
                <a:sym typeface="Wingdings" panose="05000000000000000000" pitchFamily="2" charset="2"/>
              </a:rPr>
              <a:t>money with per-minute </a:t>
            </a:r>
            <a:r>
              <a:rPr lang="en-US" sz="4000" dirty="0" smtClean="0">
                <a:solidFill>
                  <a:schemeClr val="bg1"/>
                </a:solidFill>
                <a:latin typeface="+mj-lt"/>
                <a:sym typeface="Wingdings" panose="05000000000000000000" pitchFamily="2" charset="2"/>
              </a:rPr>
              <a:t>billing</a:t>
            </a:r>
          </a:p>
          <a:p>
            <a:r>
              <a:rPr lang="en-US" sz="4000" dirty="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Open and extensible</a:t>
            </a:r>
            <a:endParaRPr lang="en-US" sz="4000" dirty="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latin typeface="Segoe Pro Display Semibold" panose="020B0702040504020203" pitchFamily="34" charset="0"/>
              </a:rPr>
              <a:t>Maximize </a:t>
            </a:r>
            <a:r>
              <a:rPr lang="en-US" b="1" dirty="0" smtClean="0">
                <a:solidFill>
                  <a:schemeClr val="bg1"/>
                </a:solidFill>
                <a:latin typeface="+mn-lt"/>
              </a:rPr>
              <a:t>your benefits</a:t>
            </a:r>
            <a:endParaRPr lang="en-US" b="1" dirty="0">
              <a:solidFill>
                <a:schemeClr val="bg1"/>
              </a:solidFill>
              <a:latin typeface="+mn-lt"/>
            </a:endParaRPr>
          </a:p>
        </p:txBody>
      </p:sp>
      <p:sp>
        <p:nvSpPr>
          <p:cNvPr id="3" name="Content Placeholder 2"/>
          <p:cNvSpPr>
            <a:spLocks noGrp="1"/>
          </p:cNvSpPr>
          <p:nvPr>
            <p:ph idx="1"/>
          </p:nvPr>
        </p:nvSpPr>
        <p:spPr>
          <a:xfrm>
            <a:off x="838199" y="1825625"/>
            <a:ext cx="11118273" cy="4351338"/>
          </a:xfrm>
        </p:spPr>
        <p:txBody>
          <a:bodyPr>
            <a:normAutofit fontScale="77500" lnSpcReduction="20000"/>
          </a:bodyPr>
          <a:lstStyle/>
          <a:p>
            <a:pPr marL="0" indent="0">
              <a:lnSpc>
                <a:spcPct val="160000"/>
              </a:lnSpc>
              <a:buNone/>
            </a:pPr>
            <a:r>
              <a:rPr lang="en-US" dirty="0" smtClean="0">
                <a:solidFill>
                  <a:schemeClr val="bg1"/>
                </a:solidFill>
                <a:cs typeface="Segoe UI Semibold" panose="020B0702040204020203" pitchFamily="34" charset="0"/>
              </a:rPr>
              <a:t>Use one Azure subscription for </a:t>
            </a:r>
            <a:r>
              <a:rPr lang="en-US" dirty="0" err="1" smtClean="0">
                <a:solidFill>
                  <a:schemeClr val="bg1"/>
                </a:solidFill>
                <a:cs typeface="Segoe UI Semibold" panose="020B0702040204020203" pitchFamily="34" charset="0"/>
              </a:rPr>
              <a:t>dev</a:t>
            </a:r>
            <a:endParaRPr lang="en-US" dirty="0" smtClean="0">
              <a:solidFill>
                <a:schemeClr val="bg1"/>
              </a:solidFill>
              <a:cs typeface="Segoe UI Semibold" panose="020B0702040204020203" pitchFamily="34" charset="0"/>
            </a:endParaRPr>
          </a:p>
          <a:p>
            <a:pPr marL="0" indent="0">
              <a:lnSpc>
                <a:spcPct val="160000"/>
              </a:lnSpc>
              <a:buNone/>
            </a:pPr>
            <a:r>
              <a:rPr lang="en-US" dirty="0" smtClean="0">
                <a:solidFill>
                  <a:schemeClr val="bg1"/>
                </a:solidFill>
                <a:cs typeface="Segoe UI Semibold" panose="020B0702040204020203" pitchFamily="34" charset="0"/>
              </a:rPr>
              <a:t>Use another Azure subscription for production</a:t>
            </a:r>
          </a:p>
          <a:p>
            <a:pPr marL="0" indent="0">
              <a:lnSpc>
                <a:spcPct val="160000"/>
              </a:lnSpc>
              <a:buNone/>
            </a:pPr>
            <a:r>
              <a:rPr lang="en-US" dirty="0" smtClean="0">
                <a:solidFill>
                  <a:schemeClr val="bg1"/>
                </a:solidFill>
                <a:cs typeface="Segoe UI Semibold" panose="020B0702040204020203" pitchFamily="34" charset="0"/>
              </a:rPr>
              <a:t>Use another Azure subscription for betas, previews and custom demos</a:t>
            </a:r>
          </a:p>
          <a:p>
            <a:pPr marL="0" indent="0">
              <a:lnSpc>
                <a:spcPct val="160000"/>
              </a:lnSpc>
              <a:buNone/>
            </a:pPr>
            <a:r>
              <a:rPr lang="en-US" dirty="0" smtClean="0">
                <a:solidFill>
                  <a:schemeClr val="bg1"/>
                </a:solidFill>
                <a:cs typeface="Segoe UI Semibold" panose="020B0702040204020203" pitchFamily="34" charset="0"/>
              </a:rPr>
              <a:t>If 4 isn’t enough you can always request more by emailing bizspark@microsoft.com</a:t>
            </a:r>
            <a:endParaRPr lang="en-US" dirty="0">
              <a:solidFill>
                <a:schemeClr val="bg1"/>
              </a:solidFill>
              <a:cs typeface="Segoe UI Semibold" panose="020B0702040204020203" pitchFamily="34" charset="0"/>
            </a:endParaRPr>
          </a:p>
        </p:txBody>
      </p:sp>
    </p:spTree>
    <p:extLst>
      <p:ext uri="{BB962C8B-B14F-4D97-AF65-F5344CB8AC3E}">
        <p14:creationId xmlns:p14="http://schemas.microsoft.com/office/powerpoint/2010/main" val="1186297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9428525" y="4315891"/>
            <a:ext cx="1847273" cy="1847273"/>
          </a:xfrm>
          <a:prstGeom prst="rect">
            <a:avLst/>
          </a:prstGeom>
          <a:solidFill>
            <a:srgbClr val="FFF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5" name="Title 4"/>
          <p:cNvSpPr>
            <a:spLocks noGrp="1"/>
          </p:cNvSpPr>
          <p:nvPr>
            <p:ph type="title"/>
          </p:nvPr>
        </p:nvSpPr>
        <p:spPr/>
        <p:txBody>
          <a:bodyPr>
            <a:noAutofit/>
          </a:bodyPr>
          <a:lstStyle/>
          <a:p>
            <a:pPr algn="ctr"/>
            <a:r>
              <a:rPr lang="en-US" sz="4000" dirty="0">
                <a:solidFill>
                  <a:schemeClr val="bg1"/>
                </a:solidFill>
              </a:rPr>
              <a:t>Join </a:t>
            </a:r>
            <a:r>
              <a:rPr lang="en-US" sz="4000" dirty="0" smtClean="0">
                <a:solidFill>
                  <a:schemeClr val="bg1"/>
                </a:solidFill>
              </a:rPr>
              <a:t>the over 2,800       </a:t>
            </a:r>
            <a:r>
              <a:rPr lang="en-US" sz="4000" dirty="0">
                <a:solidFill>
                  <a:schemeClr val="bg1"/>
                </a:solidFill>
              </a:rPr>
              <a:t>tech startups </a:t>
            </a:r>
            <a:r>
              <a:rPr lang="en-US" sz="4000" dirty="0" smtClean="0">
                <a:solidFill>
                  <a:schemeClr val="bg1"/>
                </a:solidFill>
              </a:rPr>
              <a:t>benefiting from BizSpark &amp; Microsoft Azure today</a:t>
            </a:r>
            <a:endParaRPr lang="en-US" sz="4000" dirty="0">
              <a:solidFill>
                <a:schemeClr val="bg1"/>
              </a:solidFill>
              <a:latin typeface="Segoe UI Semibold" panose="020B0702040204020203" pitchFamily="34" charset="0"/>
              <a:cs typeface="Segoe UI Semibold" panose="020B0702040204020203" pitchFamily="34" charset="0"/>
            </a:endParaRPr>
          </a:p>
        </p:txBody>
      </p:sp>
      <p:grpSp>
        <p:nvGrpSpPr>
          <p:cNvPr id="85" name="Group 84"/>
          <p:cNvGrpSpPr/>
          <p:nvPr/>
        </p:nvGrpSpPr>
        <p:grpSpPr>
          <a:xfrm>
            <a:off x="890965" y="2108976"/>
            <a:ext cx="10384833" cy="4054282"/>
            <a:chOff x="828101" y="1780561"/>
            <a:chExt cx="10384833" cy="4054282"/>
          </a:xfrm>
        </p:grpSpPr>
        <p:grpSp>
          <p:nvGrpSpPr>
            <p:cNvPr id="63" name="Group 62"/>
            <p:cNvGrpSpPr/>
            <p:nvPr/>
          </p:nvGrpSpPr>
          <p:grpSpPr>
            <a:xfrm>
              <a:off x="828101" y="1780561"/>
              <a:ext cx="1867469" cy="1847273"/>
              <a:chOff x="828101" y="1812375"/>
              <a:chExt cx="1867469" cy="1847273"/>
            </a:xfrm>
          </p:grpSpPr>
          <p:sp>
            <p:nvSpPr>
              <p:cNvPr id="15" name="Rectangle 14"/>
              <p:cNvSpPr/>
              <p:nvPr/>
            </p:nvSpPr>
            <p:spPr>
              <a:xfrm>
                <a:off x="838199" y="1812375"/>
                <a:ext cx="1847273" cy="1847273"/>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sng" strike="noStrike" kern="1200" cap="none" spc="0" normalizeH="0" baseline="0" noProof="0" dirty="0">
                  <a:ln>
                    <a:noFill/>
                  </a:ln>
                  <a:solidFill>
                    <a:prstClr val="white"/>
                  </a:solidFill>
                  <a:effectLst/>
                  <a:uLnTx/>
                  <a:uFillTx/>
                  <a:latin typeface="Segoe UI Light"/>
                  <a:ea typeface="+mn-ea"/>
                  <a:cs typeface="+mn-cs"/>
                </a:endParaRPr>
              </a:p>
            </p:txBody>
          </p:sp>
          <p:pic>
            <p:nvPicPr>
              <p:cNvPr id="7" name="Picture 19" descr="C:\Users\a-andhow\Documents\Startup Audience\Logos\BizSpark Members\5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101" y="2226701"/>
                <a:ext cx="1867469" cy="10186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Group 64"/>
            <p:cNvGrpSpPr/>
            <p:nvPr/>
          </p:nvGrpSpPr>
          <p:grpSpPr>
            <a:xfrm>
              <a:off x="5107071" y="1780561"/>
              <a:ext cx="1847273" cy="1847273"/>
              <a:chOff x="5239838" y="1771895"/>
              <a:chExt cx="1847273" cy="1847273"/>
            </a:xfrm>
          </p:grpSpPr>
          <p:sp>
            <p:nvSpPr>
              <p:cNvPr id="61" name="Rectangle 60"/>
              <p:cNvSpPr/>
              <p:nvPr/>
            </p:nvSpPr>
            <p:spPr>
              <a:xfrm>
                <a:off x="5239838" y="1771895"/>
                <a:ext cx="1847273" cy="18472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8" name="Picture 16" descr="C:\Users\a-andhow\Documents\Startup Audience\Logos\BizSpark Members\Jintroni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3540" y="2257721"/>
                <a:ext cx="1579869" cy="8756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6" name="Group 65"/>
            <p:cNvGrpSpPr/>
            <p:nvPr/>
          </p:nvGrpSpPr>
          <p:grpSpPr>
            <a:xfrm>
              <a:off x="7236458" y="1780561"/>
              <a:ext cx="1847273" cy="1847273"/>
              <a:chOff x="7864750" y="1716628"/>
              <a:chExt cx="1847273" cy="1847273"/>
            </a:xfrm>
          </p:grpSpPr>
          <p:sp>
            <p:nvSpPr>
              <p:cNvPr id="62" name="Rectangle 61"/>
              <p:cNvSpPr/>
              <p:nvPr/>
            </p:nvSpPr>
            <p:spPr>
              <a:xfrm>
                <a:off x="7864750" y="1716628"/>
                <a:ext cx="1847273" cy="1847273"/>
              </a:xfrm>
              <a:prstGeom prst="rect">
                <a:avLst/>
              </a:prstGeom>
              <a:solidFill>
                <a:srgbClr val="6D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9" name="Picture 17" descr="C:\Users\a-andhow\Documents\Startup Audience\Logos\BizSpark Members\Nanu Interact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5296" y="2323488"/>
                <a:ext cx="1706180" cy="6335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 63"/>
            <p:cNvGrpSpPr/>
            <p:nvPr/>
          </p:nvGrpSpPr>
          <p:grpSpPr>
            <a:xfrm>
              <a:off x="2977684" y="1780561"/>
              <a:ext cx="1847273" cy="1847273"/>
              <a:chOff x="3129841" y="1748747"/>
              <a:chExt cx="1847273" cy="1847273"/>
            </a:xfrm>
          </p:grpSpPr>
          <p:sp>
            <p:nvSpPr>
              <p:cNvPr id="60" name="Rectangle 59"/>
              <p:cNvSpPr/>
              <p:nvPr/>
            </p:nvSpPr>
            <p:spPr>
              <a:xfrm>
                <a:off x="3129841" y="1748747"/>
                <a:ext cx="1847273" cy="1847273"/>
              </a:xfrm>
              <a:prstGeom prst="rect">
                <a:avLst/>
              </a:prstGeom>
              <a:solidFill>
                <a:srgbClr val="00D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6" name="Picture 18" descr="C:\Users\a-andhow\Documents\Startup Audience\Logos\BizSpark Members\RatRod Studi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96942" y="2407398"/>
                <a:ext cx="1513070" cy="529970"/>
              </a:xfrm>
              <a:prstGeom prst="rect">
                <a:avLst/>
              </a:prstGeom>
              <a:noFill/>
              <a:extLst>
                <a:ext uri="{909E8E84-426E-40DD-AFC4-6F175D3DCCD1}">
                  <a14:hiddenFill xmlns:a14="http://schemas.microsoft.com/office/drawing/2010/main">
                    <a:solidFill>
                      <a:srgbClr val="FFFFFF"/>
                    </a:solidFill>
                  </a14:hiddenFill>
                </a:ext>
              </a:extLst>
            </p:spPr>
          </p:pic>
        </p:grpSp>
        <p:pic>
          <p:nvPicPr>
            <p:cNvPr id="67" name="Picture 66"/>
            <p:cNvPicPr>
              <a:picLocks noChangeAspect="1"/>
            </p:cNvPicPr>
            <p:nvPr/>
          </p:nvPicPr>
          <p:blipFill>
            <a:blip r:embed="rId7"/>
            <a:stretch>
              <a:fillRect/>
            </a:stretch>
          </p:blipFill>
          <p:spPr>
            <a:xfrm>
              <a:off x="9365846" y="1780653"/>
              <a:ext cx="1847088" cy="1847088"/>
            </a:xfrm>
            <a:prstGeom prst="rect">
              <a:avLst/>
            </a:prstGeom>
          </p:spPr>
        </p:pic>
        <p:sp>
          <p:nvSpPr>
            <p:cNvPr id="69" name="Rectangle 68"/>
            <p:cNvSpPr/>
            <p:nvPr/>
          </p:nvSpPr>
          <p:spPr>
            <a:xfrm>
              <a:off x="836795" y="3987570"/>
              <a:ext cx="1847273" cy="18472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72" name="Picture 71"/>
            <p:cNvPicPr>
              <a:picLocks noChangeAspect="1"/>
            </p:cNvPicPr>
            <p:nvPr/>
          </p:nvPicPr>
          <p:blipFill>
            <a:blip r:embed="rId8"/>
            <a:stretch>
              <a:fillRect/>
            </a:stretch>
          </p:blipFill>
          <p:spPr>
            <a:xfrm>
              <a:off x="5107071" y="3987662"/>
              <a:ext cx="1847088" cy="1847088"/>
            </a:xfrm>
            <a:prstGeom prst="rect">
              <a:avLst/>
            </a:prstGeom>
          </p:spPr>
        </p:pic>
        <p:grpSp>
          <p:nvGrpSpPr>
            <p:cNvPr id="78" name="Group 77"/>
            <p:cNvGrpSpPr/>
            <p:nvPr/>
          </p:nvGrpSpPr>
          <p:grpSpPr>
            <a:xfrm>
              <a:off x="2977683" y="3987477"/>
              <a:ext cx="1847273" cy="1847273"/>
              <a:chOff x="3559513" y="4126465"/>
              <a:chExt cx="1847273" cy="1847273"/>
            </a:xfrm>
          </p:grpSpPr>
          <p:sp>
            <p:nvSpPr>
              <p:cNvPr id="76" name="Rectangle 75"/>
              <p:cNvSpPr/>
              <p:nvPr/>
            </p:nvSpPr>
            <p:spPr>
              <a:xfrm>
                <a:off x="3559513" y="4126465"/>
                <a:ext cx="1847273" cy="18472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74" name="Picture 7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69085" y="4737708"/>
                <a:ext cx="1628129" cy="624786"/>
              </a:xfrm>
              <a:prstGeom prst="rect">
                <a:avLst/>
              </a:prstGeom>
            </p:spPr>
          </p:pic>
        </p:grpSp>
        <p:grpSp>
          <p:nvGrpSpPr>
            <p:cNvPr id="84" name="Group 83"/>
            <p:cNvGrpSpPr/>
            <p:nvPr/>
          </p:nvGrpSpPr>
          <p:grpSpPr>
            <a:xfrm>
              <a:off x="7251774" y="3987477"/>
              <a:ext cx="1847273" cy="1847273"/>
              <a:chOff x="7822873" y="3908909"/>
              <a:chExt cx="1847273" cy="1847273"/>
            </a:xfrm>
          </p:grpSpPr>
          <p:sp>
            <p:nvSpPr>
              <p:cNvPr id="82" name="Rectangle 81"/>
              <p:cNvSpPr/>
              <p:nvPr/>
            </p:nvSpPr>
            <p:spPr>
              <a:xfrm>
                <a:off x="7822873" y="3908909"/>
                <a:ext cx="1847273" cy="1847273"/>
              </a:xfrm>
              <a:prstGeom prst="rect">
                <a:avLst/>
              </a:pr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79" name="Picture 7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06274" y="4598812"/>
                <a:ext cx="1680471" cy="467466"/>
              </a:xfrm>
              <a:prstGeom prst="rect">
                <a:avLst/>
              </a:prstGeom>
            </p:spPr>
          </p:pic>
        </p:grpSp>
      </p:grpSp>
      <p:pic>
        <p:nvPicPr>
          <p:cNvPr id="3" name="Picture 2"/>
          <p:cNvPicPr>
            <a:picLocks noChangeAspect="1"/>
          </p:cNvPicPr>
          <p:nvPr/>
        </p:nvPicPr>
        <p:blipFill>
          <a:blip r:embed="rId11"/>
          <a:stretch>
            <a:fillRect/>
          </a:stretch>
        </p:blipFill>
        <p:spPr>
          <a:xfrm>
            <a:off x="988142" y="4696678"/>
            <a:ext cx="1670305" cy="1085698"/>
          </a:xfrm>
          <a:prstGeom prst="rect">
            <a:avLst/>
          </a:prstGeom>
        </p:spPr>
      </p:pic>
      <p:pic>
        <p:nvPicPr>
          <p:cNvPr id="12" name="Picture 11"/>
          <p:cNvPicPr>
            <a:picLocks noChangeAspect="1"/>
          </p:cNvPicPr>
          <p:nvPr/>
        </p:nvPicPr>
        <p:blipFill>
          <a:blip r:embed="rId12"/>
          <a:stretch>
            <a:fillRect/>
          </a:stretch>
        </p:blipFill>
        <p:spPr>
          <a:xfrm>
            <a:off x="9428526" y="4306763"/>
            <a:ext cx="1856402" cy="1856402"/>
          </a:xfrm>
          <a:prstGeom prst="rect">
            <a:avLst/>
          </a:prstGeom>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14638" y="4306763"/>
            <a:ext cx="1856401" cy="1856401"/>
          </a:xfrm>
          <a:prstGeom prst="rect">
            <a:avLst/>
          </a:prstGeom>
        </p:spPr>
      </p:pic>
      <p:sp>
        <p:nvSpPr>
          <p:cNvPr id="14" name="TextBox 13"/>
          <p:cNvSpPr txBox="1"/>
          <p:nvPr/>
        </p:nvSpPr>
        <p:spPr>
          <a:xfrm>
            <a:off x="7512282" y="5782745"/>
            <a:ext cx="156376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Segoe UI Light"/>
                <a:ea typeface="+mn-ea"/>
                <a:cs typeface="+mn-cs"/>
              </a:rPr>
              <a:t>Fhotoroom</a:t>
            </a:r>
            <a:endParaRPr kumimoji="0" lang="en-US" sz="2000" b="0"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95923" y="397848"/>
            <a:ext cx="607719" cy="654466"/>
          </a:xfrm>
          <a:prstGeom prst="rect">
            <a:avLst/>
          </a:prstGeom>
        </p:spPr>
      </p:pic>
    </p:spTree>
    <p:extLst>
      <p:ext uri="{BB962C8B-B14F-4D97-AF65-F5344CB8AC3E}">
        <p14:creationId xmlns:p14="http://schemas.microsoft.com/office/powerpoint/2010/main" val="276892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8455" y="1057105"/>
            <a:ext cx="11475214" cy="3850352"/>
          </a:xfrm>
        </p:spPr>
        <p:txBody>
          <a:bodyPr>
            <a:normAutofit/>
          </a:bodyPr>
          <a:lstStyle/>
          <a:p>
            <a:pPr algn="ctr">
              <a:lnSpc>
                <a:spcPct val="150000"/>
              </a:lnSpc>
            </a:pPr>
            <a:r>
              <a:rPr lang="en-US" dirty="0" smtClean="0">
                <a:latin typeface="Segoe Pro Display Semibold" panose="020B0702040504020203" pitchFamily="34" charset="0"/>
              </a:rPr>
              <a:t>thank you</a:t>
            </a:r>
            <a:endParaRPr lang="en-US" dirty="0">
              <a:latin typeface="Segoe Pro Display Semibold" panose="020B0702040504020203" pitchFamily="34" charset="0"/>
            </a:endParaRPr>
          </a:p>
        </p:txBody>
      </p:sp>
      <p:sp>
        <p:nvSpPr>
          <p:cNvPr id="3" name="Rectangle 2"/>
          <p:cNvSpPr/>
          <p:nvPr/>
        </p:nvSpPr>
        <p:spPr>
          <a:xfrm>
            <a:off x="1562036" y="2941887"/>
            <a:ext cx="9067928" cy="3139321"/>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FFFFFF"/>
                </a:solidFill>
                <a:effectLst/>
                <a:uLnTx/>
                <a:uFillTx/>
                <a:latin typeface="Segoe UI Semibold" panose="020B0702040204020203" pitchFamily="34" charset="0"/>
                <a:ea typeface="+mn-ea"/>
                <a:cs typeface="Segoe UI Semibold" panose="020B0702040204020203" pitchFamily="34" charset="0"/>
              </a:rPr>
              <a:t>Join</a:t>
            </a:r>
            <a:r>
              <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rPr>
              <a:t> bizspark.com</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FFFFFF"/>
                </a:solidFill>
                <a:effectLst/>
                <a:uLnTx/>
                <a:uFillTx/>
                <a:latin typeface="Segoe UI Semibold" panose="020B0702040204020203" pitchFamily="34" charset="0"/>
                <a:ea typeface="+mn-ea"/>
                <a:cs typeface="Segoe UI Semibold" panose="020B0702040204020203" pitchFamily="34" charset="0"/>
              </a:rPr>
              <a:t>Learn</a:t>
            </a:r>
            <a:r>
              <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rPr>
              <a:t> aka.ms/</a:t>
            </a:r>
            <a:r>
              <a:rPr kumimoji="0" lang="en-US" sz="4400" b="0" i="0" u="none" strike="noStrike" kern="1200" cap="none" spc="0" normalizeH="0" baseline="0" noProof="0" dirty="0" err="1" smtClean="0">
                <a:ln>
                  <a:noFill/>
                </a:ln>
                <a:solidFill>
                  <a:srgbClr val="FFFFFF"/>
                </a:solidFill>
                <a:effectLst/>
                <a:uLnTx/>
                <a:uFillTx/>
                <a:latin typeface="Segoe Pro Display SemiLight" panose="020B0402040204020203" pitchFamily="34" charset="0"/>
                <a:ea typeface="+mn-ea"/>
                <a:cs typeface="+mn-cs"/>
              </a:rPr>
              <a:t>bizsparkguide</a:t>
            </a:r>
            <a:endPar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FFFFFF"/>
                </a:solidFill>
                <a:effectLst/>
                <a:uLnTx/>
                <a:uFillTx/>
                <a:latin typeface="Segoe UI Semibold" panose="020B0702040204020203" pitchFamily="34" charset="0"/>
                <a:ea typeface="+mn-ea"/>
                <a:cs typeface="Segoe UI Semibold" panose="020B0702040204020203" pitchFamily="34" charset="0"/>
              </a:rPr>
              <a:t>Connect </a:t>
            </a:r>
            <a:r>
              <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rPr>
              <a:t>bizsparkca@microsoft.com</a:t>
            </a:r>
            <a:endParaRPr kumimoji="0" lang="en-US" sz="4400" b="0" i="0" u="none" strike="noStrike" kern="1200" cap="none" spc="0" normalizeH="0" baseline="0" noProof="0" dirty="0">
              <a:ln>
                <a:noFill/>
              </a:ln>
              <a:solidFill>
                <a:srgbClr val="FFFFFF"/>
              </a:solidFill>
              <a:effectLst/>
              <a:uLnTx/>
              <a:uFillTx/>
              <a:latin typeface="Segoe Pro Display SemiLight" panose="020B0402040204020203" pitchFamily="34"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9033" y="6063002"/>
            <a:ext cx="2112334" cy="777008"/>
          </a:xfrm>
          <a:prstGeom prst="rect">
            <a:avLst/>
          </a:prstGeom>
        </p:spPr>
      </p:pic>
    </p:spTree>
    <p:extLst>
      <p:ext uri="{BB962C8B-B14F-4D97-AF65-F5344CB8AC3E}">
        <p14:creationId xmlns:p14="http://schemas.microsoft.com/office/powerpoint/2010/main" val="1232394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rgbClr val="00B0F0"/>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a:t>
              </a: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endPar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9" name="Rectangle 8"/>
            <p:cNvSpPr/>
            <p:nvPr/>
          </p:nvSpPr>
          <p:spPr bwMode="auto">
            <a:xfrm>
              <a:off x="6079210" y="1581150"/>
              <a:ext cx="2683791" cy="3124200"/>
            </a:xfrm>
            <a:prstGeom prst="rect">
              <a:avLst/>
            </a:prstGeom>
            <a:solidFill>
              <a:srgbClr val="FFF2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r>
                <a:rPr lang="en-US" sz="2933" dirty="0" smtClean="0">
                  <a:gradFill>
                    <a:gsLst>
                      <a:gs pos="0">
                        <a:srgbClr val="FFFFFF"/>
                      </a:gs>
                      <a:gs pos="100000">
                        <a:srgbClr val="FFFFFF"/>
                      </a:gs>
                    </a:gsLst>
                    <a:lin ang="5400000" scaled="0"/>
                  </a:gradFill>
                </a:rPr>
                <a:t> </a:t>
              </a: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rgbClr val="00B0F0"/>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4528755" y="4417834"/>
            <a:ext cx="2794641" cy="196977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General Purpose</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Basic</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Standard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Optimized Compute</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Performance Optimized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Network Optimized</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1077062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1318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IMING" val="|5.7|8.9|.5"/>
</p:tagLst>
</file>

<file path=ppt/tags/tag6.xml><?xml version="1.0" encoding="utf-8"?>
<p:tagLst xmlns:a="http://schemas.openxmlformats.org/drawingml/2006/main" xmlns:r="http://schemas.openxmlformats.org/officeDocument/2006/relationships" xmlns:p="http://schemas.openxmlformats.org/presentationml/2006/main">
  <p:tag name="TIMING" val="|5.7|8.9|.5"/>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0EFEA-9AEA-457C-BAA8-93C4281792F5}">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ee586e5-3c92-48eb-9898-42915e590ada"/>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7303</TotalTime>
  <Words>6864</Words>
  <Application>Microsoft Office PowerPoint</Application>
  <PresentationFormat>Widescreen</PresentationFormat>
  <Paragraphs>1094</Paragraphs>
  <Slides>74</Slides>
  <Notes>61</Notes>
  <HiddenSlides>19</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90" baseType="lpstr">
      <vt:lpstr>宋体</vt:lpstr>
      <vt:lpstr>Arial</vt:lpstr>
      <vt:lpstr>Calibri</vt:lpstr>
      <vt:lpstr>Courier New</vt:lpstr>
      <vt:lpstr>Segoe Light</vt:lpstr>
      <vt:lpstr>Segoe Pro Display Semibold</vt:lpstr>
      <vt:lpstr>Segoe Pro Display SemiLight</vt:lpstr>
      <vt:lpstr>Segoe Pro Semibold</vt:lpstr>
      <vt:lpstr>Segoe UI</vt:lpstr>
      <vt:lpstr>Segoe UI Light</vt:lpstr>
      <vt:lpstr>Segoe UI Semibold</vt:lpstr>
      <vt:lpstr>Times New Roman</vt:lpstr>
      <vt:lpstr>Wingdings</vt:lpstr>
      <vt:lpstr>Azure Medium</vt:lpstr>
      <vt:lpstr>Image</vt:lpstr>
      <vt:lpstr>think-cell Slide</vt:lpstr>
      <vt:lpstr>Azure IaaS</vt:lpstr>
      <vt:lpstr>Agenda</vt:lpstr>
      <vt:lpstr>Your service</vt:lpstr>
      <vt:lpstr>PowerPoint Presentation</vt:lpstr>
      <vt:lpstr>PowerPoint Presentation</vt:lpstr>
      <vt:lpstr>Virtual Machines</vt:lpstr>
      <vt:lpstr>Azure Virtual Machines</vt:lpstr>
      <vt:lpstr>Provisioning VM</vt:lpstr>
      <vt:lpstr>VM Gallery</vt:lpstr>
      <vt:lpstr>Virtual Machine Sizes</vt:lpstr>
      <vt:lpstr>PowerPoint Presentation</vt:lpstr>
      <vt:lpstr>General purpose compute: Standard tier Offers the most flexibility. Supports all virtual machine configurations and features </vt:lpstr>
      <vt:lpstr>Optimized compute 60% faster CPUs, more memory, and local SSD</vt:lpstr>
      <vt:lpstr>Performance optimized compute Unparalleled computational performance with latest CPUs, more memory, and more local SSD</vt:lpstr>
      <vt:lpstr>Network optimized Fast networking with Infiniband support Adds a 40Gbit/s InfiniBand network with remote direct memory access (RDMA) technology. Ideal for Message Passing Interface (MPI) applications, high-performance clusters, modeling and simulations, video encoding, and other compute or network intensive scenarios.</vt:lpstr>
      <vt:lpstr>What is a Cloud Service?</vt:lpstr>
      <vt:lpstr>Why use Cloud Services?</vt:lpstr>
      <vt:lpstr>Do you really need a Virtual Network?</vt:lpstr>
      <vt:lpstr>Example of Virtual Network</vt:lpstr>
      <vt:lpstr>Demo: Provisioning VM</vt:lpstr>
      <vt:lpstr>VM Extensions</vt:lpstr>
      <vt:lpstr>Demo: VM Extension</vt:lpstr>
      <vt:lpstr>VM Extensions</vt:lpstr>
      <vt:lpstr>VM Extensions</vt:lpstr>
      <vt:lpstr>Data Persistence</vt:lpstr>
      <vt:lpstr>Disks and Images</vt:lpstr>
      <vt:lpstr>Image Mobility</vt:lpstr>
      <vt:lpstr>VM disk layout - Windows</vt:lpstr>
      <vt:lpstr>VM disk layout - Linux</vt:lpstr>
      <vt:lpstr>Persistent Disks and Highly Durable</vt:lpstr>
      <vt:lpstr>Azure Files</vt:lpstr>
      <vt:lpstr>Azure Files - Scenarios</vt:lpstr>
      <vt:lpstr>Demo: VM Storage</vt:lpstr>
      <vt:lpstr>Azure Files vs Disks</vt:lpstr>
      <vt:lpstr>Virtual Machine Availability</vt:lpstr>
      <vt:lpstr>Meaning of 9’s</vt:lpstr>
      <vt:lpstr>Service Level Agreements </vt:lpstr>
      <vt:lpstr>Availability Sets</vt:lpstr>
      <vt:lpstr>Fault and Update Domains (FD &amp; UD)</vt:lpstr>
      <vt:lpstr>Virtual Machine Availability Sets </vt:lpstr>
      <vt:lpstr>Load balancing</vt:lpstr>
      <vt:lpstr>Traffic Manager</vt:lpstr>
      <vt:lpstr>Transform the datacenter Orchestrated disaster recovery to a second site</vt:lpstr>
      <vt:lpstr>Transform the datacenter Orchestrated disaster recovery to a second site or to Azure</vt:lpstr>
      <vt:lpstr>Microsoft Azure Key Vault</vt:lpstr>
      <vt:lpstr>Enhance data protection and compliance </vt:lpstr>
      <vt:lpstr>Scaling</vt:lpstr>
      <vt:lpstr>Scaling Up - Portal</vt:lpstr>
      <vt:lpstr>Scaling Up – Command Line</vt:lpstr>
      <vt:lpstr>Scaling Up – APIs &amp; SDKs</vt:lpstr>
      <vt:lpstr>Auto Scale</vt:lpstr>
      <vt:lpstr>Demo: Configuring Autoscale</vt:lpstr>
      <vt:lpstr>Virtual Networks</vt:lpstr>
      <vt:lpstr>Azure Virtual Networks</vt:lpstr>
      <vt:lpstr>Virtual Network Scenarios</vt:lpstr>
      <vt:lpstr>Cross-premises Connectivity</vt:lpstr>
      <vt:lpstr>Demo: Virtual Network</vt:lpstr>
      <vt:lpstr>But wait, there’s more!</vt:lpstr>
      <vt:lpstr>Microsoft Azure Services </vt:lpstr>
      <vt:lpstr>How to get started</vt:lpstr>
      <vt:lpstr>PowerPoint Presentation</vt:lpstr>
      <vt:lpstr>Startups</vt:lpstr>
      <vt:lpstr>             BizSpark</vt:lpstr>
      <vt:lpstr>BizSpark is for tech startups</vt:lpstr>
      <vt:lpstr>BizSpark is not for startups</vt:lpstr>
      <vt:lpstr>What do BizSpark startups get?</vt:lpstr>
      <vt:lpstr>$150/month for 3 years in Azure Credits</vt:lpstr>
      <vt:lpstr>Free Software &amp; Services for 3 years</vt:lpstr>
      <vt:lpstr>More developers == more benefits</vt:lpstr>
      <vt:lpstr>Maximize your benefits</vt:lpstr>
      <vt:lpstr>Join the over 2,800       tech startups benefiting from BizSpark &amp; Microsoft Azure today</vt:lpstr>
      <vt:lpstr>thank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Marc Gagne</cp:lastModifiedBy>
  <cp:revision>482</cp:revision>
  <cp:lastPrinted>2014-03-26T17:46:13Z</cp:lastPrinted>
  <dcterms:created xsi:type="dcterms:W3CDTF">2014-03-19T23:21:38Z</dcterms:created>
  <dcterms:modified xsi:type="dcterms:W3CDTF">2015-05-25T19:25:59Z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