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8" r:id="rId23"/>
    <p:sldId id="285" r:id="rId24"/>
    <p:sldId id="281" r:id="rId25"/>
    <p:sldId id="279" r:id="rId2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3" d="100"/>
          <a:sy n="33" d="100"/>
        </p:scale>
        <p:origin x="151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6D974-ABF1-452D-8E74-BB98DD88F540}" type="datetimeFigureOut">
              <a:rPr lang="id-ID" smtClean="0"/>
              <a:pPr/>
              <a:t>14/09/2021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E2A60-FBFF-4D03-B9ED-276BE153F6B4}"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sz="1200" b="1" dirty="0">
                <a:solidFill>
                  <a:schemeClr val="tx1"/>
                </a:solidFill>
              </a:rPr>
              <a:t>Komputer Hybrid </a:t>
            </a:r>
            <a:r>
              <a:rPr lang="id-ID" sz="1200" b="0" i="0" kern="1200" dirty="0">
                <a:solidFill>
                  <a:schemeClr val="tx1"/>
                </a:solidFill>
                <a:latin typeface="+mn-lt"/>
                <a:ea typeface="+mn-ea"/>
                <a:cs typeface="+mn-cs"/>
              </a:rPr>
              <a:t>Komputer ini banyak digunakan oleh rumah sakit untuk memeriksa keadaan tubuh pasien,yang pada akhirnya komputer dapat mengeluarkan analisa yang disajikan dalam bentuk gambar,grfik ataupun tulisan</a:t>
            </a:r>
            <a:endParaRPr lang="id-ID" dirty="0"/>
          </a:p>
        </p:txBody>
      </p:sp>
      <p:sp>
        <p:nvSpPr>
          <p:cNvPr id="4" name="Slide Number Placeholder 3"/>
          <p:cNvSpPr>
            <a:spLocks noGrp="1"/>
          </p:cNvSpPr>
          <p:nvPr>
            <p:ph type="sldNum" sz="quarter" idx="10"/>
          </p:nvPr>
        </p:nvSpPr>
        <p:spPr/>
        <p:txBody>
          <a:bodyPr/>
          <a:lstStyle/>
          <a:p>
            <a:fld id="{930E2A60-FBFF-4D03-B9ED-276BE153F6B4}" type="slidenum">
              <a:rPr lang="id-ID" smtClean="0"/>
              <a:pPr/>
              <a:t>5</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http://tigabelaskosongtiga.wordpress.com/2011/10/21/sejarah-perkembangan-komputer/</a:t>
            </a:r>
          </a:p>
        </p:txBody>
      </p:sp>
      <p:sp>
        <p:nvSpPr>
          <p:cNvPr id="4" name="Slide Number Placeholder 3"/>
          <p:cNvSpPr>
            <a:spLocks noGrp="1"/>
          </p:cNvSpPr>
          <p:nvPr>
            <p:ph type="sldNum" sz="quarter" idx="10"/>
          </p:nvPr>
        </p:nvSpPr>
        <p:spPr/>
        <p:txBody>
          <a:bodyPr/>
          <a:lstStyle/>
          <a:p>
            <a:fld id="{930E2A60-FBFF-4D03-B9ED-276BE153F6B4}" type="slidenum">
              <a:rPr lang="id-ID" smtClean="0"/>
              <a:pPr/>
              <a:t>22</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69B7C-21BF-4796-BBD3-8E2B6BEA748F}" type="datetimeFigureOut">
              <a:rPr lang="id-ID" smtClean="0"/>
              <a:pPr/>
              <a:t>14/09/2021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AE6A7E4-D09A-4CFF-99A7-23BAB681E7E2}"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9B7C-21BF-4796-BBD3-8E2B6BEA748F}" type="datetimeFigureOut">
              <a:rPr lang="id-ID" smtClean="0"/>
              <a:pPr/>
              <a:t>14/09/2021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6A7E4-D09A-4CFF-99A7-23BAB681E7E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3.bp.blogspot.com/-Xr-XPp0e55o/UWGctm7EZgI/AAAAAAABk2g/ULghLqLyhak/s1600/Personal_Digital_Assistant_PDA.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2.bp.blogspot.com/-ra9UvLfzAgs/UWGc83leJzI/AAAAAAABk2o/NlwgAk4k3yY/s1600/Workstation.jpg" TargetMode="External"/><Relationship Id="rId1" Type="http://schemas.openxmlformats.org/officeDocument/2006/relationships/slideLayout" Target="../slideLayouts/slideLayout2.xml"/><Relationship Id="rId4" Type="http://schemas.openxmlformats.org/officeDocument/2006/relationships/hyperlink" Target="http://www.lihat.co.id/search?q=Ora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2.bp.blogspot.com/-JK1DcrQQcXw/UWGdLQXK3sI/AAAAAAABk2w/wHDm3HXkFwI/s1600/Server.jpg" TargetMode="External"/><Relationship Id="rId1" Type="http://schemas.openxmlformats.org/officeDocument/2006/relationships/slideLayout" Target="../slideLayouts/slideLayout2.xml"/><Relationship Id="rId4" Type="http://schemas.openxmlformats.org/officeDocument/2006/relationships/hyperlink" Target="http://www.lihat.co.id/search?q=Komput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2.bp.blogspot.com/-uFow36fbNH0/UWGdcjX9bbI/AAAAAAABk24/5a05p-ikaio/s1600/Mainframe.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1.bp.blogspot.com/-RgMzh_icXng/UWGd8t61alI/AAAAAAABk3I/cF1t6UKf7mU/s1600/Wearable_Computer.jpg" TargetMode="External"/><Relationship Id="rId1" Type="http://schemas.openxmlformats.org/officeDocument/2006/relationships/slideLayout" Target="../slideLayouts/slideLayout2.xml"/><Relationship Id="rId4" Type="http://schemas.openxmlformats.org/officeDocument/2006/relationships/hyperlink" Target="http://www.lihat.co.id/search?q=Duni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ihat.co.id/search?q=Komput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b="1" dirty="0"/>
              <a:t>Apa Komputer...?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11/11/tabletpc.jpg?w=150&amp;h=93"/>
          <p:cNvPicPr/>
          <p:nvPr/>
        </p:nvPicPr>
        <p:blipFill>
          <a:blip r:embed="rId2"/>
          <a:srcRect/>
          <a:stretch>
            <a:fillRect/>
          </a:stretch>
        </p:blipFill>
        <p:spPr bwMode="auto">
          <a:xfrm>
            <a:off x="285720" y="2714620"/>
            <a:ext cx="1714512" cy="1214446"/>
          </a:xfrm>
          <a:prstGeom prst="rect">
            <a:avLst/>
          </a:prstGeom>
          <a:noFill/>
          <a:ln w="9525">
            <a:noFill/>
            <a:miter lim="800000"/>
            <a:headEnd/>
            <a:tailEnd/>
          </a:ln>
        </p:spPr>
      </p:pic>
      <p:sp>
        <p:nvSpPr>
          <p:cNvPr id="4" name="Rectangle 3"/>
          <p:cNvSpPr/>
          <p:nvPr/>
        </p:nvSpPr>
        <p:spPr>
          <a:xfrm>
            <a:off x="642910" y="4000504"/>
            <a:ext cx="1050288" cy="369332"/>
          </a:xfrm>
          <a:prstGeom prst="rect">
            <a:avLst/>
          </a:prstGeom>
        </p:spPr>
        <p:txBody>
          <a:bodyPr wrap="none">
            <a:spAutoFit/>
          </a:bodyPr>
          <a:lstStyle/>
          <a:p>
            <a:r>
              <a:rPr lang="id-ID" dirty="0"/>
              <a:t>PC Tablet</a:t>
            </a:r>
          </a:p>
        </p:txBody>
      </p:sp>
      <p:sp>
        <p:nvSpPr>
          <p:cNvPr id="5" name="Rectangle 4"/>
          <p:cNvSpPr/>
          <p:nvPr/>
        </p:nvSpPr>
        <p:spPr>
          <a:xfrm>
            <a:off x="2285984" y="2786058"/>
            <a:ext cx="6500842" cy="2246769"/>
          </a:xfrm>
          <a:prstGeom prst="rect">
            <a:avLst/>
          </a:prstGeom>
        </p:spPr>
        <p:txBody>
          <a:bodyPr wrap="square">
            <a:spAutoFit/>
          </a:bodyPr>
          <a:lstStyle/>
          <a:p>
            <a:r>
              <a:rPr lang="id-ID" sz="2000" dirty="0"/>
              <a:t>Kebutuhan pengguna PC/notebook untuk bekerja dan berkomunikasi membuat pabrikan menciptakan alat input (input) device selain keyboard dan mouse. Alhasil muncullah alat tulis kecil seperti pensil yang disebut dengan stylus. Stylus digunakan untuk menulis di monitor laptop/notebook dimana monitornya bisa diputar dan dilipat layaknya kita menulis di atas kertas. Komputer ini dinamakan PC Tablet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11/11/rugged-laptop.jpg?w=150&amp;h=130"/>
          <p:cNvPicPr/>
          <p:nvPr/>
        </p:nvPicPr>
        <p:blipFill>
          <a:blip r:embed="rId2"/>
          <a:srcRect/>
          <a:stretch>
            <a:fillRect/>
          </a:stretch>
        </p:blipFill>
        <p:spPr bwMode="auto">
          <a:xfrm>
            <a:off x="214282" y="2000240"/>
            <a:ext cx="1857388" cy="1714512"/>
          </a:xfrm>
          <a:prstGeom prst="rect">
            <a:avLst/>
          </a:prstGeom>
          <a:noFill/>
          <a:ln w="9525">
            <a:noFill/>
            <a:miter lim="800000"/>
            <a:headEnd/>
            <a:tailEnd/>
          </a:ln>
        </p:spPr>
      </p:pic>
      <p:sp>
        <p:nvSpPr>
          <p:cNvPr id="4" name="Rectangle 3"/>
          <p:cNvSpPr/>
          <p:nvPr/>
        </p:nvSpPr>
        <p:spPr>
          <a:xfrm>
            <a:off x="571472" y="3786190"/>
            <a:ext cx="1587422" cy="369332"/>
          </a:xfrm>
          <a:prstGeom prst="rect">
            <a:avLst/>
          </a:prstGeom>
        </p:spPr>
        <p:txBody>
          <a:bodyPr wrap="none">
            <a:spAutoFit/>
          </a:bodyPr>
          <a:lstStyle/>
          <a:p>
            <a:r>
              <a:rPr lang="id-ID" dirty="0"/>
              <a:t>Rugged Laptop</a:t>
            </a:r>
          </a:p>
        </p:txBody>
      </p:sp>
      <p:sp>
        <p:nvSpPr>
          <p:cNvPr id="5" name="Rectangle 4"/>
          <p:cNvSpPr/>
          <p:nvPr/>
        </p:nvSpPr>
        <p:spPr>
          <a:xfrm>
            <a:off x="2286000" y="1997839"/>
            <a:ext cx="6643718" cy="2246769"/>
          </a:xfrm>
          <a:prstGeom prst="rect">
            <a:avLst/>
          </a:prstGeom>
        </p:spPr>
        <p:txBody>
          <a:bodyPr wrap="square">
            <a:spAutoFit/>
          </a:bodyPr>
          <a:lstStyle/>
          <a:p>
            <a:r>
              <a:rPr lang="id-ID" sz="2000" dirty="0"/>
              <a:t>Adalah laptop yang dikhususkan untuk kondisi ekstrim seperti tempat yang penuh goncangan atau berpotensi terhadap benturan, getaran dan air serta cuaca yang tidak mendukung untuk penggunaan PC biasa. Harganya paling mahal, dan PC ini biasanya digunakan oleh Pelaut, penyelam,  Militer dan pekerja yang melakukan pekerjaan di lapangan dengan kondisi goncangan serta kelembaban yang ekstri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11/11/8netbook.jpg?w=145&amp;h=150"/>
          <p:cNvPicPr/>
          <p:nvPr/>
        </p:nvPicPr>
        <p:blipFill>
          <a:blip r:embed="rId2"/>
          <a:srcRect/>
          <a:stretch>
            <a:fillRect/>
          </a:stretch>
        </p:blipFill>
        <p:spPr bwMode="auto">
          <a:xfrm>
            <a:off x="285720" y="2214554"/>
            <a:ext cx="1785950" cy="1714512"/>
          </a:xfrm>
          <a:prstGeom prst="rect">
            <a:avLst/>
          </a:prstGeom>
          <a:noFill/>
          <a:ln w="9525">
            <a:noFill/>
            <a:miter lim="800000"/>
            <a:headEnd/>
            <a:tailEnd/>
          </a:ln>
        </p:spPr>
      </p:pic>
      <p:sp>
        <p:nvSpPr>
          <p:cNvPr id="4" name="Rectangle 3"/>
          <p:cNvSpPr/>
          <p:nvPr/>
        </p:nvSpPr>
        <p:spPr>
          <a:xfrm>
            <a:off x="714348" y="4000504"/>
            <a:ext cx="997774" cy="369332"/>
          </a:xfrm>
          <a:prstGeom prst="rect">
            <a:avLst/>
          </a:prstGeom>
        </p:spPr>
        <p:txBody>
          <a:bodyPr wrap="none">
            <a:spAutoFit/>
          </a:bodyPr>
          <a:lstStyle/>
          <a:p>
            <a:r>
              <a:rPr lang="id-ID" dirty="0"/>
              <a:t>NetBook</a:t>
            </a:r>
          </a:p>
        </p:txBody>
      </p:sp>
      <p:sp>
        <p:nvSpPr>
          <p:cNvPr id="26625" name="Rectangle 1"/>
          <p:cNvSpPr>
            <a:spLocks noChangeArrowheads="1"/>
          </p:cNvSpPr>
          <p:nvPr/>
        </p:nvSpPr>
        <p:spPr bwMode="auto">
          <a:xfrm>
            <a:off x="2357422" y="2022827"/>
            <a:ext cx="6643702"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Netbook adalah notebook versi kecil (keyboard dan layar lebih kecil), lebih ringan, dan tentunya jauh lebih murah. Nenek moyang netbook pertama kali mungkin adalah eMate 300 yang diproduksi oleh Apple Computer pada tahun 1997 walaupun setahun kemudian eMate tidak lagi diproduksi (diskontinu).</a:t>
            </a:r>
          </a:p>
          <a:p>
            <a:pPr marL="0" marR="0" lvl="0" indent="0" algn="l" defTabSz="914400" rtl="0" eaLnBrk="0" fontAlgn="base" latinLnBrk="0" hangingPunct="0">
              <a:lnSpc>
                <a:spcPct val="100000"/>
              </a:lnSpc>
              <a:spcBef>
                <a:spcPct val="0"/>
              </a:spcBef>
              <a:spcAft>
                <a:spcPct val="0"/>
              </a:spcAft>
              <a:buClrTx/>
              <a:buSzTx/>
              <a:buFontTx/>
              <a:buNone/>
              <a:tabLst/>
            </a:pPr>
            <a:b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b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Pada tahun 2007, Asus akhirnya mengeluarkan netbook yang bernama Asus Eee PC, berukuran 9.1″ × 6.7″ dan berat 0.9 kg. Nama Eee diambil dari tag iklan mereka, yaitu Easy to learn, Easy to work, and Easy to Play</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26625"/>
                                        </p:tgtEl>
                                        <p:attrNameLst>
                                          <p:attrName>style.visibility</p:attrName>
                                        </p:attrNameLst>
                                      </p:cBhvr>
                                      <p:to>
                                        <p:strVal val="visible"/>
                                      </p:to>
                                    </p:set>
                                    <p:anim calcmode="lin" valueType="num">
                                      <p:cBhvr>
                                        <p:cTn id="14" dur="500" fill="hold"/>
                                        <p:tgtEl>
                                          <p:spTgt spid="26625"/>
                                        </p:tgtEl>
                                        <p:attrNameLst>
                                          <p:attrName>ppt_w</p:attrName>
                                        </p:attrNameLst>
                                      </p:cBhvr>
                                      <p:tavLst>
                                        <p:tav tm="0">
                                          <p:val>
                                            <p:fltVal val="0"/>
                                          </p:val>
                                        </p:tav>
                                        <p:tav tm="100000">
                                          <p:val>
                                            <p:strVal val="#ppt_w"/>
                                          </p:val>
                                        </p:tav>
                                      </p:tavLst>
                                    </p:anim>
                                    <p:anim calcmode="lin" valueType="num">
                                      <p:cBhvr>
                                        <p:cTn id="15" dur="500" fill="hold"/>
                                        <p:tgtEl>
                                          <p:spTgt spid="266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6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11/11/asus-computer-gadgets.jpg?w=150&amp;h=123"/>
          <p:cNvPicPr/>
          <p:nvPr/>
        </p:nvPicPr>
        <p:blipFill>
          <a:blip r:embed="rId2"/>
          <a:srcRect/>
          <a:stretch>
            <a:fillRect/>
          </a:stretch>
        </p:blipFill>
        <p:spPr bwMode="auto">
          <a:xfrm>
            <a:off x="214282" y="2143116"/>
            <a:ext cx="1714512" cy="1714512"/>
          </a:xfrm>
          <a:prstGeom prst="rect">
            <a:avLst/>
          </a:prstGeom>
          <a:noFill/>
          <a:ln w="9525">
            <a:noFill/>
            <a:miter lim="800000"/>
            <a:headEnd/>
            <a:tailEnd/>
          </a:ln>
        </p:spPr>
      </p:pic>
      <p:sp>
        <p:nvSpPr>
          <p:cNvPr id="4" name="Rectangle 3"/>
          <p:cNvSpPr/>
          <p:nvPr/>
        </p:nvSpPr>
        <p:spPr>
          <a:xfrm>
            <a:off x="0" y="4000504"/>
            <a:ext cx="1857388" cy="646331"/>
          </a:xfrm>
          <a:prstGeom prst="rect">
            <a:avLst/>
          </a:prstGeom>
        </p:spPr>
        <p:txBody>
          <a:bodyPr wrap="square">
            <a:spAutoFit/>
          </a:bodyPr>
          <a:lstStyle/>
          <a:p>
            <a:pPr algn="ctr"/>
            <a:r>
              <a:rPr lang="id-ID" dirty="0"/>
              <a:t>All in One PC (Touchscreen PC)</a:t>
            </a:r>
          </a:p>
        </p:txBody>
      </p:sp>
      <p:sp>
        <p:nvSpPr>
          <p:cNvPr id="25601" name="Rectangle 1"/>
          <p:cNvSpPr>
            <a:spLocks noChangeArrowheads="1"/>
          </p:cNvSpPr>
          <p:nvPr/>
        </p:nvSpPr>
        <p:spPr bwMode="auto">
          <a:xfrm>
            <a:off x="2143108" y="1764464"/>
            <a:ext cx="6786578"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Komputer dimana motherboard, Processor, memory dan komponen komputer lainnya bersatu dengan monitor. Ukuran komputer ini beragam bisa mencapai 62 inc. Komputer ini juga dilengkapi dengan port Keyboard dan mouse wireless, selain itu layarnya juga layar sentuh, sehingga dapat mengakses menu dengan hanya menekan jari ke menu tersebut.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Times New Roman" pitchFamily="18" charset="0"/>
                <a:cs typeface="Tahoma" pitchFamily="34" charset="0"/>
              </a:rPr>
              <a:t>Biasanya komputer ini banyak digunakan di tempat umum, untuk melayani pelanggan yang datang seperti di Bandara penerbangan, Rumah sakit, Mall dll.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2000" b="0" i="0" u="none" strike="noStrike" cap="none" normalizeH="0" baseline="0" dirty="0">
              <a:ln>
                <a:noFill/>
              </a:ln>
              <a:solidFill>
                <a:schemeClr val="tx1"/>
              </a:solidFill>
              <a:effectLst/>
              <a:latin typeface="Tahoma" pitchFamily="34" charset="0"/>
              <a:ea typeface="Calibri"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Calibri" pitchFamily="34" charset="0"/>
                <a:cs typeface="Tahoma" pitchFamily="34" charset="0"/>
              </a:rPr>
              <a:t>Sebenarnya masih banyak lagi bentuk komputer, dan setiap tahun akan bertabah jenis komputer untuk menyesuaikan dengan perkembangan teknologi</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25601">
                                            <p:txEl>
                                              <p:pRg st="0" end="0"/>
                                            </p:txEl>
                                          </p:spTgt>
                                        </p:tgtEl>
                                        <p:attrNameLst>
                                          <p:attrName>style.visibility</p:attrName>
                                        </p:attrNameLst>
                                      </p:cBhvr>
                                      <p:to>
                                        <p:strVal val="visible"/>
                                      </p:to>
                                    </p:set>
                                    <p:anim calcmode="lin" valueType="num">
                                      <p:cBhvr>
                                        <p:cTn id="14" dur="500" fill="hold"/>
                                        <p:tgtEl>
                                          <p:spTgt spid="2560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560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25601">
                                            <p:txEl>
                                              <p:pRg st="2" end="2"/>
                                            </p:txEl>
                                          </p:spTgt>
                                        </p:tgtEl>
                                        <p:attrNameLst>
                                          <p:attrName>style.visibility</p:attrName>
                                        </p:attrNameLst>
                                      </p:cBhvr>
                                      <p:to>
                                        <p:strVal val="visible"/>
                                      </p:to>
                                    </p:set>
                                    <p:anim calcmode="lin" valueType="num">
                                      <p:cBhvr>
                                        <p:cTn id="20" dur="500" fill="hold"/>
                                        <p:tgtEl>
                                          <p:spTgt spid="25601">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2560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25601">
                                            <p:txEl>
                                              <p:pRg st="4" end="4"/>
                                            </p:txEl>
                                          </p:spTgt>
                                        </p:tgtEl>
                                        <p:attrNameLst>
                                          <p:attrName>style.visibility</p:attrName>
                                        </p:attrNameLst>
                                      </p:cBhvr>
                                      <p:to>
                                        <p:strVal val="visible"/>
                                      </p:to>
                                    </p:set>
                                    <p:anim calcmode="lin" valueType="num">
                                      <p:cBhvr>
                                        <p:cTn id="26" dur="500" fill="hold"/>
                                        <p:tgtEl>
                                          <p:spTgt spid="25601">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25601">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3.bp.blogspot.com/-Xr-XPp0e55o/UWGctm7EZgI/AAAAAAABk2g/ULghLqLyhak/s1600/Personal_Digital_Assistant_PDA.jpg">
            <a:hlinkClick r:id="rId2"/>
          </p:cNvPr>
          <p:cNvPicPr/>
          <p:nvPr/>
        </p:nvPicPr>
        <p:blipFill>
          <a:blip r:embed="rId3"/>
          <a:srcRect/>
          <a:stretch>
            <a:fillRect/>
          </a:stretch>
        </p:blipFill>
        <p:spPr bwMode="auto">
          <a:xfrm>
            <a:off x="0" y="2143116"/>
            <a:ext cx="2928926" cy="2357454"/>
          </a:xfrm>
          <a:prstGeom prst="rect">
            <a:avLst/>
          </a:prstGeom>
          <a:noFill/>
          <a:ln w="9525">
            <a:noFill/>
            <a:miter lim="800000"/>
            <a:headEnd/>
            <a:tailEnd/>
          </a:ln>
        </p:spPr>
      </p:pic>
      <p:sp>
        <p:nvSpPr>
          <p:cNvPr id="4" name="Rectangle 3"/>
          <p:cNvSpPr/>
          <p:nvPr/>
        </p:nvSpPr>
        <p:spPr>
          <a:xfrm>
            <a:off x="642910" y="4572008"/>
            <a:ext cx="1696411" cy="646331"/>
          </a:xfrm>
          <a:prstGeom prst="rect">
            <a:avLst/>
          </a:prstGeom>
        </p:spPr>
        <p:txBody>
          <a:bodyPr wrap="square">
            <a:spAutoFit/>
          </a:bodyPr>
          <a:lstStyle/>
          <a:p>
            <a:r>
              <a:rPr lang="id-ID" dirty="0"/>
              <a:t>Personal Digital Assistant (PDA)</a:t>
            </a:r>
          </a:p>
        </p:txBody>
      </p:sp>
      <p:sp>
        <p:nvSpPr>
          <p:cNvPr id="5" name="Rectangle 4"/>
          <p:cNvSpPr/>
          <p:nvPr/>
        </p:nvSpPr>
        <p:spPr>
          <a:xfrm>
            <a:off x="3071802" y="1997838"/>
            <a:ext cx="5786478" cy="2862322"/>
          </a:xfrm>
          <a:prstGeom prst="rect">
            <a:avLst/>
          </a:prstGeom>
        </p:spPr>
        <p:txBody>
          <a:bodyPr wrap="square">
            <a:spAutoFit/>
          </a:bodyPr>
          <a:lstStyle/>
          <a:p>
            <a:r>
              <a:rPr lang="id-ID" sz="2000" dirty="0"/>
              <a:t>Personal Digital Assistant (PDA) adalah perangkat berjalan (mobile device) yang berfungsi sebagai Personal Information Manager (PIM), yaitu aplikasi untuk mengatur kegiatan pribadi. Perangkat yang menggunakan flash memory untuk penyimpanan data ini biasanya tidak memiliki keyboards, sehingga untuk input data dilakukan melalui layar sentuh. Versi PDA yang lebih besar dan lebih berat disebut dengan handheld computer.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3.bp.blogspot.com/-sYnaJgx5_Oc/TtC9UJlEnyI/AAAAAAAAAVg/FVx5nmSdtz0/s200/Dedicated+Computer.jpg"/>
          <p:cNvPicPr/>
          <p:nvPr/>
        </p:nvPicPr>
        <p:blipFill>
          <a:blip r:embed="rId2"/>
          <a:srcRect/>
          <a:stretch>
            <a:fillRect/>
          </a:stretch>
        </p:blipFill>
        <p:spPr bwMode="auto">
          <a:xfrm>
            <a:off x="0" y="2143116"/>
            <a:ext cx="2143108" cy="1928826"/>
          </a:xfrm>
          <a:prstGeom prst="rect">
            <a:avLst/>
          </a:prstGeom>
          <a:noFill/>
          <a:ln w="9525">
            <a:noFill/>
            <a:miter lim="800000"/>
            <a:headEnd/>
            <a:tailEnd/>
          </a:ln>
        </p:spPr>
      </p:pic>
      <p:sp>
        <p:nvSpPr>
          <p:cNvPr id="5" name="Rectangle 4"/>
          <p:cNvSpPr/>
          <p:nvPr/>
        </p:nvSpPr>
        <p:spPr>
          <a:xfrm>
            <a:off x="214282" y="4214818"/>
            <a:ext cx="2129686" cy="369332"/>
          </a:xfrm>
          <a:prstGeom prst="rect">
            <a:avLst/>
          </a:prstGeom>
        </p:spPr>
        <p:txBody>
          <a:bodyPr wrap="none">
            <a:spAutoFit/>
          </a:bodyPr>
          <a:lstStyle/>
          <a:p>
            <a:r>
              <a:rPr lang="id-ID" dirty="0"/>
              <a:t>Dedicated Computer</a:t>
            </a:r>
          </a:p>
        </p:txBody>
      </p:sp>
      <p:sp>
        <p:nvSpPr>
          <p:cNvPr id="7" name="Rectangle 6"/>
          <p:cNvSpPr/>
          <p:nvPr/>
        </p:nvSpPr>
        <p:spPr>
          <a:xfrm>
            <a:off x="2643174" y="1997838"/>
            <a:ext cx="6215106" cy="2554545"/>
          </a:xfrm>
          <a:prstGeom prst="rect">
            <a:avLst/>
          </a:prstGeom>
        </p:spPr>
        <p:txBody>
          <a:bodyPr wrap="square">
            <a:spAutoFit/>
          </a:bodyPr>
          <a:lstStyle/>
          <a:p>
            <a:r>
              <a:rPr lang="id-ID" sz="2000" i="1" dirty="0"/>
              <a:t>Dedicated Computer</a:t>
            </a:r>
            <a:r>
              <a:rPr lang="id-ID" sz="2000" dirty="0"/>
              <a:t> adalah sebuah komputer yang dibuat untuk tujuan tertentu saja, sebagai contoh, </a:t>
            </a:r>
            <a:r>
              <a:rPr lang="id-ID" sz="2000" i="1" dirty="0"/>
              <a:t>video game</a:t>
            </a:r>
            <a:r>
              <a:rPr lang="id-ID" sz="2000" dirty="0"/>
              <a:t>. </a:t>
            </a:r>
            <a:r>
              <a:rPr lang="id-ID" sz="2000" i="1" dirty="0"/>
              <a:t>Video game</a:t>
            </a:r>
            <a:r>
              <a:rPr lang="id-ID" sz="2000" dirty="0"/>
              <a:t> dibuat dengan berbagai ukuran, mulai dari yang terkecil, yang dapat dipegang oleh tangan dengan mudah dan menggunakan baterai, maupun ukuran besar, yang harus diletakkan di rumah dengan ukuran sebesar televisi. Umumnya </a:t>
            </a:r>
            <a:r>
              <a:rPr lang="id-ID" sz="2000" i="1" dirty="0"/>
              <a:t>video game</a:t>
            </a:r>
            <a:r>
              <a:rPr lang="id-ID" sz="2000" dirty="0"/>
              <a:t> dilengkapi dengan </a:t>
            </a:r>
            <a:r>
              <a:rPr lang="id-ID" sz="2000" i="1" dirty="0"/>
              <a:t>joystick</a:t>
            </a:r>
            <a:r>
              <a:rPr lang="id-ID" sz="2000" dirty="0"/>
              <a:t> dan beberapa tombol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1.bp.blogspot.com/-5VZ1dsDN2rU/TtC-abii51I/AAAAAAAAAVo/pX5W8Bu0jOA/s320/Embedded+Computer.jpg"/>
          <p:cNvPicPr/>
          <p:nvPr/>
        </p:nvPicPr>
        <p:blipFill>
          <a:blip r:embed="rId2"/>
          <a:srcRect/>
          <a:stretch>
            <a:fillRect/>
          </a:stretch>
        </p:blipFill>
        <p:spPr bwMode="auto">
          <a:xfrm>
            <a:off x="142844" y="1785926"/>
            <a:ext cx="3143272" cy="3143272"/>
          </a:xfrm>
          <a:prstGeom prst="rect">
            <a:avLst/>
          </a:prstGeom>
          <a:noFill/>
          <a:ln w="9525">
            <a:noFill/>
            <a:miter lim="800000"/>
            <a:headEnd/>
            <a:tailEnd/>
          </a:ln>
        </p:spPr>
      </p:pic>
      <p:sp>
        <p:nvSpPr>
          <p:cNvPr id="4" name="Rectangle 3"/>
          <p:cNvSpPr/>
          <p:nvPr/>
        </p:nvSpPr>
        <p:spPr>
          <a:xfrm>
            <a:off x="3286083" y="1643050"/>
            <a:ext cx="5857917" cy="4708981"/>
          </a:xfrm>
          <a:prstGeom prst="rect">
            <a:avLst/>
          </a:prstGeom>
        </p:spPr>
        <p:txBody>
          <a:bodyPr wrap="square">
            <a:spAutoFit/>
          </a:bodyPr>
          <a:lstStyle/>
          <a:p>
            <a:r>
              <a:rPr lang="id-ID" sz="2000" i="1" dirty="0"/>
              <a:t>Embedded computer</a:t>
            </a:r>
            <a:r>
              <a:rPr lang="id-ID" sz="2000" dirty="0"/>
              <a:t> adalah komputer yang berfungsi sebagai unit kontrol dan ditempatkan di peralatan yang membutuhkan pengendalian otomatis. Biasanya, </a:t>
            </a:r>
            <a:r>
              <a:rPr lang="id-ID" sz="2000" i="1" dirty="0"/>
              <a:t>embedded computer</a:t>
            </a:r>
            <a:r>
              <a:rPr lang="id-ID" sz="2000" dirty="0"/>
              <a:t> mempunyai sebuah mikroprosesor tunggal. Beberapa peralatan yang mempunyai </a:t>
            </a:r>
            <a:r>
              <a:rPr lang="id-ID" sz="2000" i="1" dirty="0"/>
              <a:t>embedded computer</a:t>
            </a:r>
            <a:r>
              <a:rPr lang="id-ID" sz="2000" dirty="0"/>
              <a:t> di dalamnya adalah telepon, </a:t>
            </a:r>
            <a:r>
              <a:rPr lang="id-ID" sz="2000" i="1" dirty="0"/>
              <a:t>videotape recorder</a:t>
            </a:r>
            <a:r>
              <a:rPr lang="id-ID" sz="2000" dirty="0"/>
              <a:t>, pendingin ruangan, mobil yang dilengkapi sistem perapian yang dikendalikan, dan sebagainya. Selain itu, </a:t>
            </a:r>
            <a:r>
              <a:rPr lang="id-ID" sz="2000" i="1" dirty="0"/>
              <a:t>embedded computer</a:t>
            </a:r>
            <a:r>
              <a:rPr lang="id-ID" sz="2000" dirty="0"/>
              <a:t> juga membantu untuk mengendalikan penerbangan pesawat, mengendalikan satelit-satelit agar tetap pada orbitnya, dan mengendalikan peluru kendali agar menemukan target yang dituju. </a:t>
            </a:r>
            <a:r>
              <a:rPr lang="id-ID" sz="2000" i="1" dirty="0"/>
              <a:t>Embedded computer</a:t>
            </a:r>
            <a:r>
              <a:rPr lang="id-ID" sz="2000" dirty="0"/>
              <a:t> juga ditempatkan untuk mengendalikan gerakan dari robot-robot yang digunakan di industri</a:t>
            </a:r>
          </a:p>
        </p:txBody>
      </p:sp>
      <p:sp>
        <p:nvSpPr>
          <p:cNvPr id="5" name="Rectangle 4"/>
          <p:cNvSpPr/>
          <p:nvPr/>
        </p:nvSpPr>
        <p:spPr>
          <a:xfrm>
            <a:off x="500034" y="5072074"/>
            <a:ext cx="2148730" cy="369332"/>
          </a:xfrm>
          <a:prstGeom prst="rect">
            <a:avLst/>
          </a:prstGeom>
        </p:spPr>
        <p:txBody>
          <a:bodyPr wrap="none">
            <a:spAutoFit/>
          </a:bodyPr>
          <a:lstStyle/>
          <a:p>
            <a:r>
              <a:rPr lang="id-ID" i="1" dirty="0"/>
              <a:t>Embedded Computer</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2.bp.blogspot.com/-ra9UvLfzAgs/UWGc83leJzI/AAAAAAABk2o/NlwgAk4k3yY/s1600/Workstation.jpg">
            <a:hlinkClick r:id="rId2"/>
          </p:cNvPr>
          <p:cNvPicPr/>
          <p:nvPr/>
        </p:nvPicPr>
        <p:blipFill>
          <a:blip r:embed="rId3"/>
          <a:srcRect/>
          <a:stretch>
            <a:fillRect/>
          </a:stretch>
        </p:blipFill>
        <p:spPr bwMode="auto">
          <a:xfrm>
            <a:off x="285720" y="2702478"/>
            <a:ext cx="2357454" cy="1928826"/>
          </a:xfrm>
          <a:prstGeom prst="rect">
            <a:avLst/>
          </a:prstGeom>
          <a:noFill/>
          <a:ln w="9525">
            <a:noFill/>
            <a:miter lim="800000"/>
            <a:headEnd/>
            <a:tailEnd/>
          </a:ln>
        </p:spPr>
      </p:pic>
      <p:sp>
        <p:nvSpPr>
          <p:cNvPr id="4" name="Rectangle 3"/>
          <p:cNvSpPr/>
          <p:nvPr/>
        </p:nvSpPr>
        <p:spPr>
          <a:xfrm>
            <a:off x="714348" y="4774180"/>
            <a:ext cx="1327543" cy="369332"/>
          </a:xfrm>
          <a:prstGeom prst="rect">
            <a:avLst/>
          </a:prstGeom>
        </p:spPr>
        <p:txBody>
          <a:bodyPr wrap="none">
            <a:spAutoFit/>
          </a:bodyPr>
          <a:lstStyle/>
          <a:p>
            <a:r>
              <a:rPr lang="id-ID" dirty="0"/>
              <a:t>Workstation</a:t>
            </a:r>
          </a:p>
        </p:txBody>
      </p:sp>
      <p:sp>
        <p:nvSpPr>
          <p:cNvPr id="5" name="Rectangle 4"/>
          <p:cNvSpPr/>
          <p:nvPr/>
        </p:nvSpPr>
        <p:spPr>
          <a:xfrm>
            <a:off x="2928926" y="1714488"/>
            <a:ext cx="6215074" cy="4708981"/>
          </a:xfrm>
          <a:prstGeom prst="rect">
            <a:avLst/>
          </a:prstGeom>
        </p:spPr>
        <p:txBody>
          <a:bodyPr wrap="square">
            <a:spAutoFit/>
          </a:bodyPr>
          <a:lstStyle/>
          <a:p>
            <a:r>
              <a:rPr lang="id-ID" sz="2000" dirty="0"/>
              <a:t>Workstation adalah microcomputer skala menengah ke atas yang memiliki prosesor berkinerja tinggi, tambahan memory, dan kelebihan-kelebihan lainnya yang memang sengaja dirancang agar bisa mengerjakan aplikasi-aplikasi yang membutuhkan sumber daya yang tinggi, seperti 3D graphics atau game development.</a:t>
            </a:r>
            <a:br>
              <a:rPr lang="id-ID" sz="2000" dirty="0"/>
            </a:br>
            <a:r>
              <a:rPr lang="id-ID" sz="2000" dirty="0"/>
              <a:t>   </a:t>
            </a:r>
            <a:br>
              <a:rPr lang="id-ID" sz="2000" dirty="0"/>
            </a:br>
            <a:r>
              <a:rPr lang="id-ID" sz="2000" dirty="0"/>
              <a:t>Workstation yang pertama kali diciptakan mungkin adalah IBM 1620 pada tahun 1959, menggunakan mesin bersandi CADET, dan berharga sangat mahal, harga sewanya saja berkisar $1000 per bulan. IBM 1620 menggunakan tabel tambahan di memory walaupun sebenarnya teknologi yang lebih mutakhir sudah ada pada saat itu. Karena itulah</a:t>
            </a:r>
            <a:r>
              <a:rPr lang="id-ID" sz="2000" dirty="0">
                <a:hlinkClick r:id="rId4"/>
              </a:rPr>
              <a:t> </a:t>
            </a:r>
            <a:r>
              <a:rPr lang="id-ID" sz="2000" dirty="0"/>
              <a:t>Orang-orang mengejek CADET dengan sebutan Can’t Add, Doesn’t Even 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p:cTn id="14"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4" name="Picture 3" descr="http://2.bp.blogspot.com/-JK1DcrQQcXw/UWGdLQXK3sI/AAAAAAABk2w/wHDm3HXkFwI/s1600/Server.jpg">
            <a:hlinkClick r:id="rId2"/>
          </p:cNvPr>
          <p:cNvPicPr/>
          <p:nvPr/>
        </p:nvPicPr>
        <p:blipFill>
          <a:blip r:embed="rId3"/>
          <a:srcRect/>
          <a:stretch>
            <a:fillRect/>
          </a:stretch>
        </p:blipFill>
        <p:spPr bwMode="auto">
          <a:xfrm>
            <a:off x="285720" y="1785926"/>
            <a:ext cx="2357454" cy="2071702"/>
          </a:xfrm>
          <a:prstGeom prst="rect">
            <a:avLst/>
          </a:prstGeom>
          <a:noFill/>
          <a:ln w="9525">
            <a:noFill/>
            <a:miter lim="800000"/>
            <a:headEnd/>
            <a:tailEnd/>
          </a:ln>
        </p:spPr>
      </p:pic>
      <p:sp>
        <p:nvSpPr>
          <p:cNvPr id="5" name="Rectangle 4"/>
          <p:cNvSpPr/>
          <p:nvPr/>
        </p:nvSpPr>
        <p:spPr>
          <a:xfrm>
            <a:off x="714348" y="4000504"/>
            <a:ext cx="785664" cy="369332"/>
          </a:xfrm>
          <a:prstGeom prst="rect">
            <a:avLst/>
          </a:prstGeom>
        </p:spPr>
        <p:txBody>
          <a:bodyPr wrap="none">
            <a:spAutoFit/>
          </a:bodyPr>
          <a:lstStyle/>
          <a:p>
            <a:r>
              <a:rPr lang="id-ID" dirty="0"/>
              <a:t>Server</a:t>
            </a:r>
          </a:p>
        </p:txBody>
      </p:sp>
      <p:sp>
        <p:nvSpPr>
          <p:cNvPr id="21505" name="Rectangle 1"/>
          <p:cNvSpPr>
            <a:spLocks noChangeArrowheads="1"/>
          </p:cNvSpPr>
          <p:nvPr/>
        </p:nvSpPr>
        <p:spPr bwMode="auto">
          <a:xfrm>
            <a:off x="3071802" y="1785926"/>
            <a:ext cx="585791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Server adalah</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hlinkClick r:id="rId4"/>
              </a:rPr>
              <a:t> </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Komputer fisik yang dirancang untuk menangani satu atau lebih service yang diminta oleh program yang berjalan di Komputer lain yang berada dalam satu jaringan.</a:t>
            </a:r>
            <a:r>
              <a:rPr kumimoji="0" lang="id-ID" sz="2000" b="0" i="0" u="none" strike="noStrike" cap="none" normalizeH="0" baseline="0" dirty="0">
                <a:ln>
                  <a:noFill/>
                </a:ln>
                <a:solidFill>
                  <a:srgbClr val="000000"/>
                </a:solidFill>
                <a:effectLst/>
                <a:latin typeface="Calibri"/>
                <a:ea typeface="Times New Roman" pitchFamily="18" charset="0"/>
                <a:cs typeface="Tahoma" pitchFamily="34" charset="0"/>
              </a:rPr>
              <a:t> </a:t>
            </a:r>
            <a:endParaRPr kumimoji="0" lang="id-ID"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rgbClr val="000000"/>
                </a:solidFill>
                <a:effectLst/>
                <a:latin typeface="Calibri"/>
                <a:ea typeface="Times New Roman" pitchFamily="18" charset="0"/>
                <a:cs typeface="Tahoma" pitchFamily="34" charset="0"/>
              </a:rPr>
              <a:t> </a:t>
            </a:r>
            <a:endPar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Untuk menangani tugas yang sebegitu beratnya, maka jelas Server harus memiliki processor yang sangat powerfull, memory yang tinggi, dan hard drives dengan kapasitas yang sangat besar.</a:t>
            </a:r>
            <a:b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br>
            <a:b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b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Pada tahun 2010, Server diperkirakan menyumbang 2.5 % dari total konsumsi energi di Amerika, yang sebagian besarnya dihabiskan oleh sistem pendingin server.</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21505">
                                            <p:txEl>
                                              <p:pRg st="0" end="0"/>
                                            </p:txEl>
                                          </p:spTgt>
                                        </p:tgtEl>
                                        <p:attrNameLst>
                                          <p:attrName>style.visibility</p:attrName>
                                        </p:attrNameLst>
                                      </p:cBhvr>
                                      <p:to>
                                        <p:strVal val="visible"/>
                                      </p:to>
                                    </p:set>
                                    <p:anim calcmode="lin" valueType="num">
                                      <p:cBhvr>
                                        <p:cTn id="14" dur="500" fill="hold"/>
                                        <p:tgtEl>
                                          <p:spTgt spid="2150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150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21505">
                                            <p:txEl>
                                              <p:pRg st="2" end="2"/>
                                            </p:txEl>
                                          </p:spTgt>
                                        </p:tgtEl>
                                        <p:attrNameLst>
                                          <p:attrName>style.visibility</p:attrName>
                                        </p:attrNameLst>
                                      </p:cBhvr>
                                      <p:to>
                                        <p:strVal val="visible"/>
                                      </p:to>
                                    </p:set>
                                    <p:anim calcmode="lin" valueType="num">
                                      <p:cBhvr>
                                        <p:cTn id="20" dur="500" fill="hold"/>
                                        <p:tgtEl>
                                          <p:spTgt spid="21505">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2150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2.bp.blogspot.com/-uFow36fbNH0/UWGdcjX9bbI/AAAAAAABk24/5a05p-ikaio/s1600/Mainframe.jpg">
            <a:hlinkClick r:id="rId2"/>
          </p:cNvPr>
          <p:cNvPicPr/>
          <p:nvPr/>
        </p:nvPicPr>
        <p:blipFill>
          <a:blip r:embed="rId3"/>
          <a:srcRect/>
          <a:stretch>
            <a:fillRect/>
          </a:stretch>
        </p:blipFill>
        <p:spPr bwMode="auto">
          <a:xfrm>
            <a:off x="214282" y="2285992"/>
            <a:ext cx="2214578" cy="2000264"/>
          </a:xfrm>
          <a:prstGeom prst="rect">
            <a:avLst/>
          </a:prstGeom>
          <a:noFill/>
          <a:ln w="9525">
            <a:noFill/>
            <a:miter lim="800000"/>
            <a:headEnd/>
            <a:tailEnd/>
          </a:ln>
        </p:spPr>
      </p:pic>
      <p:sp>
        <p:nvSpPr>
          <p:cNvPr id="4" name="Rectangle 3"/>
          <p:cNvSpPr/>
          <p:nvPr/>
        </p:nvSpPr>
        <p:spPr>
          <a:xfrm>
            <a:off x="642910" y="4429132"/>
            <a:ext cx="1222129" cy="369332"/>
          </a:xfrm>
          <a:prstGeom prst="rect">
            <a:avLst/>
          </a:prstGeom>
        </p:spPr>
        <p:txBody>
          <a:bodyPr wrap="none">
            <a:spAutoFit/>
          </a:bodyPr>
          <a:lstStyle/>
          <a:p>
            <a:r>
              <a:rPr lang="id-ID" dirty="0"/>
              <a:t>Mainframe</a:t>
            </a:r>
          </a:p>
        </p:txBody>
      </p:sp>
      <p:sp>
        <p:nvSpPr>
          <p:cNvPr id="5" name="Rectangle 4"/>
          <p:cNvSpPr/>
          <p:nvPr/>
        </p:nvSpPr>
        <p:spPr>
          <a:xfrm>
            <a:off x="2714612" y="2136339"/>
            <a:ext cx="6000792" cy="2246769"/>
          </a:xfrm>
          <a:prstGeom prst="rect">
            <a:avLst/>
          </a:prstGeom>
        </p:spPr>
        <p:txBody>
          <a:bodyPr wrap="square">
            <a:spAutoFit/>
          </a:bodyPr>
          <a:lstStyle/>
          <a:p>
            <a:r>
              <a:rPr lang="id-ID" sz="2000" dirty="0"/>
              <a:t>Mainframe adalah Komputer berukuran sangat besar yang sengaja dirancang untuk menangani transaksi yang sangat besar dan banyak, misal sensus penduduk, pemilu, perdagangan saham, dll. Mainframe tidak hanya beroperasi sebagai satu Komputer saja, tapi sejumlah virtual machines, sehingga tidak heran jika Mainframe bisa menggantikan lusinan, atau bahkan ratusan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143240" y="642918"/>
            <a:ext cx="248497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3600" b="1" i="0" u="none" strike="noStrike" cap="none" normalizeH="0" baseline="0" dirty="0">
                <a:ln>
                  <a:noFill/>
                </a:ln>
                <a:solidFill>
                  <a:schemeClr val="bg1"/>
                </a:solidFill>
                <a:effectLst/>
                <a:latin typeface="Tahoma" pitchFamily="34" charset="0"/>
                <a:ea typeface="Calibri" pitchFamily="34" charset="0"/>
                <a:cs typeface="Tahoma" pitchFamily="34" charset="0"/>
              </a:rPr>
              <a:t>Komputer</a:t>
            </a:r>
            <a:endParaRPr kumimoji="0" lang="id-ID" sz="3600" b="0" i="0" u="none" strike="noStrike" cap="none" normalizeH="0" baseline="0" dirty="0">
              <a:ln>
                <a:noFill/>
              </a:ln>
              <a:solidFill>
                <a:schemeClr val="bg1"/>
              </a:solidFill>
              <a:effectLst/>
              <a:latin typeface="Arial" pitchFamily="34" charset="0"/>
              <a:cs typeface="Arial" pitchFamily="34" charset="0"/>
            </a:endParaRPr>
          </a:p>
        </p:txBody>
      </p:sp>
      <p:sp>
        <p:nvSpPr>
          <p:cNvPr id="1028" name="Rectangle 4"/>
          <p:cNvSpPr>
            <a:spLocks noChangeArrowheads="1"/>
          </p:cNvSpPr>
          <p:nvPr/>
        </p:nvSpPr>
        <p:spPr bwMode="auto">
          <a:xfrm>
            <a:off x="214282" y="1643050"/>
            <a:ext cx="864399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Tahoma" pitchFamily="34" charset="0"/>
                <a:ea typeface="Calibri" pitchFamily="34" charset="0"/>
                <a:cs typeface="Tahoma" pitchFamily="34" charset="0"/>
              </a:rPr>
              <a:t>Komputer adalah alat elektronik yang dapat digunakan untuk menerima input data, mengolah data dan memberikan hasil dalam bentuk informasi dengan menggunakan suatu program yang tersimpan di memori komputer dan juga dapat menyimpan program dan hasil pengolahan yang bekerja secara otomatis.</a:t>
            </a:r>
            <a:endParaRPr kumimoji="0" lang="id-ID" sz="2000" b="0" i="0" u="none" strike="noStrike" cap="none" normalizeH="0" baseline="0" dirty="0">
              <a:ln>
                <a:noFill/>
              </a:ln>
              <a:solidFill>
                <a:schemeClr val="tx1"/>
              </a:solidFill>
              <a:effectLst/>
              <a:latin typeface="Arial" pitchFamily="34" charset="0"/>
              <a:cs typeface="Arial" pitchFamily="34" charset="0"/>
            </a:endParaRPr>
          </a:p>
        </p:txBody>
      </p:sp>
      <p:pic>
        <p:nvPicPr>
          <p:cNvPr id="9" name="irc_mi" descr="http://www.itechgraph.com/wp-content/uploads/2012/08/piranti-perkomputeran.png"/>
          <p:cNvPicPr/>
          <p:nvPr/>
        </p:nvPicPr>
        <p:blipFill>
          <a:blip r:embed="rId2"/>
          <a:srcRect/>
          <a:stretch>
            <a:fillRect/>
          </a:stretch>
        </p:blipFill>
        <p:spPr bwMode="auto">
          <a:xfrm>
            <a:off x="714348" y="3500438"/>
            <a:ext cx="8001056" cy="2643206"/>
          </a:xfrm>
          <a:prstGeom prst="rect">
            <a:avLst/>
          </a:prstGeom>
          <a:noFill/>
          <a:ln w="9525">
            <a:solidFill>
              <a:schemeClr val="tx1"/>
            </a:solid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super+dalam+komputer"/>
          <p:cNvPicPr/>
          <p:nvPr/>
        </p:nvPicPr>
        <p:blipFill>
          <a:blip r:embed="rId2" cstate="print"/>
          <a:srcRect/>
          <a:stretch>
            <a:fillRect/>
          </a:stretch>
        </p:blipFill>
        <p:spPr bwMode="auto">
          <a:xfrm>
            <a:off x="428596" y="2357430"/>
            <a:ext cx="2357454" cy="2000264"/>
          </a:xfrm>
          <a:prstGeom prst="rect">
            <a:avLst/>
          </a:prstGeom>
          <a:noFill/>
          <a:ln w="9525">
            <a:noFill/>
            <a:miter lim="800000"/>
            <a:headEnd/>
            <a:tailEnd/>
          </a:ln>
        </p:spPr>
      </p:pic>
      <p:sp>
        <p:nvSpPr>
          <p:cNvPr id="4" name="Rectangle 3"/>
          <p:cNvSpPr/>
          <p:nvPr/>
        </p:nvSpPr>
        <p:spPr>
          <a:xfrm>
            <a:off x="714348" y="4500570"/>
            <a:ext cx="1641988" cy="369332"/>
          </a:xfrm>
          <a:prstGeom prst="rect">
            <a:avLst/>
          </a:prstGeom>
        </p:spPr>
        <p:txBody>
          <a:bodyPr wrap="none">
            <a:spAutoFit/>
          </a:bodyPr>
          <a:lstStyle/>
          <a:p>
            <a:r>
              <a:rPr lang="id-ID" dirty="0"/>
              <a:t>Supercomputer</a:t>
            </a:r>
          </a:p>
        </p:txBody>
      </p:sp>
      <p:sp>
        <p:nvSpPr>
          <p:cNvPr id="34817" name="Rectangle 1"/>
          <p:cNvSpPr>
            <a:spLocks noChangeArrowheads="1"/>
          </p:cNvSpPr>
          <p:nvPr/>
        </p:nvSpPr>
        <p:spPr bwMode="auto">
          <a:xfrm>
            <a:off x="3071802" y="1978778"/>
            <a:ext cx="5786478"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Supercomputer adalah mainframe yang memiliki kekuatan pemrosesan paling kuat, mampu melakukan banyak komputasi yang rumit yang memerlukan waktu yang lama. Supercomputer biasanya terdiri dari banyak Komputer berkinerja sangat tinggi yang bekerja secara paralel dalam satu sistem.</a:t>
            </a:r>
          </a:p>
          <a:p>
            <a:pPr marL="0" marR="0" lvl="0" indent="0" algn="l" defTabSz="914400" rtl="0" eaLnBrk="0" fontAlgn="base" latinLnBrk="0" hangingPunct="0">
              <a:lnSpc>
                <a:spcPct val="100000"/>
              </a:lnSpc>
              <a:spcBef>
                <a:spcPct val="0"/>
              </a:spcBef>
              <a:spcAft>
                <a:spcPct val="0"/>
              </a:spcAft>
              <a:buClrTx/>
              <a:buSzTx/>
              <a:buFontTx/>
              <a:buNone/>
              <a:tabLst/>
            </a:pPr>
            <a:b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b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Supercomputer paling cepat di Dunia saat ini adalah Tianhe-I, berada di National Supercomputing Center di Tianjin, China, di klaim memiliki kecepatan 1.4 kali lebih cepat dari supercomputer sebelumnya, Jaguar Cray XT5</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34817">
                                            <p:txEl>
                                              <p:pRg st="0" end="0"/>
                                            </p:txEl>
                                          </p:spTgt>
                                        </p:tgtEl>
                                        <p:attrNameLst>
                                          <p:attrName>style.visibility</p:attrName>
                                        </p:attrNameLst>
                                      </p:cBhvr>
                                      <p:to>
                                        <p:strVal val="visible"/>
                                      </p:to>
                                    </p:set>
                                    <p:anim calcmode="lin" valueType="num">
                                      <p:cBhvr>
                                        <p:cTn id="14" dur="500" fill="hold"/>
                                        <p:tgtEl>
                                          <p:spTgt spid="3481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48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4817">
                                            <p:txEl>
                                              <p:pRg st="1" end="1"/>
                                            </p:txEl>
                                          </p:spTgt>
                                        </p:tgtEl>
                                        <p:attrNameLst>
                                          <p:attrName>style.visibility</p:attrName>
                                        </p:attrNameLst>
                                      </p:cBhvr>
                                      <p:to>
                                        <p:strVal val="visible"/>
                                      </p:to>
                                    </p:set>
                                    <p:anim calcmode="lin" valueType="num">
                                      <p:cBhvr>
                                        <p:cTn id="20" dur="500" fill="hold"/>
                                        <p:tgtEl>
                                          <p:spTgt spid="34817">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4817">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1.bp.blogspot.com/-RgMzh_icXng/UWGd8t61alI/AAAAAAABk3I/cF1t6UKf7mU/s1600/Wearable_Computer.jpg">
            <a:hlinkClick r:id="rId2"/>
          </p:cNvPr>
          <p:cNvPicPr/>
          <p:nvPr/>
        </p:nvPicPr>
        <p:blipFill>
          <a:blip r:embed="rId3"/>
          <a:srcRect/>
          <a:stretch>
            <a:fillRect/>
          </a:stretch>
        </p:blipFill>
        <p:spPr bwMode="auto">
          <a:xfrm>
            <a:off x="428596" y="2643182"/>
            <a:ext cx="2428892" cy="2357454"/>
          </a:xfrm>
          <a:prstGeom prst="rect">
            <a:avLst/>
          </a:prstGeom>
          <a:noFill/>
          <a:ln w="9525">
            <a:noFill/>
            <a:miter lim="800000"/>
            <a:headEnd/>
            <a:tailEnd/>
          </a:ln>
        </p:spPr>
      </p:pic>
      <p:sp>
        <p:nvSpPr>
          <p:cNvPr id="4" name="Rectangle 3"/>
          <p:cNvSpPr/>
          <p:nvPr/>
        </p:nvSpPr>
        <p:spPr>
          <a:xfrm>
            <a:off x="571472" y="5143512"/>
            <a:ext cx="2079737" cy="369332"/>
          </a:xfrm>
          <a:prstGeom prst="rect">
            <a:avLst/>
          </a:prstGeom>
        </p:spPr>
        <p:txBody>
          <a:bodyPr wrap="none">
            <a:spAutoFit/>
          </a:bodyPr>
          <a:lstStyle/>
          <a:p>
            <a:r>
              <a:rPr lang="id-ID" dirty="0"/>
              <a:t>Wearable Computer</a:t>
            </a:r>
          </a:p>
        </p:txBody>
      </p:sp>
      <p:sp>
        <p:nvSpPr>
          <p:cNvPr id="5" name="Rectangle 4"/>
          <p:cNvSpPr/>
          <p:nvPr/>
        </p:nvSpPr>
        <p:spPr>
          <a:xfrm>
            <a:off x="3286116" y="2643182"/>
            <a:ext cx="5572164" cy="2862322"/>
          </a:xfrm>
          <a:prstGeom prst="rect">
            <a:avLst/>
          </a:prstGeom>
        </p:spPr>
        <p:txBody>
          <a:bodyPr wrap="square">
            <a:spAutoFit/>
          </a:bodyPr>
          <a:lstStyle/>
          <a:p>
            <a:r>
              <a:rPr lang="id-ID" sz="2000" dirty="0"/>
              <a:t>Wearable Computer adalah Komputer yang dikenakan pada tubuh Manusia. Wearable Computing saat ini sedang menjadi mode dalam</a:t>
            </a:r>
            <a:r>
              <a:rPr lang="id-ID" sz="2000" dirty="0">
                <a:hlinkClick r:id="rId4"/>
              </a:rPr>
              <a:t> </a:t>
            </a:r>
            <a:r>
              <a:rPr lang="id-ID" sz="2000" dirty="0"/>
              <a:t>Dunia teknologi dan menjadi bahan penelitian diberbagai perusahaan teknologi besar. Pada dasarnya, Wearable Computer bekerja dengan mengintegrasikan aplikasi-aplikasi umum (email, multimedia, kalendar) ke dalam jam tangan, Ponsel, kacamata, atau bahkan pakaian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b="1" dirty="0"/>
              <a:t>TUGAS..</a:t>
            </a:r>
            <a:r>
              <a:rPr lang="en-US" sz="4400" b="1" dirty="0"/>
              <a:t>1 </a:t>
            </a:r>
            <a:r>
              <a:rPr lang="en-US" sz="4400" b="1" dirty="0" err="1"/>
              <a:t>bln</a:t>
            </a:r>
            <a:endParaRPr lang="id-ID" dirty="0"/>
          </a:p>
        </p:txBody>
      </p:sp>
      <p:sp>
        <p:nvSpPr>
          <p:cNvPr id="3" name="Content Placeholder 2"/>
          <p:cNvSpPr>
            <a:spLocks noGrp="1"/>
          </p:cNvSpPr>
          <p:nvPr>
            <p:ph idx="1"/>
          </p:nvPr>
        </p:nvSpPr>
        <p:spPr>
          <a:xfrm>
            <a:off x="330894" y="1700808"/>
            <a:ext cx="8329642" cy="4882554"/>
          </a:xfrm>
        </p:spPr>
        <p:txBody>
          <a:bodyPr>
            <a:normAutofit fontScale="70000" lnSpcReduction="20000"/>
          </a:bodyPr>
          <a:lstStyle/>
          <a:p>
            <a:pPr marL="361950" indent="-361950">
              <a:buFont typeface="+mj-lt"/>
              <a:buAutoNum type="arabicPeriod"/>
            </a:pPr>
            <a:r>
              <a:rPr lang="en-US" dirty="0" err="1"/>
              <a:t>Merakit</a:t>
            </a:r>
            <a:r>
              <a:rPr lang="en-US" dirty="0"/>
              <a:t> </a:t>
            </a:r>
            <a:r>
              <a:rPr lang="en-US" dirty="0" err="1"/>
              <a:t>Komputer</a:t>
            </a:r>
            <a:r>
              <a:rPr lang="en-US" dirty="0"/>
              <a:t> </a:t>
            </a:r>
            <a:r>
              <a:rPr lang="en-US" dirty="0" err="1"/>
              <a:t>Dekstop</a:t>
            </a:r>
            <a:r>
              <a:rPr lang="en-US" dirty="0"/>
              <a:t> (PC)</a:t>
            </a:r>
          </a:p>
          <a:p>
            <a:pPr>
              <a:buFontTx/>
              <a:buChar char="-"/>
            </a:pPr>
            <a:r>
              <a:rPr lang="en-US" dirty="0"/>
              <a:t>BAB. 1 </a:t>
            </a:r>
            <a:r>
              <a:rPr lang="en-US" dirty="0" err="1"/>
              <a:t>Kebutuhan</a:t>
            </a:r>
            <a:r>
              <a:rPr lang="en-US" dirty="0"/>
              <a:t> yang </a:t>
            </a:r>
            <a:r>
              <a:rPr lang="en-US" dirty="0" err="1"/>
              <a:t>digunakan</a:t>
            </a:r>
            <a:r>
              <a:rPr lang="en-US" dirty="0"/>
              <a:t> (Alat)</a:t>
            </a:r>
          </a:p>
          <a:p>
            <a:pPr>
              <a:buFontTx/>
              <a:buChar char="-"/>
            </a:pPr>
            <a:r>
              <a:rPr lang="en-US" dirty="0"/>
              <a:t>BAB. 2 </a:t>
            </a:r>
            <a:r>
              <a:rPr lang="en-US" dirty="0" err="1"/>
              <a:t>Kompnen</a:t>
            </a:r>
            <a:r>
              <a:rPr lang="en-US" dirty="0"/>
              <a:t> yang </a:t>
            </a:r>
            <a:r>
              <a:rPr lang="en-US" dirty="0" err="1"/>
              <a:t>digunakan</a:t>
            </a:r>
            <a:r>
              <a:rPr lang="en-US" dirty="0"/>
              <a:t> (</a:t>
            </a:r>
            <a:r>
              <a:rPr lang="en-US" dirty="0" err="1"/>
              <a:t>jenis-jenis</a:t>
            </a:r>
            <a:r>
              <a:rPr lang="en-US" dirty="0"/>
              <a:t> yang </a:t>
            </a:r>
            <a:r>
              <a:rPr lang="en-US" dirty="0" err="1"/>
              <a:t>ada</a:t>
            </a:r>
            <a:r>
              <a:rPr lang="en-US" dirty="0"/>
              <a:t>, </a:t>
            </a:r>
            <a:r>
              <a:rPr lang="en-US" dirty="0" err="1"/>
              <a:t>lengkap</a:t>
            </a:r>
            <a:r>
              <a:rPr lang="en-US" dirty="0"/>
              <a:t> </a:t>
            </a:r>
            <a:r>
              <a:rPr lang="en-US" dirty="0" err="1"/>
              <a:t>dengan</a:t>
            </a:r>
            <a:r>
              <a:rPr lang="en-US" dirty="0"/>
              <a:t> </a:t>
            </a:r>
            <a:r>
              <a:rPr lang="en-US" dirty="0" err="1"/>
              <a:t>gambar</a:t>
            </a:r>
            <a:r>
              <a:rPr lang="en-US" dirty="0"/>
              <a:t> </a:t>
            </a:r>
            <a:r>
              <a:rPr lang="en-US" dirty="0" err="1"/>
              <a:t>jenis</a:t>
            </a:r>
            <a:r>
              <a:rPr lang="en-US" dirty="0"/>
              <a:t> mana yang </a:t>
            </a:r>
            <a:r>
              <a:rPr lang="en-US" dirty="0" err="1"/>
              <a:t>digunakan</a:t>
            </a:r>
            <a:r>
              <a:rPr lang="en-US" dirty="0"/>
              <a:t>, </a:t>
            </a:r>
            <a:r>
              <a:rPr lang="en-US" dirty="0" err="1"/>
              <a:t>lengkap</a:t>
            </a:r>
            <a:r>
              <a:rPr lang="en-US" dirty="0"/>
              <a:t> </a:t>
            </a:r>
            <a:r>
              <a:rPr lang="en-US" dirty="0" err="1"/>
              <a:t>dengan</a:t>
            </a:r>
            <a:r>
              <a:rPr lang="en-US" dirty="0"/>
              <a:t> </a:t>
            </a:r>
            <a:r>
              <a:rPr lang="en-US" dirty="0" err="1"/>
              <a:t>spesifikasi</a:t>
            </a:r>
            <a:r>
              <a:rPr lang="en-US" dirty="0"/>
              <a:t> dan </a:t>
            </a:r>
            <a:r>
              <a:rPr lang="en-US" dirty="0" err="1"/>
              <a:t>fungsi</a:t>
            </a:r>
            <a:r>
              <a:rPr lang="en-US" dirty="0"/>
              <a:t> </a:t>
            </a:r>
            <a:r>
              <a:rPr lang="en-US" dirty="0" err="1"/>
              <a:t>dari</a:t>
            </a:r>
            <a:r>
              <a:rPr lang="en-US" dirty="0"/>
              <a:t> masing2 </a:t>
            </a:r>
            <a:r>
              <a:rPr lang="en-US" dirty="0" err="1"/>
              <a:t>komponen</a:t>
            </a:r>
            <a:r>
              <a:rPr lang="en-US" dirty="0"/>
              <a:t>)</a:t>
            </a:r>
          </a:p>
          <a:p>
            <a:pPr marL="0" indent="0">
              <a:buNone/>
            </a:pPr>
            <a:r>
              <a:rPr lang="en-US" dirty="0"/>
              <a:t>	Ex. Storage (</a:t>
            </a:r>
            <a:r>
              <a:rPr lang="en-US" dirty="0" err="1"/>
              <a:t>jenisnya</a:t>
            </a:r>
            <a:r>
              <a:rPr lang="en-US" dirty="0"/>
              <a:t> HDD, SSD,M2 </a:t>
            </a:r>
            <a:r>
              <a:rPr lang="en-US" dirty="0" err="1"/>
              <a:t>Sata</a:t>
            </a:r>
            <a:r>
              <a:rPr lang="en-US" dirty="0"/>
              <a:t>, </a:t>
            </a:r>
            <a:r>
              <a:rPr lang="en-US" dirty="0" err="1"/>
              <a:t>dll</a:t>
            </a:r>
            <a:r>
              <a:rPr lang="en-US" dirty="0"/>
              <a:t>)</a:t>
            </a:r>
          </a:p>
          <a:p>
            <a:pPr>
              <a:buFontTx/>
              <a:buChar char="-"/>
            </a:pPr>
            <a:r>
              <a:rPr lang="en-US" dirty="0"/>
              <a:t>BAB. 3 </a:t>
            </a:r>
            <a:r>
              <a:rPr lang="en-US" dirty="0" err="1"/>
              <a:t>Tentukan</a:t>
            </a:r>
            <a:r>
              <a:rPr lang="en-US" dirty="0"/>
              <a:t> </a:t>
            </a:r>
            <a:r>
              <a:rPr lang="en-US" dirty="0" err="1"/>
              <a:t>komponen</a:t>
            </a:r>
            <a:r>
              <a:rPr lang="en-US" dirty="0"/>
              <a:t> yang </a:t>
            </a:r>
            <a:r>
              <a:rPr lang="en-US" dirty="0" err="1"/>
              <a:t>anda</a:t>
            </a:r>
            <a:r>
              <a:rPr lang="en-US" dirty="0"/>
              <a:t> </a:t>
            </a:r>
            <a:r>
              <a:rPr lang="en-US" dirty="0" err="1"/>
              <a:t>gunakan</a:t>
            </a:r>
            <a:r>
              <a:rPr lang="en-US" dirty="0"/>
              <a:t> (</a:t>
            </a:r>
            <a:r>
              <a:rPr lang="en-US" dirty="0" err="1"/>
              <a:t>pilihan</a:t>
            </a:r>
            <a:r>
              <a:rPr lang="en-US" dirty="0"/>
              <a:t> </a:t>
            </a:r>
            <a:r>
              <a:rPr lang="en-US" dirty="0" err="1"/>
              <a:t>dari</a:t>
            </a:r>
            <a:r>
              <a:rPr lang="en-US" dirty="0"/>
              <a:t> BAB 2) </a:t>
            </a:r>
            <a:r>
              <a:rPr lang="en-US" dirty="0" err="1"/>
              <a:t>buatkan</a:t>
            </a:r>
            <a:r>
              <a:rPr lang="en-US" dirty="0"/>
              <a:t> </a:t>
            </a:r>
            <a:r>
              <a:rPr lang="en-US" dirty="0" err="1"/>
              <a:t>bagaimana</a:t>
            </a:r>
            <a:r>
              <a:rPr lang="en-US" dirty="0"/>
              <a:t> </a:t>
            </a:r>
            <a:r>
              <a:rPr lang="en-US" dirty="0" err="1"/>
              <a:t>cara</a:t>
            </a:r>
            <a:r>
              <a:rPr lang="en-US" dirty="0"/>
              <a:t> </a:t>
            </a:r>
            <a:r>
              <a:rPr lang="en-US" dirty="0" err="1"/>
              <a:t>merakitnya</a:t>
            </a:r>
            <a:r>
              <a:rPr lang="en-US" dirty="0"/>
              <a:t> (</a:t>
            </a:r>
            <a:r>
              <a:rPr lang="en-US" dirty="0" err="1"/>
              <a:t>cerita</a:t>
            </a:r>
            <a:r>
              <a:rPr lang="en-US" dirty="0"/>
              <a:t> </a:t>
            </a:r>
            <a:r>
              <a:rPr lang="en-US" dirty="0" err="1"/>
              <a:t>dengan</a:t>
            </a:r>
            <a:r>
              <a:rPr lang="en-US" dirty="0"/>
              <a:t> detail), </a:t>
            </a:r>
            <a:r>
              <a:rPr lang="en-US" dirty="0" err="1"/>
              <a:t>lengkapi</a:t>
            </a:r>
            <a:r>
              <a:rPr lang="en-US" dirty="0"/>
              <a:t> </a:t>
            </a:r>
            <a:r>
              <a:rPr lang="en-US" dirty="0" err="1"/>
              <a:t>dengan</a:t>
            </a:r>
            <a:r>
              <a:rPr lang="en-US" dirty="0"/>
              <a:t> </a:t>
            </a:r>
            <a:r>
              <a:rPr lang="en-US" dirty="0" err="1"/>
              <a:t>gambar</a:t>
            </a:r>
            <a:r>
              <a:rPr lang="en-US" dirty="0"/>
              <a:t> (</a:t>
            </a:r>
            <a:r>
              <a:rPr lang="en-US" dirty="0" err="1"/>
              <a:t>cari</a:t>
            </a:r>
            <a:r>
              <a:rPr lang="en-US" dirty="0"/>
              <a:t> </a:t>
            </a:r>
            <a:r>
              <a:rPr lang="en-US" dirty="0" err="1"/>
              <a:t>saca</a:t>
            </a:r>
            <a:r>
              <a:rPr lang="en-US" dirty="0"/>
              <a:t> </a:t>
            </a:r>
            <a:r>
              <a:rPr lang="en-US" dirty="0" err="1"/>
              <a:t>gambarnya</a:t>
            </a:r>
            <a:r>
              <a:rPr lang="en-US" dirty="0"/>
              <a:t> di internet </a:t>
            </a:r>
            <a:r>
              <a:rPr lang="en-US" dirty="0" err="1"/>
              <a:t>atau</a:t>
            </a:r>
            <a:r>
              <a:rPr lang="en-US" dirty="0"/>
              <a:t> capture video di </a:t>
            </a:r>
            <a:r>
              <a:rPr lang="en-US" dirty="0" err="1"/>
              <a:t>youtube</a:t>
            </a:r>
            <a:r>
              <a:rPr lang="en-US" dirty="0"/>
              <a:t>).</a:t>
            </a:r>
          </a:p>
          <a:p>
            <a:pPr>
              <a:buFontTx/>
              <a:buChar char="-"/>
            </a:pPr>
            <a:r>
              <a:rPr lang="en-US" dirty="0"/>
              <a:t>BAB 4. </a:t>
            </a:r>
            <a:r>
              <a:rPr lang="en-US" dirty="0" err="1"/>
              <a:t>Pergi</a:t>
            </a:r>
            <a:r>
              <a:rPr lang="en-US" dirty="0"/>
              <a:t> </a:t>
            </a:r>
            <a:r>
              <a:rPr lang="en-US" dirty="0" err="1"/>
              <a:t>ke</a:t>
            </a:r>
            <a:r>
              <a:rPr lang="en-US" dirty="0"/>
              <a:t> </a:t>
            </a:r>
            <a:r>
              <a:rPr lang="en-US" dirty="0" err="1"/>
              <a:t>toko</a:t>
            </a:r>
            <a:r>
              <a:rPr lang="en-US" dirty="0"/>
              <a:t> computer </a:t>
            </a:r>
            <a:r>
              <a:rPr lang="en-US" dirty="0" err="1"/>
              <a:t>lalu</a:t>
            </a:r>
            <a:r>
              <a:rPr lang="en-US" dirty="0"/>
              <a:t> </a:t>
            </a:r>
            <a:r>
              <a:rPr lang="en-US" dirty="0" err="1"/>
              <a:t>tanyakan</a:t>
            </a:r>
            <a:r>
              <a:rPr lang="en-US" dirty="0"/>
              <a:t> </a:t>
            </a:r>
            <a:r>
              <a:rPr lang="en-US" dirty="0" err="1"/>
              <a:t>harganya</a:t>
            </a:r>
            <a:r>
              <a:rPr lang="en-US" dirty="0"/>
              <a:t>/ item yang </a:t>
            </a:r>
            <a:r>
              <a:rPr lang="en-US" dirty="0" err="1"/>
              <a:t>akan</a:t>
            </a:r>
            <a:r>
              <a:rPr lang="en-US" dirty="0"/>
              <a:t> </a:t>
            </a:r>
            <a:r>
              <a:rPr lang="en-US" dirty="0" err="1"/>
              <a:t>anda</a:t>
            </a:r>
            <a:r>
              <a:rPr lang="en-US" dirty="0"/>
              <a:t> </a:t>
            </a:r>
            <a:r>
              <a:rPr lang="en-US" dirty="0" err="1"/>
              <a:t>rakit</a:t>
            </a:r>
            <a:r>
              <a:rPr lang="en-US" dirty="0"/>
              <a:t> dan </a:t>
            </a:r>
            <a:r>
              <a:rPr lang="en-US" dirty="0" err="1"/>
              <a:t>berapa</a:t>
            </a:r>
            <a:r>
              <a:rPr lang="en-US" dirty="0"/>
              <a:t> </a:t>
            </a:r>
            <a:r>
              <a:rPr lang="en-US" dirty="0" err="1"/>
              <a:t>harga</a:t>
            </a:r>
            <a:r>
              <a:rPr lang="en-US" dirty="0"/>
              <a:t> PC yang </a:t>
            </a:r>
            <a:r>
              <a:rPr lang="en-US" dirty="0" err="1"/>
              <a:t>anda</a:t>
            </a:r>
            <a:r>
              <a:rPr lang="en-US" dirty="0"/>
              <a:t> </a:t>
            </a:r>
            <a:r>
              <a:rPr lang="en-US" dirty="0" err="1"/>
              <a:t>buat</a:t>
            </a:r>
            <a:r>
              <a:rPr lang="en-US" dirty="0"/>
              <a:t>. </a:t>
            </a:r>
          </a:p>
          <a:p>
            <a:pPr>
              <a:buFontTx/>
              <a:buChar char="-"/>
            </a:pPr>
            <a:r>
              <a:rPr lang="en-US" dirty="0"/>
              <a:t>BAB 5. Kesimpulan (computer </a:t>
            </a:r>
            <a:r>
              <a:rPr lang="en-US" dirty="0" err="1"/>
              <a:t>rakitan</a:t>
            </a:r>
            <a:r>
              <a:rPr lang="en-US" dirty="0"/>
              <a:t> </a:t>
            </a:r>
            <a:r>
              <a:rPr lang="en-US" dirty="0" err="1"/>
              <a:t>anda</a:t>
            </a:r>
            <a:r>
              <a:rPr lang="en-US" dirty="0"/>
              <a:t> </a:t>
            </a:r>
            <a:r>
              <a:rPr lang="en-US" dirty="0" err="1"/>
              <a:t>dapat</a:t>
            </a:r>
            <a:r>
              <a:rPr lang="en-US" dirty="0"/>
              <a:t> </a:t>
            </a:r>
            <a:r>
              <a:rPr lang="en-US" dirty="0" err="1"/>
              <a:t>difungsikan</a:t>
            </a:r>
            <a:r>
              <a:rPr lang="en-US" dirty="0"/>
              <a:t> </a:t>
            </a:r>
            <a:r>
              <a:rPr lang="en-US" dirty="0" err="1"/>
              <a:t>untuk</a:t>
            </a:r>
            <a:r>
              <a:rPr lang="en-US" dirty="0"/>
              <a:t> </a:t>
            </a:r>
            <a:r>
              <a:rPr lang="en-US" dirty="0" err="1"/>
              <a:t>apa</a:t>
            </a:r>
            <a:r>
              <a:rPr lang="en-US" dirty="0"/>
              <a:t> </a:t>
            </a:r>
            <a:r>
              <a:rPr lang="en-US" dirty="0" err="1"/>
              <a:t>saja</a:t>
            </a:r>
            <a:r>
              <a:rPr lang="en-US" dirty="0"/>
              <a:t>) </a:t>
            </a:r>
            <a:r>
              <a:rPr lang="en-US" dirty="0" err="1"/>
              <a:t>apakah</a:t>
            </a:r>
            <a:r>
              <a:rPr lang="en-US" dirty="0"/>
              <a:t> </a:t>
            </a:r>
            <a:r>
              <a:rPr lang="en-US" dirty="0" err="1"/>
              <a:t>hanya</a:t>
            </a:r>
            <a:r>
              <a:rPr lang="en-US" dirty="0"/>
              <a:t> </a:t>
            </a:r>
            <a:r>
              <a:rPr lang="en-US" dirty="0" err="1"/>
              <a:t>utk</a:t>
            </a:r>
            <a:r>
              <a:rPr lang="en-US" dirty="0"/>
              <a:t> </a:t>
            </a:r>
            <a:r>
              <a:rPr lang="en-US" dirty="0" err="1"/>
              <a:t>kantoran</a:t>
            </a:r>
            <a:r>
              <a:rPr lang="en-US" dirty="0"/>
              <a:t> </a:t>
            </a:r>
            <a:r>
              <a:rPr lang="en-US" dirty="0" err="1"/>
              <a:t>saja</a:t>
            </a:r>
            <a:r>
              <a:rPr lang="en-US" dirty="0"/>
              <a:t>, game </a:t>
            </a:r>
            <a:r>
              <a:rPr lang="en-US" dirty="0" err="1"/>
              <a:t>atau</a:t>
            </a:r>
            <a:r>
              <a:rPr lang="en-US" dirty="0"/>
              <a:t> </a:t>
            </a:r>
            <a:r>
              <a:rPr lang="en-US" dirty="0" err="1"/>
              <a:t>desain</a:t>
            </a:r>
            <a:r>
              <a:rPr lang="en-US" dirty="0"/>
              <a:t> </a:t>
            </a:r>
            <a:r>
              <a:rPr lang="en-US" dirty="0" err="1"/>
              <a:t>grafis</a:t>
            </a:r>
            <a:endParaRPr lang="en-US" dirty="0"/>
          </a:p>
          <a:p>
            <a:pPr>
              <a:buFontTx/>
              <a:buChar char="-"/>
            </a:pPr>
            <a:r>
              <a:rPr lang="en-US" dirty="0" err="1"/>
              <a:t>Buat</a:t>
            </a:r>
            <a:r>
              <a:rPr lang="en-US" dirty="0"/>
              <a:t> </a:t>
            </a:r>
            <a:r>
              <a:rPr lang="en-US" dirty="0" err="1"/>
              <a:t>dengan</a:t>
            </a:r>
            <a:r>
              <a:rPr lang="en-US" dirty="0"/>
              <a:t> cover (</a:t>
            </a:r>
            <a:r>
              <a:rPr lang="en-US" dirty="0" err="1"/>
              <a:t>foto</a:t>
            </a:r>
            <a:r>
              <a:rPr lang="en-US" dirty="0"/>
              <a:t> PC dan </a:t>
            </a:r>
            <a:r>
              <a:rPr lang="en-US" dirty="0" err="1"/>
              <a:t>harga</a:t>
            </a:r>
            <a:r>
              <a:rPr lang="en-US" dirty="0"/>
              <a:t> PC yang </a:t>
            </a:r>
            <a:r>
              <a:rPr lang="en-US" dirty="0" err="1"/>
              <a:t>dibuat</a:t>
            </a:r>
            <a:r>
              <a:rPr lang="en-US" dirty="0"/>
              <a:t>)</a:t>
            </a:r>
          </a:p>
          <a:p>
            <a:pPr>
              <a:buFontTx/>
              <a:buChar char="-"/>
            </a:pP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descr="http://0van01.files.wordpress.com/2012/04/asd.jpg"/>
          <p:cNvPicPr/>
          <p:nvPr/>
        </p:nvPicPr>
        <p:blipFill>
          <a:blip r:embed="rId2"/>
          <a:srcRect/>
          <a:stretch>
            <a:fillRect/>
          </a:stretch>
        </p:blipFill>
        <p:spPr bwMode="auto">
          <a:xfrm>
            <a:off x="928662" y="1928802"/>
            <a:ext cx="7643866" cy="492919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571604" y="2071678"/>
            <a:ext cx="5779977" cy="4284921"/>
          </a:xfrm>
          <a:prstGeom prst="rect">
            <a:avLst/>
          </a:prstGeom>
          <a:noFill/>
          <a:ln w="9525">
            <a:noFill/>
            <a:miter lim="800000"/>
            <a:headEnd/>
            <a:tailEnd/>
          </a:ln>
        </p:spPr>
      </p:pic>
      <p:grpSp>
        <p:nvGrpSpPr>
          <p:cNvPr id="20482" name="Group 2"/>
          <p:cNvGrpSpPr>
            <a:grpSpLocks/>
          </p:cNvGrpSpPr>
          <p:nvPr/>
        </p:nvGrpSpPr>
        <p:grpSpPr bwMode="auto">
          <a:xfrm>
            <a:off x="1376379" y="1857364"/>
            <a:ext cx="5553075" cy="4448175"/>
            <a:chOff x="1545" y="8280"/>
            <a:chExt cx="8745" cy="7005"/>
          </a:xfrm>
        </p:grpSpPr>
        <p:sp>
          <p:nvSpPr>
            <p:cNvPr id="20483" name="Rectangle 3"/>
            <p:cNvSpPr>
              <a:spLocks noChangeArrowheads="1"/>
            </p:cNvSpPr>
            <p:nvPr/>
          </p:nvSpPr>
          <p:spPr bwMode="auto">
            <a:xfrm>
              <a:off x="5415" y="828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1</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4" name="Rectangle 4"/>
            <p:cNvSpPr>
              <a:spLocks noChangeArrowheads="1"/>
            </p:cNvSpPr>
            <p:nvPr/>
          </p:nvSpPr>
          <p:spPr bwMode="auto">
            <a:xfrm>
              <a:off x="1545" y="891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2</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5" name="Rectangle 5"/>
            <p:cNvSpPr>
              <a:spLocks noChangeArrowheads="1"/>
            </p:cNvSpPr>
            <p:nvPr/>
          </p:nvSpPr>
          <p:spPr bwMode="auto">
            <a:xfrm>
              <a:off x="1545" y="10230"/>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3</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6" name="Rectangle 6"/>
            <p:cNvSpPr>
              <a:spLocks noChangeArrowheads="1"/>
            </p:cNvSpPr>
            <p:nvPr/>
          </p:nvSpPr>
          <p:spPr bwMode="auto">
            <a:xfrm>
              <a:off x="1545" y="1165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4</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7" name="Rectangle 7"/>
            <p:cNvSpPr>
              <a:spLocks noChangeArrowheads="1"/>
            </p:cNvSpPr>
            <p:nvPr/>
          </p:nvSpPr>
          <p:spPr bwMode="auto">
            <a:xfrm>
              <a:off x="1545" y="1387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5</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8" name="Rectangle 8"/>
            <p:cNvSpPr>
              <a:spLocks noChangeArrowheads="1"/>
            </p:cNvSpPr>
            <p:nvPr/>
          </p:nvSpPr>
          <p:spPr bwMode="auto">
            <a:xfrm>
              <a:off x="4260" y="1489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6</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89" name="Rectangle 9"/>
            <p:cNvSpPr>
              <a:spLocks noChangeArrowheads="1"/>
            </p:cNvSpPr>
            <p:nvPr/>
          </p:nvSpPr>
          <p:spPr bwMode="auto">
            <a:xfrm>
              <a:off x="7155" y="1489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7</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90" name="Rectangle 10"/>
            <p:cNvSpPr>
              <a:spLocks noChangeArrowheads="1"/>
            </p:cNvSpPr>
            <p:nvPr/>
          </p:nvSpPr>
          <p:spPr bwMode="auto">
            <a:xfrm>
              <a:off x="9195" y="1348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8</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sp>
          <p:nvSpPr>
            <p:cNvPr id="20491" name="Rectangle 11"/>
            <p:cNvSpPr>
              <a:spLocks noChangeArrowheads="1"/>
            </p:cNvSpPr>
            <p:nvPr/>
          </p:nvSpPr>
          <p:spPr bwMode="auto">
            <a:xfrm>
              <a:off x="9405" y="10845"/>
              <a:ext cx="885" cy="3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100" b="0" i="0" u="none" strike="noStrike" cap="none" normalizeH="0" baseline="0">
                  <a:ln>
                    <a:noFill/>
                  </a:ln>
                  <a:solidFill>
                    <a:schemeClr val="tx1"/>
                  </a:solidFill>
                  <a:effectLst/>
                  <a:latin typeface="Calibri" pitchFamily="34" charset="0"/>
                  <a:cs typeface="Arial" pitchFamily="34" charset="0"/>
                </a:rPr>
                <a:t>9</a:t>
              </a:r>
              <a:endParaRPr kumimoji="0" lang="id-ID" sz="1800" b="0" i="0" u="none" strike="noStrike" cap="none" normalizeH="0" baseline="0">
                <a:ln>
                  <a:noFill/>
                </a:ln>
                <a:solidFill>
                  <a:schemeClr val="tx1"/>
                </a:solidFill>
                <a:effectLst/>
                <a:latin typeface="Arial" pitchFamily="34" charset="0"/>
                <a:cs typeface="Arial" pitchFamily="34" charset="0"/>
              </a:endParaRPr>
            </a:p>
          </p:txBody>
        </p:sp>
      </p:grpSp>
      <p:sp>
        <p:nvSpPr>
          <p:cNvPr id="14" name="Title 13"/>
          <p:cNvSpPr>
            <a:spLocks noGrp="1"/>
          </p:cNvSpPr>
          <p:nvPr>
            <p:ph type="title"/>
          </p:nvPr>
        </p:nvSpPr>
        <p:spPr/>
        <p:txBody>
          <a:bodyPr/>
          <a:lstStyle/>
          <a:p>
            <a:endParaRPr lang="id-I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5DCE-A4F6-48F0-85C1-0EB6AD2A14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9772D5-75C6-4892-B21A-7D72145883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61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chemeClr val="bg1"/>
                </a:solidFill>
              </a:rPr>
              <a:t>Komponen utama penyusun sistem komputer</a:t>
            </a:r>
            <a:endParaRPr lang="id-ID" dirty="0">
              <a:solidFill>
                <a:schemeClr val="bg1"/>
              </a:solidFill>
            </a:endParaRPr>
          </a:p>
        </p:txBody>
      </p:sp>
      <p:sp>
        <p:nvSpPr>
          <p:cNvPr id="4" name="Rounded Rectangle 3"/>
          <p:cNvSpPr/>
          <p:nvPr/>
        </p:nvSpPr>
        <p:spPr>
          <a:xfrm>
            <a:off x="214282" y="2071678"/>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Hardware</a:t>
            </a:r>
            <a:endParaRPr lang="id-ID" sz="2000" dirty="0">
              <a:solidFill>
                <a:schemeClr val="tx1"/>
              </a:solidFill>
            </a:endParaRPr>
          </a:p>
        </p:txBody>
      </p:sp>
      <p:sp>
        <p:nvSpPr>
          <p:cNvPr id="5" name="Rounded Rectangle 4"/>
          <p:cNvSpPr/>
          <p:nvPr/>
        </p:nvSpPr>
        <p:spPr>
          <a:xfrm>
            <a:off x="285720" y="4000504"/>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Software</a:t>
            </a:r>
            <a:r>
              <a:rPr lang="id-ID" b="1" dirty="0">
                <a:solidFill>
                  <a:schemeClr val="tx1"/>
                </a:solidFill>
              </a:rPr>
              <a:t> </a:t>
            </a:r>
            <a:endParaRPr lang="id-ID" dirty="0">
              <a:solidFill>
                <a:schemeClr val="tx1"/>
              </a:solidFill>
            </a:endParaRPr>
          </a:p>
        </p:txBody>
      </p:sp>
      <p:sp>
        <p:nvSpPr>
          <p:cNvPr id="6" name="Rounded Rectangle 5"/>
          <p:cNvSpPr/>
          <p:nvPr/>
        </p:nvSpPr>
        <p:spPr>
          <a:xfrm>
            <a:off x="285720" y="5783065"/>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Brainware</a:t>
            </a:r>
            <a:endParaRPr lang="id-ID" dirty="0">
              <a:solidFill>
                <a:schemeClr val="tx1"/>
              </a:solidFill>
            </a:endParaRPr>
          </a:p>
        </p:txBody>
      </p:sp>
      <p:sp>
        <p:nvSpPr>
          <p:cNvPr id="7" name="Rectangle 6"/>
          <p:cNvSpPr/>
          <p:nvPr/>
        </p:nvSpPr>
        <p:spPr>
          <a:xfrm>
            <a:off x="2571736" y="1603236"/>
            <a:ext cx="6572264" cy="1754326"/>
          </a:xfrm>
          <a:prstGeom prst="rect">
            <a:avLst/>
          </a:prstGeom>
        </p:spPr>
        <p:txBody>
          <a:bodyPr wrap="square">
            <a:spAutoFit/>
          </a:bodyPr>
          <a:lstStyle/>
          <a:p>
            <a:r>
              <a:rPr lang="id-ID" dirty="0"/>
              <a:t>Merupakan perangkat keras/perangkat fisik dari komputer. Perangkat ini terdiri dari perangkat tertentu dan mempunyai tugas tertentu dalam membangun sebuah sistem kerja komputer. Ciri-ciri dari hardware adalah terlihat/nampak fisiknya berupa barang, sehingga bisa dipegang.</a:t>
            </a:r>
            <a:br>
              <a:rPr lang="id-ID" dirty="0"/>
            </a:br>
            <a:r>
              <a:rPr lang="id-ID" b="1" dirty="0"/>
              <a:t>Hardware pokok dari komputer apa saja..?</a:t>
            </a:r>
          </a:p>
        </p:txBody>
      </p:sp>
      <p:sp>
        <p:nvSpPr>
          <p:cNvPr id="8" name="Rectangle 7"/>
          <p:cNvSpPr/>
          <p:nvPr/>
        </p:nvSpPr>
        <p:spPr>
          <a:xfrm>
            <a:off x="2571736" y="3469377"/>
            <a:ext cx="6572264" cy="2031325"/>
          </a:xfrm>
          <a:prstGeom prst="rect">
            <a:avLst/>
          </a:prstGeom>
        </p:spPr>
        <p:txBody>
          <a:bodyPr wrap="square">
            <a:spAutoFit/>
          </a:bodyPr>
          <a:lstStyle/>
          <a:p>
            <a:r>
              <a:rPr lang="id-ID" dirty="0"/>
              <a:t>sekumpulan program atau perintah-perintah digital untuk mengkoordinasikan kerja dari hardware. Software sebenarnya dibagi dalam beberapa bagian menurut fungsi/kerjanya. Untuk lebih menyederhanakannya, software terbagi menjadi 2. Software yang digunakan untuk mengatur kerja hardware sampai dengan siap digunakan lebih lanjut, sering disebut dengan Operating System (OS). Contoh dari OS adalah LINUX, Apple dan Microsoft Windows.</a:t>
            </a:r>
          </a:p>
        </p:txBody>
      </p:sp>
      <p:sp>
        <p:nvSpPr>
          <p:cNvPr id="9" name="Rectangle 8"/>
          <p:cNvSpPr/>
          <p:nvPr/>
        </p:nvSpPr>
        <p:spPr>
          <a:xfrm>
            <a:off x="2714612" y="5711627"/>
            <a:ext cx="6143668" cy="646331"/>
          </a:xfrm>
          <a:prstGeom prst="rect">
            <a:avLst/>
          </a:prstGeom>
        </p:spPr>
        <p:txBody>
          <a:bodyPr wrap="square">
            <a:spAutoFit/>
          </a:bodyPr>
          <a:lstStyle/>
          <a:p>
            <a:r>
              <a:rPr lang="id-ID" dirty="0"/>
              <a:t>pelaksana/operator yang menggunakan komputer itu sendiri, dalam hal ini adalah manusia.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Rectangle 3"/>
          <p:cNvSpPr/>
          <p:nvPr/>
        </p:nvSpPr>
        <p:spPr>
          <a:xfrm>
            <a:off x="428596" y="3071810"/>
            <a:ext cx="8501122" cy="1938992"/>
          </a:xfrm>
          <a:prstGeom prst="rect">
            <a:avLst/>
          </a:prstGeom>
        </p:spPr>
        <p:txBody>
          <a:bodyPr wrap="square">
            <a:spAutoFit/>
          </a:bodyPr>
          <a:lstStyle/>
          <a:p>
            <a:pPr algn="ctr"/>
            <a:r>
              <a:rPr lang="id-ID" sz="2000" dirty="0"/>
              <a:t>Ketiga komponen tersebut merupakan satu kesatuan dan tidak bisa terpisahkan dalam sistem komputer. Ibarat sebuah kendaraan, maka bentuk fisik kendaraannya adalah hardware, mesinnya adalah software, sedangkan sopir adalah brainware. Bila salah satu tidak ada, maka bus tidak akan bisa digunakan untuk mengangkut penumpang. Begitu juga dengan ketiga komponen komputer, harus ada agar komputer bisa digunakan dengan maksimal.</a:t>
            </a:r>
          </a:p>
        </p:txBody>
      </p:sp>
      <p:sp>
        <p:nvSpPr>
          <p:cNvPr id="5" name="Rounded Rectangle 4"/>
          <p:cNvSpPr/>
          <p:nvPr/>
        </p:nvSpPr>
        <p:spPr>
          <a:xfrm>
            <a:off x="214282" y="2071678"/>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Hardware</a:t>
            </a:r>
            <a:endParaRPr lang="id-ID" sz="2000" dirty="0">
              <a:solidFill>
                <a:schemeClr val="tx1"/>
              </a:solidFill>
            </a:endParaRPr>
          </a:p>
        </p:txBody>
      </p:sp>
      <p:sp>
        <p:nvSpPr>
          <p:cNvPr id="6" name="Rounded Rectangle 5"/>
          <p:cNvSpPr/>
          <p:nvPr/>
        </p:nvSpPr>
        <p:spPr>
          <a:xfrm>
            <a:off x="3428992" y="2071678"/>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Software</a:t>
            </a:r>
            <a:r>
              <a:rPr lang="id-ID" b="1" dirty="0">
                <a:solidFill>
                  <a:schemeClr val="tx1"/>
                </a:solidFill>
              </a:rPr>
              <a:t> </a:t>
            </a:r>
            <a:endParaRPr lang="id-ID" dirty="0">
              <a:solidFill>
                <a:schemeClr val="tx1"/>
              </a:solidFill>
            </a:endParaRPr>
          </a:p>
        </p:txBody>
      </p:sp>
      <p:sp>
        <p:nvSpPr>
          <p:cNvPr id="7" name="Rounded Rectangle 6"/>
          <p:cNvSpPr/>
          <p:nvPr/>
        </p:nvSpPr>
        <p:spPr>
          <a:xfrm>
            <a:off x="6500826" y="2071678"/>
            <a:ext cx="221457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a:solidFill>
                  <a:schemeClr val="tx1"/>
                </a:solidFill>
              </a:rPr>
              <a:t>Brainware</a:t>
            </a:r>
            <a:endParaRPr lang="id-ID"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chemeClr val="bg1"/>
                </a:solidFill>
              </a:rPr>
              <a:t>Jenis Jenis Komputer menurut </a:t>
            </a:r>
            <a:r>
              <a:rPr lang="id-ID" b="1" i="1" dirty="0">
                <a:solidFill>
                  <a:schemeClr val="bg1"/>
                </a:solidFill>
              </a:rPr>
              <a:t>cara kerjanya</a:t>
            </a:r>
            <a:r>
              <a:rPr lang="id-ID" b="1" dirty="0">
                <a:solidFill>
                  <a:schemeClr val="bg1"/>
                </a:solidFill>
              </a:rPr>
              <a:t> </a:t>
            </a:r>
            <a:endParaRPr lang="id-ID" dirty="0">
              <a:solidFill>
                <a:schemeClr val="bg1"/>
              </a:solidFill>
            </a:endParaRPr>
          </a:p>
        </p:txBody>
      </p:sp>
      <p:sp>
        <p:nvSpPr>
          <p:cNvPr id="4" name="Rectangle 3"/>
          <p:cNvSpPr/>
          <p:nvPr/>
        </p:nvSpPr>
        <p:spPr>
          <a:xfrm>
            <a:off x="285720" y="2357430"/>
            <a:ext cx="2071702" cy="500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sz="2000" b="1" dirty="0">
                <a:solidFill>
                  <a:schemeClr val="tx1"/>
                </a:solidFill>
              </a:rPr>
              <a:t>Komputer Analog</a:t>
            </a:r>
            <a:endParaRPr lang="id-ID" sz="2000" dirty="0">
              <a:solidFill>
                <a:schemeClr val="tx1"/>
              </a:solidFill>
            </a:endParaRPr>
          </a:p>
        </p:txBody>
      </p:sp>
      <p:sp>
        <p:nvSpPr>
          <p:cNvPr id="6" name="Rectangle 5"/>
          <p:cNvSpPr/>
          <p:nvPr/>
        </p:nvSpPr>
        <p:spPr>
          <a:xfrm>
            <a:off x="285720" y="4143380"/>
            <a:ext cx="2071702" cy="500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sz="2000" b="1" dirty="0">
                <a:solidFill>
                  <a:schemeClr val="tx1"/>
                </a:solidFill>
              </a:rPr>
              <a:t>Komputer Digital</a:t>
            </a:r>
            <a:endParaRPr lang="id-ID" sz="2000" dirty="0">
              <a:solidFill>
                <a:schemeClr val="tx1"/>
              </a:solidFill>
            </a:endParaRPr>
          </a:p>
        </p:txBody>
      </p:sp>
      <p:sp>
        <p:nvSpPr>
          <p:cNvPr id="7" name="Rectangle 6"/>
          <p:cNvSpPr/>
          <p:nvPr/>
        </p:nvSpPr>
        <p:spPr>
          <a:xfrm>
            <a:off x="285720" y="5500702"/>
            <a:ext cx="2071702" cy="5000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sz="2000" b="1" dirty="0">
                <a:solidFill>
                  <a:schemeClr val="tx1"/>
                </a:solidFill>
              </a:rPr>
              <a:t>Komputer Hybrid</a:t>
            </a:r>
            <a:endParaRPr lang="id-ID" sz="2000" dirty="0">
              <a:solidFill>
                <a:schemeClr val="tx1"/>
              </a:solidFill>
            </a:endParaRPr>
          </a:p>
        </p:txBody>
      </p:sp>
      <p:sp>
        <p:nvSpPr>
          <p:cNvPr id="8" name="Rectangle 7"/>
          <p:cNvSpPr/>
          <p:nvPr/>
        </p:nvSpPr>
        <p:spPr>
          <a:xfrm>
            <a:off x="2500282" y="1571612"/>
            <a:ext cx="6643718" cy="2031325"/>
          </a:xfrm>
          <a:prstGeom prst="rect">
            <a:avLst/>
          </a:prstGeom>
        </p:spPr>
        <p:txBody>
          <a:bodyPr wrap="square">
            <a:spAutoFit/>
          </a:bodyPr>
          <a:lstStyle/>
          <a:p>
            <a:r>
              <a:rPr lang="id-ID" dirty="0"/>
              <a:t>adalah istilah yang digunakan untuk menggambarkan alat penghitung yang bekerja pada level analog. Level analog di sini adalah lawan (dual) dari level digital, yang mana level digital adalah level tegangan 'high' (tinggi) dan 'low' (rendah), yang digunakan dalam implementasi bilangan biner. Secara mendasar, komponen elektronik yang digunakan sebagai inti dari komputer analog adalah op-amp (operational amplifier).</a:t>
            </a:r>
          </a:p>
        </p:txBody>
      </p:sp>
      <p:sp>
        <p:nvSpPr>
          <p:cNvPr id="9" name="Rectangle 8"/>
          <p:cNvSpPr/>
          <p:nvPr/>
        </p:nvSpPr>
        <p:spPr>
          <a:xfrm>
            <a:off x="2500298" y="3786190"/>
            <a:ext cx="6429420" cy="1200329"/>
          </a:xfrm>
          <a:prstGeom prst="rect">
            <a:avLst/>
          </a:prstGeom>
        </p:spPr>
        <p:txBody>
          <a:bodyPr wrap="square">
            <a:spAutoFit/>
          </a:bodyPr>
          <a:lstStyle/>
          <a:p>
            <a:r>
              <a:rPr lang="id-ID" dirty="0"/>
              <a:t>Adalah mesin komputer yang diciptakan untuk mengolah data yang bersifat kuantitatif dalam bentuk angka, huruf, tanda baca dan lain-lain. Yang pemrosesnya dilaksanakan berdasarkan teknologi yang mengubah sinyal menjadi kombinasi bilangan 0 dan 1.</a:t>
            </a:r>
          </a:p>
        </p:txBody>
      </p:sp>
      <p:sp>
        <p:nvSpPr>
          <p:cNvPr id="10" name="Rectangle 9"/>
          <p:cNvSpPr/>
          <p:nvPr/>
        </p:nvSpPr>
        <p:spPr>
          <a:xfrm>
            <a:off x="2500298" y="5143512"/>
            <a:ext cx="6643702" cy="1477328"/>
          </a:xfrm>
          <a:prstGeom prst="rect">
            <a:avLst/>
          </a:prstGeom>
        </p:spPr>
        <p:txBody>
          <a:bodyPr wrap="square">
            <a:spAutoFit/>
          </a:bodyPr>
          <a:lstStyle/>
          <a:p>
            <a:r>
              <a:rPr lang="id-ID" dirty="0"/>
              <a:t>adalah jenis Komputer yang diperuntukkan untuk pengolahan data yang sifatnya baik kuantitatif maupun kualitatif, atau dengan istilah lain menggabungkan kemampuan digital dengan analog. Dengan perkataan lain data kuantitatif yang diolah menghasilkan data kualitatifnya dan sebaliknya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solidFill>
                  <a:schemeClr val="bg1"/>
                </a:solidFill>
              </a:rPr>
              <a:t>Jenis Komputer berdasarkan </a:t>
            </a:r>
            <a:r>
              <a:rPr lang="id-ID" b="1" i="1" dirty="0">
                <a:solidFill>
                  <a:schemeClr val="bg1"/>
                </a:solidFill>
              </a:rPr>
              <a:t>Pengunaannya</a:t>
            </a:r>
            <a:endParaRPr lang="id-ID" dirty="0">
              <a:solidFill>
                <a:schemeClr val="bg1"/>
              </a:solidFill>
            </a:endParaRPr>
          </a:p>
        </p:txBody>
      </p:sp>
      <p:sp>
        <p:nvSpPr>
          <p:cNvPr id="4" name="Rounded Rectangle 3"/>
          <p:cNvSpPr/>
          <p:nvPr/>
        </p:nvSpPr>
        <p:spPr>
          <a:xfrm>
            <a:off x="357158" y="2285992"/>
            <a:ext cx="2786050" cy="64294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sz="2000" b="1" dirty="0">
                <a:solidFill>
                  <a:schemeClr val="tx1"/>
                </a:solidFill>
              </a:rPr>
              <a:t>Special Purpose Computer</a:t>
            </a:r>
            <a:endParaRPr lang="id-ID" sz="2000" dirty="0">
              <a:solidFill>
                <a:schemeClr val="tx1"/>
              </a:solidFill>
            </a:endParaRPr>
          </a:p>
        </p:txBody>
      </p:sp>
      <p:sp>
        <p:nvSpPr>
          <p:cNvPr id="5" name="Rounded Rectangle 4"/>
          <p:cNvSpPr/>
          <p:nvPr/>
        </p:nvSpPr>
        <p:spPr>
          <a:xfrm>
            <a:off x="357158" y="4929198"/>
            <a:ext cx="2786050" cy="64294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sz="2000" b="1" dirty="0">
                <a:solidFill>
                  <a:schemeClr val="tx1"/>
                </a:solidFill>
              </a:rPr>
              <a:t>General Purpose Computer</a:t>
            </a:r>
            <a:endParaRPr lang="id-ID" sz="2000" dirty="0">
              <a:solidFill>
                <a:schemeClr val="tx1"/>
              </a:solidFill>
            </a:endParaRPr>
          </a:p>
        </p:txBody>
      </p:sp>
      <p:sp>
        <p:nvSpPr>
          <p:cNvPr id="6" name="Rectangle 5"/>
          <p:cNvSpPr/>
          <p:nvPr/>
        </p:nvSpPr>
        <p:spPr>
          <a:xfrm>
            <a:off x="3214678" y="1571612"/>
            <a:ext cx="5715040" cy="2308324"/>
          </a:xfrm>
          <a:prstGeom prst="rect">
            <a:avLst/>
          </a:prstGeom>
        </p:spPr>
        <p:txBody>
          <a:bodyPr wrap="square">
            <a:spAutoFit/>
          </a:bodyPr>
          <a:lstStyle/>
          <a:p>
            <a:r>
              <a:rPr lang="id-ID" dirty="0"/>
              <a:t>berarti komputer untuk keperluan khusus. Komputer ini dirancang hanya untuk menyelesaikan suatu masalah tertentu. Perangkat yang ada pada komputer ini, baik komponen input, output, pemroses serta softwarenya telah dirancang untuk keperluan tersebut. Biasanya software yang mengendalikan proses sudah berada langsung pada sistem. Contoh dari Special Purpose Computer ini adalah komputer yang digunakan untuk kasir pada supermarket</a:t>
            </a:r>
          </a:p>
        </p:txBody>
      </p:sp>
      <p:sp>
        <p:nvSpPr>
          <p:cNvPr id="8" name="Rectangle 7"/>
          <p:cNvSpPr/>
          <p:nvPr/>
        </p:nvSpPr>
        <p:spPr>
          <a:xfrm>
            <a:off x="3286116" y="4286256"/>
            <a:ext cx="5643602" cy="1754326"/>
          </a:xfrm>
          <a:prstGeom prst="rect">
            <a:avLst/>
          </a:prstGeom>
        </p:spPr>
        <p:txBody>
          <a:bodyPr wrap="square">
            <a:spAutoFit/>
          </a:bodyPr>
          <a:lstStyle/>
          <a:p>
            <a:r>
              <a:rPr lang="id-ID" dirty="0"/>
              <a:t>Merupakan komputer yang dibuat untuk keperluan secara umum, sehingga komputer tersebut dapat digunakan untuk mengerjakan berbagai macam pekerjaan sesuai dengan kemampuan dan usernya. Personal Computer merupakan salah satu contoh dari kategori ini.Komputer ini dapat berupa jenis analog atau digital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4" name="Picture 3" descr="http://2.bp.blogspot.com/-EK0KoZgCKFE/TtC8KVbz7jI/AAAAAAAAAVQ/KzyeKWpCcVk/s1600/PC.jpg"/>
          <p:cNvPicPr/>
          <p:nvPr/>
        </p:nvPicPr>
        <p:blipFill>
          <a:blip r:embed="rId2"/>
          <a:srcRect/>
          <a:stretch>
            <a:fillRect/>
          </a:stretch>
        </p:blipFill>
        <p:spPr bwMode="auto">
          <a:xfrm>
            <a:off x="357158" y="1857364"/>
            <a:ext cx="2357454" cy="1714512"/>
          </a:xfrm>
          <a:prstGeom prst="rect">
            <a:avLst/>
          </a:prstGeom>
          <a:noFill/>
          <a:ln w="9525">
            <a:noFill/>
            <a:miter lim="800000"/>
            <a:headEnd/>
            <a:tailEnd/>
          </a:ln>
        </p:spPr>
      </p:pic>
      <p:sp>
        <p:nvSpPr>
          <p:cNvPr id="5" name="Rectangle 4"/>
          <p:cNvSpPr/>
          <p:nvPr/>
        </p:nvSpPr>
        <p:spPr>
          <a:xfrm>
            <a:off x="785786" y="3571876"/>
            <a:ext cx="1975990" cy="369332"/>
          </a:xfrm>
          <a:prstGeom prst="rect">
            <a:avLst/>
          </a:prstGeom>
        </p:spPr>
        <p:txBody>
          <a:bodyPr wrap="none">
            <a:spAutoFit/>
          </a:bodyPr>
          <a:lstStyle/>
          <a:p>
            <a:r>
              <a:rPr lang="id-ID" dirty="0"/>
              <a:t>Personal Komputer</a:t>
            </a:r>
          </a:p>
        </p:txBody>
      </p:sp>
      <p:sp>
        <p:nvSpPr>
          <p:cNvPr id="6" name="Rectangle 5"/>
          <p:cNvSpPr/>
          <p:nvPr/>
        </p:nvSpPr>
        <p:spPr>
          <a:xfrm>
            <a:off x="2857488" y="1859340"/>
            <a:ext cx="6072230" cy="2862322"/>
          </a:xfrm>
          <a:prstGeom prst="rect">
            <a:avLst/>
          </a:prstGeom>
        </p:spPr>
        <p:txBody>
          <a:bodyPr wrap="square">
            <a:spAutoFit/>
          </a:bodyPr>
          <a:lstStyle/>
          <a:p>
            <a:r>
              <a:rPr lang="id-ID" sz="2000" dirty="0"/>
              <a:t>Adalah istilah yang digunakan untuk komputer yang diletakkan di atas meja (Desktop Komputer); biasanya yang diletakkan diatas meja hanyalah monitor, mouse dan keyboard, sementara CPU diletakkan dibawah meja. Komputer ini terpisah antara CPU dengan monitornya. Biasanya komputer ini banyak digunakan untuk keperluan mengakses atau mengedit data dengan waktu yang cukup lama, dan juga banyak digunakan oleh para gamers.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11/11/desknote.jpg?w=150&amp;h=129"/>
          <p:cNvPicPr/>
          <p:nvPr/>
        </p:nvPicPr>
        <p:blipFill>
          <a:blip r:embed="rId2"/>
          <a:srcRect/>
          <a:stretch>
            <a:fillRect/>
          </a:stretch>
        </p:blipFill>
        <p:spPr bwMode="auto">
          <a:xfrm>
            <a:off x="500034" y="2000240"/>
            <a:ext cx="2643206" cy="2143140"/>
          </a:xfrm>
          <a:prstGeom prst="rect">
            <a:avLst/>
          </a:prstGeom>
          <a:noFill/>
          <a:ln w="9525">
            <a:noFill/>
            <a:miter lim="800000"/>
            <a:headEnd/>
            <a:tailEnd/>
          </a:ln>
        </p:spPr>
      </p:pic>
      <p:sp>
        <p:nvSpPr>
          <p:cNvPr id="4" name="Rectangle 3"/>
          <p:cNvSpPr/>
          <p:nvPr/>
        </p:nvSpPr>
        <p:spPr>
          <a:xfrm>
            <a:off x="1071538" y="4143380"/>
            <a:ext cx="1095364" cy="369332"/>
          </a:xfrm>
          <a:prstGeom prst="rect">
            <a:avLst/>
          </a:prstGeom>
        </p:spPr>
        <p:txBody>
          <a:bodyPr wrap="none">
            <a:spAutoFit/>
          </a:bodyPr>
          <a:lstStyle/>
          <a:p>
            <a:r>
              <a:rPr lang="id-ID" dirty="0"/>
              <a:t>DeksNote</a:t>
            </a:r>
          </a:p>
        </p:txBody>
      </p:sp>
      <p:sp>
        <p:nvSpPr>
          <p:cNvPr id="5" name="Rectangle 4"/>
          <p:cNvSpPr/>
          <p:nvPr/>
        </p:nvSpPr>
        <p:spPr>
          <a:xfrm>
            <a:off x="3357554" y="1785926"/>
            <a:ext cx="5572164" cy="3477875"/>
          </a:xfrm>
          <a:prstGeom prst="rect">
            <a:avLst/>
          </a:prstGeom>
        </p:spPr>
        <p:txBody>
          <a:bodyPr wrap="square">
            <a:spAutoFit/>
          </a:bodyPr>
          <a:lstStyle/>
          <a:p>
            <a:r>
              <a:rPr lang="id-ID" sz="2000" dirty="0"/>
              <a:t>Selain PC yang diletakkan di atas meja, ada juga komputer portable dengan ukuran yang lebih kecil dari PC, namun tidak memiliki baterai.  Catu daya yang digunakan langsung dari colokan listik yang ada. Dengan catu listrik maka harganya tidak semahal Laptop (komponen batere merupakan salah satu komponen yang mahal). Disebut desknote karena komputer ini mudah dibawa namun untuk penggunaannya sering ditaruh dimeja dengan catuan listrik dan dapat dilipat untuk mempermuadah penyimpanan.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solidFill>
                  <a:schemeClr val="bg1"/>
                </a:solidFill>
              </a:rPr>
              <a:t>Jenis-Jenis Komputer</a:t>
            </a:r>
          </a:p>
        </p:txBody>
      </p:sp>
      <p:pic>
        <p:nvPicPr>
          <p:cNvPr id="3" name="Picture 2" descr="http://dunovteck.files.wordpress.com/2009/10/19590736kr2.png?w=150&amp;h=107"/>
          <p:cNvPicPr/>
          <p:nvPr/>
        </p:nvPicPr>
        <p:blipFill>
          <a:blip r:embed="rId2"/>
          <a:srcRect/>
          <a:stretch>
            <a:fillRect/>
          </a:stretch>
        </p:blipFill>
        <p:spPr bwMode="auto">
          <a:xfrm>
            <a:off x="214282" y="1785926"/>
            <a:ext cx="2143140" cy="1714512"/>
          </a:xfrm>
          <a:prstGeom prst="rect">
            <a:avLst/>
          </a:prstGeom>
          <a:noFill/>
          <a:ln w="9525">
            <a:noFill/>
            <a:miter lim="800000"/>
            <a:headEnd/>
            <a:tailEnd/>
          </a:ln>
        </p:spPr>
      </p:pic>
      <p:sp>
        <p:nvSpPr>
          <p:cNvPr id="4" name="Rectangle 3"/>
          <p:cNvSpPr/>
          <p:nvPr/>
        </p:nvSpPr>
        <p:spPr>
          <a:xfrm>
            <a:off x="857224" y="3643314"/>
            <a:ext cx="832216" cy="369332"/>
          </a:xfrm>
          <a:prstGeom prst="rect">
            <a:avLst/>
          </a:prstGeom>
        </p:spPr>
        <p:txBody>
          <a:bodyPr wrap="none">
            <a:spAutoFit/>
          </a:bodyPr>
          <a:lstStyle/>
          <a:p>
            <a:r>
              <a:rPr lang="id-ID" dirty="0"/>
              <a:t>Laptop</a:t>
            </a:r>
          </a:p>
        </p:txBody>
      </p:sp>
      <p:sp>
        <p:nvSpPr>
          <p:cNvPr id="29698" name="Rectangle 2"/>
          <p:cNvSpPr>
            <a:spLocks noChangeArrowheads="1"/>
          </p:cNvSpPr>
          <p:nvPr/>
        </p:nvSpPr>
        <p:spPr bwMode="auto">
          <a:xfrm>
            <a:off x="2643174" y="1428736"/>
            <a:ext cx="6500826"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adalah</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hlinkClick r:id="rId3"/>
              </a:rPr>
              <a:t> </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Komputer pribadi (PC) portable yang dirancang untuk penggunaan berpindah (mobile use) dan berukuran kecil sehingga bisa digunakan di atas pangkuan pengguna (top of your lap). Laptop terdiri dari monitor tipis, keyboard, touchpad / trackball, prosesor, memory, hard drive, speaker, dan tentunya baterai yang bisa diisi ulang untuk menunjang penggunaan secara portable.</a:t>
            </a:r>
            <a:b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br>
            <a:br>
              <a:rPr kumimoji="0" lang="id-ID" sz="800" b="0" i="0" u="none" strike="noStrike" cap="none" normalizeH="0" baseline="0" dirty="0">
                <a:ln>
                  <a:noFill/>
                </a:ln>
                <a:solidFill>
                  <a:srgbClr val="000000"/>
                </a:solidFill>
                <a:effectLst/>
                <a:latin typeface="Tahoma" pitchFamily="34" charset="0"/>
                <a:ea typeface="Times New Roman" pitchFamily="18" charset="0"/>
                <a:cs typeface="Tahoma" pitchFamily="34" charset="0"/>
              </a:rPr>
            </a:b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Ide pembuatan laptop datang dari peneliti dari perusahaan Xerox PARC, Alan Kay, pada tahun 1968 dan dituangkan dalam sebuah paper yang berjudul Dynabook pada tahun 1972.</a:t>
            </a:r>
            <a:r>
              <a:rPr kumimoji="0" lang="id-ID" sz="2000" b="0" i="0" u="none" strike="noStrike" cap="none" normalizeH="0" baseline="0" dirty="0">
                <a:ln>
                  <a:noFill/>
                </a:ln>
                <a:solidFill>
                  <a:srgbClr val="000000"/>
                </a:solidFill>
                <a:effectLst/>
                <a:latin typeface="Calibri"/>
                <a:ea typeface="Times New Roman" pitchFamily="18" charset="0"/>
                <a:cs typeface="Tahoma" pitchFamily="34" charset="0"/>
              </a:rPr>
              <a:t> </a:t>
            </a:r>
            <a:endParaRPr kumimoji="0" lang="id-ID" sz="20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32" y="5298246"/>
            <a:ext cx="9144032" cy="1631216"/>
          </a:xfrm>
          <a:prstGeom prst="rect">
            <a:avLst/>
          </a:prstGeom>
        </p:spPr>
        <p:txBody>
          <a:bodyPr wrap="square">
            <a:spAutoFit/>
          </a:bodyPr>
          <a:lstStyle/>
          <a:p>
            <a:pPr lvl="0" eaLnBrk="0" fontAlgn="base" hangingPunct="0">
              <a:spcBef>
                <a:spcPct val="0"/>
              </a:spcBef>
              <a:spcAft>
                <a:spcPct val="0"/>
              </a:spcAft>
            </a:pP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Dan akhirnya pada tahun 1975, IBM melalui proyek IBM SCAMP (Special Computer APL Machine Portable) menciptakan IBM 5100</a:t>
            </a:r>
            <a:r>
              <a:rPr lang="id-ID" sz="2000" dirty="0">
                <a:solidFill>
                  <a:srgbClr val="000000"/>
                </a:solidFill>
                <a:latin typeface="Tahoma" pitchFamily="34" charset="0"/>
                <a:ea typeface="Times New Roman" pitchFamily="18" charset="0"/>
                <a:cs typeface="Tahoma" pitchFamily="34" charset="0"/>
              </a:rPr>
              <a:t>, Komputer </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hlinkClick r:id="rId3"/>
              </a:rPr>
              <a:t> </a:t>
            </a:r>
            <a:r>
              <a:rPr kumimoji="0" lang="id-ID" sz="20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portable komersial pertama, dengan prototype nya berdasarkan PALM (Put All Logic in Microcode) processor. Sedangkan laptop yang berbentuk flip pertama adalah Dulmont Magnum yang diciptakan pd tahun 1981</a:t>
            </a:r>
            <a:r>
              <a:rPr kumimoji="0" lang="id-ID"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9698">
                                            <p:txEl>
                                              <p:pRg st="0" end="0"/>
                                            </p:txEl>
                                          </p:spTgt>
                                        </p:tgtEl>
                                        <p:attrNameLst>
                                          <p:attrName>style.visibility</p:attrName>
                                        </p:attrNameLst>
                                      </p:cBhvr>
                                      <p:to>
                                        <p:strVal val="visible"/>
                                      </p:to>
                                    </p:set>
                                    <p:animEffect transition="in" filter="fade">
                                      <p:cBhvr>
                                        <p:cTn id="14" dur="1000"/>
                                        <p:tgtEl>
                                          <p:spTgt spid="29698">
                                            <p:txEl>
                                              <p:pRg st="0" end="0"/>
                                            </p:txEl>
                                          </p:spTgt>
                                        </p:tgtEl>
                                      </p:cBhvr>
                                    </p:animEffect>
                                    <p:anim calcmode="lin" valueType="num">
                                      <p:cBhvr>
                                        <p:cTn id="15" dur="10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969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2017</Words>
  <Application>Microsoft Office PowerPoint</Application>
  <PresentationFormat>On-screen Show (4:3)</PresentationFormat>
  <Paragraphs>102</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Tahoma</vt:lpstr>
      <vt:lpstr>Office Theme</vt:lpstr>
      <vt:lpstr>Apa Komputer...?</vt:lpstr>
      <vt:lpstr>PowerPoint Presentation</vt:lpstr>
      <vt:lpstr>Komponen utama penyusun sistem komputer</vt:lpstr>
      <vt:lpstr>PowerPoint Presentation</vt:lpstr>
      <vt:lpstr>Jenis Jenis Komputer menurut cara kerjanya </vt:lpstr>
      <vt:lpstr>Jenis Komputer berdasarkan Pengunaannya</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Jenis-Jenis Komputer</vt:lpstr>
      <vt:lpstr>TUGAS..1 bln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indra</dc:creator>
  <cp:lastModifiedBy>Indra Laksmana</cp:lastModifiedBy>
  <cp:revision>20</cp:revision>
  <dcterms:created xsi:type="dcterms:W3CDTF">2014-10-11T05:28:24Z</dcterms:created>
  <dcterms:modified xsi:type="dcterms:W3CDTF">2021-09-14T03:27:23Z</dcterms:modified>
</cp:coreProperties>
</file>