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6" r:id="rId2"/>
    <p:sldId id="287" r:id="rId3"/>
    <p:sldId id="289" r:id="rId4"/>
    <p:sldId id="290" r:id="rId5"/>
    <p:sldId id="291" r:id="rId6"/>
    <p:sldId id="292" r:id="rId7"/>
    <p:sldId id="293" r:id="rId8"/>
    <p:sldId id="294" r:id="rId9"/>
    <p:sldId id="288" r:id="rId10"/>
    <p:sldId id="310"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Lst>
  <p:sldSz cx="9144000" cy="6858000" type="screen4x3"/>
  <p:notesSz cx="6858000" cy="9144000"/>
  <p:custDataLst>
    <p:tags r:id="rId27"/>
  </p:custDataLst>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33" d="100"/>
          <a:sy n="33" d="100"/>
        </p:scale>
        <p:origin x="1512" y="4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1BA2763F-107A-483D-8584-50C804095917}" type="datetimeFigureOut">
              <a:rPr lang="id-ID" smtClean="0"/>
              <a:pPr/>
              <a:t>14/09/2021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8F1D762-85E5-44EE-85BE-68B6CC68CA34}"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1BA2763F-107A-483D-8584-50C804095917}" type="datetimeFigureOut">
              <a:rPr lang="id-ID" smtClean="0"/>
              <a:pPr/>
              <a:t>14/09/2021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8F1D762-85E5-44EE-85BE-68B6CC68CA34}"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1BA2763F-107A-483D-8584-50C804095917}" type="datetimeFigureOut">
              <a:rPr lang="id-ID" smtClean="0"/>
              <a:pPr/>
              <a:t>14/09/2021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8F1D762-85E5-44EE-85BE-68B6CC68CA34}"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1BA2763F-107A-483D-8584-50C804095917}" type="datetimeFigureOut">
              <a:rPr lang="id-ID" smtClean="0"/>
              <a:pPr/>
              <a:t>14/09/2021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8F1D762-85E5-44EE-85BE-68B6CC68CA34}"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A2763F-107A-483D-8584-50C804095917}" type="datetimeFigureOut">
              <a:rPr lang="id-ID" smtClean="0"/>
              <a:pPr/>
              <a:t>14/09/2021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8F1D762-85E5-44EE-85BE-68B6CC68CA34}"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1BA2763F-107A-483D-8584-50C804095917}" type="datetimeFigureOut">
              <a:rPr lang="id-ID" smtClean="0"/>
              <a:pPr/>
              <a:t>14/09/2021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8F1D762-85E5-44EE-85BE-68B6CC68CA34}"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1BA2763F-107A-483D-8584-50C804095917}" type="datetimeFigureOut">
              <a:rPr lang="id-ID" smtClean="0"/>
              <a:pPr/>
              <a:t>14/09/2021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8F1D762-85E5-44EE-85BE-68B6CC68CA34}"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1BA2763F-107A-483D-8584-50C804095917}" type="datetimeFigureOut">
              <a:rPr lang="id-ID" smtClean="0"/>
              <a:pPr/>
              <a:t>14/09/2021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8F1D762-85E5-44EE-85BE-68B6CC68CA34}"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A2763F-107A-483D-8584-50C804095917}" type="datetimeFigureOut">
              <a:rPr lang="id-ID" smtClean="0"/>
              <a:pPr/>
              <a:t>14/09/2021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8F1D762-85E5-44EE-85BE-68B6CC68CA34}"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A2763F-107A-483D-8584-50C804095917}" type="datetimeFigureOut">
              <a:rPr lang="id-ID" smtClean="0"/>
              <a:pPr/>
              <a:t>14/09/2021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8F1D762-85E5-44EE-85BE-68B6CC68CA34}"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A2763F-107A-483D-8584-50C804095917}" type="datetimeFigureOut">
              <a:rPr lang="id-ID" smtClean="0"/>
              <a:pPr/>
              <a:t>14/09/2021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8F1D762-85E5-44EE-85BE-68B6CC68CA34}"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2763F-107A-483D-8584-50C804095917}" type="datetimeFigureOut">
              <a:rPr lang="id-ID" smtClean="0"/>
              <a:pPr/>
              <a:t>14/09/2021</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1D762-85E5-44EE-85BE-68B6CC68CA34}"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belajar-komputer-mu.com/"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hyperlink" Target="http://id.wikipedia.org/wiki/Pemutar_media" TargetMode="External"/><Relationship Id="rId3" Type="http://schemas.openxmlformats.org/officeDocument/2006/relationships/hyperlink" Target="http://id.wikipedia.org/wiki/Komputer" TargetMode="External"/><Relationship Id="rId7" Type="http://schemas.openxmlformats.org/officeDocument/2006/relationships/hyperlink" Target="http://id.wikipedia.org/wiki/Lembar_kerja" TargetMode="External"/><Relationship Id="rId2" Type="http://schemas.openxmlformats.org/officeDocument/2006/relationships/hyperlink" Target="http://id.wikipedia.org/wiki/Perangkat_lunak" TargetMode="External"/><Relationship Id="rId1" Type="http://schemas.openxmlformats.org/officeDocument/2006/relationships/slideLayout" Target="../slideLayouts/slideLayout6.xml"/><Relationship Id="rId6" Type="http://schemas.openxmlformats.org/officeDocument/2006/relationships/hyperlink" Target="http://id.wikipedia.org/wiki/Pengolah_kata" TargetMode="External"/><Relationship Id="rId11" Type="http://schemas.openxmlformats.org/officeDocument/2006/relationships/hyperlink" Target="http://id.wikipedia.org/wiki/Antarmuka_pengguna" TargetMode="External"/><Relationship Id="rId5" Type="http://schemas.openxmlformats.org/officeDocument/2006/relationships/hyperlink" Target="http://id.wikipedia.org/wiki/Perangkat_lunak_sistem" TargetMode="External"/><Relationship Id="rId10" Type="http://schemas.openxmlformats.org/officeDocument/2006/relationships/hyperlink" Target="http://id.wikipedia.org/wiki/OpenOffice.org" TargetMode="External"/><Relationship Id="rId4" Type="http://schemas.openxmlformats.org/officeDocument/2006/relationships/hyperlink" Target="http://id.wikipedia.org/wiki/Pengguna" TargetMode="External"/><Relationship Id="rId9" Type="http://schemas.openxmlformats.org/officeDocument/2006/relationships/hyperlink" Target="http://id.wikipedia.org/wiki/Microsoft_Offi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Rectangle 2"/>
          <p:cNvSpPr/>
          <p:nvPr/>
        </p:nvSpPr>
        <p:spPr>
          <a:xfrm>
            <a:off x="1571604" y="2928934"/>
            <a:ext cx="5286412" cy="2308324"/>
          </a:xfrm>
          <a:prstGeom prst="rect">
            <a:avLst/>
          </a:prstGeom>
        </p:spPr>
        <p:txBody>
          <a:bodyPr wrap="square">
            <a:spAutoFit/>
          </a:bodyPr>
          <a:lstStyle/>
          <a:p>
            <a:pPr algn="ctr"/>
            <a:r>
              <a:rPr lang="id-ID" sz="4800" b="1" dirty="0">
                <a:effectLst>
                  <a:glow rad="139700">
                    <a:schemeClr val="accent1">
                      <a:satMod val="175000"/>
                      <a:alpha val="40000"/>
                    </a:schemeClr>
                  </a:glow>
                </a:effectLst>
              </a:rPr>
              <a:t>Sistem Operasi </a:t>
            </a:r>
          </a:p>
          <a:p>
            <a:pPr algn="ctr"/>
            <a:r>
              <a:rPr lang="id-ID" sz="4800" b="1" dirty="0">
                <a:effectLst>
                  <a:glow rad="139700">
                    <a:schemeClr val="accent1">
                      <a:satMod val="175000"/>
                      <a:alpha val="40000"/>
                    </a:schemeClr>
                  </a:glow>
                </a:effectLst>
              </a:rPr>
              <a:t>dan </a:t>
            </a:r>
          </a:p>
          <a:p>
            <a:pPr algn="ctr"/>
            <a:r>
              <a:rPr lang="id-ID" sz="4800" b="1" dirty="0">
                <a:effectLst>
                  <a:glow rad="139700">
                    <a:schemeClr val="accent1">
                      <a:satMod val="175000"/>
                      <a:alpha val="40000"/>
                    </a:schemeClr>
                  </a:glow>
                </a:effectLst>
              </a:rPr>
              <a:t>Program Aplikasi</a:t>
            </a:r>
            <a:endParaRPr lang="id-ID" sz="4800" dirty="0">
              <a:effectLst>
                <a:glow rad="139700">
                  <a:schemeClr val="accent1">
                    <a:satMod val="175000"/>
                    <a:alpha val="40000"/>
                  </a:schemeClr>
                </a:glo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758006" cy="1143000"/>
          </a:xfrm>
        </p:spPr>
        <p:txBody>
          <a:bodyPr/>
          <a:lstStyle/>
          <a:p>
            <a:r>
              <a:rPr lang="id-ID" b="1" dirty="0"/>
              <a:t>Jenis Program Aplikasi</a:t>
            </a:r>
            <a:endParaRPr lang="id-ID" dirty="0"/>
          </a:p>
        </p:txBody>
      </p:sp>
      <p:sp>
        <p:nvSpPr>
          <p:cNvPr id="3" name="Rounded Rectangle 2"/>
          <p:cNvSpPr/>
          <p:nvPr/>
        </p:nvSpPr>
        <p:spPr>
          <a:xfrm>
            <a:off x="285720" y="1928802"/>
            <a:ext cx="2714612" cy="57150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id-ID" sz="2400" b="1" dirty="0">
                <a:solidFill>
                  <a:schemeClr val="tx1"/>
                </a:solidFill>
              </a:rPr>
              <a:t>Word Processing</a:t>
            </a:r>
          </a:p>
        </p:txBody>
      </p:sp>
      <p:sp>
        <p:nvSpPr>
          <p:cNvPr id="5" name="Rounded Rectangle 4"/>
          <p:cNvSpPr/>
          <p:nvPr/>
        </p:nvSpPr>
        <p:spPr>
          <a:xfrm>
            <a:off x="285720" y="2714620"/>
            <a:ext cx="2714612" cy="57150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id-ID" sz="2400" b="1" dirty="0">
                <a:solidFill>
                  <a:schemeClr val="tx1"/>
                </a:solidFill>
              </a:rPr>
              <a:t>Spread Sheet</a:t>
            </a:r>
          </a:p>
        </p:txBody>
      </p:sp>
      <p:sp>
        <p:nvSpPr>
          <p:cNvPr id="6" name="Rounded Rectangle 5"/>
          <p:cNvSpPr/>
          <p:nvPr/>
        </p:nvSpPr>
        <p:spPr>
          <a:xfrm>
            <a:off x="285720" y="3571876"/>
            <a:ext cx="2714612" cy="57150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id-ID" sz="2400" b="1" dirty="0">
                <a:solidFill>
                  <a:schemeClr val="tx1"/>
                </a:solidFill>
              </a:rPr>
              <a:t>Data Base</a:t>
            </a:r>
          </a:p>
        </p:txBody>
      </p:sp>
      <p:sp>
        <p:nvSpPr>
          <p:cNvPr id="7" name="Rounded Rectangle 6"/>
          <p:cNvSpPr/>
          <p:nvPr/>
        </p:nvSpPr>
        <p:spPr>
          <a:xfrm>
            <a:off x="285720" y="4357694"/>
            <a:ext cx="2714612" cy="57150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id-ID" sz="2400" b="1" dirty="0">
                <a:solidFill>
                  <a:schemeClr val="tx1"/>
                </a:solidFill>
              </a:rPr>
              <a:t>Publisher</a:t>
            </a:r>
          </a:p>
        </p:txBody>
      </p:sp>
      <p:sp>
        <p:nvSpPr>
          <p:cNvPr id="8" name="Rounded Rectangle 7"/>
          <p:cNvSpPr/>
          <p:nvPr/>
        </p:nvSpPr>
        <p:spPr>
          <a:xfrm>
            <a:off x="285720" y="5143512"/>
            <a:ext cx="2714612" cy="57150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id-ID" sz="2400" b="1" dirty="0">
                <a:solidFill>
                  <a:schemeClr val="tx1"/>
                </a:solidFill>
              </a:rPr>
              <a:t>Statistic</a:t>
            </a:r>
          </a:p>
        </p:txBody>
      </p:sp>
      <p:sp>
        <p:nvSpPr>
          <p:cNvPr id="9" name="Rounded Rectangle 8"/>
          <p:cNvSpPr/>
          <p:nvPr/>
        </p:nvSpPr>
        <p:spPr>
          <a:xfrm>
            <a:off x="214282" y="6000768"/>
            <a:ext cx="3143272" cy="57150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id-ID" sz="2400" b="1" dirty="0">
                <a:solidFill>
                  <a:schemeClr val="tx1"/>
                </a:solidFill>
              </a:rPr>
              <a:t>Bahasa Pemrograman</a:t>
            </a:r>
          </a:p>
        </p:txBody>
      </p:sp>
      <p:sp>
        <p:nvSpPr>
          <p:cNvPr id="10" name="Rounded Rectangle 9"/>
          <p:cNvSpPr/>
          <p:nvPr/>
        </p:nvSpPr>
        <p:spPr>
          <a:xfrm>
            <a:off x="3357554" y="1928802"/>
            <a:ext cx="2643206" cy="57150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id-ID" sz="2400" b="1" dirty="0">
                <a:solidFill>
                  <a:schemeClr val="tx1"/>
                </a:solidFill>
              </a:rPr>
              <a:t>Anti Virus</a:t>
            </a:r>
          </a:p>
        </p:txBody>
      </p:sp>
      <p:sp>
        <p:nvSpPr>
          <p:cNvPr id="11" name="Rounded Rectangle 10"/>
          <p:cNvSpPr/>
          <p:nvPr/>
        </p:nvSpPr>
        <p:spPr>
          <a:xfrm>
            <a:off x="3286116" y="2714620"/>
            <a:ext cx="2714612" cy="57150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id-ID" sz="2400" b="1" dirty="0">
                <a:solidFill>
                  <a:schemeClr val="tx1"/>
                </a:solidFill>
              </a:rPr>
              <a:t>Still Image</a:t>
            </a:r>
          </a:p>
        </p:txBody>
      </p:sp>
      <p:sp>
        <p:nvSpPr>
          <p:cNvPr id="12" name="Rounded Rectangle 11"/>
          <p:cNvSpPr/>
          <p:nvPr/>
        </p:nvSpPr>
        <p:spPr>
          <a:xfrm>
            <a:off x="3286116" y="3571876"/>
            <a:ext cx="2714612" cy="57150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id-ID" sz="2400" b="1" dirty="0">
                <a:solidFill>
                  <a:schemeClr val="tx1"/>
                </a:solidFill>
              </a:rPr>
              <a:t>motion Image</a:t>
            </a:r>
          </a:p>
        </p:txBody>
      </p:sp>
      <p:sp>
        <p:nvSpPr>
          <p:cNvPr id="13" name="Rounded Rectangle 12"/>
          <p:cNvSpPr/>
          <p:nvPr/>
        </p:nvSpPr>
        <p:spPr>
          <a:xfrm>
            <a:off x="3286116" y="4357694"/>
            <a:ext cx="2714612" cy="57150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id-ID" sz="2400" b="1" dirty="0">
                <a:solidFill>
                  <a:schemeClr val="tx1"/>
                </a:solidFill>
              </a:rPr>
              <a:t>Editing video</a:t>
            </a:r>
          </a:p>
        </p:txBody>
      </p:sp>
      <p:sp>
        <p:nvSpPr>
          <p:cNvPr id="14" name="Rounded Rectangle 13"/>
          <p:cNvSpPr/>
          <p:nvPr/>
        </p:nvSpPr>
        <p:spPr>
          <a:xfrm>
            <a:off x="3357554" y="5214950"/>
            <a:ext cx="2714612" cy="57150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id-ID" sz="2400" b="1" dirty="0">
                <a:solidFill>
                  <a:schemeClr val="tx1"/>
                </a:solidFill>
              </a:rPr>
              <a:t>Web Browser</a:t>
            </a:r>
          </a:p>
        </p:txBody>
      </p:sp>
      <p:sp>
        <p:nvSpPr>
          <p:cNvPr id="15" name="Rounded Rectangle 14"/>
          <p:cNvSpPr/>
          <p:nvPr/>
        </p:nvSpPr>
        <p:spPr>
          <a:xfrm>
            <a:off x="3643306" y="6000768"/>
            <a:ext cx="2714612" cy="57150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id-ID" sz="2400" b="1" dirty="0">
                <a:solidFill>
                  <a:schemeClr val="tx1"/>
                </a:solidFill>
              </a:rPr>
              <a:t>Email client</a:t>
            </a:r>
          </a:p>
        </p:txBody>
      </p:sp>
      <p:sp>
        <p:nvSpPr>
          <p:cNvPr id="16" name="Rounded Rectangle 15"/>
          <p:cNvSpPr/>
          <p:nvPr/>
        </p:nvSpPr>
        <p:spPr>
          <a:xfrm>
            <a:off x="6215074" y="1928802"/>
            <a:ext cx="2714612" cy="57150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id-ID" sz="2400" b="1" dirty="0">
                <a:solidFill>
                  <a:schemeClr val="tx1"/>
                </a:solidFill>
              </a:rPr>
              <a:t>Presentasi</a:t>
            </a:r>
          </a:p>
        </p:txBody>
      </p:sp>
      <p:sp>
        <p:nvSpPr>
          <p:cNvPr id="17" name="Rounded Rectangle 16"/>
          <p:cNvSpPr/>
          <p:nvPr/>
        </p:nvSpPr>
        <p:spPr>
          <a:xfrm>
            <a:off x="6215074" y="2786058"/>
            <a:ext cx="2714612" cy="57150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id-ID" sz="2400" b="1" dirty="0">
                <a:solidFill>
                  <a:schemeClr val="tx1"/>
                </a:solidFill>
              </a:rPr>
              <a:t>Desain Grafis</a:t>
            </a:r>
          </a:p>
        </p:txBody>
      </p:sp>
      <p:sp>
        <p:nvSpPr>
          <p:cNvPr id="18" name="Rounded Rectangle 17"/>
          <p:cNvSpPr/>
          <p:nvPr/>
        </p:nvSpPr>
        <p:spPr>
          <a:xfrm>
            <a:off x="6215074" y="3571876"/>
            <a:ext cx="2714612" cy="57150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id-ID" sz="2400" b="1" dirty="0">
                <a:solidFill>
                  <a:schemeClr val="tx1"/>
                </a:solidFill>
              </a:rPr>
              <a:t>Multimedia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00"/>
                                        <p:tgtEl>
                                          <p:spTgt spid="11"/>
                                        </p:tgtEl>
                                      </p:cBhvr>
                                    </p:animEffect>
                                    <p:anim calcmode="lin" valueType="num">
                                      <p:cBhvr>
                                        <p:cTn id="57" dur="1000" fill="hold"/>
                                        <p:tgtEl>
                                          <p:spTgt spid="11"/>
                                        </p:tgtEl>
                                        <p:attrNameLst>
                                          <p:attrName>ppt_x</p:attrName>
                                        </p:attrNameLst>
                                      </p:cBhvr>
                                      <p:tavLst>
                                        <p:tav tm="0">
                                          <p:val>
                                            <p:strVal val="#ppt_x"/>
                                          </p:val>
                                        </p:tav>
                                        <p:tav tm="100000">
                                          <p:val>
                                            <p:strVal val="#ppt_x"/>
                                          </p:val>
                                        </p:tav>
                                      </p:tavLst>
                                    </p:anim>
                                    <p:anim calcmode="lin" valueType="num">
                                      <p:cBhvr>
                                        <p:cTn id="5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1000"/>
                                        <p:tgtEl>
                                          <p:spTgt spid="12"/>
                                        </p:tgtEl>
                                      </p:cBhvr>
                                    </p:animEffect>
                                    <p:anim calcmode="lin" valueType="num">
                                      <p:cBhvr>
                                        <p:cTn id="64" dur="1000" fill="hold"/>
                                        <p:tgtEl>
                                          <p:spTgt spid="12"/>
                                        </p:tgtEl>
                                        <p:attrNameLst>
                                          <p:attrName>ppt_x</p:attrName>
                                        </p:attrNameLst>
                                      </p:cBhvr>
                                      <p:tavLst>
                                        <p:tav tm="0">
                                          <p:val>
                                            <p:strVal val="#ppt_x"/>
                                          </p:val>
                                        </p:tav>
                                        <p:tav tm="100000">
                                          <p:val>
                                            <p:strVal val="#ppt_x"/>
                                          </p:val>
                                        </p:tav>
                                      </p:tavLst>
                                    </p:anim>
                                    <p:anim calcmode="lin" valueType="num">
                                      <p:cBhvr>
                                        <p:cTn id="6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7" presetClass="entr" presetSubtype="0" fill="hold" grpId="0" nodeType="click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fade">
                                      <p:cBhvr>
                                        <p:cTn id="70" dur="1000"/>
                                        <p:tgtEl>
                                          <p:spTgt spid="13"/>
                                        </p:tgtEl>
                                      </p:cBhvr>
                                    </p:animEffect>
                                    <p:anim calcmode="lin" valueType="num">
                                      <p:cBhvr>
                                        <p:cTn id="71" dur="1000" fill="hold"/>
                                        <p:tgtEl>
                                          <p:spTgt spid="13"/>
                                        </p:tgtEl>
                                        <p:attrNameLst>
                                          <p:attrName>ppt_x</p:attrName>
                                        </p:attrNameLst>
                                      </p:cBhvr>
                                      <p:tavLst>
                                        <p:tav tm="0">
                                          <p:val>
                                            <p:strVal val="#ppt_x"/>
                                          </p:val>
                                        </p:tav>
                                        <p:tav tm="100000">
                                          <p:val>
                                            <p:strVal val="#ppt_x"/>
                                          </p:val>
                                        </p:tav>
                                      </p:tavLst>
                                    </p:anim>
                                    <p:anim calcmode="lin" valueType="num">
                                      <p:cBhvr>
                                        <p:cTn id="7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7" presetClass="entr" presetSubtype="0" fill="hold" grpId="0" nodeType="click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fade">
                                      <p:cBhvr>
                                        <p:cTn id="77" dur="1000"/>
                                        <p:tgtEl>
                                          <p:spTgt spid="14"/>
                                        </p:tgtEl>
                                      </p:cBhvr>
                                    </p:animEffect>
                                    <p:anim calcmode="lin" valueType="num">
                                      <p:cBhvr>
                                        <p:cTn id="78" dur="1000" fill="hold"/>
                                        <p:tgtEl>
                                          <p:spTgt spid="14"/>
                                        </p:tgtEl>
                                        <p:attrNameLst>
                                          <p:attrName>ppt_x</p:attrName>
                                        </p:attrNameLst>
                                      </p:cBhvr>
                                      <p:tavLst>
                                        <p:tav tm="0">
                                          <p:val>
                                            <p:strVal val="#ppt_x"/>
                                          </p:val>
                                        </p:tav>
                                        <p:tav tm="100000">
                                          <p:val>
                                            <p:strVal val="#ppt_x"/>
                                          </p:val>
                                        </p:tav>
                                      </p:tavLst>
                                    </p:anim>
                                    <p:anim calcmode="lin" valueType="num">
                                      <p:cBhvr>
                                        <p:cTn id="7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7" presetClass="entr" presetSubtype="0" fill="hold" grpId="0" nodeType="click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fade">
                                      <p:cBhvr>
                                        <p:cTn id="84" dur="1000"/>
                                        <p:tgtEl>
                                          <p:spTgt spid="15"/>
                                        </p:tgtEl>
                                      </p:cBhvr>
                                    </p:animEffect>
                                    <p:anim calcmode="lin" valueType="num">
                                      <p:cBhvr>
                                        <p:cTn id="85" dur="1000" fill="hold"/>
                                        <p:tgtEl>
                                          <p:spTgt spid="15"/>
                                        </p:tgtEl>
                                        <p:attrNameLst>
                                          <p:attrName>ppt_x</p:attrName>
                                        </p:attrNameLst>
                                      </p:cBhvr>
                                      <p:tavLst>
                                        <p:tav tm="0">
                                          <p:val>
                                            <p:strVal val="#ppt_x"/>
                                          </p:val>
                                        </p:tav>
                                        <p:tav tm="100000">
                                          <p:val>
                                            <p:strVal val="#ppt_x"/>
                                          </p:val>
                                        </p:tav>
                                      </p:tavLst>
                                    </p:anim>
                                    <p:anim calcmode="lin" valueType="num">
                                      <p:cBhvr>
                                        <p:cTn id="8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7" presetClass="entr" presetSubtype="0" fill="hold" grpId="0" nodeType="clickEffect">
                                  <p:stCondLst>
                                    <p:cond delay="0"/>
                                  </p:stCondLst>
                                  <p:childTnLst>
                                    <p:set>
                                      <p:cBhvr>
                                        <p:cTn id="90" dur="1" fill="hold">
                                          <p:stCondLst>
                                            <p:cond delay="0"/>
                                          </p:stCondLst>
                                        </p:cTn>
                                        <p:tgtEl>
                                          <p:spTgt spid="16"/>
                                        </p:tgtEl>
                                        <p:attrNameLst>
                                          <p:attrName>style.visibility</p:attrName>
                                        </p:attrNameLst>
                                      </p:cBhvr>
                                      <p:to>
                                        <p:strVal val="visible"/>
                                      </p:to>
                                    </p:set>
                                    <p:animEffect transition="in" filter="fade">
                                      <p:cBhvr>
                                        <p:cTn id="91" dur="1000"/>
                                        <p:tgtEl>
                                          <p:spTgt spid="16"/>
                                        </p:tgtEl>
                                      </p:cBhvr>
                                    </p:animEffect>
                                    <p:anim calcmode="lin" valueType="num">
                                      <p:cBhvr>
                                        <p:cTn id="92" dur="1000" fill="hold"/>
                                        <p:tgtEl>
                                          <p:spTgt spid="16"/>
                                        </p:tgtEl>
                                        <p:attrNameLst>
                                          <p:attrName>ppt_x</p:attrName>
                                        </p:attrNameLst>
                                      </p:cBhvr>
                                      <p:tavLst>
                                        <p:tav tm="0">
                                          <p:val>
                                            <p:strVal val="#ppt_x"/>
                                          </p:val>
                                        </p:tav>
                                        <p:tav tm="100000">
                                          <p:val>
                                            <p:strVal val="#ppt_x"/>
                                          </p:val>
                                        </p:tav>
                                      </p:tavLst>
                                    </p:anim>
                                    <p:anim calcmode="lin" valueType="num">
                                      <p:cBhvr>
                                        <p:cTn id="9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7" presetClass="entr" presetSubtype="0" fill="hold" grpId="0" nodeType="clickEffect">
                                  <p:stCondLst>
                                    <p:cond delay="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1000"/>
                                        <p:tgtEl>
                                          <p:spTgt spid="17"/>
                                        </p:tgtEl>
                                      </p:cBhvr>
                                    </p:animEffect>
                                    <p:anim calcmode="lin" valueType="num">
                                      <p:cBhvr>
                                        <p:cTn id="99" dur="1000" fill="hold"/>
                                        <p:tgtEl>
                                          <p:spTgt spid="17"/>
                                        </p:tgtEl>
                                        <p:attrNameLst>
                                          <p:attrName>ppt_x</p:attrName>
                                        </p:attrNameLst>
                                      </p:cBhvr>
                                      <p:tavLst>
                                        <p:tav tm="0">
                                          <p:val>
                                            <p:strVal val="#ppt_x"/>
                                          </p:val>
                                        </p:tav>
                                        <p:tav tm="100000">
                                          <p:val>
                                            <p:strVal val="#ppt_x"/>
                                          </p:val>
                                        </p:tav>
                                      </p:tavLst>
                                    </p:anim>
                                    <p:anim calcmode="lin" valueType="num">
                                      <p:cBhvr>
                                        <p:cTn id="10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7" presetClass="entr" presetSubtype="0" fill="hold" grpId="0" nodeType="clickEffect">
                                  <p:stCondLst>
                                    <p:cond delay="0"/>
                                  </p:stCondLst>
                                  <p:childTnLst>
                                    <p:set>
                                      <p:cBhvr>
                                        <p:cTn id="104" dur="1" fill="hold">
                                          <p:stCondLst>
                                            <p:cond delay="0"/>
                                          </p:stCondLst>
                                        </p:cTn>
                                        <p:tgtEl>
                                          <p:spTgt spid="18"/>
                                        </p:tgtEl>
                                        <p:attrNameLst>
                                          <p:attrName>style.visibility</p:attrName>
                                        </p:attrNameLst>
                                      </p:cBhvr>
                                      <p:to>
                                        <p:strVal val="visible"/>
                                      </p:to>
                                    </p:set>
                                    <p:animEffect transition="in" filter="fade">
                                      <p:cBhvr>
                                        <p:cTn id="105" dur="1000"/>
                                        <p:tgtEl>
                                          <p:spTgt spid="18"/>
                                        </p:tgtEl>
                                      </p:cBhvr>
                                    </p:animEffect>
                                    <p:anim calcmode="lin" valueType="num">
                                      <p:cBhvr>
                                        <p:cTn id="106" dur="1000" fill="hold"/>
                                        <p:tgtEl>
                                          <p:spTgt spid="18"/>
                                        </p:tgtEl>
                                        <p:attrNameLst>
                                          <p:attrName>ppt_x</p:attrName>
                                        </p:attrNameLst>
                                      </p:cBhvr>
                                      <p:tavLst>
                                        <p:tav tm="0">
                                          <p:val>
                                            <p:strVal val="#ppt_x"/>
                                          </p:val>
                                        </p:tav>
                                        <p:tav tm="100000">
                                          <p:val>
                                            <p:strVal val="#ppt_x"/>
                                          </p:val>
                                        </p:tav>
                                      </p:tavLst>
                                    </p:anim>
                                    <p:anim calcmode="lin" valueType="num">
                                      <p:cBhvr>
                                        <p:cTn id="10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29444" cy="1143000"/>
          </a:xfrm>
        </p:spPr>
        <p:txBody>
          <a:bodyPr/>
          <a:lstStyle/>
          <a:p>
            <a:r>
              <a:rPr lang="id-ID" b="1" dirty="0"/>
              <a:t>Program Aplikasi</a:t>
            </a:r>
            <a:endParaRPr lang="id-ID" dirty="0"/>
          </a:p>
        </p:txBody>
      </p:sp>
      <p:sp>
        <p:nvSpPr>
          <p:cNvPr id="6" name="Rounded Rectangle 5"/>
          <p:cNvSpPr/>
          <p:nvPr/>
        </p:nvSpPr>
        <p:spPr>
          <a:xfrm>
            <a:off x="285720" y="1928802"/>
            <a:ext cx="2714612" cy="57150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id-ID" sz="2400" b="1" dirty="0">
                <a:solidFill>
                  <a:schemeClr val="tx1"/>
                </a:solidFill>
              </a:rPr>
              <a:t>Word Processing</a:t>
            </a:r>
          </a:p>
        </p:txBody>
      </p:sp>
      <p:sp>
        <p:nvSpPr>
          <p:cNvPr id="7" name="Rectangle 6"/>
          <p:cNvSpPr/>
          <p:nvPr/>
        </p:nvSpPr>
        <p:spPr>
          <a:xfrm>
            <a:off x="357158" y="2643182"/>
            <a:ext cx="8286808" cy="707886"/>
          </a:xfrm>
          <a:prstGeom prst="rect">
            <a:avLst/>
          </a:prstGeom>
        </p:spPr>
        <p:txBody>
          <a:bodyPr wrap="square">
            <a:spAutoFit/>
          </a:bodyPr>
          <a:lstStyle/>
          <a:p>
            <a:r>
              <a:rPr lang="id-ID" sz="2000" dirty="0"/>
              <a:t>Software Aplikasi Pengolah Data ( Word Processing ) Biasanya di pakai untuk pembuatan naskah</a:t>
            </a:r>
          </a:p>
        </p:txBody>
      </p:sp>
      <p:sp>
        <p:nvSpPr>
          <p:cNvPr id="51201" name="Rectangle 1"/>
          <p:cNvSpPr>
            <a:spLocks noChangeArrowheads="1"/>
          </p:cNvSpPr>
          <p:nvPr/>
        </p:nvSpPr>
        <p:spPr bwMode="auto">
          <a:xfrm>
            <a:off x="714348" y="3571876"/>
            <a:ext cx="3357586"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1950" marR="0" lvl="0" indent="-361950" algn="just" defTabSz="914400" rtl="0" eaLnBrk="1" fontAlgn="base" latinLnBrk="0" hangingPunct="1">
              <a:lnSpc>
                <a:spcPct val="100000"/>
              </a:lnSpc>
              <a:spcBef>
                <a:spcPct val="0"/>
              </a:spcBef>
              <a:spcAft>
                <a:spcPct val="0"/>
              </a:spcAft>
              <a:buClrTx/>
              <a:buSzTx/>
              <a:buFontTx/>
              <a:buChar char="•"/>
              <a:tabLst>
                <a:tab pos="-1143000" algn="l"/>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Microsoft Word</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361950" marR="0" lvl="0" indent="-361950" algn="just" defTabSz="914400" rtl="0" eaLnBrk="0" fontAlgn="base" latinLnBrk="0" hangingPunct="0">
              <a:lnSpc>
                <a:spcPct val="100000"/>
              </a:lnSpc>
              <a:spcBef>
                <a:spcPct val="0"/>
              </a:spcBef>
              <a:spcAft>
                <a:spcPct val="0"/>
              </a:spcAft>
              <a:buClrTx/>
              <a:buSzTx/>
              <a:buFontTx/>
              <a:buChar char="•"/>
              <a:tabLst>
                <a:tab pos="-1143000" algn="l"/>
              </a:tabLst>
            </a:pP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Wordstar</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361950" marR="0" lvl="0" indent="-361950" algn="just" defTabSz="914400" rtl="0" eaLnBrk="0" fontAlgn="base" latinLnBrk="0" hangingPunct="0">
              <a:lnSpc>
                <a:spcPct val="100000"/>
              </a:lnSpc>
              <a:spcBef>
                <a:spcPct val="0"/>
              </a:spcBef>
              <a:spcAft>
                <a:spcPct val="0"/>
              </a:spcAft>
              <a:buClrTx/>
              <a:buSzTx/>
              <a:buFontTx/>
              <a:buChar char="•"/>
              <a:tabLst>
                <a:tab pos="-1143000" algn="l"/>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WordPerfect</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361950" marR="0" lvl="0" indent="-361950" algn="just" defTabSz="914400" rtl="0" eaLnBrk="0" fontAlgn="base" latinLnBrk="0" hangingPunct="0">
              <a:lnSpc>
                <a:spcPct val="100000"/>
              </a:lnSpc>
              <a:spcBef>
                <a:spcPct val="0"/>
              </a:spcBef>
              <a:spcAft>
                <a:spcPct val="0"/>
              </a:spcAft>
              <a:buClrTx/>
              <a:buSzTx/>
              <a:buFontTx/>
              <a:buChar char="•"/>
              <a:tabLst>
                <a:tab pos="-1143000" algn="l"/>
              </a:tabLst>
            </a:pP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OpenOffice</a:t>
            </a: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 Writer</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361950" marR="0" lvl="0" indent="-361950" algn="just" defTabSz="914400" rtl="0" eaLnBrk="0" fontAlgn="base" latinLnBrk="0" hangingPunct="0">
              <a:lnSpc>
                <a:spcPct val="100000"/>
              </a:lnSpc>
              <a:spcBef>
                <a:spcPct val="0"/>
              </a:spcBef>
              <a:spcAft>
                <a:spcPct val="0"/>
              </a:spcAft>
              <a:buClrTx/>
              <a:buSzTx/>
              <a:buFontTx/>
              <a:buChar char="•"/>
              <a:tabLst>
                <a:tab pos="-1143000" algn="l"/>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Adobe Page Maker</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361950" marR="0" lvl="0" indent="-361950" algn="just" defTabSz="914400" rtl="0" eaLnBrk="0" fontAlgn="base" latinLnBrk="0" hangingPunct="0">
              <a:lnSpc>
                <a:spcPct val="100000"/>
              </a:lnSpc>
              <a:spcBef>
                <a:spcPct val="0"/>
              </a:spcBef>
              <a:spcAft>
                <a:spcPct val="0"/>
              </a:spcAft>
              <a:buClrTx/>
              <a:buSzTx/>
              <a:buFontTx/>
              <a:buChar char="•"/>
              <a:tabLst>
                <a:tab pos="-1143000" algn="l"/>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WordPad</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361950" marR="0" lvl="0" indent="-361950" algn="just" defTabSz="914400" rtl="0" eaLnBrk="0" fontAlgn="base" latinLnBrk="0" hangingPunct="0">
              <a:lnSpc>
                <a:spcPct val="100000"/>
              </a:lnSpc>
              <a:spcBef>
                <a:spcPct val="0"/>
              </a:spcBef>
              <a:spcAft>
                <a:spcPct val="0"/>
              </a:spcAft>
              <a:buClrTx/>
              <a:buSzTx/>
              <a:buFontTx/>
              <a:buChar char="•"/>
              <a:tabLst>
                <a:tab pos="-1143000" algn="l"/>
              </a:tabLst>
            </a:pP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Chiwriter</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361950" marR="0" lvl="0" indent="-361950" algn="just" defTabSz="914400" rtl="0" eaLnBrk="0" fontAlgn="base" latinLnBrk="0" hangingPunct="0">
              <a:lnSpc>
                <a:spcPct val="100000"/>
              </a:lnSpc>
              <a:spcBef>
                <a:spcPct val="0"/>
              </a:spcBef>
              <a:spcAft>
                <a:spcPct val="0"/>
              </a:spcAft>
              <a:buClrTx/>
              <a:buSzTx/>
              <a:buFontTx/>
              <a:buChar char="•"/>
              <a:tabLst>
                <a:tab pos="-1143000" algn="l"/>
              </a:tabLst>
            </a:pP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AbiWord</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361950" marR="0" lvl="0" indent="-361950" algn="just" defTabSz="914400" rtl="0" eaLnBrk="0" fontAlgn="base" latinLnBrk="0" hangingPunct="0">
              <a:lnSpc>
                <a:spcPct val="100000"/>
              </a:lnSpc>
              <a:spcBef>
                <a:spcPct val="0"/>
              </a:spcBef>
              <a:spcAft>
                <a:spcPct val="0"/>
              </a:spcAft>
              <a:buClrTx/>
              <a:buSzTx/>
              <a:buFontTx/>
              <a:buChar char="•"/>
              <a:tabLst>
                <a:tab pos="-1143000" algn="l"/>
              </a:tabLst>
            </a:pP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KWord</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51201">
                                            <p:txEl>
                                              <p:pRg st="0" end="0"/>
                                            </p:txEl>
                                          </p:spTgt>
                                        </p:tgtEl>
                                        <p:attrNameLst>
                                          <p:attrName>style.visibility</p:attrName>
                                        </p:attrNameLst>
                                      </p:cBhvr>
                                      <p:to>
                                        <p:strVal val="visible"/>
                                      </p:to>
                                    </p:set>
                                    <p:animEffect transition="in" filter="fade">
                                      <p:cBhvr>
                                        <p:cTn id="7" dur="1000"/>
                                        <p:tgtEl>
                                          <p:spTgt spid="51201">
                                            <p:txEl>
                                              <p:pRg st="0" end="0"/>
                                            </p:txEl>
                                          </p:spTgt>
                                        </p:tgtEl>
                                      </p:cBhvr>
                                    </p:animEffect>
                                    <p:anim calcmode="lin" valueType="num">
                                      <p:cBhvr>
                                        <p:cTn id="8" dur="1000" fill="hold"/>
                                        <p:tgtEl>
                                          <p:spTgt spid="5120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1201">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51201">
                                            <p:txEl>
                                              <p:pRg st="1" end="1"/>
                                            </p:txEl>
                                          </p:spTgt>
                                        </p:tgtEl>
                                        <p:attrNameLst>
                                          <p:attrName>style.visibility</p:attrName>
                                        </p:attrNameLst>
                                      </p:cBhvr>
                                      <p:to>
                                        <p:strVal val="visible"/>
                                      </p:to>
                                    </p:set>
                                    <p:animEffect transition="in" filter="fade">
                                      <p:cBhvr>
                                        <p:cTn id="13" dur="1000"/>
                                        <p:tgtEl>
                                          <p:spTgt spid="51201">
                                            <p:txEl>
                                              <p:pRg st="1" end="1"/>
                                            </p:txEl>
                                          </p:spTgt>
                                        </p:tgtEl>
                                      </p:cBhvr>
                                    </p:animEffect>
                                    <p:anim calcmode="lin" valueType="num">
                                      <p:cBhvr>
                                        <p:cTn id="14" dur="1000" fill="hold"/>
                                        <p:tgtEl>
                                          <p:spTgt spid="51201">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51201">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nodeType="afterEffect">
                                  <p:stCondLst>
                                    <p:cond delay="0"/>
                                  </p:stCondLst>
                                  <p:childTnLst>
                                    <p:set>
                                      <p:cBhvr>
                                        <p:cTn id="18" dur="1" fill="hold">
                                          <p:stCondLst>
                                            <p:cond delay="0"/>
                                          </p:stCondLst>
                                        </p:cTn>
                                        <p:tgtEl>
                                          <p:spTgt spid="51201">
                                            <p:txEl>
                                              <p:pRg st="2" end="2"/>
                                            </p:txEl>
                                          </p:spTgt>
                                        </p:tgtEl>
                                        <p:attrNameLst>
                                          <p:attrName>style.visibility</p:attrName>
                                        </p:attrNameLst>
                                      </p:cBhvr>
                                      <p:to>
                                        <p:strVal val="visible"/>
                                      </p:to>
                                    </p:set>
                                    <p:animEffect transition="in" filter="fade">
                                      <p:cBhvr>
                                        <p:cTn id="19" dur="1000"/>
                                        <p:tgtEl>
                                          <p:spTgt spid="51201">
                                            <p:txEl>
                                              <p:pRg st="2" end="2"/>
                                            </p:txEl>
                                          </p:spTgt>
                                        </p:tgtEl>
                                      </p:cBhvr>
                                    </p:animEffect>
                                    <p:anim calcmode="lin" valueType="num">
                                      <p:cBhvr>
                                        <p:cTn id="20" dur="1000" fill="hold"/>
                                        <p:tgtEl>
                                          <p:spTgt spid="51201">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1201">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7" presetClass="entr" presetSubtype="0" fill="hold" nodeType="afterEffect">
                                  <p:stCondLst>
                                    <p:cond delay="0"/>
                                  </p:stCondLst>
                                  <p:childTnLst>
                                    <p:set>
                                      <p:cBhvr>
                                        <p:cTn id="24" dur="1" fill="hold">
                                          <p:stCondLst>
                                            <p:cond delay="0"/>
                                          </p:stCondLst>
                                        </p:cTn>
                                        <p:tgtEl>
                                          <p:spTgt spid="51201">
                                            <p:txEl>
                                              <p:pRg st="3" end="3"/>
                                            </p:txEl>
                                          </p:spTgt>
                                        </p:tgtEl>
                                        <p:attrNameLst>
                                          <p:attrName>style.visibility</p:attrName>
                                        </p:attrNameLst>
                                      </p:cBhvr>
                                      <p:to>
                                        <p:strVal val="visible"/>
                                      </p:to>
                                    </p:set>
                                    <p:animEffect transition="in" filter="fade">
                                      <p:cBhvr>
                                        <p:cTn id="25" dur="1000"/>
                                        <p:tgtEl>
                                          <p:spTgt spid="51201">
                                            <p:txEl>
                                              <p:pRg st="3" end="3"/>
                                            </p:txEl>
                                          </p:spTgt>
                                        </p:tgtEl>
                                      </p:cBhvr>
                                    </p:animEffect>
                                    <p:anim calcmode="lin" valueType="num">
                                      <p:cBhvr>
                                        <p:cTn id="26" dur="1000" fill="hold"/>
                                        <p:tgtEl>
                                          <p:spTgt spid="51201">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51201">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7" presetClass="entr" presetSubtype="0" fill="hold" nodeType="afterEffect">
                                  <p:stCondLst>
                                    <p:cond delay="0"/>
                                  </p:stCondLst>
                                  <p:childTnLst>
                                    <p:set>
                                      <p:cBhvr>
                                        <p:cTn id="30" dur="1" fill="hold">
                                          <p:stCondLst>
                                            <p:cond delay="0"/>
                                          </p:stCondLst>
                                        </p:cTn>
                                        <p:tgtEl>
                                          <p:spTgt spid="51201">
                                            <p:txEl>
                                              <p:pRg st="4" end="4"/>
                                            </p:txEl>
                                          </p:spTgt>
                                        </p:tgtEl>
                                        <p:attrNameLst>
                                          <p:attrName>style.visibility</p:attrName>
                                        </p:attrNameLst>
                                      </p:cBhvr>
                                      <p:to>
                                        <p:strVal val="visible"/>
                                      </p:to>
                                    </p:set>
                                    <p:animEffect transition="in" filter="fade">
                                      <p:cBhvr>
                                        <p:cTn id="31" dur="1000"/>
                                        <p:tgtEl>
                                          <p:spTgt spid="51201">
                                            <p:txEl>
                                              <p:pRg st="4" end="4"/>
                                            </p:txEl>
                                          </p:spTgt>
                                        </p:tgtEl>
                                      </p:cBhvr>
                                    </p:animEffect>
                                    <p:anim calcmode="lin" valueType="num">
                                      <p:cBhvr>
                                        <p:cTn id="32" dur="1000" fill="hold"/>
                                        <p:tgtEl>
                                          <p:spTgt spid="51201">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51201">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7" presetClass="entr" presetSubtype="0" fill="hold" nodeType="afterEffect">
                                  <p:stCondLst>
                                    <p:cond delay="0"/>
                                  </p:stCondLst>
                                  <p:childTnLst>
                                    <p:set>
                                      <p:cBhvr>
                                        <p:cTn id="36" dur="1" fill="hold">
                                          <p:stCondLst>
                                            <p:cond delay="0"/>
                                          </p:stCondLst>
                                        </p:cTn>
                                        <p:tgtEl>
                                          <p:spTgt spid="51201">
                                            <p:txEl>
                                              <p:pRg st="5" end="5"/>
                                            </p:txEl>
                                          </p:spTgt>
                                        </p:tgtEl>
                                        <p:attrNameLst>
                                          <p:attrName>style.visibility</p:attrName>
                                        </p:attrNameLst>
                                      </p:cBhvr>
                                      <p:to>
                                        <p:strVal val="visible"/>
                                      </p:to>
                                    </p:set>
                                    <p:animEffect transition="in" filter="fade">
                                      <p:cBhvr>
                                        <p:cTn id="37" dur="1000"/>
                                        <p:tgtEl>
                                          <p:spTgt spid="51201">
                                            <p:txEl>
                                              <p:pRg st="5" end="5"/>
                                            </p:txEl>
                                          </p:spTgt>
                                        </p:tgtEl>
                                      </p:cBhvr>
                                    </p:animEffect>
                                    <p:anim calcmode="lin" valueType="num">
                                      <p:cBhvr>
                                        <p:cTn id="38" dur="1000" fill="hold"/>
                                        <p:tgtEl>
                                          <p:spTgt spid="51201">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51201">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7" presetClass="entr" presetSubtype="0" fill="hold" nodeType="afterEffect">
                                  <p:stCondLst>
                                    <p:cond delay="0"/>
                                  </p:stCondLst>
                                  <p:childTnLst>
                                    <p:set>
                                      <p:cBhvr>
                                        <p:cTn id="42" dur="1" fill="hold">
                                          <p:stCondLst>
                                            <p:cond delay="0"/>
                                          </p:stCondLst>
                                        </p:cTn>
                                        <p:tgtEl>
                                          <p:spTgt spid="51201">
                                            <p:txEl>
                                              <p:pRg st="6" end="6"/>
                                            </p:txEl>
                                          </p:spTgt>
                                        </p:tgtEl>
                                        <p:attrNameLst>
                                          <p:attrName>style.visibility</p:attrName>
                                        </p:attrNameLst>
                                      </p:cBhvr>
                                      <p:to>
                                        <p:strVal val="visible"/>
                                      </p:to>
                                    </p:set>
                                    <p:animEffect transition="in" filter="fade">
                                      <p:cBhvr>
                                        <p:cTn id="43" dur="1000"/>
                                        <p:tgtEl>
                                          <p:spTgt spid="51201">
                                            <p:txEl>
                                              <p:pRg st="6" end="6"/>
                                            </p:txEl>
                                          </p:spTgt>
                                        </p:tgtEl>
                                      </p:cBhvr>
                                    </p:animEffect>
                                    <p:anim calcmode="lin" valueType="num">
                                      <p:cBhvr>
                                        <p:cTn id="44" dur="1000" fill="hold"/>
                                        <p:tgtEl>
                                          <p:spTgt spid="51201">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51201">
                                            <p:txEl>
                                              <p:pRg st="6" end="6"/>
                                            </p:tx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7" presetClass="entr" presetSubtype="0" fill="hold" nodeType="afterEffect">
                                  <p:stCondLst>
                                    <p:cond delay="0"/>
                                  </p:stCondLst>
                                  <p:childTnLst>
                                    <p:set>
                                      <p:cBhvr>
                                        <p:cTn id="48" dur="1" fill="hold">
                                          <p:stCondLst>
                                            <p:cond delay="0"/>
                                          </p:stCondLst>
                                        </p:cTn>
                                        <p:tgtEl>
                                          <p:spTgt spid="51201">
                                            <p:txEl>
                                              <p:pRg st="7" end="7"/>
                                            </p:txEl>
                                          </p:spTgt>
                                        </p:tgtEl>
                                        <p:attrNameLst>
                                          <p:attrName>style.visibility</p:attrName>
                                        </p:attrNameLst>
                                      </p:cBhvr>
                                      <p:to>
                                        <p:strVal val="visible"/>
                                      </p:to>
                                    </p:set>
                                    <p:animEffect transition="in" filter="fade">
                                      <p:cBhvr>
                                        <p:cTn id="49" dur="1000"/>
                                        <p:tgtEl>
                                          <p:spTgt spid="51201">
                                            <p:txEl>
                                              <p:pRg st="7" end="7"/>
                                            </p:txEl>
                                          </p:spTgt>
                                        </p:tgtEl>
                                      </p:cBhvr>
                                    </p:animEffect>
                                    <p:anim calcmode="lin" valueType="num">
                                      <p:cBhvr>
                                        <p:cTn id="50" dur="1000" fill="hold"/>
                                        <p:tgtEl>
                                          <p:spTgt spid="51201">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51201">
                                            <p:txEl>
                                              <p:pRg st="7" end="7"/>
                                            </p:tx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7" presetClass="entr" presetSubtype="0" fill="hold" nodeType="afterEffect">
                                  <p:stCondLst>
                                    <p:cond delay="0"/>
                                  </p:stCondLst>
                                  <p:childTnLst>
                                    <p:set>
                                      <p:cBhvr>
                                        <p:cTn id="54" dur="1" fill="hold">
                                          <p:stCondLst>
                                            <p:cond delay="0"/>
                                          </p:stCondLst>
                                        </p:cTn>
                                        <p:tgtEl>
                                          <p:spTgt spid="51201">
                                            <p:txEl>
                                              <p:pRg st="8" end="8"/>
                                            </p:txEl>
                                          </p:spTgt>
                                        </p:tgtEl>
                                        <p:attrNameLst>
                                          <p:attrName>style.visibility</p:attrName>
                                        </p:attrNameLst>
                                      </p:cBhvr>
                                      <p:to>
                                        <p:strVal val="visible"/>
                                      </p:to>
                                    </p:set>
                                    <p:animEffect transition="in" filter="fade">
                                      <p:cBhvr>
                                        <p:cTn id="55" dur="1000"/>
                                        <p:tgtEl>
                                          <p:spTgt spid="51201">
                                            <p:txEl>
                                              <p:pRg st="8" end="8"/>
                                            </p:txEl>
                                          </p:spTgt>
                                        </p:tgtEl>
                                      </p:cBhvr>
                                    </p:animEffect>
                                    <p:anim calcmode="lin" valueType="num">
                                      <p:cBhvr>
                                        <p:cTn id="56" dur="1000" fill="hold"/>
                                        <p:tgtEl>
                                          <p:spTgt spid="51201">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5120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29444" cy="1143000"/>
          </a:xfrm>
        </p:spPr>
        <p:txBody>
          <a:bodyPr/>
          <a:lstStyle/>
          <a:p>
            <a:r>
              <a:rPr lang="id-ID" b="1" dirty="0"/>
              <a:t>Program Aplikasi</a:t>
            </a:r>
            <a:endParaRPr lang="id-ID" dirty="0"/>
          </a:p>
        </p:txBody>
      </p:sp>
      <p:sp>
        <p:nvSpPr>
          <p:cNvPr id="3" name="Rounded Rectangle 2"/>
          <p:cNvSpPr/>
          <p:nvPr/>
        </p:nvSpPr>
        <p:spPr>
          <a:xfrm>
            <a:off x="285720" y="1928802"/>
            <a:ext cx="2714612" cy="57150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id-ID" sz="2400" b="1" dirty="0">
                <a:solidFill>
                  <a:schemeClr val="tx1"/>
                </a:solidFill>
              </a:rPr>
              <a:t>Spread Sheet</a:t>
            </a:r>
          </a:p>
        </p:txBody>
      </p:sp>
      <p:sp>
        <p:nvSpPr>
          <p:cNvPr id="4" name="Rectangle 3"/>
          <p:cNvSpPr/>
          <p:nvPr/>
        </p:nvSpPr>
        <p:spPr>
          <a:xfrm>
            <a:off x="285720" y="2714620"/>
            <a:ext cx="8429684" cy="1323439"/>
          </a:xfrm>
          <a:prstGeom prst="rect">
            <a:avLst/>
          </a:prstGeom>
        </p:spPr>
        <p:txBody>
          <a:bodyPr wrap="square">
            <a:spAutoFit/>
          </a:bodyPr>
          <a:lstStyle/>
          <a:p>
            <a:r>
              <a:rPr lang="id-ID" sz="2000" dirty="0"/>
              <a:t>Software Aplikasi Pengolah Angka ( Spread Sheet ) Salah satu program aplikasi yang  berfungsi untuk bidang keuangan, pembukuan, atau melakukan perhitungan secara otomatis Biasanya di pakai lebih banyak untuk pembuatan table-tabel dan angka</a:t>
            </a:r>
          </a:p>
        </p:txBody>
      </p:sp>
      <p:sp>
        <p:nvSpPr>
          <p:cNvPr id="50177" name="Rectangle 1"/>
          <p:cNvSpPr>
            <a:spLocks noChangeArrowheads="1"/>
          </p:cNvSpPr>
          <p:nvPr/>
        </p:nvSpPr>
        <p:spPr bwMode="auto">
          <a:xfrm>
            <a:off x="857224" y="4214818"/>
            <a:ext cx="3500462"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3" indent="-361950" defTabSz="914400" rtl="0" eaLnBrk="1" fontAlgn="base" latinLnBrk="0" hangingPunct="1">
              <a:lnSpc>
                <a:spcPct val="100000"/>
              </a:lnSpc>
              <a:spcBef>
                <a:spcPct val="0"/>
              </a:spcBef>
              <a:spcAft>
                <a:spcPct val="0"/>
              </a:spcAft>
              <a:buClrTx/>
              <a:buSzTx/>
              <a:buFontTx/>
              <a:buChar char="•"/>
              <a:tabLst>
                <a:tab pos="457200" algn="l"/>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Microsoft Excel</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457200" marR="0" lvl="3" indent="-361950" defTabSz="914400" rtl="0" eaLnBrk="0" fontAlgn="base" latinLnBrk="0" hangingPunct="0">
              <a:lnSpc>
                <a:spcPct val="100000"/>
              </a:lnSpc>
              <a:spcBef>
                <a:spcPct val="0"/>
              </a:spcBef>
              <a:spcAft>
                <a:spcPct val="0"/>
              </a:spcAft>
              <a:buClrTx/>
              <a:buSzTx/>
              <a:buFontTx/>
              <a:buChar char="•"/>
              <a:tabLst>
                <a:tab pos="457200" algn="l"/>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Lotus 123</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457200" marR="0" lvl="3" indent="-361950" defTabSz="914400" rtl="0" eaLnBrk="0" fontAlgn="base" latinLnBrk="0" hangingPunct="0">
              <a:lnSpc>
                <a:spcPct val="100000"/>
              </a:lnSpc>
              <a:spcBef>
                <a:spcPct val="0"/>
              </a:spcBef>
              <a:spcAft>
                <a:spcPct val="0"/>
              </a:spcAft>
              <a:buClrTx/>
              <a:buSzTx/>
              <a:buFontTx/>
              <a:buChar char="•"/>
              <a:tabLst>
                <a:tab pos="457200" algn="l"/>
              </a:tabLst>
            </a:pP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OpenOffice</a:t>
            </a: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 Calc</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457200" marR="0" lvl="3" indent="-361950" defTabSz="914400" rtl="0" eaLnBrk="0" fontAlgn="base" latinLnBrk="0" hangingPunct="0">
              <a:lnSpc>
                <a:spcPct val="100000"/>
              </a:lnSpc>
              <a:spcBef>
                <a:spcPct val="0"/>
              </a:spcBef>
              <a:spcAft>
                <a:spcPct val="0"/>
              </a:spcAft>
              <a:buClrTx/>
              <a:buSzTx/>
              <a:buFontTx/>
              <a:buChar char="•"/>
              <a:tabLst>
                <a:tab pos="457200" algn="l"/>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Quattro Pro</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457200" marR="0" lvl="3" indent="-361950" defTabSz="914400" rtl="0" eaLnBrk="0" fontAlgn="base" latinLnBrk="0" hangingPunct="0">
              <a:lnSpc>
                <a:spcPct val="100000"/>
              </a:lnSpc>
              <a:spcBef>
                <a:spcPct val="0"/>
              </a:spcBef>
              <a:spcAft>
                <a:spcPct val="0"/>
              </a:spcAft>
              <a:buClrTx/>
              <a:buSzTx/>
              <a:buFontTx/>
              <a:buChar char="•"/>
              <a:tabLst>
                <a:tab pos="457200" algn="l"/>
              </a:tabLst>
            </a:pP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Shympony</a:t>
            </a: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 </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0177"/>
                                        </p:tgtEl>
                                        <p:attrNameLst>
                                          <p:attrName>style.visibility</p:attrName>
                                        </p:attrNameLst>
                                      </p:cBhvr>
                                      <p:to>
                                        <p:strVal val="visible"/>
                                      </p:to>
                                    </p:set>
                                    <p:anim calcmode="discrete" valueType="clr">
                                      <p:cBhvr override="childStyle">
                                        <p:cTn id="7" dur="80"/>
                                        <p:tgtEl>
                                          <p:spTgt spid="5017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0177"/>
                                        </p:tgtEl>
                                        <p:attrNameLst>
                                          <p:attrName>fillcolor</p:attrName>
                                        </p:attrNameLst>
                                      </p:cBhvr>
                                      <p:tavLst>
                                        <p:tav tm="0">
                                          <p:val>
                                            <p:clrVal>
                                              <a:schemeClr val="accent2"/>
                                            </p:clrVal>
                                          </p:val>
                                        </p:tav>
                                        <p:tav tm="50000">
                                          <p:val>
                                            <p:clrVal>
                                              <a:schemeClr val="hlink"/>
                                            </p:clrVal>
                                          </p:val>
                                        </p:tav>
                                      </p:tavLst>
                                    </p:anim>
                                    <p:set>
                                      <p:cBhvr>
                                        <p:cTn id="9" dur="80"/>
                                        <p:tgtEl>
                                          <p:spTgt spid="5017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29444" cy="1143000"/>
          </a:xfrm>
        </p:spPr>
        <p:txBody>
          <a:bodyPr/>
          <a:lstStyle/>
          <a:p>
            <a:r>
              <a:rPr lang="id-ID" b="1" dirty="0"/>
              <a:t>Program Aplikasi</a:t>
            </a:r>
            <a:endParaRPr lang="id-ID" dirty="0"/>
          </a:p>
        </p:txBody>
      </p:sp>
      <p:sp>
        <p:nvSpPr>
          <p:cNvPr id="3" name="Rounded Rectangle 2"/>
          <p:cNvSpPr/>
          <p:nvPr/>
        </p:nvSpPr>
        <p:spPr>
          <a:xfrm>
            <a:off x="285720" y="1928802"/>
            <a:ext cx="2714612" cy="57150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id-ID" sz="2400" b="1" dirty="0">
                <a:solidFill>
                  <a:schemeClr val="tx1"/>
                </a:solidFill>
              </a:rPr>
              <a:t>Data Base</a:t>
            </a:r>
          </a:p>
        </p:txBody>
      </p:sp>
      <p:sp>
        <p:nvSpPr>
          <p:cNvPr id="4" name="Rectangle 3"/>
          <p:cNvSpPr/>
          <p:nvPr/>
        </p:nvSpPr>
        <p:spPr>
          <a:xfrm>
            <a:off x="285720" y="2828836"/>
            <a:ext cx="8858280" cy="1015663"/>
          </a:xfrm>
          <a:prstGeom prst="rect">
            <a:avLst/>
          </a:prstGeom>
        </p:spPr>
        <p:txBody>
          <a:bodyPr wrap="square">
            <a:spAutoFit/>
          </a:bodyPr>
          <a:lstStyle/>
          <a:p>
            <a:r>
              <a:rPr lang="id-ID" sz="2000" dirty="0"/>
              <a:t>Software Aplikasi Pengolah Data Awal ( Data Base )Biasanya di pakai untuk mengatur informasi-informasi sehingga dapat memudahkan pencarian atau penyimpanan</a:t>
            </a:r>
          </a:p>
        </p:txBody>
      </p:sp>
      <p:sp>
        <p:nvSpPr>
          <p:cNvPr id="49153" name="Rectangle 1"/>
          <p:cNvSpPr>
            <a:spLocks noChangeArrowheads="1"/>
          </p:cNvSpPr>
          <p:nvPr/>
        </p:nvSpPr>
        <p:spPr bwMode="auto">
          <a:xfrm>
            <a:off x="642910" y="3929066"/>
            <a:ext cx="6572296"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1950" marR="0" lvl="3" indent="-36195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Microsoft Access</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361950" marR="0" lvl="3" indent="-36195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Fox pro</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361950" marR="0" lvl="3" indent="-36195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Dbase III, Dbase IV </a:t>
            </a: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dan</a:t>
            </a: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 </a:t>
            </a: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Foxbase</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361950" marR="0" lvl="3" indent="-36195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Paradox</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361950" marR="0" lvl="3" indent="-36195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RBase</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361950" marR="0" lvl="3" indent="-36195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SQL Server</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361950" marR="0" lvl="3" indent="-36195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MySql</a:t>
            </a:r>
            <a:endParaRPr lang="id-ID" sz="2000" dirty="0">
              <a:latin typeface="Tahoma" pitchFamily="34" charset="0"/>
              <a:ea typeface="Times New Roman" pitchFamily="18" charset="0"/>
              <a:cs typeface="Tahoma" pitchFamily="34" charset="0"/>
            </a:endParaRPr>
          </a:p>
          <a:p>
            <a:pPr marL="361950" marR="0" lvl="3" indent="-361950" algn="l" defTabSz="914400" rtl="0" eaLnBrk="0" fontAlgn="base" latinLnBrk="0" hangingPunct="0">
              <a:lnSpc>
                <a:spcPct val="100000"/>
              </a:lnSpc>
              <a:spcBef>
                <a:spcPct val="0"/>
              </a:spcBef>
              <a:spcAft>
                <a:spcPct val="0"/>
              </a:spcAft>
              <a:buClrTx/>
              <a:buSzTx/>
              <a:buFontTx/>
              <a:buChar char="•"/>
              <a:tabLst/>
            </a:pPr>
            <a:r>
              <a:rPr kumimoji="0" lang="id-ID"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Oracle</a:t>
            </a:r>
            <a:r>
              <a:rPr kumimoji="0" lang="id-ID" sz="2000" b="0" i="0" u="none" strike="noStrike" cap="none" normalizeH="0" baseline="0" dirty="0">
                <a:ln>
                  <a:noFill/>
                </a:ln>
                <a:solidFill>
                  <a:schemeClr val="tx1"/>
                </a:solidFill>
                <a:effectLst/>
                <a:latin typeface="Arial" pitchFamily="34" charset="0"/>
                <a:cs typeface="Arial"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9153"/>
                                        </p:tgtEl>
                                        <p:attrNameLst>
                                          <p:attrName>style.visibility</p:attrName>
                                        </p:attrNameLst>
                                      </p:cBhvr>
                                      <p:to>
                                        <p:strVal val="visible"/>
                                      </p:to>
                                    </p:set>
                                    <p:anim calcmode="discrete" valueType="clr">
                                      <p:cBhvr override="childStyle">
                                        <p:cTn id="7" dur="80"/>
                                        <p:tgtEl>
                                          <p:spTgt spid="4915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9153"/>
                                        </p:tgtEl>
                                        <p:attrNameLst>
                                          <p:attrName>fillcolor</p:attrName>
                                        </p:attrNameLst>
                                      </p:cBhvr>
                                      <p:tavLst>
                                        <p:tav tm="0">
                                          <p:val>
                                            <p:clrVal>
                                              <a:schemeClr val="accent2"/>
                                            </p:clrVal>
                                          </p:val>
                                        </p:tav>
                                        <p:tav tm="50000">
                                          <p:val>
                                            <p:clrVal>
                                              <a:schemeClr val="hlink"/>
                                            </p:clrVal>
                                          </p:val>
                                        </p:tav>
                                      </p:tavLst>
                                    </p:anim>
                                    <p:set>
                                      <p:cBhvr>
                                        <p:cTn id="9" dur="80"/>
                                        <p:tgtEl>
                                          <p:spTgt spid="4915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29444" cy="1143000"/>
          </a:xfrm>
        </p:spPr>
        <p:txBody>
          <a:bodyPr/>
          <a:lstStyle/>
          <a:p>
            <a:r>
              <a:rPr lang="id-ID" b="1" dirty="0"/>
              <a:t>Program Aplikasi</a:t>
            </a:r>
            <a:endParaRPr lang="id-ID" dirty="0"/>
          </a:p>
        </p:txBody>
      </p:sp>
      <p:sp>
        <p:nvSpPr>
          <p:cNvPr id="3" name="Rounded Rectangle 2"/>
          <p:cNvSpPr/>
          <p:nvPr/>
        </p:nvSpPr>
        <p:spPr>
          <a:xfrm>
            <a:off x="285720" y="1928802"/>
            <a:ext cx="2714612" cy="57150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id-ID" sz="2400" b="1" dirty="0">
                <a:solidFill>
                  <a:schemeClr val="tx1"/>
                </a:solidFill>
              </a:rPr>
              <a:t>Publisher</a:t>
            </a:r>
          </a:p>
        </p:txBody>
      </p:sp>
      <p:sp>
        <p:nvSpPr>
          <p:cNvPr id="48130" name="Rectangle 2"/>
          <p:cNvSpPr>
            <a:spLocks noChangeArrowheads="1"/>
          </p:cNvSpPr>
          <p:nvPr/>
        </p:nvSpPr>
        <p:spPr bwMode="auto">
          <a:xfrm>
            <a:off x="285720" y="2786058"/>
            <a:ext cx="857256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Software Aplikasi Pengolah Tata Letak (Publisher) Biasanya banyak dipakai oleh perusahaan cetak mencetak, surat kabar atau penerbitan yang banyak memerlukan pengaturan bentuk, jenis dan tata letak karakter tertentu</a:t>
            </a:r>
            <a:r>
              <a:rPr kumimoji="0" lang="id-ID" sz="2000" b="0" i="0" u="none" strike="noStrike" cap="none" normalizeH="0" baseline="0" dirty="0">
                <a:ln>
                  <a:noFill/>
                </a:ln>
                <a:solidFill>
                  <a:schemeClr val="tx1"/>
                </a:solidFill>
                <a:effectLst/>
                <a:latin typeface="Arial" pitchFamily="34" charset="0"/>
                <a:cs typeface="Arial" pitchFamily="34" charset="0"/>
              </a:rPr>
              <a:t> </a:t>
            </a:r>
          </a:p>
        </p:txBody>
      </p:sp>
      <p:sp>
        <p:nvSpPr>
          <p:cNvPr id="48131" name="Rectangle 3"/>
          <p:cNvSpPr>
            <a:spLocks noChangeArrowheads="1"/>
          </p:cNvSpPr>
          <p:nvPr/>
        </p:nvSpPr>
        <p:spPr bwMode="auto">
          <a:xfrm>
            <a:off x="357158" y="4429132"/>
            <a:ext cx="707233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723900" marR="0" lvl="3" indent="-361950" algn="just"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Ventura Desktop Publishing </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723900" marR="0" lvl="3" indent="-36195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Microsoft Publisher</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723900" marR="0" lvl="3" indent="-36195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PageMaker</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723900" marR="0" lvl="3" indent="-36195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Flash</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723900" marR="0" lvl="3" indent="-36195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Corel </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8131"/>
                                        </p:tgtEl>
                                        <p:attrNameLst>
                                          <p:attrName>style.visibility</p:attrName>
                                        </p:attrNameLst>
                                      </p:cBhvr>
                                      <p:to>
                                        <p:strVal val="visible"/>
                                      </p:to>
                                    </p:set>
                                    <p:anim calcmode="discrete" valueType="clr">
                                      <p:cBhvr override="childStyle">
                                        <p:cTn id="7" dur="80"/>
                                        <p:tgtEl>
                                          <p:spTgt spid="48131"/>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8131"/>
                                        </p:tgtEl>
                                        <p:attrNameLst>
                                          <p:attrName>fillcolor</p:attrName>
                                        </p:attrNameLst>
                                      </p:cBhvr>
                                      <p:tavLst>
                                        <p:tav tm="0">
                                          <p:val>
                                            <p:clrVal>
                                              <a:schemeClr val="accent2"/>
                                            </p:clrVal>
                                          </p:val>
                                        </p:tav>
                                        <p:tav tm="50000">
                                          <p:val>
                                            <p:clrVal>
                                              <a:schemeClr val="hlink"/>
                                            </p:clrVal>
                                          </p:val>
                                        </p:tav>
                                      </p:tavLst>
                                    </p:anim>
                                    <p:set>
                                      <p:cBhvr>
                                        <p:cTn id="9" dur="80"/>
                                        <p:tgtEl>
                                          <p:spTgt spid="4813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29444" cy="1143000"/>
          </a:xfrm>
        </p:spPr>
        <p:txBody>
          <a:bodyPr/>
          <a:lstStyle/>
          <a:p>
            <a:r>
              <a:rPr lang="id-ID" b="1" dirty="0"/>
              <a:t>Program Aplikasi</a:t>
            </a:r>
            <a:endParaRPr lang="id-ID" dirty="0"/>
          </a:p>
        </p:txBody>
      </p:sp>
      <p:sp>
        <p:nvSpPr>
          <p:cNvPr id="3" name="Rounded Rectangle 2"/>
          <p:cNvSpPr/>
          <p:nvPr/>
        </p:nvSpPr>
        <p:spPr>
          <a:xfrm>
            <a:off x="285720" y="1928802"/>
            <a:ext cx="2714612" cy="57150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id-ID" sz="2400" b="1" dirty="0">
                <a:solidFill>
                  <a:schemeClr val="tx1"/>
                </a:solidFill>
              </a:rPr>
              <a:t>Statistic</a:t>
            </a:r>
          </a:p>
        </p:txBody>
      </p:sp>
      <p:sp>
        <p:nvSpPr>
          <p:cNvPr id="47105" name="Rectangle 1"/>
          <p:cNvSpPr>
            <a:spLocks noChangeArrowheads="1"/>
          </p:cNvSpPr>
          <p:nvPr/>
        </p:nvSpPr>
        <p:spPr bwMode="auto">
          <a:xfrm>
            <a:off x="285720" y="2786058"/>
            <a:ext cx="857256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Software Aplikasi Pengolah Statistik (Statistic) Biasanya dipakai untuk memecahkan permasalahan statistik baik di bidang ekonomi, teknik, kesehatan, sosial dan budaya</a:t>
            </a:r>
            <a:r>
              <a:rPr kumimoji="0" lang="id-ID" sz="2000" b="0" i="0" u="none" strike="noStrike" cap="none" normalizeH="0" baseline="0" dirty="0">
                <a:ln>
                  <a:noFill/>
                </a:ln>
                <a:solidFill>
                  <a:schemeClr val="tx1"/>
                </a:solidFill>
                <a:effectLst/>
                <a:latin typeface="Arial" pitchFamily="34" charset="0"/>
                <a:cs typeface="Arial" pitchFamily="34" charset="0"/>
              </a:rPr>
              <a:t> </a:t>
            </a:r>
          </a:p>
        </p:txBody>
      </p:sp>
      <p:sp>
        <p:nvSpPr>
          <p:cNvPr id="47106" name="Rectangle 2"/>
          <p:cNvSpPr>
            <a:spLocks noChangeArrowheads="1"/>
          </p:cNvSpPr>
          <p:nvPr/>
        </p:nvSpPr>
        <p:spPr bwMode="auto">
          <a:xfrm>
            <a:off x="642910" y="3857628"/>
            <a:ext cx="7358114"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723900" marR="0" lvl="3" indent="-361950" algn="just"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MicroStat</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723900" marR="0" lvl="3" indent="-36195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MiniTab</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723900" marR="0" lvl="3" indent="-36195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SPSS</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723900" marR="0" lvl="3" indent="-36195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WinIDAMS</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723900" marR="0" lvl="3" indent="-36195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SAS</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723900" marR="0" lvl="3" indent="-36195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JMulti</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723900" marR="0" lvl="3" indent="-36195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OpenStat</a:t>
            </a: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 ( SO4 )</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723900" marR="0" lvl="3" indent="-36195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MacAnova</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7106"/>
                                        </p:tgtEl>
                                        <p:attrNameLst>
                                          <p:attrName>style.visibility</p:attrName>
                                        </p:attrNameLst>
                                      </p:cBhvr>
                                      <p:to>
                                        <p:strVal val="visible"/>
                                      </p:to>
                                    </p:set>
                                    <p:anim calcmode="discrete" valueType="clr">
                                      <p:cBhvr override="childStyle">
                                        <p:cTn id="7" dur="80"/>
                                        <p:tgtEl>
                                          <p:spTgt spid="4710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7106"/>
                                        </p:tgtEl>
                                        <p:attrNameLst>
                                          <p:attrName>fillcolor</p:attrName>
                                        </p:attrNameLst>
                                      </p:cBhvr>
                                      <p:tavLst>
                                        <p:tav tm="0">
                                          <p:val>
                                            <p:clrVal>
                                              <a:schemeClr val="accent2"/>
                                            </p:clrVal>
                                          </p:val>
                                        </p:tav>
                                        <p:tav tm="50000">
                                          <p:val>
                                            <p:clrVal>
                                              <a:schemeClr val="hlink"/>
                                            </p:clrVal>
                                          </p:val>
                                        </p:tav>
                                      </p:tavLst>
                                    </p:anim>
                                    <p:set>
                                      <p:cBhvr>
                                        <p:cTn id="9" dur="80"/>
                                        <p:tgtEl>
                                          <p:spTgt spid="4710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29444" cy="1143000"/>
          </a:xfrm>
        </p:spPr>
        <p:txBody>
          <a:bodyPr/>
          <a:lstStyle/>
          <a:p>
            <a:r>
              <a:rPr lang="id-ID" b="1" dirty="0"/>
              <a:t>Program Aplikasi</a:t>
            </a:r>
            <a:endParaRPr lang="id-ID" dirty="0"/>
          </a:p>
        </p:txBody>
      </p:sp>
      <p:sp>
        <p:nvSpPr>
          <p:cNvPr id="3" name="Rounded Rectangle 2"/>
          <p:cNvSpPr/>
          <p:nvPr/>
        </p:nvSpPr>
        <p:spPr>
          <a:xfrm>
            <a:off x="285720" y="1928802"/>
            <a:ext cx="3143272" cy="57150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id-ID" sz="2400" b="1" dirty="0">
                <a:solidFill>
                  <a:schemeClr val="tx1"/>
                </a:solidFill>
              </a:rPr>
              <a:t>Bahasa Pemrograman</a:t>
            </a:r>
          </a:p>
        </p:txBody>
      </p:sp>
      <p:sp>
        <p:nvSpPr>
          <p:cNvPr id="4" name="Rectangle 3"/>
          <p:cNvSpPr/>
          <p:nvPr/>
        </p:nvSpPr>
        <p:spPr>
          <a:xfrm>
            <a:off x="571472" y="2690336"/>
            <a:ext cx="8358246" cy="1015663"/>
          </a:xfrm>
          <a:prstGeom prst="rect">
            <a:avLst/>
          </a:prstGeom>
        </p:spPr>
        <p:txBody>
          <a:bodyPr wrap="square">
            <a:spAutoFit/>
          </a:bodyPr>
          <a:lstStyle/>
          <a:p>
            <a:r>
              <a:rPr lang="id-ID" sz="2000" dirty="0"/>
              <a:t>Software ini banyak dipakai oleh seorang programmer, program ini berfungsi untuk menciptakan software-software baru yang digunakan untuk membantu/mempermudah kerja seorang operator komputer</a:t>
            </a:r>
          </a:p>
        </p:txBody>
      </p:sp>
      <p:sp>
        <p:nvSpPr>
          <p:cNvPr id="46081" name="Rectangle 1"/>
          <p:cNvSpPr>
            <a:spLocks noChangeArrowheads="1"/>
          </p:cNvSpPr>
          <p:nvPr/>
        </p:nvSpPr>
        <p:spPr bwMode="auto">
          <a:xfrm>
            <a:off x="571472" y="3781388"/>
            <a:ext cx="6715172"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895350" marR="0" lvl="3" indent="-36195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Turbo Assembler</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895350" marR="0" lvl="3" indent="-36195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Basic, Pascal</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895350" marR="0" lvl="3" indent="-36195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Fortran</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895350" marR="0" lvl="3" indent="-36195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Cobol</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895350" marR="0" lvl="3" indent="-36195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Visual Basic</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895350" marR="0" lvl="3" indent="-36195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Clipper</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895350" marR="0" lvl="3" indent="-36195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FoxPro</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895350" marR="0" lvl="3" indent="-36195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Delphi</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895350" marR="0" lvl="3" indent="-36195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C++</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6081"/>
                                        </p:tgtEl>
                                        <p:attrNameLst>
                                          <p:attrName>style.visibility</p:attrName>
                                        </p:attrNameLst>
                                      </p:cBhvr>
                                      <p:to>
                                        <p:strVal val="visible"/>
                                      </p:to>
                                    </p:set>
                                    <p:anim calcmode="discrete" valueType="clr">
                                      <p:cBhvr override="childStyle">
                                        <p:cTn id="7" dur="80"/>
                                        <p:tgtEl>
                                          <p:spTgt spid="46081"/>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6081"/>
                                        </p:tgtEl>
                                        <p:attrNameLst>
                                          <p:attrName>fillcolor</p:attrName>
                                        </p:attrNameLst>
                                      </p:cBhvr>
                                      <p:tavLst>
                                        <p:tav tm="0">
                                          <p:val>
                                            <p:clrVal>
                                              <a:schemeClr val="accent2"/>
                                            </p:clrVal>
                                          </p:val>
                                        </p:tav>
                                        <p:tav tm="50000">
                                          <p:val>
                                            <p:clrVal>
                                              <a:schemeClr val="hlink"/>
                                            </p:clrVal>
                                          </p:val>
                                        </p:tav>
                                      </p:tavLst>
                                    </p:anim>
                                    <p:set>
                                      <p:cBhvr>
                                        <p:cTn id="9" dur="80"/>
                                        <p:tgtEl>
                                          <p:spTgt spid="4608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29444" cy="1143000"/>
          </a:xfrm>
        </p:spPr>
        <p:txBody>
          <a:bodyPr/>
          <a:lstStyle/>
          <a:p>
            <a:r>
              <a:rPr lang="id-ID" b="1" dirty="0"/>
              <a:t>Program Aplikasi</a:t>
            </a:r>
            <a:endParaRPr lang="id-ID" dirty="0"/>
          </a:p>
        </p:txBody>
      </p:sp>
      <p:sp>
        <p:nvSpPr>
          <p:cNvPr id="3" name="Rounded Rectangle 2"/>
          <p:cNvSpPr/>
          <p:nvPr/>
        </p:nvSpPr>
        <p:spPr>
          <a:xfrm>
            <a:off x="285720" y="1928802"/>
            <a:ext cx="2714612" cy="57150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id-ID" sz="2400" b="1" dirty="0">
                <a:solidFill>
                  <a:schemeClr val="tx1"/>
                </a:solidFill>
              </a:rPr>
              <a:t>Anti Virus</a:t>
            </a:r>
          </a:p>
        </p:txBody>
      </p:sp>
      <p:sp>
        <p:nvSpPr>
          <p:cNvPr id="45057" name="Rectangle 1"/>
          <p:cNvSpPr>
            <a:spLocks noChangeArrowheads="1"/>
          </p:cNvSpPr>
          <p:nvPr/>
        </p:nvSpPr>
        <p:spPr bwMode="auto">
          <a:xfrm>
            <a:off x="357158" y="2643182"/>
            <a:ext cx="8429684"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Software yang digunakan untuk menangani berbagai virus</a:t>
            </a:r>
            <a:r>
              <a:rPr kumimoji="0" lang="id-ID" sz="2000" b="0" i="0" u="none" strike="noStrike" cap="none" normalizeH="0" baseline="0" dirty="0">
                <a:ln>
                  <a:noFill/>
                </a:ln>
                <a:solidFill>
                  <a:schemeClr val="tx1"/>
                </a:solidFill>
                <a:effectLst/>
                <a:latin typeface="Arial" pitchFamily="34" charset="0"/>
                <a:cs typeface="Arial" pitchFamily="34" charset="0"/>
              </a:rPr>
              <a:t> </a:t>
            </a:r>
          </a:p>
        </p:txBody>
      </p:sp>
      <p:sp>
        <p:nvSpPr>
          <p:cNvPr id="45058" name="Rectangle 2"/>
          <p:cNvSpPr>
            <a:spLocks noChangeArrowheads="1"/>
          </p:cNvSpPr>
          <p:nvPr/>
        </p:nvSpPr>
        <p:spPr bwMode="auto">
          <a:xfrm>
            <a:off x="285720" y="3286124"/>
            <a:ext cx="4214842"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895350" marR="0" lvl="0" indent="-36195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SmadaAV</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895350" marR="0" lvl="0" indent="-36195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 AVG </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895350" marR="0" lvl="0" indent="-36195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 Norton AV</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895350" marR="0" lvl="0" indent="-36195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Avira</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895350" marR="0" lvl="0" indent="-36195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 </a:t>
            </a: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Avast</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895350" marR="0" lvl="0" indent="-36195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Norton Internet Security</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895350" marR="0" lvl="0" indent="-36195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AVG Free</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895350" marR="0" lvl="0" indent="-36195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Kaspersky</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895350" marR="0" lvl="0" indent="-36195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PCMAV</a:t>
            </a:r>
            <a:endParaRPr kumimoji="0" lang="id-ID" sz="2000" b="0" i="0" u="none" strike="noStrike" cap="none" normalizeH="0" baseline="0" dirty="0">
              <a:ln>
                <a:noFill/>
              </a:ln>
              <a:solidFill>
                <a:schemeClr val="tx1"/>
              </a:solidFill>
              <a:effectLst/>
              <a:latin typeface="Arial" pitchFamily="34" charset="0"/>
              <a:cs typeface="Arial" pitchFamily="34" charset="0"/>
            </a:endParaRPr>
          </a:p>
        </p:txBody>
      </p:sp>
      <p:sp>
        <p:nvSpPr>
          <p:cNvPr id="6" name="Rectangle 5"/>
          <p:cNvSpPr/>
          <p:nvPr/>
        </p:nvSpPr>
        <p:spPr>
          <a:xfrm>
            <a:off x="4214810" y="3357562"/>
            <a:ext cx="4572000" cy="1477328"/>
          </a:xfrm>
          <a:prstGeom prst="rect">
            <a:avLst/>
          </a:prstGeom>
        </p:spPr>
        <p:txBody>
          <a:bodyPr>
            <a:spAutoFit/>
          </a:bodyPr>
          <a:lstStyle/>
          <a:p>
            <a:pPr marL="895350" lvl="0" indent="-361950" eaLnBrk="0" fontAlgn="base" hangingPunct="0">
              <a:spcBef>
                <a:spcPct val="0"/>
              </a:spcBef>
              <a:spcAft>
                <a:spcPct val="0"/>
              </a:spcAft>
              <a:buFontTx/>
              <a:buChar char="•"/>
            </a:pPr>
            <a:r>
              <a:rPr lang="en-US" dirty="0">
                <a:latin typeface="Tahoma" pitchFamily="34" charset="0"/>
                <a:ea typeface="Times New Roman" pitchFamily="18" charset="0"/>
                <a:cs typeface="Tahoma" pitchFamily="34" charset="0"/>
              </a:rPr>
              <a:t>Norton 360</a:t>
            </a:r>
            <a:endParaRPr lang="id-ID" dirty="0">
              <a:latin typeface="Arial" pitchFamily="34" charset="0"/>
              <a:cs typeface="Arial" pitchFamily="34" charset="0"/>
            </a:endParaRPr>
          </a:p>
          <a:p>
            <a:pPr marL="895350" lvl="0" indent="-361950" eaLnBrk="0" fontAlgn="base" hangingPunct="0">
              <a:spcBef>
                <a:spcPct val="0"/>
              </a:spcBef>
              <a:spcAft>
                <a:spcPct val="0"/>
              </a:spcAft>
              <a:buFontTx/>
              <a:buChar char="•"/>
            </a:pPr>
            <a:r>
              <a:rPr lang="en-US" dirty="0">
                <a:latin typeface="Tahoma" pitchFamily="34" charset="0"/>
                <a:ea typeface="Times New Roman" pitchFamily="18" charset="0"/>
                <a:cs typeface="Tahoma" pitchFamily="34" charset="0"/>
              </a:rPr>
              <a:t>Nod32</a:t>
            </a:r>
            <a:endParaRPr lang="id-ID" dirty="0">
              <a:latin typeface="Arial" pitchFamily="34" charset="0"/>
              <a:cs typeface="Arial" pitchFamily="34" charset="0"/>
            </a:endParaRPr>
          </a:p>
          <a:p>
            <a:pPr marL="895350" lvl="0" indent="-361950" eaLnBrk="0" fontAlgn="base" hangingPunct="0">
              <a:spcBef>
                <a:spcPct val="0"/>
              </a:spcBef>
              <a:spcAft>
                <a:spcPct val="0"/>
              </a:spcAft>
              <a:buFontTx/>
              <a:buChar char="•"/>
            </a:pPr>
            <a:r>
              <a:rPr lang="en-US" dirty="0">
                <a:latin typeface="Tahoma" pitchFamily="34" charset="0"/>
                <a:ea typeface="Times New Roman" pitchFamily="18" charset="0"/>
                <a:cs typeface="Tahoma" pitchFamily="34" charset="0"/>
              </a:rPr>
              <a:t>Norton </a:t>
            </a:r>
            <a:r>
              <a:rPr lang="en-US" dirty="0" err="1">
                <a:latin typeface="Tahoma" pitchFamily="34" charset="0"/>
                <a:ea typeface="Times New Roman" pitchFamily="18" charset="0"/>
                <a:cs typeface="Tahoma" pitchFamily="34" charset="0"/>
              </a:rPr>
              <a:t>AntiVirus</a:t>
            </a:r>
            <a:endParaRPr lang="id-ID" dirty="0">
              <a:latin typeface="Tahoma" pitchFamily="34" charset="0"/>
              <a:ea typeface="Times New Roman" pitchFamily="18" charset="0"/>
              <a:cs typeface="Tahoma" pitchFamily="34" charset="0"/>
            </a:endParaRPr>
          </a:p>
          <a:p>
            <a:pPr marL="895350" lvl="0" indent="-361950" eaLnBrk="0" fontAlgn="base" hangingPunct="0">
              <a:spcBef>
                <a:spcPct val="0"/>
              </a:spcBef>
              <a:spcAft>
                <a:spcPct val="0"/>
              </a:spcAft>
              <a:buFontTx/>
              <a:buChar char="•"/>
            </a:pPr>
            <a:r>
              <a:rPr lang="en-US" dirty="0" err="1">
                <a:latin typeface="Tahoma" pitchFamily="34" charset="0"/>
                <a:ea typeface="Times New Roman" pitchFamily="18" charset="0"/>
                <a:cs typeface="Tahoma" pitchFamily="34" charset="0"/>
              </a:rPr>
              <a:t>Avira</a:t>
            </a:r>
            <a:endParaRPr lang="id-ID" dirty="0">
              <a:latin typeface="Tahoma" pitchFamily="34" charset="0"/>
              <a:ea typeface="Times New Roman" pitchFamily="18" charset="0"/>
              <a:cs typeface="Tahoma" pitchFamily="34" charset="0"/>
            </a:endParaRPr>
          </a:p>
          <a:p>
            <a:pPr marL="895350" lvl="0" indent="-361950" eaLnBrk="0" fontAlgn="base" hangingPunct="0">
              <a:spcBef>
                <a:spcPct val="0"/>
              </a:spcBef>
              <a:spcAft>
                <a:spcPct val="0"/>
              </a:spcAft>
              <a:buFontTx/>
              <a:buChar char="•"/>
            </a:pPr>
            <a:r>
              <a:rPr lang="id-ID" dirty="0">
                <a:latin typeface="Tahoma" pitchFamily="34" charset="0"/>
                <a:ea typeface="Times New Roman" pitchFamily="18" charset="0"/>
                <a:cs typeface="Tahoma" pitchFamily="34" charset="0"/>
              </a:rPr>
              <a:t>McAfe</a:t>
            </a:r>
            <a:r>
              <a:rPr lang="id-ID" dirty="0">
                <a:latin typeface="Arial" pitchFamily="34" charset="0"/>
                <a:cs typeface="Arial"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5058"/>
                                        </p:tgtEl>
                                        <p:attrNameLst>
                                          <p:attrName>style.visibility</p:attrName>
                                        </p:attrNameLst>
                                      </p:cBhvr>
                                      <p:to>
                                        <p:strVal val="visible"/>
                                      </p:to>
                                    </p:set>
                                    <p:anim calcmode="discrete" valueType="clr">
                                      <p:cBhvr override="childStyle">
                                        <p:cTn id="7" dur="80"/>
                                        <p:tgtEl>
                                          <p:spTgt spid="4505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5058"/>
                                        </p:tgtEl>
                                        <p:attrNameLst>
                                          <p:attrName>fillcolor</p:attrName>
                                        </p:attrNameLst>
                                      </p:cBhvr>
                                      <p:tavLst>
                                        <p:tav tm="0">
                                          <p:val>
                                            <p:clrVal>
                                              <a:schemeClr val="accent2"/>
                                            </p:clrVal>
                                          </p:val>
                                        </p:tav>
                                        <p:tav tm="50000">
                                          <p:val>
                                            <p:clrVal>
                                              <a:schemeClr val="hlink"/>
                                            </p:clrVal>
                                          </p:val>
                                        </p:tav>
                                      </p:tavLst>
                                    </p:anim>
                                    <p:set>
                                      <p:cBhvr>
                                        <p:cTn id="9" dur="80"/>
                                        <p:tgtEl>
                                          <p:spTgt spid="45058"/>
                                        </p:tgtEl>
                                        <p:attrNameLst>
                                          <p:attrName>fill.type</p:attrName>
                                        </p:attrNameLst>
                                      </p:cBhvr>
                                      <p:to>
                                        <p:strVal val="solid"/>
                                      </p:to>
                                    </p:set>
                                  </p:childTnLst>
                                </p:cTn>
                              </p:par>
                            </p:childTnLst>
                          </p:cTn>
                        </p:par>
                        <p:par>
                          <p:cTn id="10" fill="hold">
                            <p:stCondLst>
                              <p:cond delay="2880"/>
                            </p:stCondLst>
                            <p:childTnLst>
                              <p:par>
                                <p:cTn id="11" presetID="27" presetClass="entr" presetSubtype="0" fill="hold" grpId="0" nodeType="afterEffect">
                                  <p:stCondLst>
                                    <p:cond delay="0"/>
                                  </p:stCondLst>
                                  <p:iterate type="lt">
                                    <p:tmPct val="50000"/>
                                  </p:iterate>
                                  <p:childTnLst>
                                    <p:set>
                                      <p:cBhvr>
                                        <p:cTn id="12" dur="1" fill="hold">
                                          <p:stCondLst>
                                            <p:cond delay="0"/>
                                          </p:stCondLst>
                                        </p:cTn>
                                        <p:tgtEl>
                                          <p:spTgt spid="6"/>
                                        </p:tgtEl>
                                        <p:attrNameLst>
                                          <p:attrName>style.visibility</p:attrName>
                                        </p:attrNameLst>
                                      </p:cBhvr>
                                      <p:to>
                                        <p:strVal val="visible"/>
                                      </p:to>
                                    </p:set>
                                    <p:anim calcmode="discrete" valueType="clr">
                                      <p:cBhvr override="childStyle">
                                        <p:cTn id="13"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6"/>
                                        </p:tgtEl>
                                        <p:attrNameLst>
                                          <p:attrName>fillcolor</p:attrName>
                                        </p:attrNameLst>
                                      </p:cBhvr>
                                      <p:tavLst>
                                        <p:tav tm="0">
                                          <p:val>
                                            <p:clrVal>
                                              <a:schemeClr val="accent2"/>
                                            </p:clrVal>
                                          </p:val>
                                        </p:tav>
                                        <p:tav tm="50000">
                                          <p:val>
                                            <p:clrVal>
                                              <a:schemeClr val="hlink"/>
                                            </p:clrVal>
                                          </p:val>
                                        </p:tav>
                                      </p:tavLst>
                                    </p:anim>
                                    <p:set>
                                      <p:cBhvr>
                                        <p:cTn id="15" dur="80"/>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29444" cy="1143000"/>
          </a:xfrm>
        </p:spPr>
        <p:txBody>
          <a:bodyPr/>
          <a:lstStyle/>
          <a:p>
            <a:r>
              <a:rPr lang="id-ID" b="1" dirty="0"/>
              <a:t>Program Aplikasi</a:t>
            </a:r>
            <a:endParaRPr lang="id-ID" dirty="0"/>
          </a:p>
        </p:txBody>
      </p:sp>
      <p:sp>
        <p:nvSpPr>
          <p:cNvPr id="3" name="Rounded Rectangle 2"/>
          <p:cNvSpPr/>
          <p:nvPr/>
        </p:nvSpPr>
        <p:spPr>
          <a:xfrm>
            <a:off x="285720" y="1928802"/>
            <a:ext cx="2714612" cy="57150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id-ID" sz="2400" b="1" dirty="0">
                <a:solidFill>
                  <a:schemeClr val="tx1"/>
                </a:solidFill>
              </a:rPr>
              <a:t>Still Image</a:t>
            </a:r>
          </a:p>
        </p:txBody>
      </p:sp>
      <p:sp>
        <p:nvSpPr>
          <p:cNvPr id="58369" name="Rectangle 1"/>
          <p:cNvSpPr>
            <a:spLocks noChangeArrowheads="1"/>
          </p:cNvSpPr>
          <p:nvPr/>
        </p:nvSpPr>
        <p:spPr bwMode="auto">
          <a:xfrm>
            <a:off x="285720" y="2643182"/>
            <a:ext cx="8501122"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Software Aplikasi Editing gambar (Still Image)</a:t>
            </a:r>
          </a:p>
          <a:p>
            <a:pPr marL="0" marR="0" lvl="0" indent="0" algn="l" defTabSz="914400" rtl="0" eaLnBrk="0" fontAlgn="base" latinLnBrk="0" hangingPunct="0">
              <a:lnSpc>
                <a:spcPct val="100000"/>
              </a:lnSpc>
              <a:spcBef>
                <a:spcPct val="0"/>
              </a:spcBef>
              <a:spcAft>
                <a:spcPct val="0"/>
              </a:spcAft>
              <a:buClrTx/>
              <a:buSzTx/>
              <a:buFontTx/>
              <a:buNone/>
              <a:tabLst/>
            </a:pPr>
            <a:r>
              <a:rPr kumimoji="0" lang="id-ID"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Software yang digunakan untuk mengolah gambar berupa file still image (gambar diam)</a:t>
            </a:r>
            <a:r>
              <a:rPr kumimoji="0" lang="id-ID" sz="2000" b="0" i="0" u="none" strike="noStrike" cap="none" normalizeH="0" baseline="0" dirty="0">
                <a:ln>
                  <a:noFill/>
                </a:ln>
                <a:solidFill>
                  <a:schemeClr val="tx1"/>
                </a:solidFill>
                <a:effectLst/>
                <a:latin typeface="Arial" pitchFamily="34" charset="0"/>
                <a:cs typeface="Arial" pitchFamily="34" charset="0"/>
              </a:rPr>
              <a:t> </a:t>
            </a:r>
          </a:p>
        </p:txBody>
      </p:sp>
      <p:sp>
        <p:nvSpPr>
          <p:cNvPr id="58370" name="Rectangle 2"/>
          <p:cNvSpPr>
            <a:spLocks noChangeArrowheads="1"/>
          </p:cNvSpPr>
          <p:nvPr/>
        </p:nvSpPr>
        <p:spPr bwMode="auto">
          <a:xfrm>
            <a:off x="285720" y="3786190"/>
            <a:ext cx="8501122"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895350" marR="0" lvl="3" indent="-34290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Adobe Photoshop</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895350" marR="0" lvl="3" indent="-34290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Corel draw</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895350" marR="0" lvl="3" indent="-34290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ACD See</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895350" marR="0" lvl="3" indent="-34290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Adobe image ready</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895350" marR="0" lvl="3" indent="-34290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Picasa</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895350" marR="0" lvl="3" indent="-34290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Microsoft office picture manager</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895350" marR="0" lvl="3" indent="-34290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Photoshine</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8370"/>
                                        </p:tgtEl>
                                        <p:attrNameLst>
                                          <p:attrName>style.visibility</p:attrName>
                                        </p:attrNameLst>
                                      </p:cBhvr>
                                      <p:to>
                                        <p:strVal val="visible"/>
                                      </p:to>
                                    </p:set>
                                    <p:anim calcmode="discrete" valueType="clr">
                                      <p:cBhvr override="childStyle">
                                        <p:cTn id="7" dur="80"/>
                                        <p:tgtEl>
                                          <p:spTgt spid="5837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8370"/>
                                        </p:tgtEl>
                                        <p:attrNameLst>
                                          <p:attrName>fillcolor</p:attrName>
                                        </p:attrNameLst>
                                      </p:cBhvr>
                                      <p:tavLst>
                                        <p:tav tm="0">
                                          <p:val>
                                            <p:clrVal>
                                              <a:schemeClr val="accent2"/>
                                            </p:clrVal>
                                          </p:val>
                                        </p:tav>
                                        <p:tav tm="50000">
                                          <p:val>
                                            <p:clrVal>
                                              <a:schemeClr val="hlink"/>
                                            </p:clrVal>
                                          </p:val>
                                        </p:tav>
                                      </p:tavLst>
                                    </p:anim>
                                    <p:set>
                                      <p:cBhvr>
                                        <p:cTn id="9" dur="80"/>
                                        <p:tgtEl>
                                          <p:spTgt spid="5837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29444" cy="1143000"/>
          </a:xfrm>
        </p:spPr>
        <p:txBody>
          <a:bodyPr/>
          <a:lstStyle/>
          <a:p>
            <a:r>
              <a:rPr lang="id-ID" b="1" dirty="0"/>
              <a:t>Program Aplikasi</a:t>
            </a:r>
            <a:endParaRPr lang="id-ID" dirty="0"/>
          </a:p>
        </p:txBody>
      </p:sp>
      <p:sp>
        <p:nvSpPr>
          <p:cNvPr id="3" name="Rounded Rectangle 2"/>
          <p:cNvSpPr/>
          <p:nvPr/>
        </p:nvSpPr>
        <p:spPr>
          <a:xfrm>
            <a:off x="285720" y="1928802"/>
            <a:ext cx="2714612" cy="57150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id-ID" sz="2400" b="1" dirty="0">
                <a:solidFill>
                  <a:schemeClr val="tx1"/>
                </a:solidFill>
              </a:rPr>
              <a:t>motion Image</a:t>
            </a:r>
          </a:p>
        </p:txBody>
      </p:sp>
      <p:sp>
        <p:nvSpPr>
          <p:cNvPr id="57345" name="Rectangle 1"/>
          <p:cNvSpPr>
            <a:spLocks noChangeArrowheads="1"/>
          </p:cNvSpPr>
          <p:nvPr/>
        </p:nvSpPr>
        <p:spPr bwMode="auto">
          <a:xfrm>
            <a:off x="285720" y="2714620"/>
            <a:ext cx="8643998"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Software Aplikasi Animasi (motion Image)</a:t>
            </a:r>
          </a:p>
          <a:p>
            <a:pPr marL="0" marR="0" lvl="0" indent="0" algn="l" defTabSz="914400" rtl="0" eaLnBrk="0" fontAlgn="base" latinLnBrk="0" hangingPunct="0">
              <a:lnSpc>
                <a:spcPct val="100000"/>
              </a:lnSpc>
              <a:spcBef>
                <a:spcPct val="0"/>
              </a:spcBef>
              <a:spcAft>
                <a:spcPct val="0"/>
              </a:spcAft>
              <a:buClrTx/>
              <a:buSzTx/>
              <a:buFontTx/>
              <a:buNone/>
              <a:tabLst/>
            </a:pPr>
            <a:r>
              <a:rPr kumimoji="0" lang="id-ID"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Software yang digunakan untuk membuat suatu objek bergerak disertai suara</a:t>
            </a:r>
            <a:r>
              <a:rPr kumimoji="0" lang="id-ID" sz="2000" b="0" i="0" u="none" strike="noStrike" cap="none" normalizeH="0" baseline="0" dirty="0">
                <a:ln>
                  <a:noFill/>
                </a:ln>
                <a:solidFill>
                  <a:schemeClr val="tx1"/>
                </a:solidFill>
                <a:effectLst/>
                <a:latin typeface="Arial" pitchFamily="34" charset="0"/>
                <a:cs typeface="Arial" pitchFamily="34" charset="0"/>
              </a:rPr>
              <a:t> </a:t>
            </a:r>
          </a:p>
        </p:txBody>
      </p:sp>
      <p:sp>
        <p:nvSpPr>
          <p:cNvPr id="57346" name="Rectangle 2"/>
          <p:cNvSpPr>
            <a:spLocks noChangeArrowheads="1"/>
          </p:cNvSpPr>
          <p:nvPr/>
        </p:nvSpPr>
        <p:spPr bwMode="auto">
          <a:xfrm>
            <a:off x="357158" y="3857628"/>
            <a:ext cx="8501122"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895350" marR="0" lvl="3" indent="-36195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Macromedia flash</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895350" marR="0" lvl="3" indent="-36195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3D Max</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895350" marR="0" lvl="3" indent="-36195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Sony Vegas studio</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7346"/>
                                        </p:tgtEl>
                                        <p:attrNameLst>
                                          <p:attrName>style.visibility</p:attrName>
                                        </p:attrNameLst>
                                      </p:cBhvr>
                                      <p:to>
                                        <p:strVal val="visible"/>
                                      </p:to>
                                    </p:set>
                                    <p:anim calcmode="discrete" valueType="clr">
                                      <p:cBhvr override="childStyle">
                                        <p:cTn id="7" dur="80"/>
                                        <p:tgtEl>
                                          <p:spTgt spid="5734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7346"/>
                                        </p:tgtEl>
                                        <p:attrNameLst>
                                          <p:attrName>fillcolor</p:attrName>
                                        </p:attrNameLst>
                                      </p:cBhvr>
                                      <p:tavLst>
                                        <p:tav tm="0">
                                          <p:val>
                                            <p:clrVal>
                                              <a:schemeClr val="accent2"/>
                                            </p:clrVal>
                                          </p:val>
                                        </p:tav>
                                        <p:tav tm="50000">
                                          <p:val>
                                            <p:clrVal>
                                              <a:schemeClr val="hlink"/>
                                            </p:clrVal>
                                          </p:val>
                                        </p:tav>
                                      </p:tavLst>
                                    </p:anim>
                                    <p:set>
                                      <p:cBhvr>
                                        <p:cTn id="9" dur="80"/>
                                        <p:tgtEl>
                                          <p:spTgt spid="5734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29444" cy="1143000"/>
          </a:xfrm>
        </p:spPr>
        <p:txBody>
          <a:bodyPr>
            <a:normAutofit/>
          </a:bodyPr>
          <a:lstStyle/>
          <a:p>
            <a:r>
              <a:rPr lang="id-ID" b="1" dirty="0"/>
              <a:t>Sistem Operasi</a:t>
            </a:r>
            <a:endParaRPr lang="id-ID" dirty="0"/>
          </a:p>
        </p:txBody>
      </p:sp>
      <p:sp>
        <p:nvSpPr>
          <p:cNvPr id="4" name="Rectangle 3"/>
          <p:cNvSpPr/>
          <p:nvPr/>
        </p:nvSpPr>
        <p:spPr>
          <a:xfrm>
            <a:off x="285720" y="1928802"/>
            <a:ext cx="8715436" cy="1631216"/>
          </a:xfrm>
          <a:prstGeom prst="rect">
            <a:avLst/>
          </a:prstGeom>
        </p:spPr>
        <p:txBody>
          <a:bodyPr wrap="square">
            <a:spAutoFit/>
          </a:bodyPr>
          <a:lstStyle/>
          <a:p>
            <a:r>
              <a:rPr lang="id-ID" sz="2000" b="1" dirty="0"/>
              <a:t>Sistem operasi Komputer </a:t>
            </a:r>
            <a:r>
              <a:rPr lang="id-ID" sz="2000" dirty="0"/>
              <a:t>adalah perangkat lunak komputer atau software yang bertugas untuk melakukan kontrol dan manajemen perangkat keras dan juga operasi-operasi dasar sistem, termasuk menjalankan software aplikasi seperti program-program pengolah data yang bisa digunakan untuk mempermudah kegiatan manusia</a:t>
            </a:r>
          </a:p>
        </p:txBody>
      </p:sp>
      <p:sp>
        <p:nvSpPr>
          <p:cNvPr id="6" name="Rectangle 5"/>
          <p:cNvSpPr/>
          <p:nvPr/>
        </p:nvSpPr>
        <p:spPr>
          <a:xfrm>
            <a:off x="285720" y="3714752"/>
            <a:ext cx="8572560" cy="3170099"/>
          </a:xfrm>
          <a:prstGeom prst="rect">
            <a:avLst/>
          </a:prstGeom>
        </p:spPr>
        <p:txBody>
          <a:bodyPr wrap="square">
            <a:spAutoFit/>
          </a:bodyPr>
          <a:lstStyle/>
          <a:p>
            <a:r>
              <a:rPr lang="id-ID" sz="2000" b="1" dirty="0"/>
              <a:t>Sistem Operasi komputer</a:t>
            </a:r>
            <a:r>
              <a:rPr lang="id-ID" sz="2000" dirty="0"/>
              <a:t> merupakan software pada lapisan pertama yang diletakkan pada memori komputer, (bukan memory RAM) pada saat </a:t>
            </a:r>
            <a:r>
              <a:rPr lang="id-ID" sz="2000" dirty="0">
                <a:hlinkClick r:id="rId2" tooltip="belajar komputer"/>
              </a:rPr>
              <a:t>komputer</a:t>
            </a:r>
            <a:r>
              <a:rPr lang="id-ID" sz="2000" dirty="0"/>
              <a:t> dinyalakan. Sedangkan software-software lainnya dijalankan setelah Sistem Operasi Komputer berjalan dan Sistem Operasi akan melakukan layanan inti umum untuk software-software itu. Layanan inti umum tersebut seperti akses ke disk, manajemen memori, skeduling task, dan antar-muka user. Sehingga masing-masing software tidak perlu lagi melakukan tugas-tugas inti umum tersebut, karena dapat dilayani dan dilakukan oleh Sistem Operasi. Bagian kode yang melakukan tugas-tugas inti dan umum tersebut dinamakan dengan kernel suatu Sistem Operasi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29444" cy="1143000"/>
          </a:xfrm>
        </p:spPr>
        <p:txBody>
          <a:bodyPr/>
          <a:lstStyle/>
          <a:p>
            <a:r>
              <a:rPr lang="id-ID" b="1" dirty="0"/>
              <a:t>Program Aplikasi</a:t>
            </a:r>
            <a:endParaRPr lang="id-ID" dirty="0"/>
          </a:p>
        </p:txBody>
      </p:sp>
      <p:sp>
        <p:nvSpPr>
          <p:cNvPr id="3" name="Rounded Rectangle 2"/>
          <p:cNvSpPr/>
          <p:nvPr/>
        </p:nvSpPr>
        <p:spPr>
          <a:xfrm>
            <a:off x="285720" y="1928802"/>
            <a:ext cx="2714612" cy="57150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id-ID" sz="2400" b="1" dirty="0">
                <a:solidFill>
                  <a:schemeClr val="tx1"/>
                </a:solidFill>
              </a:rPr>
              <a:t>Editing video</a:t>
            </a:r>
          </a:p>
        </p:txBody>
      </p:sp>
      <p:sp>
        <p:nvSpPr>
          <p:cNvPr id="56321" name="Rectangle 1"/>
          <p:cNvSpPr>
            <a:spLocks noChangeArrowheads="1"/>
          </p:cNvSpPr>
          <p:nvPr/>
        </p:nvSpPr>
        <p:spPr bwMode="auto">
          <a:xfrm>
            <a:off x="285720" y="2643182"/>
            <a:ext cx="885828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Software Aplikasi Editing video</a:t>
            </a:r>
          </a:p>
          <a:p>
            <a:pPr marL="0" marR="0" lvl="0" indent="0" algn="l" defTabSz="914400" rtl="0" eaLnBrk="0" fontAlgn="base" latinLnBrk="0" hangingPunct="0">
              <a:lnSpc>
                <a:spcPct val="100000"/>
              </a:lnSpc>
              <a:spcBef>
                <a:spcPct val="0"/>
              </a:spcBef>
              <a:spcAft>
                <a:spcPct val="0"/>
              </a:spcAft>
              <a:buClrTx/>
              <a:buSzTx/>
              <a:buFontTx/>
              <a:buNone/>
              <a:tabLst/>
            </a:pPr>
            <a:r>
              <a:rPr kumimoji="0" lang="id-ID"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Software yang digunakan untuk memasukkan objek bergerak disertai suara dan dikerjakan dengan software yang lain</a:t>
            </a:r>
            <a:r>
              <a:rPr kumimoji="0" lang="id-ID" sz="2000" b="0" i="0" u="none" strike="noStrike" cap="none" normalizeH="0" baseline="0" dirty="0">
                <a:ln>
                  <a:noFill/>
                </a:ln>
                <a:solidFill>
                  <a:schemeClr val="tx1"/>
                </a:solidFill>
                <a:effectLst/>
                <a:latin typeface="Arial" pitchFamily="34" charset="0"/>
                <a:cs typeface="Arial" pitchFamily="34" charset="0"/>
              </a:rPr>
              <a:t> </a:t>
            </a:r>
          </a:p>
        </p:txBody>
      </p:sp>
      <p:sp>
        <p:nvSpPr>
          <p:cNvPr id="56322" name="Rectangle 2"/>
          <p:cNvSpPr>
            <a:spLocks noChangeArrowheads="1"/>
          </p:cNvSpPr>
          <p:nvPr/>
        </p:nvSpPr>
        <p:spPr bwMode="auto">
          <a:xfrm>
            <a:off x="357158" y="3786190"/>
            <a:ext cx="8358246"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723900" marR="0" lvl="3" indent="-36195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Windows movie maker</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723900" marR="0" lvl="3" indent="-36195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Pinacle</a:t>
            </a: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 Studio</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723900" marR="0" lvl="3" indent="-36195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Allok</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6322"/>
                                        </p:tgtEl>
                                        <p:attrNameLst>
                                          <p:attrName>style.visibility</p:attrName>
                                        </p:attrNameLst>
                                      </p:cBhvr>
                                      <p:to>
                                        <p:strVal val="visible"/>
                                      </p:to>
                                    </p:set>
                                    <p:anim calcmode="discrete" valueType="clr">
                                      <p:cBhvr override="childStyle">
                                        <p:cTn id="7" dur="80"/>
                                        <p:tgtEl>
                                          <p:spTgt spid="5632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6322"/>
                                        </p:tgtEl>
                                        <p:attrNameLst>
                                          <p:attrName>fillcolor</p:attrName>
                                        </p:attrNameLst>
                                      </p:cBhvr>
                                      <p:tavLst>
                                        <p:tav tm="0">
                                          <p:val>
                                            <p:clrVal>
                                              <a:schemeClr val="accent2"/>
                                            </p:clrVal>
                                          </p:val>
                                        </p:tav>
                                        <p:tav tm="50000">
                                          <p:val>
                                            <p:clrVal>
                                              <a:schemeClr val="hlink"/>
                                            </p:clrVal>
                                          </p:val>
                                        </p:tav>
                                      </p:tavLst>
                                    </p:anim>
                                    <p:set>
                                      <p:cBhvr>
                                        <p:cTn id="9" dur="80"/>
                                        <p:tgtEl>
                                          <p:spTgt spid="5632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29444" cy="1143000"/>
          </a:xfrm>
        </p:spPr>
        <p:txBody>
          <a:bodyPr/>
          <a:lstStyle/>
          <a:p>
            <a:r>
              <a:rPr lang="id-ID" b="1" dirty="0"/>
              <a:t>Program Aplikasi</a:t>
            </a:r>
            <a:endParaRPr lang="id-ID" dirty="0"/>
          </a:p>
        </p:txBody>
      </p:sp>
      <p:sp>
        <p:nvSpPr>
          <p:cNvPr id="3" name="Rounded Rectangle 2"/>
          <p:cNvSpPr/>
          <p:nvPr/>
        </p:nvSpPr>
        <p:spPr>
          <a:xfrm>
            <a:off x="285720" y="1928802"/>
            <a:ext cx="2714612" cy="57150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id-ID" sz="2400" b="1" dirty="0">
                <a:solidFill>
                  <a:schemeClr val="tx1"/>
                </a:solidFill>
              </a:rPr>
              <a:t>Web Browser</a:t>
            </a:r>
          </a:p>
        </p:txBody>
      </p:sp>
      <p:sp>
        <p:nvSpPr>
          <p:cNvPr id="55297" name="Rectangle 1"/>
          <p:cNvSpPr>
            <a:spLocks noChangeArrowheads="1"/>
          </p:cNvSpPr>
          <p:nvPr/>
        </p:nvSpPr>
        <p:spPr bwMode="auto">
          <a:xfrm>
            <a:off x="357158" y="2714620"/>
            <a:ext cx="8286808"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84138" algn="l" defTabSz="914400" rtl="0" eaLnBrk="1" fontAlgn="base" latinLnBrk="0" hangingPunct="1">
              <a:lnSpc>
                <a:spcPct val="100000"/>
              </a:lnSpc>
              <a:spcBef>
                <a:spcPct val="0"/>
              </a:spcBef>
              <a:spcAft>
                <a:spcPct val="0"/>
              </a:spcAft>
              <a:buClrTx/>
              <a:buSzTx/>
              <a:buFontTx/>
              <a:buNone/>
              <a:tabLst/>
            </a:pPr>
            <a:r>
              <a:rPr kumimoji="0" lang="id-ID"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Software Aplikasi Web Browser</a:t>
            </a:r>
          </a:p>
          <a:p>
            <a:pPr marL="0" marR="0" lvl="0" indent="84138" algn="l" defTabSz="914400" rtl="0" eaLnBrk="0" fontAlgn="base" latinLnBrk="0" hangingPunct="0">
              <a:lnSpc>
                <a:spcPct val="100000"/>
              </a:lnSpc>
              <a:spcBef>
                <a:spcPct val="0"/>
              </a:spcBef>
              <a:spcAft>
                <a:spcPct val="0"/>
              </a:spcAft>
              <a:buClrTx/>
              <a:buSzTx/>
              <a:buFontTx/>
              <a:buNone/>
              <a:tabLst/>
            </a:pPr>
            <a:r>
              <a:rPr kumimoji="0" lang="id-ID"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Jenis software aplikasi yang digunakan untuk mengakses ke jaringan internet</a:t>
            </a:r>
            <a:r>
              <a:rPr kumimoji="0" lang="id-ID" sz="2000" b="0" i="0" u="none" strike="noStrike" cap="none" normalizeH="0" baseline="0" dirty="0">
                <a:ln>
                  <a:noFill/>
                </a:ln>
                <a:solidFill>
                  <a:schemeClr val="tx1"/>
                </a:solidFill>
                <a:effectLst/>
                <a:latin typeface="Arial" pitchFamily="34" charset="0"/>
                <a:cs typeface="Arial" pitchFamily="34" charset="0"/>
              </a:rPr>
              <a:t> </a:t>
            </a:r>
          </a:p>
        </p:txBody>
      </p:sp>
      <p:sp>
        <p:nvSpPr>
          <p:cNvPr id="55298" name="Rectangle 2"/>
          <p:cNvSpPr>
            <a:spLocks noChangeArrowheads="1"/>
          </p:cNvSpPr>
          <p:nvPr/>
        </p:nvSpPr>
        <p:spPr bwMode="auto">
          <a:xfrm>
            <a:off x="214282" y="3929066"/>
            <a:ext cx="857256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895350" marR="0" lvl="3" indent="-32385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Internet explorer</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895350" marR="0" lvl="3" indent="-32385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Mozilla </a:t>
            </a: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firefox</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895350" marR="0" lvl="3" indent="-32385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Google chrome</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895350" marR="0" lvl="3" indent="-32385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Opera</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895350" marR="0" lvl="3" indent="-32385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Safari</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5298"/>
                                        </p:tgtEl>
                                        <p:attrNameLst>
                                          <p:attrName>style.visibility</p:attrName>
                                        </p:attrNameLst>
                                      </p:cBhvr>
                                      <p:to>
                                        <p:strVal val="visible"/>
                                      </p:to>
                                    </p:set>
                                    <p:anim calcmode="discrete" valueType="clr">
                                      <p:cBhvr override="childStyle">
                                        <p:cTn id="7" dur="80"/>
                                        <p:tgtEl>
                                          <p:spTgt spid="5529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5298"/>
                                        </p:tgtEl>
                                        <p:attrNameLst>
                                          <p:attrName>fillcolor</p:attrName>
                                        </p:attrNameLst>
                                      </p:cBhvr>
                                      <p:tavLst>
                                        <p:tav tm="0">
                                          <p:val>
                                            <p:clrVal>
                                              <a:schemeClr val="accent2"/>
                                            </p:clrVal>
                                          </p:val>
                                        </p:tav>
                                        <p:tav tm="50000">
                                          <p:val>
                                            <p:clrVal>
                                              <a:schemeClr val="hlink"/>
                                            </p:clrVal>
                                          </p:val>
                                        </p:tav>
                                      </p:tavLst>
                                    </p:anim>
                                    <p:set>
                                      <p:cBhvr>
                                        <p:cTn id="9" dur="80"/>
                                        <p:tgtEl>
                                          <p:spTgt spid="5529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29444" cy="1143000"/>
          </a:xfrm>
        </p:spPr>
        <p:txBody>
          <a:bodyPr/>
          <a:lstStyle/>
          <a:p>
            <a:r>
              <a:rPr lang="id-ID" b="1" dirty="0"/>
              <a:t>Program Aplikasi</a:t>
            </a:r>
            <a:endParaRPr lang="id-ID" dirty="0"/>
          </a:p>
        </p:txBody>
      </p:sp>
      <p:sp>
        <p:nvSpPr>
          <p:cNvPr id="3" name="Rounded Rectangle 2"/>
          <p:cNvSpPr/>
          <p:nvPr/>
        </p:nvSpPr>
        <p:spPr>
          <a:xfrm>
            <a:off x="285720" y="1928802"/>
            <a:ext cx="2714612" cy="57150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id-ID" sz="2400" b="1" dirty="0">
                <a:solidFill>
                  <a:schemeClr val="tx1"/>
                </a:solidFill>
              </a:rPr>
              <a:t>Email client</a:t>
            </a:r>
          </a:p>
        </p:txBody>
      </p:sp>
      <p:sp>
        <p:nvSpPr>
          <p:cNvPr id="54273" name="Rectangle 1"/>
          <p:cNvSpPr>
            <a:spLocks noChangeArrowheads="1"/>
          </p:cNvSpPr>
          <p:nvPr/>
        </p:nvSpPr>
        <p:spPr bwMode="auto">
          <a:xfrm>
            <a:off x="214282" y="2786058"/>
            <a:ext cx="857256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84138" algn="l" defTabSz="914400" rtl="0" eaLnBrk="1" fontAlgn="base" latinLnBrk="0" hangingPunct="1">
              <a:lnSpc>
                <a:spcPct val="100000"/>
              </a:lnSpc>
              <a:spcBef>
                <a:spcPct val="0"/>
              </a:spcBef>
              <a:spcAft>
                <a:spcPct val="0"/>
              </a:spcAft>
              <a:buClrTx/>
              <a:buSzTx/>
              <a:buFontTx/>
              <a:buNone/>
              <a:tabLst/>
            </a:pPr>
            <a:r>
              <a:rPr kumimoji="0" lang="id-ID"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Software Aplikasi Email client</a:t>
            </a:r>
          </a:p>
          <a:p>
            <a:pPr marL="0" marR="0" lvl="0" indent="84138" algn="l" defTabSz="914400" rtl="0" eaLnBrk="0" fontAlgn="base" latinLnBrk="0" hangingPunct="0">
              <a:lnSpc>
                <a:spcPct val="100000"/>
              </a:lnSpc>
              <a:spcBef>
                <a:spcPct val="0"/>
              </a:spcBef>
              <a:spcAft>
                <a:spcPct val="0"/>
              </a:spcAft>
              <a:buClrTx/>
              <a:buSzTx/>
              <a:buFontTx/>
              <a:buNone/>
              <a:tabLst/>
            </a:pPr>
            <a:r>
              <a:rPr kumimoji="0" lang="id-ID"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Jenis software yang digunakan untuk mengakses suatu email</a:t>
            </a:r>
            <a:r>
              <a:rPr kumimoji="0" lang="id-ID" sz="2000" b="0" i="0" u="none" strike="noStrike" cap="none" normalizeH="0" baseline="0" dirty="0">
                <a:ln>
                  <a:noFill/>
                </a:ln>
                <a:solidFill>
                  <a:schemeClr val="tx1"/>
                </a:solidFill>
                <a:effectLst/>
                <a:latin typeface="Arial" pitchFamily="34" charset="0"/>
                <a:cs typeface="Arial" pitchFamily="34" charset="0"/>
              </a:rPr>
              <a:t> </a:t>
            </a:r>
          </a:p>
        </p:txBody>
      </p:sp>
      <p:sp>
        <p:nvSpPr>
          <p:cNvPr id="54274" name="Rectangle 2"/>
          <p:cNvSpPr>
            <a:spLocks noChangeArrowheads="1"/>
          </p:cNvSpPr>
          <p:nvPr/>
        </p:nvSpPr>
        <p:spPr bwMode="auto">
          <a:xfrm>
            <a:off x="500034" y="3571876"/>
            <a:ext cx="8358246"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723900" marR="0" lvl="3" indent="-34290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Mozilla Thunderbird</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723900" marR="0" lvl="3" indent="-34290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Gmail</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723900" marR="0" lvl="3" indent="-34290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yahoo massager</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4274"/>
                                        </p:tgtEl>
                                        <p:attrNameLst>
                                          <p:attrName>style.visibility</p:attrName>
                                        </p:attrNameLst>
                                      </p:cBhvr>
                                      <p:to>
                                        <p:strVal val="visible"/>
                                      </p:to>
                                    </p:set>
                                    <p:anim calcmode="discrete" valueType="clr">
                                      <p:cBhvr override="childStyle">
                                        <p:cTn id="7" dur="80"/>
                                        <p:tgtEl>
                                          <p:spTgt spid="5427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4274"/>
                                        </p:tgtEl>
                                        <p:attrNameLst>
                                          <p:attrName>fillcolor</p:attrName>
                                        </p:attrNameLst>
                                      </p:cBhvr>
                                      <p:tavLst>
                                        <p:tav tm="0">
                                          <p:val>
                                            <p:clrVal>
                                              <a:schemeClr val="accent2"/>
                                            </p:clrVal>
                                          </p:val>
                                        </p:tav>
                                        <p:tav tm="50000">
                                          <p:val>
                                            <p:clrVal>
                                              <a:schemeClr val="hlink"/>
                                            </p:clrVal>
                                          </p:val>
                                        </p:tav>
                                      </p:tavLst>
                                    </p:anim>
                                    <p:set>
                                      <p:cBhvr>
                                        <p:cTn id="9" dur="80"/>
                                        <p:tgtEl>
                                          <p:spTgt spid="5427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29444" cy="1143000"/>
          </a:xfrm>
        </p:spPr>
        <p:txBody>
          <a:bodyPr/>
          <a:lstStyle/>
          <a:p>
            <a:r>
              <a:rPr lang="id-ID" b="1" dirty="0"/>
              <a:t>Program Aplikasi</a:t>
            </a:r>
            <a:endParaRPr lang="id-ID" dirty="0"/>
          </a:p>
        </p:txBody>
      </p:sp>
      <p:sp>
        <p:nvSpPr>
          <p:cNvPr id="3" name="Rounded Rectangle 2"/>
          <p:cNvSpPr/>
          <p:nvPr/>
        </p:nvSpPr>
        <p:spPr>
          <a:xfrm>
            <a:off x="285720" y="1928802"/>
            <a:ext cx="2714612" cy="57150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id-ID" sz="2400" b="1" dirty="0">
                <a:solidFill>
                  <a:schemeClr val="tx1"/>
                </a:solidFill>
              </a:rPr>
              <a:t>Desain Grafis</a:t>
            </a:r>
          </a:p>
        </p:txBody>
      </p:sp>
      <p:sp>
        <p:nvSpPr>
          <p:cNvPr id="63489" name="Rectangle 1"/>
          <p:cNvSpPr>
            <a:spLocks noChangeArrowheads="1"/>
          </p:cNvSpPr>
          <p:nvPr/>
        </p:nvSpPr>
        <p:spPr bwMode="auto">
          <a:xfrm>
            <a:off x="285720" y="2786058"/>
            <a:ext cx="885828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kumimoji="0" lang="id-ID"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Software Aplikasi Desain Grafis</a:t>
            </a:r>
          </a:p>
          <a:p>
            <a:pPr marR="0" lvl="0" algn="l" defTabSz="914400" rtl="0" eaLnBrk="0" fontAlgn="base" latinLnBrk="0" hangingPunct="0">
              <a:lnSpc>
                <a:spcPct val="100000"/>
              </a:lnSpc>
              <a:spcBef>
                <a:spcPct val="0"/>
              </a:spcBef>
              <a:spcAft>
                <a:spcPct val="0"/>
              </a:spcAft>
              <a:buClrTx/>
              <a:buSzTx/>
              <a:buFontTx/>
              <a:buNone/>
              <a:tabLst/>
            </a:pPr>
            <a:r>
              <a:rPr kumimoji="0" lang="id-ID"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Software ini pada dasarnya dipakai untuk pembuatan rancang bangun (design) sebuah benda, ruangan, bangunan gedung, peta kota dan sebagainya</a:t>
            </a:r>
            <a:r>
              <a:rPr kumimoji="0" lang="id-ID" sz="2000" b="0" i="0" u="none" strike="noStrike" cap="none" normalizeH="0" baseline="0" dirty="0">
                <a:ln>
                  <a:noFill/>
                </a:ln>
                <a:solidFill>
                  <a:schemeClr val="tx1"/>
                </a:solidFill>
                <a:effectLst/>
                <a:latin typeface="Arial" pitchFamily="34" charset="0"/>
                <a:cs typeface="Arial" pitchFamily="34" charset="0"/>
              </a:rPr>
              <a:t> </a:t>
            </a:r>
          </a:p>
        </p:txBody>
      </p:sp>
      <p:sp>
        <p:nvSpPr>
          <p:cNvPr id="63490" name="Rectangle 2"/>
          <p:cNvSpPr>
            <a:spLocks noChangeArrowheads="1"/>
          </p:cNvSpPr>
          <p:nvPr/>
        </p:nvSpPr>
        <p:spPr bwMode="auto">
          <a:xfrm>
            <a:off x="214282" y="4214818"/>
            <a:ext cx="3286148"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800100" marR="0" lvl="3" indent="-323850" algn="just"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Adobe Photoshop</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800100" marR="0" lvl="3" indent="-32385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ACDSee</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800100" marR="0" lvl="3" indent="-32385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Paint</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800100" marR="0" lvl="3" indent="-32385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Photopaint</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800100" marR="0" lvl="3" indent="-32385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Freehand</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800100" marR="0" lvl="3" indent="-32385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AutoCad</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800100" marR="0" lvl="3" indent="-32385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Nero</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6" name="Rectangle 5"/>
          <p:cNvSpPr/>
          <p:nvPr/>
        </p:nvSpPr>
        <p:spPr>
          <a:xfrm>
            <a:off x="3286116" y="3857628"/>
            <a:ext cx="4572000" cy="2554545"/>
          </a:xfrm>
          <a:prstGeom prst="rect">
            <a:avLst/>
          </a:prstGeom>
        </p:spPr>
        <p:txBody>
          <a:bodyPr>
            <a:spAutoFit/>
          </a:bodyPr>
          <a:lstStyle/>
          <a:p>
            <a:pPr marL="800100" lvl="3" indent="-323850" algn="just" eaLnBrk="0" fontAlgn="base" hangingPunct="0">
              <a:spcBef>
                <a:spcPct val="0"/>
              </a:spcBef>
              <a:spcAft>
                <a:spcPct val="0"/>
              </a:spcAft>
              <a:buFontTx/>
              <a:buChar char="•"/>
            </a:pPr>
            <a:endParaRPr lang="id-ID" sz="2000" dirty="0">
              <a:latin typeface="Arial" pitchFamily="34" charset="0"/>
              <a:cs typeface="Arial" pitchFamily="34" charset="0"/>
            </a:endParaRPr>
          </a:p>
          <a:p>
            <a:pPr marL="800100" lvl="3" indent="-323850" algn="just" eaLnBrk="0" fontAlgn="base" hangingPunct="0">
              <a:spcBef>
                <a:spcPct val="0"/>
              </a:spcBef>
              <a:spcAft>
                <a:spcPct val="0"/>
              </a:spcAft>
              <a:buFontTx/>
              <a:buChar char="•"/>
            </a:pPr>
            <a:r>
              <a:rPr lang="en-US" sz="2000" dirty="0">
                <a:latin typeface="Tahoma" pitchFamily="34" charset="0"/>
                <a:ea typeface="Times New Roman" pitchFamily="18" charset="0"/>
                <a:cs typeface="Tahoma" pitchFamily="34" charset="0"/>
              </a:rPr>
              <a:t>Jet  Audio</a:t>
            </a:r>
            <a:endParaRPr lang="id-ID" sz="2000" dirty="0">
              <a:latin typeface="Arial" pitchFamily="34" charset="0"/>
              <a:cs typeface="Arial" pitchFamily="34" charset="0"/>
            </a:endParaRPr>
          </a:p>
          <a:p>
            <a:pPr marL="800100" lvl="3" indent="-323850" algn="just" eaLnBrk="0" fontAlgn="base" hangingPunct="0">
              <a:spcBef>
                <a:spcPct val="0"/>
              </a:spcBef>
              <a:spcAft>
                <a:spcPct val="0"/>
              </a:spcAft>
              <a:buFontTx/>
              <a:buChar char="•"/>
            </a:pPr>
            <a:r>
              <a:rPr lang="en-US" sz="2000" dirty="0" err="1">
                <a:latin typeface="Tahoma" pitchFamily="34" charset="0"/>
                <a:ea typeface="Times New Roman" pitchFamily="18" charset="0"/>
                <a:cs typeface="Tahoma" pitchFamily="34" charset="0"/>
              </a:rPr>
              <a:t>WinISO</a:t>
            </a:r>
            <a:endParaRPr lang="id-ID" sz="2000" dirty="0">
              <a:latin typeface="Arial" pitchFamily="34" charset="0"/>
              <a:cs typeface="Arial" pitchFamily="34" charset="0"/>
            </a:endParaRPr>
          </a:p>
          <a:p>
            <a:pPr marL="800100" lvl="3" indent="-323850" algn="just" eaLnBrk="0" fontAlgn="base" hangingPunct="0">
              <a:spcBef>
                <a:spcPct val="0"/>
              </a:spcBef>
              <a:spcAft>
                <a:spcPct val="0"/>
              </a:spcAft>
              <a:buFontTx/>
              <a:buChar char="•"/>
            </a:pPr>
            <a:r>
              <a:rPr lang="en-US" sz="2000" dirty="0">
                <a:latin typeface="Tahoma" pitchFamily="34" charset="0"/>
                <a:ea typeface="Times New Roman" pitchFamily="18" charset="0"/>
                <a:cs typeface="Tahoma" pitchFamily="34" charset="0"/>
              </a:rPr>
              <a:t>Daemon Tools</a:t>
            </a:r>
            <a:endParaRPr lang="id-ID" sz="2000" dirty="0">
              <a:latin typeface="Arial" pitchFamily="34" charset="0"/>
              <a:cs typeface="Arial" pitchFamily="34" charset="0"/>
            </a:endParaRPr>
          </a:p>
          <a:p>
            <a:pPr marL="800100" lvl="3" indent="-323850" algn="just" eaLnBrk="0" fontAlgn="base" hangingPunct="0">
              <a:spcBef>
                <a:spcPct val="0"/>
              </a:spcBef>
              <a:spcAft>
                <a:spcPct val="0"/>
              </a:spcAft>
              <a:buFontTx/>
              <a:buChar char="•"/>
            </a:pPr>
            <a:r>
              <a:rPr lang="en-US" sz="2000" dirty="0" err="1">
                <a:latin typeface="Tahoma" pitchFamily="34" charset="0"/>
                <a:ea typeface="Times New Roman" pitchFamily="18" charset="0"/>
                <a:cs typeface="Tahoma" pitchFamily="34" charset="0"/>
              </a:rPr>
              <a:t>UltraISO</a:t>
            </a:r>
            <a:endParaRPr lang="id-ID" sz="2000" dirty="0">
              <a:latin typeface="Arial" pitchFamily="34" charset="0"/>
              <a:cs typeface="Arial" pitchFamily="34" charset="0"/>
            </a:endParaRPr>
          </a:p>
          <a:p>
            <a:pPr marL="800100" lvl="3" indent="-323850" algn="just" eaLnBrk="0" fontAlgn="base" hangingPunct="0">
              <a:spcBef>
                <a:spcPct val="0"/>
              </a:spcBef>
              <a:spcAft>
                <a:spcPct val="0"/>
              </a:spcAft>
              <a:buFontTx/>
              <a:buChar char="•"/>
            </a:pPr>
            <a:r>
              <a:rPr lang="en-US" sz="2000" dirty="0" err="1">
                <a:latin typeface="Tahoma" pitchFamily="34" charset="0"/>
                <a:ea typeface="Times New Roman" pitchFamily="18" charset="0"/>
                <a:cs typeface="Tahoma" pitchFamily="34" charset="0"/>
              </a:rPr>
              <a:t>CloneCD</a:t>
            </a:r>
            <a:endParaRPr lang="id-ID" sz="2000" dirty="0">
              <a:latin typeface="Arial" pitchFamily="34" charset="0"/>
              <a:cs typeface="Arial" pitchFamily="34" charset="0"/>
            </a:endParaRPr>
          </a:p>
          <a:p>
            <a:pPr marL="800100" lvl="3" indent="-323850" algn="just" eaLnBrk="0" fontAlgn="base" hangingPunct="0">
              <a:spcBef>
                <a:spcPct val="0"/>
              </a:spcBef>
              <a:spcAft>
                <a:spcPct val="0"/>
              </a:spcAft>
              <a:buFontTx/>
              <a:buChar char="•"/>
            </a:pPr>
            <a:r>
              <a:rPr lang="en-US" sz="2000" dirty="0" err="1">
                <a:latin typeface="Tahoma" pitchFamily="34" charset="0"/>
                <a:ea typeface="Times New Roman" pitchFamily="18" charset="0"/>
                <a:cs typeface="Tahoma" pitchFamily="34" charset="0"/>
              </a:rPr>
              <a:t>CloneDVD</a:t>
            </a:r>
            <a:endParaRPr lang="id-ID" sz="2000" dirty="0">
              <a:latin typeface="Arial" pitchFamily="34" charset="0"/>
              <a:cs typeface="Arial" pitchFamily="34" charset="0"/>
            </a:endParaRPr>
          </a:p>
          <a:p>
            <a:pPr marL="800100" lvl="3" indent="-323850" algn="just" eaLnBrk="0" fontAlgn="base" hangingPunct="0">
              <a:spcBef>
                <a:spcPct val="0"/>
              </a:spcBef>
              <a:spcAft>
                <a:spcPct val="0"/>
              </a:spcAft>
              <a:buFontTx/>
              <a:buChar char="•"/>
            </a:pPr>
            <a:r>
              <a:rPr lang="en-US" sz="2000" dirty="0">
                <a:latin typeface="Tahoma" pitchFamily="34" charset="0"/>
                <a:ea typeface="Times New Roman" pitchFamily="18" charset="0"/>
                <a:cs typeface="Tahoma" pitchFamily="34" charset="0"/>
              </a:rPr>
              <a:t>Alcohol 120%</a:t>
            </a:r>
            <a:endParaRPr lang="en-US" sz="20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3490"/>
                                        </p:tgtEl>
                                        <p:attrNameLst>
                                          <p:attrName>style.visibility</p:attrName>
                                        </p:attrNameLst>
                                      </p:cBhvr>
                                      <p:to>
                                        <p:strVal val="visible"/>
                                      </p:to>
                                    </p:set>
                                    <p:anim calcmode="discrete" valueType="clr">
                                      <p:cBhvr override="childStyle">
                                        <p:cTn id="7" dur="80"/>
                                        <p:tgtEl>
                                          <p:spTgt spid="6349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3490"/>
                                        </p:tgtEl>
                                        <p:attrNameLst>
                                          <p:attrName>fillcolor</p:attrName>
                                        </p:attrNameLst>
                                      </p:cBhvr>
                                      <p:tavLst>
                                        <p:tav tm="0">
                                          <p:val>
                                            <p:clrVal>
                                              <a:schemeClr val="accent2"/>
                                            </p:clrVal>
                                          </p:val>
                                        </p:tav>
                                        <p:tav tm="50000">
                                          <p:val>
                                            <p:clrVal>
                                              <a:schemeClr val="hlink"/>
                                            </p:clrVal>
                                          </p:val>
                                        </p:tav>
                                      </p:tavLst>
                                    </p:anim>
                                    <p:set>
                                      <p:cBhvr>
                                        <p:cTn id="9" dur="80"/>
                                        <p:tgtEl>
                                          <p:spTgt spid="63490"/>
                                        </p:tgtEl>
                                        <p:attrNameLst>
                                          <p:attrName>fill.type</p:attrName>
                                        </p:attrNameLst>
                                      </p:cBhvr>
                                      <p:to>
                                        <p:strVal val="solid"/>
                                      </p:to>
                                    </p:set>
                                  </p:childTnLst>
                                </p:cTn>
                              </p:par>
                            </p:childTnLst>
                          </p:cTn>
                        </p:par>
                        <p:par>
                          <p:cTn id="10" fill="hold">
                            <p:stCondLst>
                              <p:cond delay="2200"/>
                            </p:stCondLst>
                            <p:childTnLst>
                              <p:par>
                                <p:cTn id="11" presetID="27" presetClass="entr" presetSubtype="0" fill="hold" grpId="0" nodeType="afterEffect">
                                  <p:stCondLst>
                                    <p:cond delay="0"/>
                                  </p:stCondLst>
                                  <p:iterate type="lt">
                                    <p:tmPct val="50000"/>
                                  </p:iterate>
                                  <p:childTnLst>
                                    <p:set>
                                      <p:cBhvr>
                                        <p:cTn id="12" dur="1" fill="hold">
                                          <p:stCondLst>
                                            <p:cond delay="0"/>
                                          </p:stCondLst>
                                        </p:cTn>
                                        <p:tgtEl>
                                          <p:spTgt spid="6"/>
                                        </p:tgtEl>
                                        <p:attrNameLst>
                                          <p:attrName>style.visibility</p:attrName>
                                        </p:attrNameLst>
                                      </p:cBhvr>
                                      <p:to>
                                        <p:strVal val="visible"/>
                                      </p:to>
                                    </p:set>
                                    <p:anim calcmode="discrete" valueType="clr">
                                      <p:cBhvr override="childStyle">
                                        <p:cTn id="13"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6"/>
                                        </p:tgtEl>
                                        <p:attrNameLst>
                                          <p:attrName>fillcolor</p:attrName>
                                        </p:attrNameLst>
                                      </p:cBhvr>
                                      <p:tavLst>
                                        <p:tav tm="0">
                                          <p:val>
                                            <p:clrVal>
                                              <a:schemeClr val="accent2"/>
                                            </p:clrVal>
                                          </p:val>
                                        </p:tav>
                                        <p:tav tm="50000">
                                          <p:val>
                                            <p:clrVal>
                                              <a:schemeClr val="hlink"/>
                                            </p:clrVal>
                                          </p:val>
                                        </p:tav>
                                      </p:tavLst>
                                    </p:anim>
                                    <p:set>
                                      <p:cBhvr>
                                        <p:cTn id="15" dur="80"/>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29444" cy="1143000"/>
          </a:xfrm>
        </p:spPr>
        <p:txBody>
          <a:bodyPr/>
          <a:lstStyle/>
          <a:p>
            <a:r>
              <a:rPr lang="id-ID" b="1" dirty="0"/>
              <a:t>Program Aplikasi</a:t>
            </a:r>
            <a:endParaRPr lang="id-ID" dirty="0"/>
          </a:p>
        </p:txBody>
      </p:sp>
      <p:sp>
        <p:nvSpPr>
          <p:cNvPr id="3" name="Rounded Rectangle 2"/>
          <p:cNvSpPr/>
          <p:nvPr/>
        </p:nvSpPr>
        <p:spPr>
          <a:xfrm>
            <a:off x="285720" y="1928802"/>
            <a:ext cx="2714612" cy="57150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id-ID" sz="2400" b="1" dirty="0">
                <a:solidFill>
                  <a:schemeClr val="tx1"/>
                </a:solidFill>
              </a:rPr>
              <a:t>Presentasi</a:t>
            </a:r>
          </a:p>
        </p:txBody>
      </p:sp>
      <p:sp>
        <p:nvSpPr>
          <p:cNvPr id="62465" name="Rectangle 1"/>
          <p:cNvSpPr>
            <a:spLocks noChangeArrowheads="1"/>
          </p:cNvSpPr>
          <p:nvPr/>
        </p:nvSpPr>
        <p:spPr bwMode="auto">
          <a:xfrm>
            <a:off x="285720" y="2786058"/>
            <a:ext cx="885828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Software Aplikasi Pengolah Presentasi</a:t>
            </a:r>
          </a:p>
          <a:p>
            <a:pPr marL="0" marR="0" lvl="0" indent="0" algn="l" defTabSz="914400" rtl="0" eaLnBrk="0" fontAlgn="base" latinLnBrk="0" hangingPunct="0">
              <a:lnSpc>
                <a:spcPct val="100000"/>
              </a:lnSpc>
              <a:spcBef>
                <a:spcPct val="0"/>
              </a:spcBef>
              <a:spcAft>
                <a:spcPct val="0"/>
              </a:spcAft>
              <a:buClrTx/>
              <a:buSzTx/>
              <a:buFontTx/>
              <a:buNone/>
              <a:tabLst/>
            </a:pPr>
            <a:r>
              <a:rPr kumimoji="0" lang="id-ID"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adalah program aplikasi yang di gunakan untuk merancang slide yang biasa digunakan untuk presentasi dalam suatu pertemuan</a:t>
            </a:r>
            <a:r>
              <a:rPr kumimoji="0" lang="id-ID" sz="2000" b="0" i="0" u="none" strike="noStrike" cap="none" normalizeH="0" baseline="0" dirty="0">
                <a:ln>
                  <a:noFill/>
                </a:ln>
                <a:solidFill>
                  <a:schemeClr val="tx1"/>
                </a:solidFill>
                <a:effectLst/>
                <a:latin typeface="Arial" pitchFamily="34" charset="0"/>
                <a:cs typeface="Arial" pitchFamily="34" charset="0"/>
              </a:rPr>
              <a:t> </a:t>
            </a:r>
          </a:p>
        </p:txBody>
      </p:sp>
      <p:sp>
        <p:nvSpPr>
          <p:cNvPr id="62466" name="Rectangle 2"/>
          <p:cNvSpPr>
            <a:spLocks noChangeArrowheads="1"/>
          </p:cNvSpPr>
          <p:nvPr/>
        </p:nvSpPr>
        <p:spPr bwMode="auto">
          <a:xfrm>
            <a:off x="357158" y="3929066"/>
            <a:ext cx="8501122"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628650" marR="0" lvl="3" indent="-266700" algn="just"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Microsoft PowerPoint</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628650" marR="0" lvl="3" indent="-26670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Presentation, Impress</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628650" marR="0" lvl="3" indent="-26670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Macromedia Flash</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628650" marR="0" lvl="3" indent="-26670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Macromedia </a:t>
            </a: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Authorware</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2466"/>
                                        </p:tgtEl>
                                        <p:attrNameLst>
                                          <p:attrName>style.visibility</p:attrName>
                                        </p:attrNameLst>
                                      </p:cBhvr>
                                      <p:to>
                                        <p:strVal val="visible"/>
                                      </p:to>
                                    </p:set>
                                    <p:anim calcmode="discrete" valueType="clr">
                                      <p:cBhvr override="childStyle">
                                        <p:cTn id="7" dur="80"/>
                                        <p:tgtEl>
                                          <p:spTgt spid="6246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2466"/>
                                        </p:tgtEl>
                                        <p:attrNameLst>
                                          <p:attrName>fillcolor</p:attrName>
                                        </p:attrNameLst>
                                      </p:cBhvr>
                                      <p:tavLst>
                                        <p:tav tm="0">
                                          <p:val>
                                            <p:clrVal>
                                              <a:schemeClr val="accent2"/>
                                            </p:clrVal>
                                          </p:val>
                                        </p:tav>
                                        <p:tav tm="50000">
                                          <p:val>
                                            <p:clrVal>
                                              <a:schemeClr val="hlink"/>
                                            </p:clrVal>
                                          </p:val>
                                        </p:tav>
                                      </p:tavLst>
                                    </p:anim>
                                    <p:set>
                                      <p:cBhvr>
                                        <p:cTn id="9" dur="80"/>
                                        <p:tgtEl>
                                          <p:spTgt spid="6246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29444" cy="1143000"/>
          </a:xfrm>
        </p:spPr>
        <p:txBody>
          <a:bodyPr/>
          <a:lstStyle/>
          <a:p>
            <a:r>
              <a:rPr lang="id-ID" b="1" dirty="0"/>
              <a:t>Program Aplikasi</a:t>
            </a:r>
            <a:endParaRPr lang="id-ID" dirty="0"/>
          </a:p>
        </p:txBody>
      </p:sp>
      <p:sp>
        <p:nvSpPr>
          <p:cNvPr id="3" name="Rounded Rectangle 2"/>
          <p:cNvSpPr/>
          <p:nvPr/>
        </p:nvSpPr>
        <p:spPr>
          <a:xfrm>
            <a:off x="285720" y="1928802"/>
            <a:ext cx="2714612" cy="57150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id-ID" sz="2400" b="1" dirty="0">
                <a:solidFill>
                  <a:schemeClr val="tx1"/>
                </a:solidFill>
              </a:rPr>
              <a:t>Multimedia</a:t>
            </a:r>
          </a:p>
        </p:txBody>
      </p:sp>
      <p:sp>
        <p:nvSpPr>
          <p:cNvPr id="61441" name="Rectangle 1"/>
          <p:cNvSpPr>
            <a:spLocks noChangeArrowheads="1"/>
          </p:cNvSpPr>
          <p:nvPr/>
        </p:nvSpPr>
        <p:spPr bwMode="auto">
          <a:xfrm>
            <a:off x="285720" y="2857496"/>
            <a:ext cx="857256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kumimoji="0" lang="id-ID"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Software Aplikasi Multimedia</a:t>
            </a:r>
          </a:p>
          <a:p>
            <a:pPr marR="0" lvl="0" algn="l" defTabSz="914400" rtl="0" eaLnBrk="0" fontAlgn="base" latinLnBrk="0" hangingPunct="0">
              <a:lnSpc>
                <a:spcPct val="100000"/>
              </a:lnSpc>
              <a:spcBef>
                <a:spcPct val="0"/>
              </a:spcBef>
              <a:spcAft>
                <a:spcPct val="0"/>
              </a:spcAft>
              <a:buClrTx/>
              <a:buSzTx/>
              <a:buFontTx/>
              <a:buNone/>
              <a:tabLst/>
            </a:pPr>
            <a:r>
              <a:rPr kumimoji="0" lang="id-ID"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Program ini berfungsi untuk mengolah multimedia seperti audio maupun video</a:t>
            </a:r>
            <a:r>
              <a:rPr kumimoji="0" lang="id-ID" sz="2000" b="0" i="0" u="none" strike="noStrike" cap="none" normalizeH="0" baseline="0" dirty="0">
                <a:ln>
                  <a:noFill/>
                </a:ln>
                <a:solidFill>
                  <a:schemeClr val="tx1"/>
                </a:solidFill>
                <a:effectLst/>
                <a:latin typeface="Arial" pitchFamily="34" charset="0"/>
                <a:cs typeface="Arial" pitchFamily="34" charset="0"/>
              </a:rPr>
              <a:t> </a:t>
            </a:r>
          </a:p>
        </p:txBody>
      </p:sp>
      <p:sp>
        <p:nvSpPr>
          <p:cNvPr id="61442" name="Rectangle 2"/>
          <p:cNvSpPr>
            <a:spLocks noChangeArrowheads="1"/>
          </p:cNvSpPr>
          <p:nvPr/>
        </p:nvSpPr>
        <p:spPr bwMode="auto">
          <a:xfrm>
            <a:off x="285720" y="3929066"/>
            <a:ext cx="857256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33400" marR="0" lvl="3" indent="-247650" algn="just" defTabSz="914400" rtl="0" eaLnBrk="1" fontAlgn="base" latinLnBrk="0" hangingPunct="1">
              <a:lnSpc>
                <a:spcPct val="100000"/>
              </a:lnSpc>
              <a:spcBef>
                <a:spcPct val="0"/>
              </a:spcBef>
              <a:spcAft>
                <a:spcPct val="0"/>
              </a:spcAft>
              <a:buClrTx/>
              <a:buSzTx/>
              <a:buFontTx/>
              <a:buChar char="•"/>
            </a:pP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Winamp</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533400" marR="0" lvl="3" indent="-247650" algn="just" defTabSz="914400" rtl="0" eaLnBrk="0" fontAlgn="base" latinLnBrk="0" hangingPunct="0">
              <a:lnSpc>
                <a:spcPct val="100000"/>
              </a:lnSpc>
              <a:spcBef>
                <a:spcPct val="0"/>
              </a:spcBef>
              <a:spcAft>
                <a:spcPct val="0"/>
              </a:spcAft>
              <a:buClrTx/>
              <a:buSzTx/>
              <a:buFontTx/>
              <a:buChar char="•"/>
            </a:pPr>
            <a:r>
              <a:rPr kumimoji="0" lang="en-US" sz="2000" b="0" i="0" u="none" strike="noStrike" cap="none" normalizeH="0" baseline="0" dirty="0" err="1">
                <a:ln>
                  <a:noFill/>
                </a:ln>
                <a:solidFill>
                  <a:schemeClr val="tx1"/>
                </a:solidFill>
                <a:effectLst/>
                <a:latin typeface="Tahoma" pitchFamily="34" charset="0"/>
                <a:ea typeface="Times New Roman" pitchFamily="18" charset="0"/>
                <a:cs typeface="Tahoma" pitchFamily="34" charset="0"/>
              </a:rPr>
              <a:t>WIndows</a:t>
            </a: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 Media Player</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533400" marR="0" lvl="3" indent="-247650" algn="just" defTabSz="914400" rtl="0" eaLnBrk="0" fontAlgn="base" latinLnBrk="0" hangingPunct="0">
              <a:lnSpc>
                <a:spcPct val="100000"/>
              </a:lnSpc>
              <a:spcBef>
                <a:spcPct val="0"/>
              </a:spcBef>
              <a:spcAft>
                <a:spcPct val="0"/>
              </a:spcAft>
              <a:buClrTx/>
              <a:buSzTx/>
              <a:buFontTx/>
              <a:buChar char="•"/>
            </a:pPr>
            <a:r>
              <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FLV Player</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1442"/>
                                        </p:tgtEl>
                                        <p:attrNameLst>
                                          <p:attrName>style.visibility</p:attrName>
                                        </p:attrNameLst>
                                      </p:cBhvr>
                                      <p:to>
                                        <p:strVal val="visible"/>
                                      </p:to>
                                    </p:set>
                                    <p:anim calcmode="discrete" valueType="clr">
                                      <p:cBhvr override="childStyle">
                                        <p:cTn id="7" dur="80"/>
                                        <p:tgtEl>
                                          <p:spTgt spid="6144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1442"/>
                                        </p:tgtEl>
                                        <p:attrNameLst>
                                          <p:attrName>fillcolor</p:attrName>
                                        </p:attrNameLst>
                                      </p:cBhvr>
                                      <p:tavLst>
                                        <p:tav tm="0">
                                          <p:val>
                                            <p:clrVal>
                                              <a:schemeClr val="accent2"/>
                                            </p:clrVal>
                                          </p:val>
                                        </p:tav>
                                        <p:tav tm="50000">
                                          <p:val>
                                            <p:clrVal>
                                              <a:schemeClr val="hlink"/>
                                            </p:clrVal>
                                          </p:val>
                                        </p:tav>
                                      </p:tavLst>
                                    </p:anim>
                                    <p:set>
                                      <p:cBhvr>
                                        <p:cTn id="9" dur="80"/>
                                        <p:tgtEl>
                                          <p:spTgt spid="6144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29444" cy="1143000"/>
          </a:xfrm>
        </p:spPr>
        <p:txBody>
          <a:bodyPr>
            <a:normAutofit/>
          </a:bodyPr>
          <a:lstStyle/>
          <a:p>
            <a:r>
              <a:rPr lang="id-ID" b="1" dirty="0"/>
              <a:t>Sistem Operasi</a:t>
            </a:r>
            <a:endParaRPr lang="id-ID" dirty="0"/>
          </a:p>
        </p:txBody>
      </p:sp>
      <p:sp>
        <p:nvSpPr>
          <p:cNvPr id="5" name="Rectangle 4"/>
          <p:cNvSpPr/>
          <p:nvPr/>
        </p:nvSpPr>
        <p:spPr>
          <a:xfrm>
            <a:off x="357158" y="2428868"/>
            <a:ext cx="8572560" cy="2585323"/>
          </a:xfrm>
          <a:prstGeom prst="rect">
            <a:avLst/>
          </a:prstGeom>
        </p:spPr>
        <p:txBody>
          <a:bodyPr wrap="square">
            <a:spAutoFit/>
          </a:bodyPr>
          <a:lstStyle/>
          <a:p>
            <a:r>
              <a:rPr lang="id-ID" dirty="0"/>
              <a:t>Sistem Operasi berfungsi sebagai penghubung antara lapisan hardware dan lapisan software. selain itu, Sistem Operasi komputer juga melakukan semua perintah perintah penting dalam komputer, serta menjamin aplikasi-aplikasi yang berbeda fungsinya dapat berjalan lancar secara bersamaan tanpa hambatan. </a:t>
            </a:r>
            <a:r>
              <a:rPr lang="id-ID" i="1" dirty="0"/>
              <a:t>Sistem Operasi Komputer</a:t>
            </a:r>
            <a:r>
              <a:rPr lang="id-ID" dirty="0"/>
              <a:t> menjamin aplikasi perangkat lunak lainnya bisa memakai memori, melakukan input serta output terhadap peralatan lain, dan mempunya akses kepada sistem file. Jika beberapa aplikasi berjalan secara bersamaan, maka </a:t>
            </a:r>
            <a:r>
              <a:rPr lang="id-ID" b="1" dirty="0"/>
              <a:t>Sistem Operasi Kompute</a:t>
            </a:r>
            <a:r>
              <a:rPr lang="id-ID" dirty="0"/>
              <a:t>r akan mengatur jadwal yang tepat, sehingga sebisa mungkin semua proses pada komputer yang berjalan mendapatkan waktu yang cukup untuk menggunakan CPU dan tidak saling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29444" cy="1143000"/>
          </a:xfrm>
        </p:spPr>
        <p:txBody>
          <a:bodyPr>
            <a:normAutofit/>
          </a:bodyPr>
          <a:lstStyle/>
          <a:p>
            <a:r>
              <a:rPr lang="id-ID" b="1" dirty="0"/>
              <a:t>Sistem Operasi</a:t>
            </a:r>
            <a:endParaRPr lang="id-ID" dirty="0"/>
          </a:p>
        </p:txBody>
      </p:sp>
      <p:pic>
        <p:nvPicPr>
          <p:cNvPr id="12" name="Picture 11"/>
          <p:cNvPicPr/>
          <p:nvPr/>
        </p:nvPicPr>
        <p:blipFill>
          <a:blip r:embed="rId2" cstate="print"/>
          <a:srcRect/>
          <a:stretch>
            <a:fillRect/>
          </a:stretch>
        </p:blipFill>
        <p:spPr bwMode="auto">
          <a:xfrm>
            <a:off x="357158" y="1928802"/>
            <a:ext cx="1500198" cy="1285884"/>
          </a:xfrm>
          <a:prstGeom prst="rect">
            <a:avLst/>
          </a:prstGeom>
          <a:noFill/>
          <a:ln w="9525">
            <a:noFill/>
            <a:miter lim="800000"/>
            <a:headEnd/>
            <a:tailEnd/>
          </a:ln>
        </p:spPr>
      </p:pic>
      <p:sp>
        <p:nvSpPr>
          <p:cNvPr id="13" name="Rectangle 12"/>
          <p:cNvSpPr/>
          <p:nvPr/>
        </p:nvSpPr>
        <p:spPr>
          <a:xfrm>
            <a:off x="285720" y="3214686"/>
            <a:ext cx="1643074" cy="646331"/>
          </a:xfrm>
          <a:prstGeom prst="rect">
            <a:avLst/>
          </a:prstGeom>
        </p:spPr>
        <p:txBody>
          <a:bodyPr wrap="square">
            <a:spAutoFit/>
          </a:bodyPr>
          <a:lstStyle/>
          <a:p>
            <a:r>
              <a:rPr lang="id-ID" dirty="0"/>
              <a:t>Disk Operating System (DOS)</a:t>
            </a:r>
          </a:p>
        </p:txBody>
      </p:sp>
      <p:sp>
        <p:nvSpPr>
          <p:cNvPr id="14" name="Rectangle 13"/>
          <p:cNvSpPr/>
          <p:nvPr/>
        </p:nvSpPr>
        <p:spPr>
          <a:xfrm>
            <a:off x="2214546" y="1928802"/>
            <a:ext cx="6643718" cy="1754326"/>
          </a:xfrm>
          <a:prstGeom prst="rect">
            <a:avLst/>
          </a:prstGeom>
        </p:spPr>
        <p:txBody>
          <a:bodyPr wrap="square">
            <a:spAutoFit/>
          </a:bodyPr>
          <a:lstStyle/>
          <a:p>
            <a:r>
              <a:rPr lang="id-ID" dirty="0"/>
              <a:t>Sistem operasi ini merupakan keluarga sistem operasi yang banyak digunakan dikomputer pribadi pada era tahun 1975 yang pada saat itu digunakan di komput er pribadi pertama Altair. Sistem operasi ini masih menggunakan antar muka berbasis teks dengan tanda kesiapan menerima perintah dari pengguna yang disebut sebagai prompt.</a:t>
            </a:r>
          </a:p>
        </p:txBody>
      </p:sp>
      <p:pic>
        <p:nvPicPr>
          <p:cNvPr id="15" name="Picture 14"/>
          <p:cNvPicPr/>
          <p:nvPr/>
        </p:nvPicPr>
        <p:blipFill>
          <a:blip r:embed="rId3" cstate="print"/>
          <a:srcRect/>
          <a:stretch>
            <a:fillRect/>
          </a:stretch>
        </p:blipFill>
        <p:spPr bwMode="auto">
          <a:xfrm>
            <a:off x="357158" y="4425743"/>
            <a:ext cx="1571636" cy="1071570"/>
          </a:xfrm>
          <a:prstGeom prst="rect">
            <a:avLst/>
          </a:prstGeom>
          <a:noFill/>
          <a:ln w="9525">
            <a:noFill/>
            <a:miter lim="800000"/>
            <a:headEnd/>
            <a:tailEnd/>
          </a:ln>
        </p:spPr>
      </p:pic>
      <p:sp>
        <p:nvSpPr>
          <p:cNvPr id="16" name="Rectangle 15"/>
          <p:cNvSpPr/>
          <p:nvPr/>
        </p:nvSpPr>
        <p:spPr>
          <a:xfrm>
            <a:off x="214283" y="5568751"/>
            <a:ext cx="1857388" cy="646331"/>
          </a:xfrm>
          <a:prstGeom prst="rect">
            <a:avLst/>
          </a:prstGeom>
        </p:spPr>
        <p:txBody>
          <a:bodyPr wrap="square">
            <a:spAutoFit/>
          </a:bodyPr>
          <a:lstStyle/>
          <a:p>
            <a:r>
              <a:rPr lang="id-ID" dirty="0"/>
              <a:t>Windows Operating System</a:t>
            </a:r>
          </a:p>
        </p:txBody>
      </p:sp>
      <p:sp>
        <p:nvSpPr>
          <p:cNvPr id="17" name="Rectangle 16"/>
          <p:cNvSpPr/>
          <p:nvPr/>
        </p:nvSpPr>
        <p:spPr>
          <a:xfrm>
            <a:off x="2214546" y="4192510"/>
            <a:ext cx="6572296" cy="2308324"/>
          </a:xfrm>
          <a:prstGeom prst="rect">
            <a:avLst/>
          </a:prstGeom>
        </p:spPr>
        <p:txBody>
          <a:bodyPr wrap="square">
            <a:spAutoFit/>
          </a:bodyPr>
          <a:lstStyle/>
          <a:p>
            <a:r>
              <a:rPr lang="id-ID" dirty="0"/>
              <a:t>Sistem operasi windows merupakan sistem operasi yang sudah menggunakan antar muka GUI (Graphical User Interface) yaitu mendukung antar muka dengan menggunakan garfik atau gambar, sehingga penggunaan komputer menjadi lebih mudah dan menyenangkan. Sistem operasi ini dikembangkan oleh perusahaan Microsoft dan saat ini telah memiliki beberapa versi sistem operasi windows. Versi terbaru windows yang baru saja dirilis padaa saat BKPM ini dibuat yaitu windows 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strVal val="#ppt_w*0.70"/>
                                          </p:val>
                                        </p:tav>
                                        <p:tav tm="100000">
                                          <p:val>
                                            <p:strVal val="#ppt_w"/>
                                          </p:val>
                                        </p:tav>
                                      </p:tavLst>
                                    </p:anim>
                                    <p:anim calcmode="lin" valueType="num">
                                      <p:cBhvr>
                                        <p:cTn id="8" dur="1000" fill="hold"/>
                                        <p:tgtEl>
                                          <p:spTgt spid="14"/>
                                        </p:tgtEl>
                                        <p:attrNameLst>
                                          <p:attrName>ppt_h</p:attrName>
                                        </p:attrNameLst>
                                      </p:cBhvr>
                                      <p:tavLst>
                                        <p:tav tm="0">
                                          <p:val>
                                            <p:strVal val="#ppt_h"/>
                                          </p:val>
                                        </p:tav>
                                        <p:tav tm="100000">
                                          <p:val>
                                            <p:strVal val="#ppt_h"/>
                                          </p:val>
                                        </p:tav>
                                      </p:tavLst>
                                    </p:anim>
                                    <p:animEffect transition="in" filter="fade">
                                      <p:cBhvr>
                                        <p:cTn id="9" dur="10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1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500" fill="hold"/>
                                        <p:tgtEl>
                                          <p:spTgt spid="17"/>
                                        </p:tgtEl>
                                        <p:attrNameLst>
                                          <p:attrName>ppt_w</p:attrName>
                                        </p:attrNameLst>
                                      </p:cBhvr>
                                      <p:tavLst>
                                        <p:tav tm="0">
                                          <p:val>
                                            <p:fltVal val="0"/>
                                          </p:val>
                                        </p:tav>
                                        <p:tav tm="100000">
                                          <p:val>
                                            <p:strVal val="#ppt_w"/>
                                          </p:val>
                                        </p:tav>
                                      </p:tavLst>
                                    </p:anim>
                                    <p:anim calcmode="lin" valueType="num">
                                      <p:cBhvr>
                                        <p:cTn id="29" dur="5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29444" cy="1143000"/>
          </a:xfrm>
        </p:spPr>
        <p:txBody>
          <a:bodyPr>
            <a:normAutofit/>
          </a:bodyPr>
          <a:lstStyle/>
          <a:p>
            <a:r>
              <a:rPr lang="id-ID" b="1" dirty="0"/>
              <a:t>Sistem Operasi</a:t>
            </a:r>
            <a:endParaRPr lang="id-ID" dirty="0"/>
          </a:p>
        </p:txBody>
      </p:sp>
      <p:pic>
        <p:nvPicPr>
          <p:cNvPr id="3" name="Picture 2"/>
          <p:cNvPicPr/>
          <p:nvPr/>
        </p:nvPicPr>
        <p:blipFill>
          <a:blip r:embed="rId2" cstate="print"/>
          <a:srcRect/>
          <a:stretch>
            <a:fillRect/>
          </a:stretch>
        </p:blipFill>
        <p:spPr bwMode="auto">
          <a:xfrm>
            <a:off x="285720" y="1928802"/>
            <a:ext cx="1428760" cy="928694"/>
          </a:xfrm>
          <a:prstGeom prst="rect">
            <a:avLst/>
          </a:prstGeom>
          <a:noFill/>
          <a:ln w="9525">
            <a:noFill/>
            <a:miter lim="800000"/>
            <a:headEnd/>
            <a:tailEnd/>
          </a:ln>
        </p:spPr>
      </p:pic>
      <p:sp>
        <p:nvSpPr>
          <p:cNvPr id="4" name="Rectangle 3"/>
          <p:cNvSpPr/>
          <p:nvPr/>
        </p:nvSpPr>
        <p:spPr>
          <a:xfrm>
            <a:off x="0" y="2857496"/>
            <a:ext cx="2197205" cy="369332"/>
          </a:xfrm>
          <a:prstGeom prst="rect">
            <a:avLst/>
          </a:prstGeom>
        </p:spPr>
        <p:txBody>
          <a:bodyPr wrap="none">
            <a:spAutoFit/>
          </a:bodyPr>
          <a:lstStyle/>
          <a:p>
            <a:r>
              <a:rPr lang="id-ID" dirty="0"/>
              <a:t>Unix Oprating System</a:t>
            </a:r>
          </a:p>
        </p:txBody>
      </p:sp>
      <p:sp>
        <p:nvSpPr>
          <p:cNvPr id="5" name="Rectangle 4"/>
          <p:cNvSpPr/>
          <p:nvPr/>
        </p:nvSpPr>
        <p:spPr>
          <a:xfrm>
            <a:off x="2286000" y="1720840"/>
            <a:ext cx="6643718" cy="2308324"/>
          </a:xfrm>
          <a:prstGeom prst="rect">
            <a:avLst/>
          </a:prstGeom>
        </p:spPr>
        <p:txBody>
          <a:bodyPr wrap="square">
            <a:spAutoFit/>
          </a:bodyPr>
          <a:lstStyle/>
          <a:p>
            <a:r>
              <a:rPr lang="id-ID" dirty="0"/>
              <a:t>UNIX merupakan OS yang diciptakan oleh Ken Thompson dan Dennis Ritchie, lalu dikembangkan oleh AT&amp;T Bell Labs. UNIX sengaja didesain sebagai OS yang portabel, Multi-Tasking dan Multi User. Sistem operasi ini lebih menekankan diri pada Workstation dan Server, Karena faktor ketersediaan dan kompatibilitas yang tinggi menyebabkan sistem operasi ini d apat digunakan, disalin dan dimodifikasi sehingga dapat dikembangkan oleh banyak pihak dan menyebabkan banyak sekali varian dari Unix operating system ini</a:t>
            </a:r>
          </a:p>
        </p:txBody>
      </p:sp>
      <p:pic>
        <p:nvPicPr>
          <p:cNvPr id="6" name="Picture 5"/>
          <p:cNvPicPr/>
          <p:nvPr/>
        </p:nvPicPr>
        <p:blipFill>
          <a:blip r:embed="rId3"/>
          <a:srcRect/>
          <a:stretch>
            <a:fillRect/>
          </a:stretch>
        </p:blipFill>
        <p:spPr bwMode="auto">
          <a:xfrm>
            <a:off x="357158" y="4214818"/>
            <a:ext cx="1857388" cy="1357322"/>
          </a:xfrm>
          <a:prstGeom prst="rect">
            <a:avLst/>
          </a:prstGeom>
          <a:noFill/>
          <a:ln w="9525">
            <a:noFill/>
            <a:miter lim="800000"/>
            <a:headEnd/>
            <a:tailEnd/>
          </a:ln>
        </p:spPr>
      </p:pic>
      <p:sp>
        <p:nvSpPr>
          <p:cNvPr id="8" name="Rectangle 7"/>
          <p:cNvSpPr/>
          <p:nvPr/>
        </p:nvSpPr>
        <p:spPr>
          <a:xfrm>
            <a:off x="285720" y="5715016"/>
            <a:ext cx="2000264" cy="646331"/>
          </a:xfrm>
          <a:prstGeom prst="rect">
            <a:avLst/>
          </a:prstGeom>
        </p:spPr>
        <p:txBody>
          <a:bodyPr wrap="square">
            <a:spAutoFit/>
          </a:bodyPr>
          <a:lstStyle/>
          <a:p>
            <a:r>
              <a:rPr lang="id-ID" dirty="0"/>
              <a:t>Novell Operating System (NOS)</a:t>
            </a:r>
          </a:p>
        </p:txBody>
      </p:sp>
      <p:sp>
        <p:nvSpPr>
          <p:cNvPr id="9" name="Rectangle 8"/>
          <p:cNvSpPr/>
          <p:nvPr/>
        </p:nvSpPr>
        <p:spPr>
          <a:xfrm>
            <a:off x="2357422" y="4380564"/>
            <a:ext cx="6572296" cy="1477328"/>
          </a:xfrm>
          <a:prstGeom prst="rect">
            <a:avLst/>
          </a:prstGeom>
        </p:spPr>
        <p:txBody>
          <a:bodyPr wrap="square">
            <a:spAutoFit/>
          </a:bodyPr>
          <a:lstStyle/>
          <a:p>
            <a:r>
              <a:rPr lang="id-ID" dirty="0"/>
              <a:t>Sistem operasi ini merupakan sebuah sistem operasi jaringan ya  ng menyediakan akses file remote transparan dan berbagai layanan jaringan terdistribusi, termasuk sharing printer dan dukungan untuk berbagai aplikasi seperti surat elektronik transfer dan akses database. Sistem operasi dikembangkan oleh Novell Corporation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29444" cy="1143000"/>
          </a:xfrm>
        </p:spPr>
        <p:txBody>
          <a:bodyPr>
            <a:normAutofit/>
          </a:bodyPr>
          <a:lstStyle/>
          <a:p>
            <a:r>
              <a:rPr lang="id-ID" b="1" dirty="0"/>
              <a:t>Sistem Operasi</a:t>
            </a:r>
            <a:endParaRPr lang="id-ID" dirty="0"/>
          </a:p>
        </p:txBody>
      </p:sp>
      <p:pic>
        <p:nvPicPr>
          <p:cNvPr id="3" name="Picture 2"/>
          <p:cNvPicPr/>
          <p:nvPr/>
        </p:nvPicPr>
        <p:blipFill>
          <a:blip r:embed="rId2"/>
          <a:srcRect/>
          <a:stretch>
            <a:fillRect/>
          </a:stretch>
        </p:blipFill>
        <p:spPr bwMode="auto">
          <a:xfrm>
            <a:off x="285720" y="1928802"/>
            <a:ext cx="1214446" cy="1143008"/>
          </a:xfrm>
          <a:prstGeom prst="rect">
            <a:avLst/>
          </a:prstGeom>
          <a:noFill/>
          <a:ln w="9525">
            <a:noFill/>
            <a:miter lim="800000"/>
            <a:headEnd/>
            <a:tailEnd/>
          </a:ln>
        </p:spPr>
      </p:pic>
      <p:sp>
        <p:nvSpPr>
          <p:cNvPr id="4" name="Rectangle 3"/>
          <p:cNvSpPr/>
          <p:nvPr/>
        </p:nvSpPr>
        <p:spPr>
          <a:xfrm>
            <a:off x="285720" y="3214686"/>
            <a:ext cx="1357322" cy="923330"/>
          </a:xfrm>
          <a:prstGeom prst="rect">
            <a:avLst/>
          </a:prstGeom>
        </p:spPr>
        <p:txBody>
          <a:bodyPr wrap="square">
            <a:spAutoFit/>
          </a:bodyPr>
          <a:lstStyle/>
          <a:p>
            <a:r>
              <a:rPr lang="id-ID" dirty="0"/>
              <a:t>Machintos Operating System</a:t>
            </a:r>
          </a:p>
        </p:txBody>
      </p:sp>
      <p:sp>
        <p:nvSpPr>
          <p:cNvPr id="5" name="Rectangle 4"/>
          <p:cNvSpPr/>
          <p:nvPr/>
        </p:nvSpPr>
        <p:spPr>
          <a:xfrm>
            <a:off x="1714480" y="2000240"/>
            <a:ext cx="7000924" cy="1754326"/>
          </a:xfrm>
          <a:prstGeom prst="rect">
            <a:avLst/>
          </a:prstGeom>
        </p:spPr>
        <p:txBody>
          <a:bodyPr wrap="square">
            <a:spAutoFit/>
          </a:bodyPr>
          <a:lstStyle/>
          <a:p>
            <a:r>
              <a:rPr lang="id-ID" dirty="0"/>
              <a:t>Sistem operasi machintos (MAC OS) merupakan sebuah sistem operasi komersil pertama dengan antar muka berbasis GUI (Graphical User Interface) khusus yang hanya  bisa digunakan diperangkat produk Apple. Saat ini sistem operasi ini juga telah memiliki berberapa versi yang tersedia guna mendukung dan memanjakan para pengguna produk Apple</a:t>
            </a:r>
          </a:p>
        </p:txBody>
      </p:sp>
      <p:pic>
        <p:nvPicPr>
          <p:cNvPr id="6" name="Picture 5"/>
          <p:cNvPicPr/>
          <p:nvPr/>
        </p:nvPicPr>
        <p:blipFill>
          <a:blip r:embed="rId3"/>
          <a:srcRect/>
          <a:stretch>
            <a:fillRect/>
          </a:stretch>
        </p:blipFill>
        <p:spPr bwMode="auto">
          <a:xfrm>
            <a:off x="214282" y="4357694"/>
            <a:ext cx="1428760" cy="1071570"/>
          </a:xfrm>
          <a:prstGeom prst="rect">
            <a:avLst/>
          </a:prstGeom>
          <a:noFill/>
          <a:ln w="9525">
            <a:noFill/>
            <a:miter lim="800000"/>
            <a:headEnd/>
            <a:tailEnd/>
          </a:ln>
        </p:spPr>
      </p:pic>
      <p:sp>
        <p:nvSpPr>
          <p:cNvPr id="7" name="Rectangle 6"/>
          <p:cNvSpPr/>
          <p:nvPr/>
        </p:nvSpPr>
        <p:spPr>
          <a:xfrm>
            <a:off x="214282" y="5643578"/>
            <a:ext cx="1571635" cy="646331"/>
          </a:xfrm>
          <a:prstGeom prst="rect">
            <a:avLst/>
          </a:prstGeom>
        </p:spPr>
        <p:txBody>
          <a:bodyPr wrap="square">
            <a:spAutoFit/>
          </a:bodyPr>
          <a:lstStyle/>
          <a:p>
            <a:r>
              <a:rPr lang="id-ID" dirty="0"/>
              <a:t>Linux Oprating System</a:t>
            </a:r>
          </a:p>
        </p:txBody>
      </p:sp>
      <p:sp>
        <p:nvSpPr>
          <p:cNvPr id="8" name="Rectangle 7"/>
          <p:cNvSpPr/>
          <p:nvPr/>
        </p:nvSpPr>
        <p:spPr>
          <a:xfrm>
            <a:off x="1714480" y="4357694"/>
            <a:ext cx="7072362" cy="2031325"/>
          </a:xfrm>
          <a:prstGeom prst="rect">
            <a:avLst/>
          </a:prstGeom>
        </p:spPr>
        <p:txBody>
          <a:bodyPr wrap="square">
            <a:spAutoFit/>
          </a:bodyPr>
          <a:lstStyle/>
          <a:p>
            <a:r>
              <a:rPr lang="id-ID" dirty="0"/>
              <a:t>Sistem operasi Linux pertama kali dikembangkan oleh Linus Torvald, dimana sistem operasi ini merupakan sistem operasi open source yang memungkinkan pengguna untuk memodivikasi sistem secara keseluruhan. Karena sistem operasi ini bersifat open source, maka sistem operasi ini banyak dikembangkan oleh para pengembang sistem operasi sehingga menghasilkan beberap a distro linux yang disesuaikan dengan jenis pekerjaan yang ingin dikerjakan menggunakan komputer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strVal val="#ppt_h"/>
                                          </p:val>
                                        </p:tav>
                                        <p:tav tm="100000">
                                          <p:val>
                                            <p:strVal val="#ppt_h"/>
                                          </p:val>
                                        </p:tav>
                                      </p:tavLst>
                                    </p:anim>
                                  </p:childTnLst>
                                </p:cTn>
                              </p:par>
                              <p:par>
                                <p:cTn id="13" presetID="17"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29444" cy="1143000"/>
          </a:xfrm>
        </p:spPr>
        <p:txBody>
          <a:bodyPr>
            <a:normAutofit/>
          </a:bodyPr>
          <a:lstStyle/>
          <a:p>
            <a:r>
              <a:rPr lang="id-ID" b="1" dirty="0"/>
              <a:t>Sistem Operasi</a:t>
            </a:r>
            <a:endParaRPr lang="id-ID" dirty="0"/>
          </a:p>
        </p:txBody>
      </p:sp>
      <p:pic>
        <p:nvPicPr>
          <p:cNvPr id="3" name="Picture 2"/>
          <p:cNvPicPr/>
          <p:nvPr/>
        </p:nvPicPr>
        <p:blipFill>
          <a:blip r:embed="rId2" cstate="print"/>
          <a:srcRect/>
          <a:stretch>
            <a:fillRect/>
          </a:stretch>
        </p:blipFill>
        <p:spPr bwMode="auto">
          <a:xfrm>
            <a:off x="285720" y="2000240"/>
            <a:ext cx="2071702" cy="1500198"/>
          </a:xfrm>
          <a:prstGeom prst="rect">
            <a:avLst/>
          </a:prstGeom>
          <a:noFill/>
          <a:ln w="9525">
            <a:noFill/>
            <a:miter lim="800000"/>
            <a:headEnd/>
            <a:tailEnd/>
          </a:ln>
        </p:spPr>
      </p:pic>
      <p:sp>
        <p:nvSpPr>
          <p:cNvPr id="4" name="Rectangle 3"/>
          <p:cNvSpPr/>
          <p:nvPr/>
        </p:nvSpPr>
        <p:spPr>
          <a:xfrm>
            <a:off x="214283" y="3500438"/>
            <a:ext cx="2428892" cy="646331"/>
          </a:xfrm>
          <a:prstGeom prst="rect">
            <a:avLst/>
          </a:prstGeom>
        </p:spPr>
        <p:txBody>
          <a:bodyPr wrap="square">
            <a:spAutoFit/>
          </a:bodyPr>
          <a:lstStyle/>
          <a:p>
            <a:r>
              <a:rPr lang="id-ID" dirty="0"/>
              <a:t>Symbian Operating System</a:t>
            </a:r>
          </a:p>
        </p:txBody>
      </p:sp>
      <p:sp>
        <p:nvSpPr>
          <p:cNvPr id="5" name="Rectangle 4"/>
          <p:cNvSpPr/>
          <p:nvPr/>
        </p:nvSpPr>
        <p:spPr>
          <a:xfrm>
            <a:off x="2571752" y="1997839"/>
            <a:ext cx="6500842" cy="2031325"/>
          </a:xfrm>
          <a:prstGeom prst="rect">
            <a:avLst/>
          </a:prstGeom>
        </p:spPr>
        <p:txBody>
          <a:bodyPr wrap="square">
            <a:spAutoFit/>
          </a:bodyPr>
          <a:lstStyle/>
          <a:p>
            <a:r>
              <a:rPr lang="id-ID" dirty="0"/>
              <a:t>Sistem operasi ini merupakan sistem operasi yang umumnya digunakan pada perangkat telepon seluler dan dikembangkan oleh perusahaan Symbian Ltd. Symbian merupakan sebuah perusahaan independen hasil dari kolaborasi perusahaan-perusahaan telepon seluler pada masa itu, yakni Nokia, Erricson, Motorola dan Psion. Saat ini sistem operasi ini juga telah memiliki banyak versi p erkembangan sesuai dengan kebutuhan pasar</a:t>
            </a:r>
          </a:p>
        </p:txBody>
      </p:sp>
      <p:pic>
        <p:nvPicPr>
          <p:cNvPr id="6" name="Picture 5"/>
          <p:cNvPicPr/>
          <p:nvPr/>
        </p:nvPicPr>
        <p:blipFill>
          <a:blip r:embed="rId3" cstate="print"/>
          <a:srcRect/>
          <a:stretch>
            <a:fillRect/>
          </a:stretch>
        </p:blipFill>
        <p:spPr bwMode="auto">
          <a:xfrm>
            <a:off x="285720" y="4786322"/>
            <a:ext cx="1857388" cy="785818"/>
          </a:xfrm>
          <a:prstGeom prst="rect">
            <a:avLst/>
          </a:prstGeom>
          <a:noFill/>
          <a:ln w="9525">
            <a:noFill/>
            <a:miter lim="800000"/>
            <a:headEnd/>
            <a:tailEnd/>
          </a:ln>
        </p:spPr>
      </p:pic>
      <p:sp>
        <p:nvSpPr>
          <p:cNvPr id="7" name="Rectangle 6"/>
          <p:cNvSpPr/>
          <p:nvPr/>
        </p:nvSpPr>
        <p:spPr>
          <a:xfrm>
            <a:off x="357158" y="5572140"/>
            <a:ext cx="1643074" cy="923330"/>
          </a:xfrm>
          <a:prstGeom prst="rect">
            <a:avLst/>
          </a:prstGeom>
        </p:spPr>
        <p:txBody>
          <a:bodyPr wrap="square">
            <a:spAutoFit/>
          </a:bodyPr>
          <a:lstStyle/>
          <a:p>
            <a:r>
              <a:rPr lang="id-ID" dirty="0"/>
              <a:t>BlackBerry Operating System</a:t>
            </a:r>
          </a:p>
        </p:txBody>
      </p:sp>
      <p:sp>
        <p:nvSpPr>
          <p:cNvPr id="8" name="Rectangle 7"/>
          <p:cNvSpPr/>
          <p:nvPr/>
        </p:nvSpPr>
        <p:spPr>
          <a:xfrm>
            <a:off x="2571736" y="4071942"/>
            <a:ext cx="6500858" cy="2585323"/>
          </a:xfrm>
          <a:prstGeom prst="rect">
            <a:avLst/>
          </a:prstGeom>
        </p:spPr>
        <p:txBody>
          <a:bodyPr wrap="square">
            <a:spAutoFit/>
          </a:bodyPr>
          <a:lstStyle/>
          <a:p>
            <a:r>
              <a:rPr lang="id-ID" dirty="0"/>
              <a:t>Sama halnya dengan MAC OS, sistem operasi ini dikembangkan untuk digunakan khusus pada perangkat produk yang diproduksi oleh perusahaan  BlackBerry saja. BlackBerry dikembangkan oleh sebuah perusahaan telekomunikasi asal Canada yaitu Research  In Motion (RIM). Perusahaan ini menciptakan sebuah perangkat mobile dengan layanan push email dan terus berkembang hingga sampai saat ini BlackBerry menjadi smartphone yang banyak memiliki fungsi berteknologi tinggi seperti GPS, Wifi, Internet Mobile, dan lain sebagainya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strVal val="#ppt_h"/>
                                          </p:val>
                                        </p:tav>
                                        <p:tav tm="100000">
                                          <p:val>
                                            <p:strVal val="#ppt_h"/>
                                          </p:val>
                                        </p:tav>
                                      </p:tavLst>
                                    </p:anim>
                                  </p:childTnLst>
                                </p:cTn>
                              </p:par>
                              <p:par>
                                <p:cTn id="13" presetID="17"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29444" cy="1143000"/>
          </a:xfrm>
        </p:spPr>
        <p:txBody>
          <a:bodyPr>
            <a:normAutofit/>
          </a:bodyPr>
          <a:lstStyle/>
          <a:p>
            <a:r>
              <a:rPr lang="id-ID" b="1" dirty="0"/>
              <a:t>Sistem Operasi</a:t>
            </a:r>
            <a:endParaRPr lang="id-ID" dirty="0"/>
          </a:p>
        </p:txBody>
      </p:sp>
      <p:pic>
        <p:nvPicPr>
          <p:cNvPr id="3" name="Picture 2"/>
          <p:cNvPicPr/>
          <p:nvPr/>
        </p:nvPicPr>
        <p:blipFill>
          <a:blip r:embed="rId2" cstate="print"/>
          <a:srcRect/>
          <a:stretch>
            <a:fillRect/>
          </a:stretch>
        </p:blipFill>
        <p:spPr bwMode="auto">
          <a:xfrm>
            <a:off x="214282" y="2214554"/>
            <a:ext cx="2000264" cy="1714512"/>
          </a:xfrm>
          <a:prstGeom prst="rect">
            <a:avLst/>
          </a:prstGeom>
          <a:noFill/>
          <a:ln w="9525">
            <a:noFill/>
            <a:miter lim="800000"/>
            <a:headEnd/>
            <a:tailEnd/>
          </a:ln>
        </p:spPr>
      </p:pic>
      <p:sp>
        <p:nvSpPr>
          <p:cNvPr id="4" name="Rectangle 3"/>
          <p:cNvSpPr/>
          <p:nvPr/>
        </p:nvSpPr>
        <p:spPr>
          <a:xfrm>
            <a:off x="285720" y="4000504"/>
            <a:ext cx="1928826" cy="646331"/>
          </a:xfrm>
          <a:prstGeom prst="rect">
            <a:avLst/>
          </a:prstGeom>
        </p:spPr>
        <p:txBody>
          <a:bodyPr wrap="square">
            <a:spAutoFit/>
          </a:bodyPr>
          <a:lstStyle/>
          <a:p>
            <a:r>
              <a:rPr lang="id-ID" dirty="0"/>
              <a:t>Androit Operating System</a:t>
            </a:r>
          </a:p>
        </p:txBody>
      </p:sp>
      <p:sp>
        <p:nvSpPr>
          <p:cNvPr id="5" name="Rectangle 4"/>
          <p:cNvSpPr/>
          <p:nvPr/>
        </p:nvSpPr>
        <p:spPr>
          <a:xfrm>
            <a:off x="2500314" y="2214554"/>
            <a:ext cx="6572280" cy="2031325"/>
          </a:xfrm>
          <a:prstGeom prst="rect">
            <a:avLst/>
          </a:prstGeom>
        </p:spPr>
        <p:txBody>
          <a:bodyPr wrap="square">
            <a:spAutoFit/>
          </a:bodyPr>
          <a:lstStyle/>
          <a:p>
            <a:r>
              <a:rPr lang="id-ID" dirty="0"/>
              <a:t>Sistem operasi ini merupakan sebuah sistem operasi y ang dikembangkan oleh sebuah perusahaan Androit Inc yang pada akhirnya dibeli oleh perusahaan internet raksasa Google Inc. Androit merupakan sistem operasi pendatang baru yang memberikan lisensi open source bagi siapa saja yang ingin mengembangkan sistem operasi ini. Saat ini androit dapat digunakan diberbagai perangkat mulai dari handphone hingga komputer sekalipun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29444" cy="1143000"/>
          </a:xfrm>
        </p:spPr>
        <p:txBody>
          <a:bodyPr/>
          <a:lstStyle/>
          <a:p>
            <a:r>
              <a:rPr lang="id-ID" b="1" dirty="0"/>
              <a:t>Program Aplikasi</a:t>
            </a:r>
            <a:endParaRPr lang="id-ID" dirty="0"/>
          </a:p>
        </p:txBody>
      </p:sp>
      <p:sp>
        <p:nvSpPr>
          <p:cNvPr id="4" name="Rectangle 3"/>
          <p:cNvSpPr/>
          <p:nvPr/>
        </p:nvSpPr>
        <p:spPr>
          <a:xfrm>
            <a:off x="285720" y="1928802"/>
            <a:ext cx="8643998" cy="2246769"/>
          </a:xfrm>
          <a:prstGeom prst="rect">
            <a:avLst/>
          </a:prstGeom>
        </p:spPr>
        <p:txBody>
          <a:bodyPr wrap="square">
            <a:spAutoFit/>
          </a:bodyPr>
          <a:lstStyle/>
          <a:p>
            <a:r>
              <a:rPr lang="id-ID" sz="2000" i="1" dirty="0"/>
              <a:t>software application</a:t>
            </a:r>
            <a:r>
              <a:rPr lang="id-ID" sz="2000" dirty="0"/>
              <a:t>  adalah suatu subkelas </a:t>
            </a:r>
            <a:r>
              <a:rPr lang="id-ID" sz="2000" u="sng" dirty="0">
                <a:hlinkClick r:id="rId2" tooltip="Perangkat lunak"/>
              </a:rPr>
              <a:t>perangkat lunak</a:t>
            </a:r>
            <a:r>
              <a:rPr lang="id-ID" sz="2000" dirty="0"/>
              <a:t> </a:t>
            </a:r>
            <a:r>
              <a:rPr lang="id-ID" sz="2000" u="sng" dirty="0">
                <a:hlinkClick r:id="rId3" tooltip="Komputer"/>
              </a:rPr>
              <a:t>komputer</a:t>
            </a:r>
            <a:r>
              <a:rPr lang="id-ID" sz="2000" dirty="0"/>
              <a:t> yang memanfaatkan kemampuan komputer langsung untuk melakukan suatu tugas yang diinginkan </a:t>
            </a:r>
            <a:r>
              <a:rPr lang="id-ID" sz="2000" u="sng" dirty="0">
                <a:hlinkClick r:id="rId4" tooltip="Pengguna"/>
              </a:rPr>
              <a:t>pengguna</a:t>
            </a:r>
            <a:r>
              <a:rPr lang="id-ID" sz="2000" dirty="0"/>
              <a:t>. Biasanya dibandingkan dengan </a:t>
            </a:r>
            <a:r>
              <a:rPr lang="id-ID" sz="2000" u="sng" dirty="0">
                <a:hlinkClick r:id="rId5" tooltip="Perangkat lunak sistem"/>
              </a:rPr>
              <a:t>perangkat lunak sistem</a:t>
            </a:r>
            <a:r>
              <a:rPr lang="id-ID" sz="2000" dirty="0"/>
              <a:t> yang mengintegrasikan berbagai kemampuan </a:t>
            </a:r>
            <a:r>
              <a:rPr lang="id-ID" sz="2000" u="sng" dirty="0">
                <a:hlinkClick r:id="rId3" tooltip="Komputer"/>
              </a:rPr>
              <a:t>komputer</a:t>
            </a:r>
            <a:r>
              <a:rPr lang="id-ID" sz="2000" dirty="0"/>
              <a:t>, tapi tidak secara langsung menerapkan kemampuan tersebut untuk mengerjakan suatu tugas yang menguntungkan pengguna. Contoh utama perangkat lunak aplikasi adalah </a:t>
            </a:r>
            <a:r>
              <a:rPr lang="id-ID" sz="2000" u="sng" dirty="0">
                <a:hlinkClick r:id="rId6" tooltip="Pengolah kata"/>
              </a:rPr>
              <a:t>pengolah kata</a:t>
            </a:r>
            <a:r>
              <a:rPr lang="id-ID" sz="2000" dirty="0"/>
              <a:t>, </a:t>
            </a:r>
            <a:r>
              <a:rPr lang="id-ID" sz="2000" u="sng" dirty="0">
                <a:hlinkClick r:id="rId7" tooltip="Lembar kerja"/>
              </a:rPr>
              <a:t>lembar kerja</a:t>
            </a:r>
            <a:r>
              <a:rPr lang="id-ID" sz="2000" dirty="0"/>
              <a:t>, dan </a:t>
            </a:r>
            <a:r>
              <a:rPr lang="id-ID" sz="2000" u="sng" dirty="0">
                <a:hlinkClick r:id="rId8" tooltip="Pemutar media"/>
              </a:rPr>
              <a:t>pemutar media</a:t>
            </a:r>
            <a:endParaRPr lang="id-ID" sz="2000" dirty="0"/>
          </a:p>
        </p:txBody>
      </p:sp>
      <p:sp>
        <p:nvSpPr>
          <p:cNvPr id="5" name="Rectangle 4"/>
          <p:cNvSpPr/>
          <p:nvPr/>
        </p:nvSpPr>
        <p:spPr>
          <a:xfrm>
            <a:off x="285720" y="4255195"/>
            <a:ext cx="8643998" cy="2554545"/>
          </a:xfrm>
          <a:prstGeom prst="rect">
            <a:avLst/>
          </a:prstGeom>
        </p:spPr>
        <p:txBody>
          <a:bodyPr wrap="square">
            <a:spAutoFit/>
          </a:bodyPr>
          <a:lstStyle/>
          <a:p>
            <a:r>
              <a:rPr lang="id-ID" sz="2000" dirty="0"/>
              <a:t>Beberapa aplikasi yang digabung bersama menjadi suatu paket kadang disebut sebagai suatu paket atau suite aplikasi (</a:t>
            </a:r>
            <a:r>
              <a:rPr lang="id-ID" sz="2000" i="1" dirty="0"/>
              <a:t>application suite</a:t>
            </a:r>
            <a:r>
              <a:rPr lang="id-ID" sz="2000" dirty="0"/>
              <a:t>). Contohnya adalah </a:t>
            </a:r>
            <a:r>
              <a:rPr lang="id-ID" sz="2000" u="sng" dirty="0">
                <a:hlinkClick r:id="rId9" tooltip="Microsoft Office"/>
              </a:rPr>
              <a:t>Microsoft Office</a:t>
            </a:r>
            <a:r>
              <a:rPr lang="id-ID" sz="2000" dirty="0"/>
              <a:t> dan </a:t>
            </a:r>
            <a:r>
              <a:rPr lang="id-ID" sz="2000" u="sng" dirty="0">
                <a:hlinkClick r:id="rId10" tooltip="OpenOffice.org"/>
              </a:rPr>
              <a:t>OpenOffice.org</a:t>
            </a:r>
            <a:r>
              <a:rPr lang="id-ID" sz="2000" dirty="0"/>
              <a:t>, yang menggabungkan suatu aplikasi pengolah kata, </a:t>
            </a:r>
            <a:r>
              <a:rPr lang="id-ID" sz="2000" u="sng" dirty="0">
                <a:hlinkClick r:id="rId7" tooltip="Lembar kerja"/>
              </a:rPr>
              <a:t>lembar kerja</a:t>
            </a:r>
            <a:r>
              <a:rPr lang="id-ID" sz="2000" dirty="0"/>
              <a:t>, serta beberapa aplikasi lainnya. Aplikasi-aplikasi dalam suatu paket biasanya memiliki </a:t>
            </a:r>
            <a:r>
              <a:rPr lang="id-ID" sz="2000" u="sng" dirty="0">
                <a:hlinkClick r:id="rId11" tooltip="Antarmuka pengguna"/>
              </a:rPr>
              <a:t>antarmuka pengguna</a:t>
            </a:r>
            <a:r>
              <a:rPr lang="id-ID" sz="2000" dirty="0"/>
              <a:t> yang memiliki kesamaan sehingga memudahkan pengguna untuk mempelajari dan menggunakan tiap aplikasi. Sering kali, mereka memiliki kemampuan untuk saling berinteraksi satu sama lain sehingga menguntungkan pengguna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e16b2bcb9192642440df3e3e84798a455cd"/>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3922</TotalTime>
  <Words>1550</Words>
  <Application>Microsoft Office PowerPoint</Application>
  <PresentationFormat>On-screen Show (4:3)</PresentationFormat>
  <Paragraphs>204</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Tahoma</vt:lpstr>
      <vt:lpstr>Office Theme</vt:lpstr>
      <vt:lpstr>PowerPoint Presentation</vt:lpstr>
      <vt:lpstr>Sistem Operasi</vt:lpstr>
      <vt:lpstr>Sistem Operasi</vt:lpstr>
      <vt:lpstr>Sistem Operasi</vt:lpstr>
      <vt:lpstr>Sistem Operasi</vt:lpstr>
      <vt:lpstr>Sistem Operasi</vt:lpstr>
      <vt:lpstr>Sistem Operasi</vt:lpstr>
      <vt:lpstr>Sistem Operasi</vt:lpstr>
      <vt:lpstr>Program Aplikasi</vt:lpstr>
      <vt:lpstr>Jenis Program Aplikasi</vt:lpstr>
      <vt:lpstr>Program Aplikasi</vt:lpstr>
      <vt:lpstr>Program Aplikasi</vt:lpstr>
      <vt:lpstr>Program Aplikasi</vt:lpstr>
      <vt:lpstr>Program Aplikasi</vt:lpstr>
      <vt:lpstr>Program Aplikasi</vt:lpstr>
      <vt:lpstr>Program Aplikasi</vt:lpstr>
      <vt:lpstr>Program Aplikasi</vt:lpstr>
      <vt:lpstr>Program Aplikasi</vt:lpstr>
      <vt:lpstr>Program Aplikasi</vt:lpstr>
      <vt:lpstr>Program Aplikasi</vt:lpstr>
      <vt:lpstr>Program Aplikasi</vt:lpstr>
      <vt:lpstr>Program Aplikasi</vt:lpstr>
      <vt:lpstr>Program Aplikasi</vt:lpstr>
      <vt:lpstr>Program Aplikasi</vt:lpstr>
      <vt:lpstr>Program Aplikasi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indra</dc:creator>
  <cp:lastModifiedBy>Indra Laksmana</cp:lastModifiedBy>
  <cp:revision>52</cp:revision>
  <dcterms:created xsi:type="dcterms:W3CDTF">2014-10-11T06:35:53Z</dcterms:created>
  <dcterms:modified xsi:type="dcterms:W3CDTF">2021-09-14T03:25:13Z</dcterms:modified>
</cp:coreProperties>
</file>