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1828800" y="2590800"/>
            <a:ext cx="7315200" cy="838200"/>
          </a:xfrm>
        </p:spPr>
        <p:txBody>
          <a:bodyPr/>
          <a:lstStyle>
            <a:lvl1pPr algn="ctr">
              <a:defRPr sz="4000">
                <a:solidFill>
                  <a:srgbClr val="0E118E"/>
                </a:solidFill>
              </a:defRPr>
            </a:lvl1pPr>
          </a:lstStyle>
          <a:p>
            <a:r>
              <a:rPr lang="en-US"/>
              <a:t>Click to edit Master title style</a:t>
            </a:r>
          </a:p>
        </p:txBody>
      </p:sp>
      <p:sp>
        <p:nvSpPr>
          <p:cNvPr id="102403" name="Rectangle 3"/>
          <p:cNvSpPr>
            <a:spLocks noGrp="1" noChangeArrowheads="1"/>
          </p:cNvSpPr>
          <p:nvPr>
            <p:ph type="subTitle" idx="1"/>
          </p:nvPr>
        </p:nvSpPr>
        <p:spPr>
          <a:xfrm>
            <a:off x="2667000" y="3657600"/>
            <a:ext cx="5181600" cy="685800"/>
          </a:xfrm>
        </p:spPr>
        <p:txBody>
          <a:bodyPr/>
          <a:lstStyle>
            <a:lvl1pPr marL="0" indent="0" algn="ctr">
              <a:buFont typeface="Wingdings" pitchFamily="2" charset="2"/>
              <a:buNone/>
              <a:defRPr sz="2400" i="1">
                <a:solidFill>
                  <a:srgbClr val="0E118E"/>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F00866-064F-41A1-ACA9-D5542F44D59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1847850" cy="61722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752600" y="0"/>
            <a:ext cx="53911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C41D06-398C-4060-BC72-813DC1CB90A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438400" y="0"/>
            <a:ext cx="6705600" cy="914400"/>
          </a:xfrm>
        </p:spPr>
        <p:txBody>
          <a:bodyPr/>
          <a:lstStyle/>
          <a:p>
            <a:r>
              <a:rPr lang="en-US" smtClean="0"/>
              <a:t>Click to edit Master title style</a:t>
            </a:r>
            <a:endParaRPr lang="id-ID"/>
          </a:p>
        </p:txBody>
      </p:sp>
      <p:sp>
        <p:nvSpPr>
          <p:cNvPr id="3" name="Content Placeholder 2"/>
          <p:cNvSpPr>
            <a:spLocks noGrp="1"/>
          </p:cNvSpPr>
          <p:nvPr>
            <p:ph sz="quarter" idx="1"/>
          </p:nvPr>
        </p:nvSpPr>
        <p:spPr>
          <a:xfrm>
            <a:off x="1752600" y="14478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quarter" idx="2"/>
          </p:nvPr>
        </p:nvSpPr>
        <p:spPr>
          <a:xfrm>
            <a:off x="5410200" y="14478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Content Placeholder 4"/>
          <p:cNvSpPr>
            <a:spLocks noGrp="1"/>
          </p:cNvSpPr>
          <p:nvPr>
            <p:ph sz="quarter" idx="3"/>
          </p:nvPr>
        </p:nvSpPr>
        <p:spPr>
          <a:xfrm>
            <a:off x="1752600" y="38862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Content Placeholder 5"/>
          <p:cNvSpPr>
            <a:spLocks noGrp="1"/>
          </p:cNvSpPr>
          <p:nvPr>
            <p:ph sz="quarter" idx="4"/>
          </p:nvPr>
        </p:nvSpPr>
        <p:spPr>
          <a:xfrm>
            <a:off x="5410200" y="38862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871D70-0C4B-4BCE-915B-AC2A8F06383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6705600" cy="9144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1752600" y="1447800"/>
            <a:ext cx="3505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quarter" idx="2"/>
          </p:nvPr>
        </p:nvSpPr>
        <p:spPr>
          <a:xfrm>
            <a:off x="5410200" y="14478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Content Placeholder 4"/>
          <p:cNvSpPr>
            <a:spLocks noGrp="1"/>
          </p:cNvSpPr>
          <p:nvPr>
            <p:ph sz="quarter" idx="3"/>
          </p:nvPr>
        </p:nvSpPr>
        <p:spPr>
          <a:xfrm>
            <a:off x="5410200" y="38862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015EDFE-387C-45DA-B4CE-B9048592E91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6705600" cy="9144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1752600" y="1447800"/>
            <a:ext cx="3505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410200" y="1447800"/>
            <a:ext cx="3505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FDB103-695D-4D2D-90F5-14A77C7E557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6705600" cy="914400"/>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1752600" y="1447800"/>
            <a:ext cx="3505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quarter" idx="2"/>
          </p:nvPr>
        </p:nvSpPr>
        <p:spPr>
          <a:xfrm>
            <a:off x="5410200" y="14478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Content Placeholder 4"/>
          <p:cNvSpPr>
            <a:spLocks noGrp="1"/>
          </p:cNvSpPr>
          <p:nvPr>
            <p:ph sz="quarter" idx="3"/>
          </p:nvPr>
        </p:nvSpPr>
        <p:spPr>
          <a:xfrm>
            <a:off x="5410200" y="3886200"/>
            <a:ext cx="3505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0FD9281-EA25-4591-A2B9-B8AC5359A30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2863" y="28575"/>
            <a:ext cx="8491537" cy="682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sldNum" sz="quarter" idx="10"/>
          </p:nvPr>
        </p:nvSpPr>
        <p:spPr/>
        <p:txBody>
          <a:bodyPr/>
          <a:lstStyle>
            <a:lvl1pPr>
              <a:defRPr/>
            </a:lvl1pPr>
          </a:lstStyle>
          <a:p>
            <a:pPr>
              <a:defRPr/>
            </a:pPr>
            <a:fld id="{00EF625A-D4AF-47CC-9582-D12B7D60E3A9}" type="slidenum">
              <a:rPr lang="en-US"/>
              <a:pPr>
                <a:defRPr/>
              </a:pPr>
              <a:t>‹#›</a:t>
            </a:fld>
            <a:endParaRPr lang="en-US"/>
          </a:p>
        </p:txBody>
      </p:sp>
    </p:spTree>
  </p:cSld>
  <p:clrMapOvr>
    <a:masterClrMapping/>
  </p:clrMapOvr>
  <p:transition spd="med">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B386A9-5A04-4BB5-8D35-C59125475C7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4A5F52-8F25-4E3D-995C-B40A8CDC288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752600" y="1447800"/>
            <a:ext cx="3505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410200" y="1447800"/>
            <a:ext cx="3505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FCB542-3DE5-4558-831E-620CEBC41E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6A58524-0B71-436B-B903-821337BFD26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D625FFF-B6ED-4404-A011-805BF216F3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67D6F2F-6C99-4C11-96B7-991394C5BB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179410-3C02-46B8-8EA4-F5E31E5DE4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5F3CAC-3D79-449A-AEB7-3233CCC551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50000"/>
            <a:lum bright="-25000" contrast="-34000"/>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438400" y="0"/>
            <a:ext cx="6705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752600" y="1447800"/>
            <a:ext cx="71628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13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13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13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B7D8F63-2DAB-4E29-9FF3-961F5615E4B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Impact" pitchFamily="34" charset="0"/>
        </a:defRPr>
      </a:lvl2pPr>
      <a:lvl3pPr algn="l" rtl="0" eaLnBrk="0" fontAlgn="base" hangingPunct="0">
        <a:spcBef>
          <a:spcPct val="0"/>
        </a:spcBef>
        <a:spcAft>
          <a:spcPct val="0"/>
        </a:spcAft>
        <a:defRPr sz="3600">
          <a:solidFill>
            <a:schemeClr val="bg1"/>
          </a:solidFill>
          <a:latin typeface="Impact" pitchFamily="34" charset="0"/>
        </a:defRPr>
      </a:lvl3pPr>
      <a:lvl4pPr algn="l" rtl="0" eaLnBrk="0" fontAlgn="base" hangingPunct="0">
        <a:spcBef>
          <a:spcPct val="0"/>
        </a:spcBef>
        <a:spcAft>
          <a:spcPct val="0"/>
        </a:spcAft>
        <a:defRPr sz="3600">
          <a:solidFill>
            <a:schemeClr val="bg1"/>
          </a:solidFill>
          <a:latin typeface="Impact" pitchFamily="34" charset="0"/>
        </a:defRPr>
      </a:lvl4pPr>
      <a:lvl5pPr algn="l" rtl="0" eaLnBrk="0" fontAlgn="base" hangingPunct="0">
        <a:spcBef>
          <a:spcPct val="0"/>
        </a:spcBef>
        <a:spcAft>
          <a:spcPct val="0"/>
        </a:spcAft>
        <a:defRPr sz="3600">
          <a:solidFill>
            <a:schemeClr val="bg1"/>
          </a:solidFill>
          <a:latin typeface="Impact" pitchFamily="34" charset="0"/>
        </a:defRPr>
      </a:lvl5pPr>
      <a:lvl6pPr marL="457200" algn="l" rtl="0" fontAlgn="base">
        <a:spcBef>
          <a:spcPct val="0"/>
        </a:spcBef>
        <a:spcAft>
          <a:spcPct val="0"/>
        </a:spcAft>
        <a:defRPr sz="3600">
          <a:solidFill>
            <a:schemeClr val="bg1"/>
          </a:solidFill>
          <a:latin typeface="Impact" pitchFamily="34" charset="0"/>
        </a:defRPr>
      </a:lvl6pPr>
      <a:lvl7pPr marL="914400" algn="l" rtl="0" fontAlgn="base">
        <a:spcBef>
          <a:spcPct val="0"/>
        </a:spcBef>
        <a:spcAft>
          <a:spcPct val="0"/>
        </a:spcAft>
        <a:defRPr sz="3600">
          <a:solidFill>
            <a:schemeClr val="bg1"/>
          </a:solidFill>
          <a:latin typeface="Impact" pitchFamily="34" charset="0"/>
        </a:defRPr>
      </a:lvl7pPr>
      <a:lvl8pPr marL="1371600" algn="l" rtl="0" fontAlgn="base">
        <a:spcBef>
          <a:spcPct val="0"/>
        </a:spcBef>
        <a:spcAft>
          <a:spcPct val="0"/>
        </a:spcAft>
        <a:defRPr sz="3600">
          <a:solidFill>
            <a:schemeClr val="bg1"/>
          </a:solidFill>
          <a:latin typeface="Impact" pitchFamily="34" charset="0"/>
        </a:defRPr>
      </a:lvl8pPr>
      <a:lvl9pPr marL="1828800" algn="l" rtl="0" fontAlgn="base">
        <a:spcBef>
          <a:spcPct val="0"/>
        </a:spcBef>
        <a:spcAft>
          <a:spcPct val="0"/>
        </a:spcAft>
        <a:defRPr sz="3600">
          <a:solidFill>
            <a:schemeClr val="bg1"/>
          </a:solidFill>
          <a:latin typeface="Impact" pitchFamily="34" charset="0"/>
        </a:defRPr>
      </a:lvl9pPr>
    </p:titleStyle>
    <p:bodyStyle>
      <a:lvl1pPr marL="342900" indent="-342900" algn="l" rtl="0" eaLnBrk="0" fontAlgn="base" hangingPunct="0">
        <a:spcBef>
          <a:spcPct val="20000"/>
        </a:spcBef>
        <a:spcAft>
          <a:spcPct val="0"/>
        </a:spcAft>
        <a:buClr>
          <a:schemeClr val="bg1"/>
        </a:buClr>
        <a:buFont typeface="Wingdings" pitchFamily="2" charset="2"/>
        <a:buChar char="§"/>
        <a:defRPr sz="2800" b="1">
          <a:solidFill>
            <a:srgbClr val="006699"/>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400" b="1" i="1">
          <a:solidFill>
            <a:srgbClr val="006699"/>
          </a:solidFill>
          <a:latin typeface="+mn-lt"/>
        </a:defRPr>
      </a:lvl2pPr>
      <a:lvl3pPr marL="1143000" indent="-228600" algn="l" rtl="0" eaLnBrk="0" fontAlgn="base" hangingPunct="0">
        <a:spcBef>
          <a:spcPct val="20000"/>
        </a:spcBef>
        <a:spcAft>
          <a:spcPct val="0"/>
        </a:spcAft>
        <a:buClr>
          <a:schemeClr val="bg1"/>
        </a:buClr>
        <a:buChar char="•"/>
        <a:defRPr sz="2000" b="1">
          <a:solidFill>
            <a:srgbClr val="006699"/>
          </a:solidFill>
          <a:latin typeface="+mn-lt"/>
        </a:defRPr>
      </a:lvl3pPr>
      <a:lvl4pPr marL="1600200" indent="-228600" algn="l" rtl="0" eaLnBrk="0" fontAlgn="base" hangingPunct="0">
        <a:spcBef>
          <a:spcPct val="20000"/>
        </a:spcBef>
        <a:spcAft>
          <a:spcPct val="0"/>
        </a:spcAft>
        <a:buClr>
          <a:schemeClr val="bg1"/>
        </a:buClr>
        <a:buChar char="–"/>
        <a:defRPr sz="2000" b="1">
          <a:solidFill>
            <a:srgbClr val="006699"/>
          </a:solidFill>
          <a:latin typeface="+mn-lt"/>
        </a:defRPr>
      </a:lvl4pPr>
      <a:lvl5pPr marL="2057400" indent="-228600" algn="l" rtl="0" eaLnBrk="0" fontAlgn="base" hangingPunct="0">
        <a:spcBef>
          <a:spcPct val="20000"/>
        </a:spcBef>
        <a:spcAft>
          <a:spcPct val="0"/>
        </a:spcAft>
        <a:buClr>
          <a:schemeClr val="bg1"/>
        </a:buClr>
        <a:buChar char="»"/>
        <a:defRPr sz="2000" b="1">
          <a:solidFill>
            <a:srgbClr val="006699"/>
          </a:solidFill>
          <a:latin typeface="+mn-lt"/>
        </a:defRPr>
      </a:lvl5pPr>
      <a:lvl6pPr marL="2514600" indent="-228600" algn="l" rtl="0" fontAlgn="base">
        <a:spcBef>
          <a:spcPct val="20000"/>
        </a:spcBef>
        <a:spcAft>
          <a:spcPct val="0"/>
        </a:spcAft>
        <a:buClr>
          <a:schemeClr val="bg1"/>
        </a:buClr>
        <a:buChar char="»"/>
        <a:defRPr b="1">
          <a:solidFill>
            <a:srgbClr val="006699"/>
          </a:solidFill>
          <a:latin typeface="+mn-lt"/>
        </a:defRPr>
      </a:lvl6pPr>
      <a:lvl7pPr marL="2971800" indent="-228600" algn="l" rtl="0" fontAlgn="base">
        <a:spcBef>
          <a:spcPct val="20000"/>
        </a:spcBef>
        <a:spcAft>
          <a:spcPct val="0"/>
        </a:spcAft>
        <a:buClr>
          <a:schemeClr val="bg1"/>
        </a:buClr>
        <a:buChar char="»"/>
        <a:defRPr b="1">
          <a:solidFill>
            <a:srgbClr val="006699"/>
          </a:solidFill>
          <a:latin typeface="+mn-lt"/>
        </a:defRPr>
      </a:lvl7pPr>
      <a:lvl8pPr marL="3429000" indent="-228600" algn="l" rtl="0" fontAlgn="base">
        <a:spcBef>
          <a:spcPct val="20000"/>
        </a:spcBef>
        <a:spcAft>
          <a:spcPct val="0"/>
        </a:spcAft>
        <a:buClr>
          <a:schemeClr val="bg1"/>
        </a:buClr>
        <a:buChar char="»"/>
        <a:defRPr b="1">
          <a:solidFill>
            <a:srgbClr val="006699"/>
          </a:solidFill>
          <a:latin typeface="+mn-lt"/>
        </a:defRPr>
      </a:lvl8pPr>
      <a:lvl9pPr marL="3886200" indent="-228600" algn="l" rtl="0" fontAlgn="base">
        <a:spcBef>
          <a:spcPct val="20000"/>
        </a:spcBef>
        <a:spcAft>
          <a:spcPct val="0"/>
        </a:spcAft>
        <a:buClr>
          <a:schemeClr val="bg1"/>
        </a:buClr>
        <a:buChar char="»"/>
        <a:defRPr b="1">
          <a:solidFill>
            <a:srgbClr val="006699"/>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3.bp.blogspot.com/-lvqK8zt6nTk/Tq0b6D6YK7I/AAAAAAAAACQ/N36DNc9quWQ/s1600/windows_7_1.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2.bp.blogspot.com/-s-zJWOpTQOc/TqwXQ5lFNDI/AAAAAAAAABI/mUIihqC5Tp8/s1600/290px-Windows1.0.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3.bp.blogspot.com/-T5lGHrfqZKQ/TqwZJL7heaI/AAAAAAAAABQ/7czwzqURnIQ/s1600/windows-2.gi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3.bp.blogspot.com/-h8iWTPVJ4Uc/TqwakC3sGoI/AAAAAAAAABY/HZxJbF4vlNM/s1600/win30.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bp.blogspot.com/-gwXx89rsaoQ/TqydEqUVZuI/AAAAAAAAABo/oGhc1eis6nU/s1600/win95delie1.g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4.bp.blogspot.com/-ySt3DmR9pCM/Tq0UG3apc4I/AAAAAAAAABw/LAJxcWyuS6E/s1600/Window98.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2.bp.blogspot.com/-bEr0cGKKdcI/Tq0W1A-l8JI/AAAAAAAAAB4/kOfRjF8kcQs/s1600/290px-WindowsME.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4.bp.blogspot.com/-3AzTNDnOQo0/Tq0ZYxZwHcI/AAAAAAAAACA/ryMSBKUlAq4/s1600/290px-Windows_XP_SP3.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3.bp.blogspot.com/-5u4vmfUm9Qc/Tq0ZzjpCMpI/AAAAAAAAACI/t6OJlvq-qnU/s1600/800px-windows_vista_desktop.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bwMode="auto">
          <a:xfrm>
            <a:off x="1571604" y="3071810"/>
            <a:ext cx="6705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id-ID" sz="5500" b="1" i="0" u="none" strike="noStrike" kern="0" cap="none" spc="520" normalizeH="0" baseline="0" noProof="0" dirty="0" smtClean="0">
                <a:ln>
                  <a:noFill/>
                </a:ln>
                <a:solidFill>
                  <a:schemeClr val="tx1">
                    <a:lumMod val="85000"/>
                    <a:lumOff val="15000"/>
                  </a:schemeClr>
                </a:solidFill>
                <a:effectLst/>
                <a:uLnTx/>
                <a:uFillTx/>
                <a:latin typeface="+mj-lt"/>
                <a:ea typeface="+mj-ea"/>
                <a:cs typeface="+mj-cs"/>
              </a:rPr>
              <a:t>Generasi Windows</a:t>
            </a:r>
            <a:endParaRPr kumimoji="0" lang="id-ID" sz="5500" b="0" i="0" u="none" strike="noStrike" kern="0" cap="none" spc="520" normalizeH="0" baseline="0" noProof="0" dirty="0">
              <a:ln>
                <a:noFill/>
              </a:ln>
              <a:solidFill>
                <a:schemeClr val="tx1">
                  <a:lumMod val="85000"/>
                  <a:lumOff val="15000"/>
                </a:schemeClr>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3" name="Rectangle 2"/>
          <p:cNvSpPr/>
          <p:nvPr/>
        </p:nvSpPr>
        <p:spPr>
          <a:xfrm>
            <a:off x="142844" y="2786058"/>
            <a:ext cx="8715436" cy="4093428"/>
          </a:xfrm>
          <a:prstGeom prst="rect">
            <a:avLst/>
          </a:prstGeom>
        </p:spPr>
        <p:txBody>
          <a:bodyPr wrap="square">
            <a:spAutoFit/>
          </a:bodyPr>
          <a:lstStyle/>
          <a:p>
            <a:r>
              <a:rPr lang="id-ID" sz="2000" dirty="0" smtClean="0"/>
              <a:t>Tidak </a:t>
            </a:r>
            <a:r>
              <a:rPr lang="id-ID" sz="2000" dirty="0"/>
              <a:t>seperti pendahulunya yang memperkenalkan banyak fitur baru, Windows 7 lebih fokus pada pengembangan dasar Windows, dengan tujuan agar lebih kompatibel dengan aplikasi-aplikasi dan perangkat keras komputer yang kompatibel dengan Windows Vista.</a:t>
            </a:r>
            <a:r>
              <a:rPr lang="id-ID" sz="2000" baseline="30000" dirty="0"/>
              <a:t> </a:t>
            </a:r>
            <a:r>
              <a:rPr lang="id-ID" sz="2000" dirty="0"/>
              <a:t>Presentasi Microsoft tentang Windows 7 pada tahun 2008 lebih fokus pada dukungan </a:t>
            </a:r>
            <a:r>
              <a:rPr lang="id-ID" sz="2000" i="1" dirty="0"/>
              <a:t>multi-touch</a:t>
            </a:r>
            <a:r>
              <a:rPr lang="id-ID" sz="2000" dirty="0"/>
              <a:t> pada layar, desain ulang</a:t>
            </a:r>
            <a:r>
              <a:rPr lang="id-ID" sz="2000" i="1" dirty="0"/>
              <a:t>taskbar</a:t>
            </a:r>
            <a:r>
              <a:rPr lang="id-ID" sz="2000" dirty="0"/>
              <a:t> yang sekarang dikenal dengan nama Superbar, sebuah sistem jaringan rumahan bernama HomeGroup, dan peningkatan performa. Beberapa aplikasi standar yang disertakan pada versi sebelumnya dari Microsoft Windows, seperti Windows Calendar, Windows Mail, Windows Movie Maker, dan Windows Photo Gallery, tidak disertakan lagi di Windows 7,  kebanyakan ditawarkan oleh Microsoft secara terpisah sebagai bagian dari paket Windows Live Essentials yang gratis</a:t>
            </a:r>
          </a:p>
        </p:txBody>
      </p:sp>
      <p:pic>
        <p:nvPicPr>
          <p:cNvPr id="4" name="Picture 3" descr="http://3.bp.blogspot.com/-lvqK8zt6nTk/Tq0b6D6YK7I/AAAAAAAAACQ/N36DNc9quWQ/s200/windows_7_1.jpg">
            <a:hlinkClick r:id="rId2"/>
          </p:cNvPr>
          <p:cNvPicPr/>
          <p:nvPr/>
        </p:nvPicPr>
        <p:blipFill>
          <a:blip r:embed="rId3"/>
          <a:srcRect/>
          <a:stretch>
            <a:fillRect/>
          </a:stretch>
        </p:blipFill>
        <p:spPr bwMode="auto">
          <a:xfrm>
            <a:off x="0" y="928670"/>
            <a:ext cx="2451986" cy="1509823"/>
          </a:xfrm>
          <a:prstGeom prst="rect">
            <a:avLst/>
          </a:prstGeom>
          <a:noFill/>
          <a:ln w="9525">
            <a:noFill/>
            <a:miter lim="800000"/>
            <a:headEnd/>
            <a:tailEnd/>
          </a:ln>
        </p:spPr>
      </p:pic>
      <p:sp>
        <p:nvSpPr>
          <p:cNvPr id="6" name="Rectangle 5"/>
          <p:cNvSpPr/>
          <p:nvPr/>
        </p:nvSpPr>
        <p:spPr>
          <a:xfrm>
            <a:off x="2643174" y="1000108"/>
            <a:ext cx="6500826" cy="1908215"/>
          </a:xfrm>
          <a:prstGeom prst="rect">
            <a:avLst/>
          </a:prstGeom>
        </p:spPr>
        <p:txBody>
          <a:bodyPr wrap="square">
            <a:spAutoFit/>
          </a:bodyPr>
          <a:lstStyle/>
          <a:p>
            <a:r>
              <a:rPr lang="id-ID" sz="2000" b="1" dirty="0" smtClean="0"/>
              <a:t>Windows 7</a:t>
            </a:r>
            <a:r>
              <a:rPr lang="id-ID" sz="2000" dirty="0" smtClean="0"/>
              <a:t> adalah rilis yang menggantikan Windows Vista. Windows 7 dirilis untuk pabrikan komputer pada 22 Juli 2009 dan dirilis untuk publik pada 22 Oktober 2009, kurang dari tiga tahun setelah rilis pendahulunya, Windows Vista.</a:t>
            </a:r>
            <a:r>
              <a:rPr lang="id-ID" dirty="0" smtClean="0"/>
              <a:t/>
            </a:r>
            <a:br>
              <a:rPr lang="id-ID" dirty="0" smtClean="0"/>
            </a:br>
            <a:endParaRPr lang="id-ID" dirty="0"/>
          </a:p>
        </p:txBody>
      </p:sp>
      <p:sp>
        <p:nvSpPr>
          <p:cNvPr id="7" name="Rectangle 6"/>
          <p:cNvSpPr/>
          <p:nvPr/>
        </p:nvSpPr>
        <p:spPr>
          <a:xfrm>
            <a:off x="428596" y="2428868"/>
            <a:ext cx="1388072" cy="369332"/>
          </a:xfrm>
          <a:prstGeom prst="rect">
            <a:avLst/>
          </a:prstGeom>
        </p:spPr>
        <p:txBody>
          <a:bodyPr wrap="none">
            <a:spAutoFit/>
          </a:bodyPr>
          <a:lstStyle/>
          <a:p>
            <a:r>
              <a:rPr lang="id-ID" b="1" dirty="0"/>
              <a:t>Windows 7</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3" name="Rectangle 2"/>
          <p:cNvSpPr/>
          <p:nvPr/>
        </p:nvSpPr>
        <p:spPr>
          <a:xfrm>
            <a:off x="214282" y="4214818"/>
            <a:ext cx="8643998" cy="1754326"/>
          </a:xfrm>
          <a:prstGeom prst="rect">
            <a:avLst/>
          </a:prstGeom>
        </p:spPr>
        <p:txBody>
          <a:bodyPr wrap="square">
            <a:spAutoFit/>
          </a:bodyPr>
          <a:lstStyle/>
          <a:p>
            <a:r>
              <a:rPr lang="id-ID" b="1" dirty="0"/>
              <a:t>Windows 8</a:t>
            </a:r>
            <a:r>
              <a:rPr lang="id-ID" dirty="0"/>
              <a:t>, serangkaian sistem operasi yang diproduksi oleh Microsoft untuk digunakan pada komputer pribadi, termasuk komputer rumah dan bisnis, laptop, netbook, tablet PC, server, dan PC pusat media. Sistem operasi ini menggunakan mikroprosesor ARM selain mikroprosesor x86 tradisional buatan Intel dan AMD. Antarmuka penggunanya diubah agar mampu digunakan pada peralatan layar sentuh selain mouse dan keyboard</a:t>
            </a:r>
          </a:p>
        </p:txBody>
      </p:sp>
      <p:pic>
        <p:nvPicPr>
          <p:cNvPr id="4" name="Picture 3"/>
          <p:cNvPicPr/>
          <p:nvPr/>
        </p:nvPicPr>
        <p:blipFill>
          <a:blip r:embed="rId2"/>
          <a:srcRect/>
          <a:stretch>
            <a:fillRect/>
          </a:stretch>
        </p:blipFill>
        <p:spPr bwMode="auto">
          <a:xfrm>
            <a:off x="2143108" y="928670"/>
            <a:ext cx="3329238" cy="2286016"/>
          </a:xfrm>
          <a:prstGeom prst="rect">
            <a:avLst/>
          </a:prstGeom>
          <a:noFill/>
          <a:ln w="9525">
            <a:noFill/>
            <a:miter lim="800000"/>
            <a:headEnd/>
            <a:tailEnd/>
          </a:ln>
        </p:spPr>
      </p:pic>
      <p:sp>
        <p:nvSpPr>
          <p:cNvPr id="6" name="Rectangle 5"/>
          <p:cNvSpPr/>
          <p:nvPr/>
        </p:nvSpPr>
        <p:spPr>
          <a:xfrm>
            <a:off x="3071802" y="3286124"/>
            <a:ext cx="1388072" cy="369332"/>
          </a:xfrm>
          <a:prstGeom prst="rect">
            <a:avLst/>
          </a:prstGeom>
        </p:spPr>
        <p:txBody>
          <a:bodyPr wrap="none">
            <a:spAutoFit/>
          </a:bodyPr>
          <a:lstStyle/>
          <a:p>
            <a:r>
              <a:rPr lang="id-ID" b="1" dirty="0"/>
              <a:t>Windows 8</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b="1" spc="520" dirty="0" smtClean="0">
                <a:solidFill>
                  <a:schemeClr val="tx1">
                    <a:lumMod val="85000"/>
                    <a:lumOff val="15000"/>
                  </a:schemeClr>
                </a:solidFill>
              </a:rPr>
              <a:t>Generasi Windows</a:t>
            </a:r>
            <a:endParaRPr lang="id-ID" spc="520" dirty="0">
              <a:solidFill>
                <a:schemeClr val="tx1">
                  <a:lumMod val="85000"/>
                  <a:lumOff val="15000"/>
                </a:schemeClr>
              </a:solidFill>
            </a:endParaRPr>
          </a:p>
        </p:txBody>
      </p:sp>
      <p:pic>
        <p:nvPicPr>
          <p:cNvPr id="6" name="Picture 5" descr="http://2.bp.blogspot.com/-s-zJWOpTQOc/TqwXQ5lFNDI/AAAAAAAAABI/mUIihqC5Tp8/s200/290px-Windows1.0.png">
            <a:hlinkClick r:id="rId2"/>
          </p:cNvPr>
          <p:cNvPicPr/>
          <p:nvPr/>
        </p:nvPicPr>
        <p:blipFill>
          <a:blip r:embed="rId3"/>
          <a:srcRect/>
          <a:stretch>
            <a:fillRect/>
          </a:stretch>
        </p:blipFill>
        <p:spPr bwMode="auto">
          <a:xfrm>
            <a:off x="0" y="1000108"/>
            <a:ext cx="3489694" cy="1892595"/>
          </a:xfrm>
          <a:prstGeom prst="rect">
            <a:avLst/>
          </a:prstGeom>
          <a:noFill/>
          <a:ln w="9525">
            <a:noFill/>
            <a:miter lim="800000"/>
            <a:headEnd/>
            <a:tailEnd/>
          </a:ln>
        </p:spPr>
      </p:pic>
      <p:sp>
        <p:nvSpPr>
          <p:cNvPr id="7" name="Rectangle 6"/>
          <p:cNvSpPr/>
          <p:nvPr/>
        </p:nvSpPr>
        <p:spPr>
          <a:xfrm>
            <a:off x="714348" y="3286124"/>
            <a:ext cx="1772793" cy="369332"/>
          </a:xfrm>
          <a:prstGeom prst="rect">
            <a:avLst/>
          </a:prstGeom>
        </p:spPr>
        <p:txBody>
          <a:bodyPr wrap="none">
            <a:spAutoFit/>
          </a:bodyPr>
          <a:lstStyle/>
          <a:p>
            <a:r>
              <a:rPr lang="id-ID" b="1" dirty="0"/>
              <a:t>Windows 1.0</a:t>
            </a:r>
            <a:r>
              <a:rPr lang="id-ID" dirty="0"/>
              <a:t>   </a:t>
            </a:r>
          </a:p>
        </p:txBody>
      </p:sp>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6390" name="Rectangle 6"/>
          <p:cNvSpPr>
            <a:spLocks noChangeArrowheads="1"/>
          </p:cNvSpPr>
          <p:nvPr/>
        </p:nvSpPr>
        <p:spPr bwMode="auto">
          <a:xfrm>
            <a:off x="3571868" y="1357298"/>
            <a:ext cx="557213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Microsoft Windows 1.0</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merupakan versi pertama sistem operasi</a:t>
            </a:r>
            <a:r>
              <a:rPr kumimoji="0" lang="id-ID" sz="2000" b="0" i="0" u="none" strike="noStrike" cap="none" normalizeH="0" baseline="0" dirty="0" smtClean="0">
                <a:ln>
                  <a:noFill/>
                </a:ln>
                <a:solidFill>
                  <a:schemeClr val="tx1"/>
                </a:solidFill>
                <a:effectLst/>
                <a:latin typeface="Calibri"/>
                <a:ea typeface="Calibri" pitchFamily="34" charset="0"/>
                <a:cs typeface="Tahoma" pitchFamily="34" charset="0"/>
              </a:rPr>
              <a:t> </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dalam dunia sistem operasi berbasis </a:t>
            </a:r>
            <a:r>
              <a:rPr kumimoji="0" lang="id-ID" sz="2000" b="0" i="1" u="none" strike="noStrike" cap="none" normalizeH="0" baseline="0" dirty="0" smtClean="0">
                <a:ln>
                  <a:noFill/>
                </a:ln>
                <a:solidFill>
                  <a:schemeClr val="tx1"/>
                </a:solidFill>
                <a:effectLst/>
                <a:latin typeface="Tahoma" pitchFamily="34" charset="0"/>
                <a:ea typeface="Calibri" pitchFamily="34" charset="0"/>
                <a:cs typeface="Tahoma" pitchFamily="34" charset="0"/>
              </a:rPr>
              <a:t>Graphical User Interface</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(GUI) yang dibuat oleh Microsoft Corporation. Versi ini sebenarnya diluncurkan pertama kali pada tanggal 10 November 1983, tapi tidak pernah keluar ke pasar publik sebelum bulan November 1985, karena banyaknya hambatan yang terjadi ketika pengembangan berlangsung.</a:t>
            </a:r>
            <a:r>
              <a:rPr kumimoji="0" lang="id-ID"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4" name="Rectangle 13"/>
          <p:cNvSpPr/>
          <p:nvPr/>
        </p:nvSpPr>
        <p:spPr>
          <a:xfrm>
            <a:off x="285720" y="4357694"/>
            <a:ext cx="8643998" cy="2308324"/>
          </a:xfrm>
          <a:prstGeom prst="rect">
            <a:avLst/>
          </a:prstGeom>
        </p:spPr>
        <p:txBody>
          <a:bodyPr wrap="square">
            <a:spAutoFit/>
          </a:bodyPr>
          <a:lstStyle/>
          <a:p>
            <a:r>
              <a:rPr kumimoji="0" lang="id-ID"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1.x juga mendukung multitasking antar banyak program. Hal ini tentu saja merupakan peningkatan yang sangat penting jika dibandingkan dengan DOS, yang hanya dapat menjalankan satu program saja (single-tasking) pada satu waktu. Karena Windows 1.0 merupakan masih berbasiskan DOS, hanya satu aplikasi saja yang boleh berjalan di muka (</a:t>
            </a:r>
            <a:r>
              <a:rPr kumimoji="0" lang="id-ID" b="0" i="1" u="none" strike="noStrike" cap="none" normalizeH="0" baseline="0" dirty="0" smtClean="0">
                <a:ln>
                  <a:noFill/>
                </a:ln>
                <a:solidFill>
                  <a:schemeClr val="tx1"/>
                </a:solidFill>
                <a:effectLst/>
                <a:latin typeface="Tahoma" pitchFamily="34" charset="0"/>
                <a:ea typeface="Calibri" pitchFamily="34" charset="0"/>
                <a:cs typeface="Tahoma" pitchFamily="34" charset="0"/>
              </a:rPr>
              <a:t>foreground application</a:t>
            </a:r>
            <a:r>
              <a:rPr kumimoji="0" lang="id-ID"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sedangkan aplikasi yang berjalan di latar belakang (</a:t>
            </a:r>
            <a:r>
              <a:rPr kumimoji="0" lang="id-ID" b="0" i="1" u="none" strike="noStrike" cap="none" normalizeH="0" baseline="0" dirty="0" smtClean="0">
                <a:ln>
                  <a:noFill/>
                </a:ln>
                <a:solidFill>
                  <a:schemeClr val="tx1"/>
                </a:solidFill>
                <a:effectLst/>
                <a:latin typeface="Tahoma" pitchFamily="34" charset="0"/>
                <a:ea typeface="Calibri" pitchFamily="34" charset="0"/>
                <a:cs typeface="Tahoma" pitchFamily="34" charset="0"/>
              </a:rPr>
              <a:t>background application</a:t>
            </a:r>
            <a:r>
              <a:rPr kumimoji="0" lang="id-ID"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diberhentikan secara sementara hingga pengguna mengaktifkannya kembali. Metode ini disebut juga dengan </a:t>
            </a:r>
            <a:r>
              <a:rPr kumimoji="0" lang="id-ID" b="0" i="1" u="none" strike="noStrike" cap="none" normalizeH="0" baseline="0" dirty="0" smtClean="0">
                <a:ln>
                  <a:noFill/>
                </a:ln>
                <a:solidFill>
                  <a:schemeClr val="tx1"/>
                </a:solidFill>
                <a:effectLst/>
                <a:latin typeface="Tahoma" pitchFamily="34" charset="0"/>
                <a:ea typeface="Calibri" pitchFamily="34" charset="0"/>
                <a:cs typeface="Tahoma" pitchFamily="34" charset="0"/>
              </a:rPr>
              <a:t>cooperative multitasking</a:t>
            </a:r>
            <a:r>
              <a:rPr kumimoji="0" lang="id-ID" b="0" i="0" u="none" strike="noStrike" cap="none" normalizeH="0" baseline="0" dirty="0" smtClean="0">
                <a:ln>
                  <a:noFill/>
                </a:ln>
                <a:solidFill>
                  <a:schemeClr val="tx1"/>
                </a:solidFill>
                <a:effectLst/>
                <a:latin typeface="Tahoma" pitchFamily="34" charset="0"/>
                <a:ea typeface="Calibri" pitchFamily="34" charset="0"/>
                <a:cs typeface="Tahoma" pitchFamily="34" charset="0"/>
              </a:rPr>
              <a:t>.</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b="1" spc="520" dirty="0" smtClean="0">
                <a:solidFill>
                  <a:schemeClr val="tx1">
                    <a:lumMod val="85000"/>
                    <a:lumOff val="15000"/>
                  </a:schemeClr>
                </a:solidFill>
              </a:rPr>
              <a:t>Generasi Windows</a:t>
            </a:r>
            <a:endParaRPr lang="id-ID" dirty="0"/>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5361" name="Picture 58" descr="http://3.bp.blogspot.com/-T5lGHrfqZKQ/TqwZJL7heaI/AAAAAAAAABQ/7czwzqURnIQ/s200/windows-2.gif">
            <a:hlinkClick r:id="rId2"/>
          </p:cNvPr>
          <p:cNvPicPr>
            <a:picLocks noChangeAspect="1" noChangeArrowheads="1"/>
          </p:cNvPicPr>
          <p:nvPr/>
        </p:nvPicPr>
        <p:blipFill>
          <a:blip r:embed="rId3"/>
          <a:srcRect/>
          <a:stretch>
            <a:fillRect/>
          </a:stretch>
        </p:blipFill>
        <p:spPr bwMode="auto">
          <a:xfrm>
            <a:off x="0" y="928670"/>
            <a:ext cx="3484562" cy="2587625"/>
          </a:xfrm>
          <a:prstGeom prst="rect">
            <a:avLst/>
          </a:prstGeom>
          <a:noFill/>
        </p:spPr>
      </p:pic>
      <p:sp>
        <p:nvSpPr>
          <p:cNvPr id="15363" name="Rectangle 3"/>
          <p:cNvSpPr>
            <a:spLocks noChangeArrowheads="1"/>
          </p:cNvSpPr>
          <p:nvPr/>
        </p:nvSpPr>
        <p:spPr bwMode="auto">
          <a:xfrm>
            <a:off x="214282" y="3924264"/>
            <a:ext cx="871543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2.x mendukung penggunaan kartu grafis dengan spesifikasi VGA (</a:t>
            </a:r>
            <a:r>
              <a:rPr kumimoji="0" lang="id-ID" sz="2000" b="0" i="1" u="none" strike="noStrike" cap="none" normalizeH="0" baseline="0" dirty="0" smtClean="0">
                <a:ln>
                  <a:noFill/>
                </a:ln>
                <a:solidFill>
                  <a:schemeClr val="tx1"/>
                </a:solidFill>
                <a:effectLst/>
                <a:latin typeface="Tahoma" pitchFamily="34" charset="0"/>
                <a:ea typeface="Calibri" pitchFamily="34" charset="0"/>
                <a:cs typeface="Tahoma" pitchFamily="34" charset="0"/>
              </a:rPr>
              <a:t>Video Graphics Array</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sehingga dapat menampilkan resolusi hingga 640x480 pada kedalaman warna 4-bit (16 warna). Selain itu, Windows 2.x juga mendukung penggunaan prosesor Intel 80286, prosesor pertama dengan kemampuan untuk memproteksi area memori atau dikenal dengan protected mode meski tidak dapat melakukan switching kembali ke dalam real mode tanpa harus melakukan restart komputer. Pengguna dapat menjalankan program loader Windows yaitu berkas WIN.COM dengan tambahan </a:t>
            </a:r>
            <a:r>
              <a:rPr kumimoji="0" lang="id-ID" sz="2000" b="0" i="1" u="none" strike="noStrike" cap="none" normalizeH="0" baseline="0" dirty="0" smtClean="0">
                <a:ln>
                  <a:noFill/>
                </a:ln>
                <a:solidFill>
                  <a:schemeClr val="tx1"/>
                </a:solidFill>
                <a:effectLst/>
                <a:latin typeface="Tahoma" pitchFamily="34" charset="0"/>
                <a:ea typeface="Calibri" pitchFamily="34" charset="0"/>
                <a:cs typeface="Tahoma" pitchFamily="34" charset="0"/>
              </a:rPr>
              <a:t>switch</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/S untuk mode standar, dan /2 untuk mode 286.</a:t>
            </a:r>
            <a:r>
              <a:rPr kumimoji="0" lang="id-ID"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3643306" y="1071546"/>
            <a:ext cx="5500694" cy="2554545"/>
          </a:xfrm>
          <a:prstGeom prst="rect">
            <a:avLst/>
          </a:prstGeom>
        </p:spPr>
        <p:txBody>
          <a:bodyPr wrap="square">
            <a:spAutoFit/>
          </a:bodyPr>
          <a:lstStyle/>
          <a:p>
            <a:pPr lvl="0" fontAlgn="base">
              <a:spcBef>
                <a:spcPct val="0"/>
              </a:spcBef>
              <a:spcAft>
                <a:spcPct val="0"/>
              </a:spcAft>
            </a:pP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Microsoft Windows 2.0</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merupakan versi kedua dari sistem operasi berbasis graphical user interface (GUI) buatan Microsoft Corporation, yang dirilis pada 9 Desember 1987 akibat kurang suksesnya Windows versi 1.0. Sebab Windows 1.0 kurang sukses adalah karena kurangnya aplikasi yang mendukung Windows 1.x.</a:t>
            </a:r>
          </a:p>
        </p:txBody>
      </p:sp>
      <p:sp>
        <p:nvSpPr>
          <p:cNvPr id="7" name="Rectangle 6"/>
          <p:cNvSpPr/>
          <p:nvPr/>
        </p:nvSpPr>
        <p:spPr>
          <a:xfrm>
            <a:off x="785786" y="3500438"/>
            <a:ext cx="1580433" cy="369332"/>
          </a:xfrm>
          <a:prstGeom prst="rect">
            <a:avLst/>
          </a:prstGeom>
        </p:spPr>
        <p:txBody>
          <a:bodyPr wrap="none">
            <a:spAutoFit/>
          </a:bodyPr>
          <a:lstStyle/>
          <a:p>
            <a:r>
              <a:rPr lang="id-ID" b="1" dirty="0"/>
              <a:t>Windows 2.0</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1000" fill="hold"/>
                                        <p:tgtEl>
                                          <p:spTgt spid="15363"/>
                                        </p:tgtEl>
                                        <p:attrNameLst>
                                          <p:attrName>ppt_x</p:attrName>
                                        </p:attrNameLst>
                                      </p:cBhvr>
                                      <p:tavLst>
                                        <p:tav tm="0">
                                          <p:val>
                                            <p:strVal val="#ppt_x-.2"/>
                                          </p:val>
                                        </p:tav>
                                        <p:tav tm="100000">
                                          <p:val>
                                            <p:strVal val="#ppt_x"/>
                                          </p:val>
                                        </p:tav>
                                      </p:tavLst>
                                    </p:anim>
                                    <p:anim calcmode="lin" valueType="num">
                                      <p:cBhvr>
                                        <p:cTn id="8" dur="1000" fill="hold"/>
                                        <p:tgtEl>
                                          <p:spTgt spid="153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b="1" spc="520" dirty="0" smtClean="0">
                <a:solidFill>
                  <a:schemeClr val="tx1">
                    <a:lumMod val="85000"/>
                    <a:lumOff val="15000"/>
                  </a:schemeClr>
                </a:solidFill>
              </a:rPr>
              <a:t>Generasi Windows</a:t>
            </a:r>
            <a:endParaRPr lang="id-ID" dirty="0"/>
          </a:p>
        </p:txBody>
      </p:sp>
      <p:sp>
        <p:nvSpPr>
          <p:cNvPr id="14337" name="Rectangle 1"/>
          <p:cNvSpPr>
            <a:spLocks noChangeArrowheads="1"/>
          </p:cNvSpPr>
          <p:nvPr/>
        </p:nvSpPr>
        <p:spPr bwMode="auto">
          <a:xfrm>
            <a:off x="357158" y="4000504"/>
            <a:ext cx="878684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3.xx dapat menjalankan banyak MS-DOS Prompt dan aplikasinya secara multitasking, karena lingkungan DOS Virtual Machine dalam Windows 3.xx sedikit dirombak oleh Microsoft. Windows 3.xx dapat menggunakan memori di atas 640 KB (dalam DOS, range alamat memori dari 0 Byte hingga 640 kilobytes disebut dengan conventional memory, di mana semua aplikasi berjalan) sehingga para pengembang pun dapat mengembangkan aplikasi yang lebih kuat karena memiliki memori yang jauh lebih tinggi dibandingkan 640 kilobytes batasan DOS.</a:t>
            </a:r>
            <a:r>
              <a:rPr kumimoji="0" lang="id-ID" sz="20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4" name="Picture 3" descr="http://3.bp.blogspot.com/-h8iWTPVJ4Uc/TqwakC3sGoI/AAAAAAAAABY/HZxJbF4vlNM/s200/win30.png">
            <a:hlinkClick r:id="rId2"/>
          </p:cNvPr>
          <p:cNvPicPr/>
          <p:nvPr/>
        </p:nvPicPr>
        <p:blipFill>
          <a:blip r:embed="rId3"/>
          <a:srcRect/>
          <a:stretch>
            <a:fillRect/>
          </a:stretch>
        </p:blipFill>
        <p:spPr bwMode="auto">
          <a:xfrm>
            <a:off x="0" y="928670"/>
            <a:ext cx="2777312" cy="2264735"/>
          </a:xfrm>
          <a:prstGeom prst="rect">
            <a:avLst/>
          </a:prstGeom>
          <a:noFill/>
          <a:ln w="9525">
            <a:noFill/>
            <a:miter lim="800000"/>
            <a:headEnd/>
            <a:tailEnd/>
          </a:ln>
        </p:spPr>
      </p:pic>
      <p:sp>
        <p:nvSpPr>
          <p:cNvPr id="6" name="Rectangle 5"/>
          <p:cNvSpPr/>
          <p:nvPr/>
        </p:nvSpPr>
        <p:spPr>
          <a:xfrm>
            <a:off x="714348" y="3143248"/>
            <a:ext cx="1580433" cy="369332"/>
          </a:xfrm>
          <a:prstGeom prst="rect">
            <a:avLst/>
          </a:prstGeom>
        </p:spPr>
        <p:txBody>
          <a:bodyPr wrap="none">
            <a:spAutoFit/>
          </a:bodyPr>
          <a:lstStyle/>
          <a:p>
            <a:r>
              <a:rPr lang="id-ID" b="1" dirty="0"/>
              <a:t>Windows 3.0</a:t>
            </a:r>
            <a:endParaRPr lang="id-ID" dirty="0"/>
          </a:p>
        </p:txBody>
      </p:sp>
      <p:sp>
        <p:nvSpPr>
          <p:cNvPr id="7" name="Rectangle 6"/>
          <p:cNvSpPr/>
          <p:nvPr/>
        </p:nvSpPr>
        <p:spPr>
          <a:xfrm>
            <a:off x="2928926" y="1000108"/>
            <a:ext cx="5929354" cy="2862322"/>
          </a:xfrm>
          <a:prstGeom prst="rect">
            <a:avLst/>
          </a:prstGeom>
        </p:spPr>
        <p:txBody>
          <a:bodyPr wrap="square">
            <a:spAutoFit/>
          </a:bodyPr>
          <a:lstStyle/>
          <a:p>
            <a:pPr lvl="0" eaLnBrk="0" fontAlgn="base" hangingPunct="0">
              <a:spcBef>
                <a:spcPct val="0"/>
              </a:spcBef>
              <a:spcAft>
                <a:spcPct val="0"/>
              </a:spcAft>
            </a:pP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3.0</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merupakan versi ketiga dari sistem operasi berbasis </a:t>
            </a:r>
            <a:r>
              <a:rPr kumimoji="0" lang="id-ID" sz="2000" b="0" i="1" u="none" strike="noStrike" cap="none" normalizeH="0" baseline="0" dirty="0" smtClean="0">
                <a:ln>
                  <a:noFill/>
                </a:ln>
                <a:solidFill>
                  <a:schemeClr val="tx1"/>
                </a:solidFill>
                <a:effectLst/>
                <a:latin typeface="Tahoma" pitchFamily="34" charset="0"/>
                <a:ea typeface="Calibri" pitchFamily="34" charset="0"/>
                <a:cs typeface="Tahoma" pitchFamily="34" charset="0"/>
              </a:rPr>
              <a:t>graphical user interface</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yang dibuat oleh Microsoft yang dirilis pada tanggal 22 Mei 1990.</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3.00 memiliki semua kelebihan dari Windows 2.xx, seperti dukungan untuk kartu grafis VGA (bahkan untuk kartu SVGA atau XGA), icon yang lebih kaya, dan GUI yang sedikit lebih manis dibandingkan dengan Windows 2.xx.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337"/>
                                        </p:tgtEl>
                                        <p:attrNameLst>
                                          <p:attrName>style.visibility</p:attrName>
                                        </p:attrNameLst>
                                      </p:cBhvr>
                                      <p:to>
                                        <p:strVal val="visible"/>
                                      </p:to>
                                    </p:set>
                                    <p:anim calcmode="lin" valueType="num">
                                      <p:cBhvr>
                                        <p:cTn id="7" dur="1000" fill="hold"/>
                                        <p:tgtEl>
                                          <p:spTgt spid="14337"/>
                                        </p:tgtEl>
                                        <p:attrNameLst>
                                          <p:attrName>ppt_x</p:attrName>
                                        </p:attrNameLst>
                                      </p:cBhvr>
                                      <p:tavLst>
                                        <p:tav tm="0">
                                          <p:val>
                                            <p:strVal val="#ppt_x-.2"/>
                                          </p:val>
                                        </p:tav>
                                        <p:tav tm="100000">
                                          <p:val>
                                            <p:strVal val="#ppt_x"/>
                                          </p:val>
                                        </p:tav>
                                      </p:tavLst>
                                    </p:anim>
                                    <p:anim calcmode="lin" valueType="num">
                                      <p:cBhvr>
                                        <p:cTn id="8" dur="1000" fill="hold"/>
                                        <p:tgtEl>
                                          <p:spTgt spid="1433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4000504"/>
            <a:ext cx="8643998" cy="2246769"/>
          </a:xfrm>
          <a:prstGeom prst="rect">
            <a:avLst/>
          </a:prstGeom>
        </p:spPr>
        <p:txBody>
          <a:bodyPr wrap="square">
            <a:spAutoFit/>
          </a:bodyPr>
          <a:lstStyle/>
          <a:p>
            <a:r>
              <a:rPr lang="id-ID" sz="2000" dirty="0" smtClean="0"/>
              <a:t>Windows </a:t>
            </a:r>
            <a:r>
              <a:rPr lang="id-ID" sz="2000" dirty="0"/>
              <a:t>95 diperkenalkan dengan menggunakan rancangan menu "Start", menu inovatif untuk mengakses grup program (pengganti </a:t>
            </a:r>
            <a:r>
              <a:rPr lang="id-ID" sz="2000" i="1" dirty="0"/>
              <a:t>Program Manager</a:t>
            </a:r>
            <a:r>
              <a:rPr lang="id-ID" sz="2000" dirty="0"/>
              <a:t>), selain itu juga diperkenalkan </a:t>
            </a:r>
            <a:r>
              <a:rPr lang="id-ID" sz="2000" i="1" dirty="0"/>
              <a:t>Windows Explorer</a:t>
            </a:r>
            <a:r>
              <a:rPr lang="id-ID" sz="2000" dirty="0"/>
              <a:t> sebagai pengganti </a:t>
            </a:r>
            <a:r>
              <a:rPr lang="id-ID" sz="2000" i="1" dirty="0"/>
              <a:t>File Manager</a:t>
            </a:r>
            <a:r>
              <a:rPr lang="id-ID" sz="2000" dirty="0"/>
              <a:t>, dukungan </a:t>
            </a:r>
            <a:r>
              <a:rPr lang="id-ID" sz="2000" i="1" dirty="0"/>
              <a:t>plug-and-play</a:t>
            </a:r>
            <a:r>
              <a:rPr lang="id-ID" sz="2000" dirty="0"/>
              <a:t>, dukungan program aplikasi MS-DOS dan Windows 16-bit dan Windows 32-bit, dan dukungan bagi nama-nama berkas (</a:t>
            </a:r>
            <a:r>
              <a:rPr lang="id-ID" sz="2000" i="1" dirty="0"/>
              <a:t>file</a:t>
            </a:r>
            <a:r>
              <a:rPr lang="id-ID" sz="2000" dirty="0"/>
              <a:t>) yang panjang, yang mendukung penamaan hingga 256 karakter, dan</a:t>
            </a:r>
            <a:r>
              <a:rPr lang="id-ID" sz="2000" i="1" dirty="0"/>
              <a:t> browser</a:t>
            </a:r>
            <a:r>
              <a:rPr lang="id-ID" sz="2000" dirty="0"/>
              <a:t> opsional Microsoft Internet Explorer.</a:t>
            </a:r>
          </a:p>
        </p:txBody>
      </p:sp>
      <p:pic>
        <p:nvPicPr>
          <p:cNvPr id="4" name="Picture 3" descr="http://1.bp.blogspot.com/-gwXx89rsaoQ/TqydEqUVZuI/AAAAAAAAABo/oGhc1eis6nU/s200/win95delie1.gif">
            <a:hlinkClick r:id="rId2"/>
          </p:cNvPr>
          <p:cNvPicPr/>
          <p:nvPr/>
        </p:nvPicPr>
        <p:blipFill>
          <a:blip r:embed="rId3"/>
          <a:srcRect/>
          <a:stretch>
            <a:fillRect/>
          </a:stretch>
        </p:blipFill>
        <p:spPr bwMode="auto">
          <a:xfrm>
            <a:off x="0" y="928670"/>
            <a:ext cx="2621472" cy="2296633"/>
          </a:xfrm>
          <a:prstGeom prst="rect">
            <a:avLst/>
          </a:prstGeom>
          <a:noFill/>
          <a:ln w="9525">
            <a:noFill/>
            <a:miter lim="800000"/>
            <a:headEnd/>
            <a:tailEnd/>
          </a:ln>
        </p:spPr>
      </p:pic>
      <p:sp>
        <p:nvSpPr>
          <p:cNvPr id="6" name="Rectangle 5"/>
          <p:cNvSpPr/>
          <p:nvPr/>
        </p:nvSpPr>
        <p:spPr>
          <a:xfrm>
            <a:off x="2786050" y="1142984"/>
            <a:ext cx="6357950" cy="1631216"/>
          </a:xfrm>
          <a:prstGeom prst="rect">
            <a:avLst/>
          </a:prstGeom>
        </p:spPr>
        <p:txBody>
          <a:bodyPr wrap="square">
            <a:spAutoFit/>
          </a:bodyPr>
          <a:lstStyle/>
          <a:p>
            <a:r>
              <a:rPr lang="id-ID" sz="2000" b="1" dirty="0" smtClean="0"/>
              <a:t>Windows 95</a:t>
            </a:r>
            <a:r>
              <a:rPr lang="id-ID" sz="2000" dirty="0" smtClean="0"/>
              <a:t> adalah sistem operasi hibrida 16-bit/32-bit yang diproduksi oleh Microsoft. Windows 95 diperkenalkan ke publik pada tanggal 14 Agustus 1995, menyusul kampanye iklan yang agresif dari Microsoft.</a:t>
            </a:r>
            <a:endParaRPr lang="id-ID" sz="2000" dirty="0"/>
          </a:p>
        </p:txBody>
      </p:sp>
      <p:sp>
        <p:nvSpPr>
          <p:cNvPr id="7" name="Rectangle 6"/>
          <p:cNvSpPr/>
          <p:nvPr/>
        </p:nvSpPr>
        <p:spPr>
          <a:xfrm>
            <a:off x="428596" y="3214686"/>
            <a:ext cx="1516313" cy="369332"/>
          </a:xfrm>
          <a:prstGeom prst="rect">
            <a:avLst/>
          </a:prstGeom>
        </p:spPr>
        <p:txBody>
          <a:bodyPr wrap="none">
            <a:spAutoFit/>
          </a:bodyPr>
          <a:lstStyle/>
          <a:p>
            <a:r>
              <a:rPr lang="id-ID" b="1" dirty="0"/>
              <a:t>Windows 95</a:t>
            </a:r>
            <a:endParaRPr lang="id-ID" dirty="0"/>
          </a:p>
        </p:txBody>
      </p:sp>
      <p:sp>
        <p:nvSpPr>
          <p:cNvPr id="8" name="Title 4"/>
          <p:cNvSpPr>
            <a:spLocks noGrp="1"/>
          </p:cNvSpPr>
          <p:nvPr>
            <p:ph type="title"/>
          </p:nvPr>
        </p:nvSpPr>
        <p:spPr/>
        <p:txBody>
          <a:bodyPr/>
          <a:lstStyle/>
          <a:p>
            <a:r>
              <a:rPr lang="id-ID" b="1" spc="520" dirty="0" smtClean="0">
                <a:solidFill>
                  <a:schemeClr val="tx1">
                    <a:lumMod val="85000"/>
                    <a:lumOff val="15000"/>
                  </a:schemeClr>
                </a:solidFill>
              </a:rPr>
              <a:t>Generasi Windows</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12289" name="Rectangle 1"/>
          <p:cNvSpPr>
            <a:spLocks noChangeArrowheads="1"/>
          </p:cNvSpPr>
          <p:nvPr/>
        </p:nvSpPr>
        <p:spPr bwMode="auto">
          <a:xfrm>
            <a:off x="0" y="4919008"/>
            <a:ext cx="885828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d-ID" sz="2000" b="1" i="1"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98SE</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98SE menambahkan dukungan pada Internet Explorer 5, NAT untuk berbagi koneksi Internet, Digital Versatile Disk (DVD), Windows Driver Model (WDM) yang menggantikan model Virtual Device Driver (VxD) serta Windows NetMeeting 3. Sistem ini menganut prinsip hibrida dengan dukungan kernel 16-bit/32-bit, dan masuk pada famili Windows 9x.</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http://4.bp.blogspot.com/-ySt3DmR9pCM/Tq0UG3apc4I/AAAAAAAAABw/LAJxcWyuS6E/s200/Window98.jpg">
            <a:hlinkClick r:id="rId2"/>
          </p:cNvPr>
          <p:cNvPicPr/>
          <p:nvPr/>
        </p:nvPicPr>
        <p:blipFill>
          <a:blip r:embed="rId3"/>
          <a:srcRect/>
          <a:stretch>
            <a:fillRect/>
          </a:stretch>
        </p:blipFill>
        <p:spPr bwMode="auto">
          <a:xfrm>
            <a:off x="0" y="928670"/>
            <a:ext cx="2532764" cy="2020186"/>
          </a:xfrm>
          <a:prstGeom prst="rect">
            <a:avLst/>
          </a:prstGeom>
          <a:noFill/>
          <a:ln w="9525">
            <a:noFill/>
            <a:miter lim="800000"/>
            <a:headEnd/>
            <a:tailEnd/>
          </a:ln>
        </p:spPr>
      </p:pic>
      <p:sp>
        <p:nvSpPr>
          <p:cNvPr id="6" name="Rectangle 5"/>
          <p:cNvSpPr/>
          <p:nvPr/>
        </p:nvSpPr>
        <p:spPr>
          <a:xfrm>
            <a:off x="2714612" y="1000108"/>
            <a:ext cx="6429388" cy="1477328"/>
          </a:xfrm>
          <a:prstGeom prst="rect">
            <a:avLst/>
          </a:prstGeom>
        </p:spPr>
        <p:txBody>
          <a:bodyPr wrap="square">
            <a:spAutoFit/>
          </a:bodyPr>
          <a:lstStyle/>
          <a:p>
            <a:pPr lvl="0" algn="just" fontAlgn="base">
              <a:spcBef>
                <a:spcPct val="0"/>
              </a:spcBef>
              <a:spcAft>
                <a:spcPct val="0"/>
              </a:spcAft>
            </a:pPr>
            <a:r>
              <a:rPr kumimoji="0" lang="id-ID"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98</a:t>
            </a:r>
            <a:r>
              <a:rPr kumimoji="0" lang="id-ID"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adalah sistem operasi Windows yang dikeluarkan Microsoft pada 25 Juni 1998. Windows 98 merupakan pengembangan dari Windows 95, dan kemudian diteruskan oleh Windows Me. Masa dukungan penuhnya berakhir tanggal 11 Juli 2006.</a:t>
            </a:r>
          </a:p>
        </p:txBody>
      </p:sp>
      <p:sp>
        <p:nvSpPr>
          <p:cNvPr id="7" name="Rectangle 6"/>
          <p:cNvSpPr/>
          <p:nvPr/>
        </p:nvSpPr>
        <p:spPr>
          <a:xfrm>
            <a:off x="2643174" y="2428868"/>
            <a:ext cx="6500826" cy="2862322"/>
          </a:xfrm>
          <a:prstGeom prst="rect">
            <a:avLst/>
          </a:prstGeom>
        </p:spPr>
        <p:txBody>
          <a:bodyPr wrap="square">
            <a:spAutoFit/>
          </a:bodyPr>
          <a:lstStyle/>
          <a:p>
            <a:pPr lvl="0" algn="just" fontAlgn="base">
              <a:spcBef>
                <a:spcPct val="0"/>
              </a:spcBef>
              <a:spcAft>
                <a:spcPct val="0"/>
              </a:spcAft>
            </a:pPr>
            <a:r>
              <a:rPr kumimoji="0" lang="id-ID" sz="2000" b="1" i="1"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98 First Edition</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98 adalah penerus dari </a:t>
            </a:r>
            <a:r>
              <a:rPr kumimoji="0" lang="id-ID" sz="2000" i="0" strike="noStrike" cap="none" normalizeH="0" baseline="0" dirty="0" smtClean="0">
                <a:ln>
                  <a:noFill/>
                </a:ln>
                <a:solidFill>
                  <a:schemeClr val="tx1">
                    <a:lumMod val="85000"/>
                    <a:lumOff val="15000"/>
                  </a:schemeClr>
                </a:solidFill>
                <a:effectLst/>
                <a:latin typeface="Tahoma" pitchFamily="34" charset="0"/>
                <a:ea typeface="Calibri" pitchFamily="34" charset="0"/>
                <a:cs typeface="Tahoma" pitchFamily="34" charset="0"/>
              </a:rPr>
              <a:t>Windows 95</a:t>
            </a:r>
            <a:r>
              <a:rPr kumimoji="0" lang="id-ID" sz="2000" b="0" i="0" u="none" strike="noStrike" cap="none" normalizeH="0" baseline="0" dirty="0" smtClean="0">
                <a:ln>
                  <a:noFill/>
                </a:ln>
                <a:solidFill>
                  <a:schemeClr val="tx1">
                    <a:lumMod val="85000"/>
                    <a:lumOff val="15000"/>
                  </a:schemeClr>
                </a:solidFill>
                <a:effectLst/>
                <a:latin typeface="Tahoma" pitchFamily="34" charset="0"/>
                <a:ea typeface="Calibri" pitchFamily="34" charset="0"/>
                <a:cs typeface="Tahoma" pitchFamily="34" charset="0"/>
              </a:rPr>
              <a:t>, </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dengan tambahan dukungan AGP, USB, Plug and Play yang lebih baik, sistem berkas FAT32 dan Internet Explorer versi 4.0. Windows 98 adalah upgrade dari Windows 95. Seperti yang dideskripsikan sebagai sistem operasi, </a:t>
            </a:r>
            <a:r>
              <a:rPr kumimoji="0" lang="id-ID" sz="2000" b="0" i="0" u="none" strike="noStrike" cap="none" normalizeH="0" baseline="0" dirty="0" smtClean="0">
                <a:ln>
                  <a:noFill/>
                </a:ln>
                <a:solidFill>
                  <a:schemeClr val="tx1"/>
                </a:solidFill>
                <a:effectLst/>
                <a:latin typeface="Calibri"/>
                <a:ea typeface="Calibri" pitchFamily="34" charset="0"/>
                <a:cs typeface="Tahoma" pitchFamily="34" charset="0"/>
              </a:rPr>
              <a:t>“</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Works Better, Plays Better,</a:t>
            </a:r>
            <a:r>
              <a:rPr kumimoji="0" lang="id-ID" sz="2000" b="0" i="0" u="none" strike="noStrike" cap="none" normalizeH="0" baseline="0" dirty="0" smtClean="0">
                <a:ln>
                  <a:noFill/>
                </a:ln>
                <a:solidFill>
                  <a:schemeClr val="tx1"/>
                </a:solidFill>
                <a:effectLst/>
                <a:latin typeface="Calibri"/>
                <a:ea typeface="Calibri" pitchFamily="34" charset="0"/>
                <a:cs typeface="Tahoma" pitchFamily="34" charset="0"/>
              </a:rPr>
              <a:t>”</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Windows 98 adalah versi windows pertama yang di desain secara spesifik untuk konsumen</a:t>
            </a:r>
            <a:endParaRPr lang="id-ID" sz="2000" dirty="0"/>
          </a:p>
        </p:txBody>
      </p:sp>
      <p:sp>
        <p:nvSpPr>
          <p:cNvPr id="8" name="Rectangle 7"/>
          <p:cNvSpPr/>
          <p:nvPr/>
        </p:nvSpPr>
        <p:spPr>
          <a:xfrm>
            <a:off x="500034" y="3000372"/>
            <a:ext cx="1516313" cy="369332"/>
          </a:xfrm>
          <a:prstGeom prst="rect">
            <a:avLst/>
          </a:prstGeom>
        </p:spPr>
        <p:txBody>
          <a:bodyPr wrap="none">
            <a:spAutoFit/>
          </a:bodyPr>
          <a:lstStyle/>
          <a:p>
            <a:r>
              <a:rPr lang="id-ID" b="1" dirty="0"/>
              <a:t>Windows 98</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2289"/>
                                        </p:tgtEl>
                                        <p:attrNameLst>
                                          <p:attrName>style.visibility</p:attrName>
                                        </p:attrNameLst>
                                      </p:cBhvr>
                                      <p:to>
                                        <p:strVal val="visible"/>
                                      </p:to>
                                    </p:set>
                                    <p:anim calcmode="lin" valueType="num">
                                      <p:cBhvr>
                                        <p:cTn id="14" dur="1000" fill="hold"/>
                                        <p:tgtEl>
                                          <p:spTgt spid="12289"/>
                                        </p:tgtEl>
                                        <p:attrNameLst>
                                          <p:attrName>ppt_x</p:attrName>
                                        </p:attrNameLst>
                                      </p:cBhvr>
                                      <p:tavLst>
                                        <p:tav tm="0">
                                          <p:val>
                                            <p:strVal val="#ppt_x-.2"/>
                                          </p:val>
                                        </p:tav>
                                        <p:tav tm="100000">
                                          <p:val>
                                            <p:strVal val="#ppt_x"/>
                                          </p:val>
                                        </p:tav>
                                      </p:tavLst>
                                    </p:anim>
                                    <p:anim calcmode="lin" valueType="num">
                                      <p:cBhvr>
                                        <p:cTn id="15" dur="1000" fill="hold"/>
                                        <p:tgtEl>
                                          <p:spTgt spid="1228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11265" name="Rectangle 1"/>
          <p:cNvSpPr>
            <a:spLocks noChangeArrowheads="1"/>
          </p:cNvSpPr>
          <p:nvPr/>
        </p:nvSpPr>
        <p:spPr bwMode="auto">
          <a:xfrm>
            <a:off x="214314" y="3638512"/>
            <a:ext cx="878684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Me</a:t>
            </a:r>
            <a:r>
              <a:rPr lang="id-ID" sz="2000" dirty="0">
                <a:latin typeface="Tahoma" pitchFamily="34" charset="0"/>
                <a:ea typeface="Calibri" pitchFamily="34" charset="0"/>
                <a:cs typeface="Tahoma" pitchFamily="34" charset="0"/>
              </a:rPr>
              <a:t> </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atau </a:t>
            </a: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Millennium Edition</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adalah sebuah versi Windows yang didesain khusus untuk pengguna rumahan, dan ditujukan untuk menggantikan pasar sistem operasi sebelumnya, Windows 98. Windows ini dapat berjalan tanpa bantuan MS-DOS. Windows sendiri adalah sistem operasi buatan Microsoft Corporation. Seperti versi Windows sebelumnya, Windows Me merupakan sistem operasi transisi antara 16-bit ke 32-bit, sehingga semua program 16-bit dan 32-bit dapat didukung dengan baik. Oleh Microsoft, Windows ME ini diluncurkan pada tanggal 14 September 2000</a:t>
            </a:r>
            <a:r>
              <a:rPr kumimoji="0" lang="id-ID" sz="20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4" name="Picture 3" descr="http://2.bp.blogspot.com/-bEr0cGKKdcI/Tq0W1A-l8JI/AAAAAAAAAB4/kOfRjF8kcQs/s200/290px-WindowsME.png">
            <a:hlinkClick r:id="rId2"/>
          </p:cNvPr>
          <p:cNvPicPr/>
          <p:nvPr/>
        </p:nvPicPr>
        <p:blipFill>
          <a:blip r:embed="rId3"/>
          <a:srcRect/>
          <a:stretch>
            <a:fillRect/>
          </a:stretch>
        </p:blipFill>
        <p:spPr bwMode="auto">
          <a:xfrm>
            <a:off x="2714612" y="1000108"/>
            <a:ext cx="2479601" cy="1935126"/>
          </a:xfrm>
          <a:prstGeom prst="rect">
            <a:avLst/>
          </a:prstGeom>
          <a:noFill/>
          <a:ln w="9525">
            <a:noFill/>
            <a:miter lim="800000"/>
            <a:headEnd/>
            <a:tailEnd/>
          </a:ln>
        </p:spPr>
      </p:pic>
      <p:sp>
        <p:nvSpPr>
          <p:cNvPr id="6" name="Rectangle 5"/>
          <p:cNvSpPr/>
          <p:nvPr/>
        </p:nvSpPr>
        <p:spPr>
          <a:xfrm>
            <a:off x="2071670" y="3000372"/>
            <a:ext cx="3889206" cy="369332"/>
          </a:xfrm>
          <a:prstGeom prst="rect">
            <a:avLst/>
          </a:prstGeom>
        </p:spPr>
        <p:txBody>
          <a:bodyPr wrap="none">
            <a:spAutoFit/>
          </a:bodyPr>
          <a:lstStyle/>
          <a:p>
            <a:pPr lvl="0" fontAlgn="base">
              <a:spcBef>
                <a:spcPct val="0"/>
              </a:spcBef>
              <a:spcAft>
                <a:spcPct val="0"/>
              </a:spcAft>
            </a:pPr>
            <a:r>
              <a:rPr kumimoji="0" lang="id-ID"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ME (Milenium Edition)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10241" name="Rectangle 1"/>
          <p:cNvSpPr>
            <a:spLocks noChangeArrowheads="1"/>
          </p:cNvSpPr>
          <p:nvPr/>
        </p:nvSpPr>
        <p:spPr bwMode="auto">
          <a:xfrm>
            <a:off x="142876" y="3660537"/>
            <a:ext cx="892971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XP</a:t>
            </a: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adalah jajaran sistem operasi berbasis grafis yang dibuat oleh Microsoft untuk digunakan pada komputer pribadi, laptop, dan pusat media (Media Center). Nama "XP" adalah kependekan dari "Experience". Windows XP merupakan penerus Windows 2000 Profesional dan Windows Me. Windows XP merupakan versi sistem operasi Windows pertama yang berorientasi konsumen yang dibangun di atas kernel dan arsitektur Windows NT. Windows XP kali pertama dirilis pada 25 Oktober 2001. Windows XP digantikan oleh Windows Vista, yang dirilis pada 8 November 2006.</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http://4.bp.blogspot.com/-3AzTNDnOQo0/Tq0ZYxZwHcI/AAAAAAAAACA/ryMSBKUlAq4/s200/290px-Windows_XP_SP3.png">
            <a:hlinkClick r:id="rId2"/>
          </p:cNvPr>
          <p:cNvPicPr/>
          <p:nvPr/>
        </p:nvPicPr>
        <p:blipFill>
          <a:blip r:embed="rId3"/>
          <a:srcRect/>
          <a:stretch>
            <a:fillRect/>
          </a:stretch>
        </p:blipFill>
        <p:spPr bwMode="auto">
          <a:xfrm>
            <a:off x="2071670" y="1000108"/>
            <a:ext cx="3571900" cy="2071702"/>
          </a:xfrm>
          <a:prstGeom prst="rect">
            <a:avLst/>
          </a:prstGeom>
          <a:noFill/>
          <a:ln w="9525">
            <a:noFill/>
            <a:miter lim="800000"/>
            <a:headEnd/>
            <a:tailEnd/>
          </a:ln>
        </p:spPr>
      </p:pic>
      <p:sp>
        <p:nvSpPr>
          <p:cNvPr id="6" name="Rectangle 5"/>
          <p:cNvSpPr/>
          <p:nvPr/>
        </p:nvSpPr>
        <p:spPr>
          <a:xfrm>
            <a:off x="3000364" y="3059668"/>
            <a:ext cx="1628972" cy="369332"/>
          </a:xfrm>
          <a:prstGeom prst="rect">
            <a:avLst/>
          </a:prstGeom>
        </p:spPr>
        <p:txBody>
          <a:bodyPr wrap="none">
            <a:spAutoFit/>
          </a:bodyPr>
          <a:lstStyle/>
          <a:p>
            <a:r>
              <a:rPr kumimoji="0" lang="id-ID"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XP</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9217" name="Rectangle 1"/>
          <p:cNvSpPr>
            <a:spLocks noChangeArrowheads="1"/>
          </p:cNvSpPr>
          <p:nvPr/>
        </p:nvSpPr>
        <p:spPr bwMode="auto">
          <a:xfrm>
            <a:off x="0" y="3571876"/>
            <a:ext cx="885828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chemeClr val="tx1"/>
                </a:solidFill>
                <a:effectLst/>
                <a:latin typeface="Tahoma" pitchFamily="34" charset="0"/>
                <a:ea typeface="Calibri" pitchFamily="34" charset="0"/>
                <a:cs typeface="Tahoma" pitchFamily="34" charset="0"/>
              </a:rPr>
              <a:t>Windows Vista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Sebelum diumumkan dengan nama Windows Vista pada 22 Juli 2005, sistem operasi ini lebih dikenal dengan codename Longhorn (berasal dari nama Longhorn Saloon, sebuah bar terkenal di Whistler, British Columbia, Kanada).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
            </a:r>
            <a:b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br>
            <a:r>
              <a:rPr kumimoji="0" lang="id-ID" sz="20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Microsoft meluncurkan Windows Vista pada 8 November 2006 untuk pengguna bisnis, dan 30 Januari 2007 untuk pengguna rumahan. Dengan demikian, peluncuran Windows Vista ini berjarak lebih dari lima tahun sejak peluncuran Windows XP pada 25 Oktober 2001.</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http://3.bp.blogspot.com/-5u4vmfUm9Qc/Tq0ZzjpCMpI/AAAAAAAAACI/t6OJlvq-qnU/s200/800px-windows_vista_desktop.png">
            <a:hlinkClick r:id="rId2"/>
          </p:cNvPr>
          <p:cNvPicPr/>
          <p:nvPr/>
        </p:nvPicPr>
        <p:blipFill>
          <a:blip r:embed="rId3"/>
          <a:srcRect/>
          <a:stretch>
            <a:fillRect/>
          </a:stretch>
        </p:blipFill>
        <p:spPr bwMode="auto">
          <a:xfrm>
            <a:off x="2786050" y="1000108"/>
            <a:ext cx="2508959" cy="1892595"/>
          </a:xfrm>
          <a:prstGeom prst="rect">
            <a:avLst/>
          </a:prstGeom>
          <a:noFill/>
          <a:ln w="9525">
            <a:noFill/>
            <a:miter lim="800000"/>
            <a:headEnd/>
            <a:tailEnd/>
          </a:ln>
        </p:spPr>
      </p:pic>
      <p:sp>
        <p:nvSpPr>
          <p:cNvPr id="6" name="Rectangle 5"/>
          <p:cNvSpPr/>
          <p:nvPr/>
        </p:nvSpPr>
        <p:spPr>
          <a:xfrm>
            <a:off x="3143240" y="2928934"/>
            <a:ext cx="1807098" cy="369332"/>
          </a:xfrm>
          <a:prstGeom prst="rect">
            <a:avLst/>
          </a:prstGeom>
        </p:spPr>
        <p:txBody>
          <a:bodyPr wrap="none">
            <a:spAutoFit/>
          </a:bodyPr>
          <a:lstStyle/>
          <a:p>
            <a:r>
              <a:rPr lang="id-ID" b="1" dirty="0"/>
              <a:t>Windows Vista</a:t>
            </a:r>
            <a:endParaRPr lang="id-ID"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nelandgrid">
  <a:themeElements>
    <a:clrScheme name="paneland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nelandgrid">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aneland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neland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neland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neland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neland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neland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neland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1962</TotalTime>
  <Words>1109</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panelandgrid</vt:lpstr>
      <vt:lpstr>Slide 1</vt:lpstr>
      <vt:lpstr>Generasi Windows</vt:lpstr>
      <vt:lpstr>Generasi Windows</vt:lpstr>
      <vt:lpstr>Generasi Windows</vt:lpstr>
      <vt:lpstr>Generasi Windows</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Generasi Windows</dc:title>
  <dc:creator>indra</dc:creator>
  <cp:lastModifiedBy>indra</cp:lastModifiedBy>
  <cp:revision>39</cp:revision>
  <dcterms:created xsi:type="dcterms:W3CDTF">2014-10-16T03:26:49Z</dcterms:created>
  <dcterms:modified xsi:type="dcterms:W3CDTF">2014-10-30T05:32:56Z</dcterms:modified>
</cp:coreProperties>
</file>