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5" r:id="rId24"/>
    <p:sldId id="281" r:id="rId25"/>
  </p:sldIdLst>
  <p:sldSz cx="9144000" cy="6858000" type="screen4x3"/>
  <p:notesSz cx="6858000" cy="9144000"/>
  <p:custDataLst>
    <p:tags r:id="rId26"/>
  </p:custDataLst>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78"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2763F-107A-483D-8584-50C804095917}" type="datetimeFigureOut">
              <a:rPr lang="id-ID" smtClean="0"/>
              <a:pPr/>
              <a:t>14/09/2021</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1D762-85E5-44EE-85BE-68B6CC68CA34}"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hyperlink" Target="http://ciint4.files.wordpress.com/2010/08/light-pen-px1_3067.gif" TargetMode="Externa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hyperlink" Target="http://ciint4.files.wordpress.com/2010/08/kamera-digital.jp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ciint4.files.wordpress.com/2010/08/handycame.jpg" TargetMode="External"/><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hyperlink" Target="http://ciint4.files.wordpress.com/2010/08/webcam.jpe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4.jpeg"/><Relationship Id="rId2" Type="http://schemas.openxmlformats.org/officeDocument/2006/relationships/hyperlink" Target="http://ciint4.files.wordpress.com/2010/08/headphone.jpg" TargetMode="External"/><Relationship Id="rId1" Type="http://schemas.openxmlformats.org/officeDocument/2006/relationships/slideLayout" Target="../slideLayouts/slideLayout6.xml"/><Relationship Id="rId6" Type="http://schemas.openxmlformats.org/officeDocument/2006/relationships/hyperlink" Target="http://ciint4.files.wordpress.com/2010/08/barcode-reader.jpg" TargetMode="External"/><Relationship Id="rId5" Type="http://schemas.openxmlformats.org/officeDocument/2006/relationships/image" Target="../media/image13.jpeg"/><Relationship Id="rId4" Type="http://schemas.openxmlformats.org/officeDocument/2006/relationships/hyperlink" Target="http://ciint4.files.wordpress.com/2010/08/graphics-tablet-1.jp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ciint4.files.wordpress.com/2010/08/speaker.jpg" TargetMode="External"/><Relationship Id="rId3" Type="http://schemas.openxmlformats.org/officeDocument/2006/relationships/image" Target="../media/image15.jpeg"/><Relationship Id="rId7" Type="http://schemas.openxmlformats.org/officeDocument/2006/relationships/image" Target="../media/image17.jpeg"/><Relationship Id="rId2" Type="http://schemas.openxmlformats.org/officeDocument/2006/relationships/hyperlink" Target="http://ciint4.files.wordpress.com/2010/08/moniyor.jpg" TargetMode="External"/><Relationship Id="rId1" Type="http://schemas.openxmlformats.org/officeDocument/2006/relationships/slideLayout" Target="../slideLayouts/slideLayout6.xml"/><Relationship Id="rId6" Type="http://schemas.openxmlformats.org/officeDocument/2006/relationships/hyperlink" Target="http://ciint4.files.wordpress.com/2010/08/plotter.jpg" TargetMode="External"/><Relationship Id="rId11" Type="http://schemas.openxmlformats.org/officeDocument/2006/relationships/image" Target="../media/image19.jpeg"/><Relationship Id="rId5" Type="http://schemas.openxmlformats.org/officeDocument/2006/relationships/image" Target="../media/image16.jpeg"/><Relationship Id="rId10" Type="http://schemas.openxmlformats.org/officeDocument/2006/relationships/hyperlink" Target="http://ciint4.files.wordpress.com/2010/08/acer-p5260i-wifi-projector.jpg" TargetMode="External"/><Relationship Id="rId4" Type="http://schemas.openxmlformats.org/officeDocument/2006/relationships/hyperlink" Target="http://ciint4.files.wordpress.com/2010/08/printer.jpg" TargetMode="External"/><Relationship Id="rId9"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2.jpeg"/><Relationship Id="rId2" Type="http://schemas.openxmlformats.org/officeDocument/2006/relationships/hyperlink" Target="http://ciint4.files.wordpress.com/2010/08/alu.jpeg" TargetMode="External"/><Relationship Id="rId1" Type="http://schemas.openxmlformats.org/officeDocument/2006/relationships/slideLayout" Target="../slideLayouts/slideLayout6.xml"/><Relationship Id="rId6" Type="http://schemas.openxmlformats.org/officeDocument/2006/relationships/hyperlink" Target="http://ciint4.files.wordpress.com/2010/08/best-motherboard.jpg" TargetMode="External"/><Relationship Id="rId5" Type="http://schemas.openxmlformats.org/officeDocument/2006/relationships/image" Target="../media/image21.jpeg"/><Relationship Id="rId4" Type="http://schemas.openxmlformats.org/officeDocument/2006/relationships/hyperlink" Target="http://ciint4.files.wordpress.com/2010/08/cu.jpe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5.jpeg"/><Relationship Id="rId2" Type="http://schemas.openxmlformats.org/officeDocument/2006/relationships/hyperlink" Target="http://ciint4.files.wordpress.com/2010/08/img_18101_processor.jpg" TargetMode="External"/><Relationship Id="rId1" Type="http://schemas.openxmlformats.org/officeDocument/2006/relationships/slideLayout" Target="../slideLayouts/slideLayout6.xml"/><Relationship Id="rId6" Type="http://schemas.openxmlformats.org/officeDocument/2006/relationships/hyperlink" Target="http://ciint4.files.wordpress.com/2010/08/cache-memori.jpeg" TargetMode="External"/><Relationship Id="rId5" Type="http://schemas.openxmlformats.org/officeDocument/2006/relationships/image" Target="../media/image24.jpeg"/><Relationship Id="rId4" Type="http://schemas.openxmlformats.org/officeDocument/2006/relationships/hyperlink" Target="http://ciint4.files.wordpress.com/2010/08/register.jpe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28.jpeg"/><Relationship Id="rId2" Type="http://schemas.openxmlformats.org/officeDocument/2006/relationships/hyperlink" Target="http://ciint4.files.wordpress.com/2010/08/rom.jpeg" TargetMode="External"/><Relationship Id="rId1" Type="http://schemas.openxmlformats.org/officeDocument/2006/relationships/slideLayout" Target="../slideLayouts/slideLayout6.xml"/><Relationship Id="rId6" Type="http://schemas.openxmlformats.org/officeDocument/2006/relationships/hyperlink" Target="http://ciint4.files.wordpress.com/2010/08/pci-mb.jpg" TargetMode="External"/><Relationship Id="rId5" Type="http://schemas.openxmlformats.org/officeDocument/2006/relationships/image" Target="../media/image27.jpeg"/><Relationship Id="rId4" Type="http://schemas.openxmlformats.org/officeDocument/2006/relationships/hyperlink" Target="http://ciint4.files.wordpress.com/2010/08/ram.jpe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1.jpeg"/><Relationship Id="rId2" Type="http://schemas.openxmlformats.org/officeDocument/2006/relationships/hyperlink" Target="http://ciint4.files.wordpress.com/2010/08/floppy_disk_90mm.jpg" TargetMode="External"/><Relationship Id="rId1" Type="http://schemas.openxmlformats.org/officeDocument/2006/relationships/slideLayout" Target="../slideLayouts/slideLayout6.xml"/><Relationship Id="rId6" Type="http://schemas.openxmlformats.org/officeDocument/2006/relationships/hyperlink" Target="http://ciint4.files.wordpress.com/2010/08/cd.jpeg" TargetMode="External"/><Relationship Id="rId5" Type="http://schemas.openxmlformats.org/officeDocument/2006/relationships/image" Target="../media/image30.jpeg"/><Relationship Id="rId4" Type="http://schemas.openxmlformats.org/officeDocument/2006/relationships/hyperlink" Target="http://ciint4.files.wordpress.com/2010/08/images-1.jpe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4.gif"/><Relationship Id="rId2" Type="http://schemas.openxmlformats.org/officeDocument/2006/relationships/hyperlink" Target="http://ciint4.files.wordpress.com/2010/08/flashdisk.jpeg" TargetMode="External"/><Relationship Id="rId1" Type="http://schemas.openxmlformats.org/officeDocument/2006/relationships/slideLayout" Target="../slideLayouts/slideLayout6.xml"/><Relationship Id="rId6" Type="http://schemas.openxmlformats.org/officeDocument/2006/relationships/hyperlink" Target="http://ciint4.files.wordpress.com/2010/08/pitamagnetik.gif" TargetMode="External"/><Relationship Id="rId5" Type="http://schemas.openxmlformats.org/officeDocument/2006/relationships/image" Target="../media/image33.jpeg"/><Relationship Id="rId4" Type="http://schemas.openxmlformats.org/officeDocument/2006/relationships/hyperlink" Target="http://ciint4.files.wordpress.com/2010/08/zipdrive.jpe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7" Type="http://schemas.openxmlformats.org/officeDocument/2006/relationships/image" Target="../media/image37.jpeg"/><Relationship Id="rId2" Type="http://schemas.openxmlformats.org/officeDocument/2006/relationships/hyperlink" Target="http://ciint4.files.wordpress.com/2010/08/dvd.jpeg" TargetMode="External"/><Relationship Id="rId1" Type="http://schemas.openxmlformats.org/officeDocument/2006/relationships/slideLayout" Target="../slideLayouts/slideLayout6.xml"/><Relationship Id="rId6" Type="http://schemas.openxmlformats.org/officeDocument/2006/relationships/hyperlink" Target="http://ciint4.files.wordpress.com/2010/08/kartu-network.jpg" TargetMode="External"/><Relationship Id="rId5" Type="http://schemas.openxmlformats.org/officeDocument/2006/relationships/image" Target="../media/image36.jpeg"/><Relationship Id="rId4" Type="http://schemas.openxmlformats.org/officeDocument/2006/relationships/hyperlink" Target="http://ciint4.files.wordpress.com/2010/08/recodable-dvd.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image" Target="../media/image40.jpeg"/><Relationship Id="rId2" Type="http://schemas.openxmlformats.org/officeDocument/2006/relationships/hyperlink" Target="http://ciint4.files.wordpress.com/2010/08/ati_vga_card_9700pro.jpg" TargetMode="External"/><Relationship Id="rId1" Type="http://schemas.openxmlformats.org/officeDocument/2006/relationships/slideLayout" Target="../slideLayouts/slideLayout6.xml"/><Relationship Id="rId6" Type="http://schemas.openxmlformats.org/officeDocument/2006/relationships/hyperlink" Target="http://ciint4.files.wordpress.com/2010/08/wireless-adapter.jpg" TargetMode="External"/><Relationship Id="rId5" Type="http://schemas.openxmlformats.org/officeDocument/2006/relationships/image" Target="../media/image39.jpeg"/><Relationship Id="rId4" Type="http://schemas.openxmlformats.org/officeDocument/2006/relationships/hyperlink" Target="http://ciint4.files.wordpress.com/2010/08/card-reader.jp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3.jpeg"/><Relationship Id="rId2" Type="http://schemas.openxmlformats.org/officeDocument/2006/relationships/hyperlink" Target="http://ciint4.files.wordpress.com/2010/08/wireless-router.jpg" TargetMode="External"/><Relationship Id="rId1" Type="http://schemas.openxmlformats.org/officeDocument/2006/relationships/slideLayout" Target="../slideLayouts/slideLayout6.xml"/><Relationship Id="rId6" Type="http://schemas.openxmlformats.org/officeDocument/2006/relationships/hyperlink" Target="http://ciint4.files.wordpress.com/2010/08/soundcard.jpg" TargetMode="External"/><Relationship Id="rId5" Type="http://schemas.openxmlformats.org/officeDocument/2006/relationships/image" Target="../media/image42.jpeg"/><Relationship Id="rId4" Type="http://schemas.openxmlformats.org/officeDocument/2006/relationships/hyperlink" Target="http://ciint4.files.wordpress.com/2010/08/modem-eksternal.jp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hyperlink" Target="http://ciint4.files.wordpress.com/2010/08/tv-tuner.jpg" TargetMode="External"/><Relationship Id="rId1" Type="http://schemas.openxmlformats.org/officeDocument/2006/relationships/slideLayout" Target="../slideLayouts/slideLayout6.xml"/><Relationship Id="rId5" Type="http://schemas.openxmlformats.org/officeDocument/2006/relationships/image" Target="../media/image45.jpeg"/><Relationship Id="rId4" Type="http://schemas.openxmlformats.org/officeDocument/2006/relationships/hyperlink" Target="http://ciint4.files.wordpress.com/2010/08/capture-card.jpg"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ciint4.files.wordpress.com/2010/08/keyboard-11.jpg" TargetMode="Externa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hyperlink" Target="http://ciint4.files.wordpress.com/2010/08/images.jpe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ciint4.files.wordpress.com/2010/08/scan.jpeg" TargetMode="External"/><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hyperlink" Target="http://ciint4.files.wordpress.com/2010/08/joystick.jp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ciint4.files.wordpress.com/2010/08/touchpa.jpeg" TargetMode="Externa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hyperlink" Target="http://ciint4.files.wordpress.com/2010/08/kensington-slimblade-trackball.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571472" y="3143248"/>
            <a:ext cx="8143932"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4000" b="1" i="0" u="none" strike="noStrike" cap="none" normalizeH="0" baseline="0" dirty="0">
                <a:ln>
                  <a:noFill/>
                </a:ln>
                <a:solidFill>
                  <a:schemeClr val="tx1"/>
                </a:solidFill>
                <a:effectLst/>
                <a:latin typeface="Tahoma" pitchFamily="34" charset="0"/>
                <a:ea typeface="Calibri" pitchFamily="34" charset="0"/>
                <a:cs typeface="Tahoma" pitchFamily="34" charset="0"/>
              </a:rPr>
              <a:t>Alat Input, Proses dan Output Komputer</a:t>
            </a:r>
            <a:endParaRPr kumimoji="0" lang="id-ID"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id-ID" b="1" dirty="0"/>
              <a:t>Alat Input Komputer</a:t>
            </a:r>
          </a:p>
        </p:txBody>
      </p:sp>
      <p:pic>
        <p:nvPicPr>
          <p:cNvPr id="3" name="Picture 2" descr="http://ciint4.files.wordpress.com/2010/08/light-pen-px1_3067.gif?w=180&amp;h=155">
            <a:hlinkClick r:id="rId2"/>
          </p:cNvPr>
          <p:cNvPicPr/>
          <p:nvPr/>
        </p:nvPicPr>
        <p:blipFill>
          <a:blip r:embed="rId3"/>
          <a:srcRect/>
          <a:stretch>
            <a:fillRect/>
          </a:stretch>
        </p:blipFill>
        <p:spPr bwMode="auto">
          <a:xfrm>
            <a:off x="285720" y="2071678"/>
            <a:ext cx="1571636" cy="1428760"/>
          </a:xfrm>
          <a:prstGeom prst="rect">
            <a:avLst/>
          </a:prstGeom>
          <a:noFill/>
          <a:ln w="9525">
            <a:noFill/>
            <a:miter lim="800000"/>
            <a:headEnd/>
            <a:tailEnd/>
          </a:ln>
        </p:spPr>
      </p:pic>
      <p:sp>
        <p:nvSpPr>
          <p:cNvPr id="5" name="Rectangle 4"/>
          <p:cNvSpPr/>
          <p:nvPr/>
        </p:nvSpPr>
        <p:spPr>
          <a:xfrm>
            <a:off x="571472" y="3714752"/>
            <a:ext cx="1045158" cy="369332"/>
          </a:xfrm>
          <a:prstGeom prst="rect">
            <a:avLst/>
          </a:prstGeom>
        </p:spPr>
        <p:txBody>
          <a:bodyPr wrap="none">
            <a:spAutoFit/>
          </a:bodyPr>
          <a:lstStyle/>
          <a:p>
            <a:r>
              <a:rPr lang="id-ID" dirty="0"/>
              <a:t>Light Pen</a:t>
            </a:r>
          </a:p>
        </p:txBody>
      </p:sp>
      <p:sp>
        <p:nvSpPr>
          <p:cNvPr id="6" name="Rectangle 5"/>
          <p:cNvSpPr/>
          <p:nvPr/>
        </p:nvSpPr>
        <p:spPr>
          <a:xfrm>
            <a:off x="2357422" y="2428868"/>
            <a:ext cx="6500858" cy="369332"/>
          </a:xfrm>
          <a:prstGeom prst="rect">
            <a:avLst/>
          </a:prstGeom>
        </p:spPr>
        <p:txBody>
          <a:bodyPr wrap="square">
            <a:spAutoFit/>
          </a:bodyPr>
          <a:lstStyle/>
          <a:p>
            <a:r>
              <a:rPr lang="id-ID" dirty="0"/>
              <a:t>Untuk memodifikasi atau mendesain  gambar dengan screen</a:t>
            </a:r>
          </a:p>
        </p:txBody>
      </p:sp>
      <p:pic>
        <p:nvPicPr>
          <p:cNvPr id="7" name="Picture 6" descr="http://ciint4.files.wordpress.com/2010/08/kamera-digital.jpg?w=155&amp;h=151">
            <a:hlinkClick r:id="rId4"/>
          </p:cNvPr>
          <p:cNvPicPr/>
          <p:nvPr/>
        </p:nvPicPr>
        <p:blipFill>
          <a:blip r:embed="rId5"/>
          <a:srcRect/>
          <a:stretch>
            <a:fillRect/>
          </a:stretch>
        </p:blipFill>
        <p:spPr bwMode="auto">
          <a:xfrm>
            <a:off x="357158" y="4500570"/>
            <a:ext cx="2071702" cy="1571636"/>
          </a:xfrm>
          <a:prstGeom prst="rect">
            <a:avLst/>
          </a:prstGeom>
          <a:noFill/>
          <a:ln w="9525">
            <a:noFill/>
            <a:miter lim="800000"/>
            <a:headEnd/>
            <a:tailEnd/>
          </a:ln>
        </p:spPr>
      </p:pic>
      <p:sp>
        <p:nvSpPr>
          <p:cNvPr id="8" name="Rectangle 7"/>
          <p:cNvSpPr/>
          <p:nvPr/>
        </p:nvSpPr>
        <p:spPr>
          <a:xfrm>
            <a:off x="642910" y="6072206"/>
            <a:ext cx="1531638" cy="369332"/>
          </a:xfrm>
          <a:prstGeom prst="rect">
            <a:avLst/>
          </a:prstGeom>
        </p:spPr>
        <p:txBody>
          <a:bodyPr wrap="none">
            <a:spAutoFit/>
          </a:bodyPr>
          <a:lstStyle/>
          <a:p>
            <a:r>
              <a:rPr lang="id-ID" dirty="0"/>
              <a:t>Camera digital</a:t>
            </a:r>
          </a:p>
        </p:txBody>
      </p:sp>
      <p:sp>
        <p:nvSpPr>
          <p:cNvPr id="9" name="Rectangle 8"/>
          <p:cNvSpPr/>
          <p:nvPr/>
        </p:nvSpPr>
        <p:spPr>
          <a:xfrm>
            <a:off x="2714612" y="4857760"/>
            <a:ext cx="6215106" cy="646331"/>
          </a:xfrm>
          <a:prstGeom prst="rect">
            <a:avLst/>
          </a:prstGeom>
        </p:spPr>
        <p:txBody>
          <a:bodyPr wrap="square">
            <a:spAutoFit/>
          </a:bodyPr>
          <a:lstStyle/>
          <a:p>
            <a:r>
              <a:rPr lang="id-ID" dirty="0"/>
              <a:t>Menangkap obyek gambar yang akan  ditampilkan ke layar komputer untuk  diproses lebih lanjut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id-ID" b="1" dirty="0"/>
              <a:t>Alat Input Komputer</a:t>
            </a:r>
          </a:p>
        </p:txBody>
      </p:sp>
      <p:pic>
        <p:nvPicPr>
          <p:cNvPr id="3" name="Picture 2" descr="http://ciint4.files.wordpress.com/2010/08/handycame.jpg?w=168&amp;h=112">
            <a:hlinkClick r:id="rId2"/>
          </p:cNvPr>
          <p:cNvPicPr/>
          <p:nvPr/>
        </p:nvPicPr>
        <p:blipFill>
          <a:blip r:embed="rId3"/>
          <a:srcRect/>
          <a:stretch>
            <a:fillRect/>
          </a:stretch>
        </p:blipFill>
        <p:spPr bwMode="auto">
          <a:xfrm>
            <a:off x="285720" y="1928802"/>
            <a:ext cx="1500198" cy="1500198"/>
          </a:xfrm>
          <a:prstGeom prst="rect">
            <a:avLst/>
          </a:prstGeom>
          <a:noFill/>
          <a:ln w="9525">
            <a:noFill/>
            <a:miter lim="800000"/>
            <a:headEnd/>
            <a:tailEnd/>
          </a:ln>
        </p:spPr>
      </p:pic>
      <p:sp>
        <p:nvSpPr>
          <p:cNvPr id="5" name="Rectangle 4"/>
          <p:cNvSpPr/>
          <p:nvPr/>
        </p:nvSpPr>
        <p:spPr>
          <a:xfrm>
            <a:off x="428596" y="3571876"/>
            <a:ext cx="1231106" cy="369332"/>
          </a:xfrm>
          <a:prstGeom prst="rect">
            <a:avLst/>
          </a:prstGeom>
        </p:spPr>
        <p:txBody>
          <a:bodyPr wrap="none">
            <a:spAutoFit/>
          </a:bodyPr>
          <a:lstStyle/>
          <a:p>
            <a:r>
              <a:rPr lang="id-ID" dirty="0"/>
              <a:t>Handy cam</a:t>
            </a:r>
          </a:p>
        </p:txBody>
      </p:sp>
      <p:sp>
        <p:nvSpPr>
          <p:cNvPr id="6" name="Rectangle 5"/>
          <p:cNvSpPr/>
          <p:nvPr/>
        </p:nvSpPr>
        <p:spPr>
          <a:xfrm>
            <a:off x="2143108" y="2285992"/>
            <a:ext cx="6786610" cy="646331"/>
          </a:xfrm>
          <a:prstGeom prst="rect">
            <a:avLst/>
          </a:prstGeom>
        </p:spPr>
        <p:txBody>
          <a:bodyPr wrap="square">
            <a:spAutoFit/>
          </a:bodyPr>
          <a:lstStyle/>
          <a:p>
            <a:r>
              <a:rPr lang="id-ID" dirty="0"/>
              <a:t>Merekam gambar yang akan ditampilkan  ke layar monitor untuk diproses lebih  lanjut</a:t>
            </a:r>
          </a:p>
        </p:txBody>
      </p:sp>
      <p:pic>
        <p:nvPicPr>
          <p:cNvPr id="7" name="Picture 6" descr="http://ciint4.files.wordpress.com/2010/08/webcam.jpeg?w=126&amp;h=126">
            <a:hlinkClick r:id="rId4"/>
          </p:cNvPr>
          <p:cNvPicPr/>
          <p:nvPr/>
        </p:nvPicPr>
        <p:blipFill>
          <a:blip r:embed="rId5"/>
          <a:srcRect/>
          <a:stretch>
            <a:fillRect/>
          </a:stretch>
        </p:blipFill>
        <p:spPr bwMode="auto">
          <a:xfrm>
            <a:off x="428596" y="4500570"/>
            <a:ext cx="1571636" cy="1643074"/>
          </a:xfrm>
          <a:prstGeom prst="rect">
            <a:avLst/>
          </a:prstGeom>
          <a:noFill/>
          <a:ln w="9525">
            <a:noFill/>
            <a:miter lim="800000"/>
            <a:headEnd/>
            <a:tailEnd/>
          </a:ln>
        </p:spPr>
      </p:pic>
      <p:sp>
        <p:nvSpPr>
          <p:cNvPr id="8" name="Rectangle 7"/>
          <p:cNvSpPr/>
          <p:nvPr/>
        </p:nvSpPr>
        <p:spPr>
          <a:xfrm>
            <a:off x="714348" y="6143644"/>
            <a:ext cx="1009444" cy="369332"/>
          </a:xfrm>
          <a:prstGeom prst="rect">
            <a:avLst/>
          </a:prstGeom>
        </p:spPr>
        <p:txBody>
          <a:bodyPr wrap="none">
            <a:spAutoFit/>
          </a:bodyPr>
          <a:lstStyle/>
          <a:p>
            <a:r>
              <a:rPr lang="id-ID" dirty="0"/>
              <a:t>Webcam</a:t>
            </a:r>
          </a:p>
        </p:txBody>
      </p:sp>
      <p:sp>
        <p:nvSpPr>
          <p:cNvPr id="9" name="Rectangle 8"/>
          <p:cNvSpPr/>
          <p:nvPr/>
        </p:nvSpPr>
        <p:spPr>
          <a:xfrm>
            <a:off x="2285984" y="5000636"/>
            <a:ext cx="6500858" cy="646331"/>
          </a:xfrm>
          <a:prstGeom prst="rect">
            <a:avLst/>
          </a:prstGeom>
        </p:spPr>
        <p:txBody>
          <a:bodyPr wrap="square">
            <a:spAutoFit/>
          </a:bodyPr>
          <a:lstStyle/>
          <a:p>
            <a:r>
              <a:rPr lang="id-ID" dirty="0"/>
              <a:t>Digunakan untuk konferensi video jarak    jauh atau sebagai kamera pemantau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id-ID" b="1" dirty="0"/>
              <a:t>Alat Input Komputer</a:t>
            </a:r>
          </a:p>
        </p:txBody>
      </p:sp>
      <p:pic>
        <p:nvPicPr>
          <p:cNvPr id="3" name="Picture 2" descr="http://ciint4.files.wordpress.com/2010/08/headphone.jpg?w=144&amp;h=144">
            <a:hlinkClick r:id="rId2"/>
          </p:cNvPr>
          <p:cNvPicPr/>
          <p:nvPr/>
        </p:nvPicPr>
        <p:blipFill>
          <a:blip r:embed="rId3"/>
          <a:srcRect/>
          <a:stretch>
            <a:fillRect/>
          </a:stretch>
        </p:blipFill>
        <p:spPr bwMode="auto">
          <a:xfrm>
            <a:off x="285720" y="1928802"/>
            <a:ext cx="1571636" cy="1500198"/>
          </a:xfrm>
          <a:prstGeom prst="rect">
            <a:avLst/>
          </a:prstGeom>
          <a:noFill/>
          <a:ln w="9525">
            <a:noFill/>
            <a:miter lim="800000"/>
            <a:headEnd/>
            <a:tailEnd/>
          </a:ln>
        </p:spPr>
      </p:pic>
      <p:sp>
        <p:nvSpPr>
          <p:cNvPr id="5" name="Rectangle 4"/>
          <p:cNvSpPr/>
          <p:nvPr/>
        </p:nvSpPr>
        <p:spPr>
          <a:xfrm>
            <a:off x="0" y="3429000"/>
            <a:ext cx="2865977" cy="369332"/>
          </a:xfrm>
          <a:prstGeom prst="rect">
            <a:avLst/>
          </a:prstGeom>
        </p:spPr>
        <p:txBody>
          <a:bodyPr wrap="none">
            <a:spAutoFit/>
          </a:bodyPr>
          <a:lstStyle/>
          <a:p>
            <a:r>
              <a:rPr lang="id-ID" dirty="0"/>
              <a:t>Microphone and headphone</a:t>
            </a:r>
          </a:p>
        </p:txBody>
      </p:sp>
      <p:sp>
        <p:nvSpPr>
          <p:cNvPr id="6" name="Rectangle 5"/>
          <p:cNvSpPr/>
          <p:nvPr/>
        </p:nvSpPr>
        <p:spPr>
          <a:xfrm>
            <a:off x="2571720" y="2000240"/>
            <a:ext cx="6572280" cy="1200329"/>
          </a:xfrm>
          <a:prstGeom prst="rect">
            <a:avLst/>
          </a:prstGeom>
        </p:spPr>
        <p:txBody>
          <a:bodyPr wrap="square">
            <a:spAutoFit/>
          </a:bodyPr>
          <a:lstStyle/>
          <a:p>
            <a:r>
              <a:rPr lang="id-ID" dirty="0"/>
              <a:t>Microphone berfungsi untuk merekam  suara yang akan disimpan dalam memori  komputer, selain itu kita juga dapat  berbicara dengan orang lain pada saat  chatting. Headphone berfungsi untuk  mendengarkan suara</a:t>
            </a:r>
          </a:p>
        </p:txBody>
      </p:sp>
      <p:pic>
        <p:nvPicPr>
          <p:cNvPr id="7" name="Picture 6" descr="http://ciint4.files.wordpress.com/2010/08/graphics-tablet-1.jpg?w=159&amp;h=132">
            <a:hlinkClick r:id="rId4"/>
          </p:cNvPr>
          <p:cNvPicPr/>
          <p:nvPr/>
        </p:nvPicPr>
        <p:blipFill>
          <a:blip r:embed="rId5"/>
          <a:srcRect/>
          <a:stretch>
            <a:fillRect/>
          </a:stretch>
        </p:blipFill>
        <p:spPr bwMode="auto">
          <a:xfrm>
            <a:off x="357158" y="4071942"/>
            <a:ext cx="1785950" cy="1357322"/>
          </a:xfrm>
          <a:prstGeom prst="rect">
            <a:avLst/>
          </a:prstGeom>
          <a:noFill/>
          <a:ln w="9525">
            <a:noFill/>
            <a:miter lim="800000"/>
            <a:headEnd/>
            <a:tailEnd/>
          </a:ln>
        </p:spPr>
      </p:pic>
      <p:sp>
        <p:nvSpPr>
          <p:cNvPr id="8" name="Rectangle 7"/>
          <p:cNvSpPr/>
          <p:nvPr/>
        </p:nvSpPr>
        <p:spPr>
          <a:xfrm>
            <a:off x="428596" y="5572140"/>
            <a:ext cx="1489447" cy="369332"/>
          </a:xfrm>
          <a:prstGeom prst="rect">
            <a:avLst/>
          </a:prstGeom>
        </p:spPr>
        <p:txBody>
          <a:bodyPr wrap="none">
            <a:spAutoFit/>
          </a:bodyPr>
          <a:lstStyle/>
          <a:p>
            <a:r>
              <a:rPr lang="id-ID" dirty="0"/>
              <a:t>Graphics Pads</a:t>
            </a:r>
          </a:p>
        </p:txBody>
      </p:sp>
      <p:sp>
        <p:nvSpPr>
          <p:cNvPr id="9" name="Rectangle 8"/>
          <p:cNvSpPr/>
          <p:nvPr/>
        </p:nvSpPr>
        <p:spPr>
          <a:xfrm>
            <a:off x="2571736" y="4500570"/>
            <a:ext cx="6000792" cy="369332"/>
          </a:xfrm>
          <a:prstGeom prst="rect">
            <a:avLst/>
          </a:prstGeom>
        </p:spPr>
        <p:txBody>
          <a:bodyPr wrap="square">
            <a:spAutoFit/>
          </a:bodyPr>
          <a:lstStyle/>
          <a:p>
            <a:r>
              <a:rPr lang="id-ID" dirty="0"/>
              <a:t>Untuk menggambar objek pada monitor</a:t>
            </a:r>
          </a:p>
        </p:txBody>
      </p:sp>
      <p:pic>
        <p:nvPicPr>
          <p:cNvPr id="10" name="Picture 9" descr="http://ciint4.files.wordpress.com/2010/08/barcode-reader.jpg?w=162&amp;h=162">
            <a:hlinkClick r:id="rId6"/>
          </p:cNvPr>
          <p:cNvPicPr/>
          <p:nvPr/>
        </p:nvPicPr>
        <p:blipFill>
          <a:blip r:embed="rId7"/>
          <a:srcRect/>
          <a:stretch>
            <a:fillRect/>
          </a:stretch>
        </p:blipFill>
        <p:spPr bwMode="auto">
          <a:xfrm>
            <a:off x="7072330" y="5214950"/>
            <a:ext cx="1643074" cy="1214422"/>
          </a:xfrm>
          <a:prstGeom prst="rect">
            <a:avLst/>
          </a:prstGeom>
          <a:noFill/>
          <a:ln w="9525">
            <a:noFill/>
            <a:miter lim="800000"/>
            <a:headEnd/>
            <a:tailEnd/>
          </a:ln>
        </p:spPr>
      </p:pic>
      <p:sp>
        <p:nvSpPr>
          <p:cNvPr id="11" name="Rectangle 10"/>
          <p:cNvSpPr/>
          <p:nvPr/>
        </p:nvSpPr>
        <p:spPr>
          <a:xfrm>
            <a:off x="7500958" y="6357958"/>
            <a:ext cx="951992" cy="369332"/>
          </a:xfrm>
          <a:prstGeom prst="rect">
            <a:avLst/>
          </a:prstGeom>
        </p:spPr>
        <p:txBody>
          <a:bodyPr wrap="none">
            <a:spAutoFit/>
          </a:bodyPr>
          <a:lstStyle/>
          <a:p>
            <a:r>
              <a:rPr lang="id-ID" dirty="0"/>
              <a:t>Barcode</a:t>
            </a:r>
          </a:p>
        </p:txBody>
      </p:sp>
      <p:sp>
        <p:nvSpPr>
          <p:cNvPr id="12" name="Rectangle 11"/>
          <p:cNvSpPr/>
          <p:nvPr/>
        </p:nvSpPr>
        <p:spPr>
          <a:xfrm>
            <a:off x="2428860" y="5357826"/>
            <a:ext cx="4572000" cy="1200329"/>
          </a:xfrm>
          <a:prstGeom prst="rect">
            <a:avLst/>
          </a:prstGeom>
        </p:spPr>
        <p:txBody>
          <a:bodyPr>
            <a:spAutoFit/>
          </a:bodyPr>
          <a:lstStyle/>
          <a:p>
            <a:pPr algn="r"/>
            <a:r>
              <a:rPr lang="id-ID" dirty="0"/>
              <a:t>Berfungsi untuk membaca suatu kode  yang berbentuk kotak-kotak atau garis-  garis tebal vertikal yang kemudian  diterjemahkan dalam bentuk angka-angka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1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ppt_w</p:attrName>
                                        </p:attrNameLst>
                                      </p:cBhvr>
                                      <p:tavLst>
                                        <p:tav tm="0">
                                          <p:val>
                                            <p:fltVal val="0"/>
                                          </p:val>
                                        </p:tav>
                                        <p:tav tm="100000">
                                          <p:val>
                                            <p:strVal val="#ppt_w"/>
                                          </p:val>
                                        </p:tav>
                                      </p:tavLst>
                                    </p:anim>
                                    <p:anim calcmode="lin" valueType="num">
                                      <p:cBhvr>
                                        <p:cTn id="55"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id-ID" b="1" dirty="0"/>
              <a:t>Alat Output Komputer</a:t>
            </a:r>
          </a:p>
        </p:txBody>
      </p:sp>
      <p:pic>
        <p:nvPicPr>
          <p:cNvPr id="3" name="Picture 2" descr="http://ciint4.files.wordpress.com/2010/08/moniyor.jpg?w=108&amp;h=108">
            <a:hlinkClick r:id="rId2"/>
          </p:cNvPr>
          <p:cNvPicPr/>
          <p:nvPr/>
        </p:nvPicPr>
        <p:blipFill>
          <a:blip r:embed="rId3"/>
          <a:srcRect/>
          <a:stretch>
            <a:fillRect/>
          </a:stretch>
        </p:blipFill>
        <p:spPr bwMode="auto">
          <a:xfrm>
            <a:off x="357158" y="1857364"/>
            <a:ext cx="1428760" cy="1500198"/>
          </a:xfrm>
          <a:prstGeom prst="rect">
            <a:avLst/>
          </a:prstGeom>
          <a:noFill/>
          <a:ln w="9525">
            <a:noFill/>
            <a:miter lim="800000"/>
            <a:headEnd/>
            <a:tailEnd/>
          </a:ln>
        </p:spPr>
      </p:pic>
      <p:pic>
        <p:nvPicPr>
          <p:cNvPr id="5" name="Picture 4" descr="http://ciint4.files.wordpress.com/2010/08/printer.jpg?w=130&amp;h=117">
            <a:hlinkClick r:id="rId4"/>
          </p:cNvPr>
          <p:cNvPicPr/>
          <p:nvPr/>
        </p:nvPicPr>
        <p:blipFill>
          <a:blip r:embed="rId5"/>
          <a:srcRect/>
          <a:stretch>
            <a:fillRect/>
          </a:stretch>
        </p:blipFill>
        <p:spPr bwMode="auto">
          <a:xfrm>
            <a:off x="357158" y="3571876"/>
            <a:ext cx="1428760" cy="1285884"/>
          </a:xfrm>
          <a:prstGeom prst="rect">
            <a:avLst/>
          </a:prstGeom>
          <a:noFill/>
          <a:ln w="9525">
            <a:noFill/>
            <a:miter lim="800000"/>
            <a:headEnd/>
            <a:tailEnd/>
          </a:ln>
        </p:spPr>
      </p:pic>
      <p:pic>
        <p:nvPicPr>
          <p:cNvPr id="6" name="Picture 5" descr="http://ciint4.files.wordpress.com/2010/08/plotter.jpg?w=126&amp;h=111">
            <a:hlinkClick r:id="rId6"/>
          </p:cNvPr>
          <p:cNvPicPr/>
          <p:nvPr/>
        </p:nvPicPr>
        <p:blipFill>
          <a:blip r:embed="rId7"/>
          <a:srcRect/>
          <a:stretch>
            <a:fillRect/>
          </a:stretch>
        </p:blipFill>
        <p:spPr bwMode="auto">
          <a:xfrm>
            <a:off x="357158" y="5143512"/>
            <a:ext cx="1500198" cy="1500174"/>
          </a:xfrm>
          <a:prstGeom prst="rect">
            <a:avLst/>
          </a:prstGeom>
          <a:noFill/>
          <a:ln w="9525">
            <a:noFill/>
            <a:miter lim="800000"/>
            <a:headEnd/>
            <a:tailEnd/>
          </a:ln>
        </p:spPr>
      </p:pic>
      <p:pic>
        <p:nvPicPr>
          <p:cNvPr id="7" name="Picture 6" descr="http://ciint4.files.wordpress.com/2010/08/speaker.jpg?w=144&amp;h=140">
            <a:hlinkClick r:id="rId8"/>
          </p:cNvPr>
          <p:cNvPicPr/>
          <p:nvPr/>
        </p:nvPicPr>
        <p:blipFill>
          <a:blip r:embed="rId9"/>
          <a:srcRect/>
          <a:stretch>
            <a:fillRect/>
          </a:stretch>
        </p:blipFill>
        <p:spPr bwMode="auto">
          <a:xfrm>
            <a:off x="3571868" y="1857364"/>
            <a:ext cx="1450277" cy="1290785"/>
          </a:xfrm>
          <a:prstGeom prst="rect">
            <a:avLst/>
          </a:prstGeom>
          <a:noFill/>
          <a:ln w="9525">
            <a:noFill/>
            <a:miter lim="800000"/>
            <a:headEnd/>
            <a:tailEnd/>
          </a:ln>
        </p:spPr>
      </p:pic>
      <p:pic>
        <p:nvPicPr>
          <p:cNvPr id="8" name="Picture 7" descr="http://ciint4.files.wordpress.com/2010/08/acer-p5260i-wifi-projector.jpg?w=144&amp;h=119">
            <a:hlinkClick r:id="rId10"/>
          </p:cNvPr>
          <p:cNvPicPr/>
          <p:nvPr/>
        </p:nvPicPr>
        <p:blipFill>
          <a:blip r:embed="rId11"/>
          <a:srcRect/>
          <a:stretch>
            <a:fillRect/>
          </a:stretch>
        </p:blipFill>
        <p:spPr bwMode="auto">
          <a:xfrm>
            <a:off x="3571868" y="3786190"/>
            <a:ext cx="1357322" cy="1071570"/>
          </a:xfrm>
          <a:prstGeom prst="rect">
            <a:avLst/>
          </a:prstGeom>
          <a:noFill/>
          <a:ln w="9525">
            <a:noFill/>
            <a:miter lim="800000"/>
            <a:headEnd/>
            <a:tailEnd/>
          </a:ln>
        </p:spPr>
      </p:pic>
      <p:sp>
        <p:nvSpPr>
          <p:cNvPr id="9" name="Rectangle 8"/>
          <p:cNvSpPr/>
          <p:nvPr/>
        </p:nvSpPr>
        <p:spPr>
          <a:xfrm>
            <a:off x="642910" y="3202544"/>
            <a:ext cx="955070" cy="369332"/>
          </a:xfrm>
          <a:prstGeom prst="rect">
            <a:avLst/>
          </a:prstGeom>
        </p:spPr>
        <p:txBody>
          <a:bodyPr wrap="none">
            <a:spAutoFit/>
          </a:bodyPr>
          <a:lstStyle/>
          <a:p>
            <a:r>
              <a:rPr lang="id-ID" dirty="0"/>
              <a:t>Monitor</a:t>
            </a:r>
          </a:p>
        </p:txBody>
      </p:sp>
      <p:sp>
        <p:nvSpPr>
          <p:cNvPr id="10" name="Rectangle 9"/>
          <p:cNvSpPr/>
          <p:nvPr/>
        </p:nvSpPr>
        <p:spPr>
          <a:xfrm>
            <a:off x="674106" y="4774180"/>
            <a:ext cx="826060" cy="369332"/>
          </a:xfrm>
          <a:prstGeom prst="rect">
            <a:avLst/>
          </a:prstGeom>
        </p:spPr>
        <p:txBody>
          <a:bodyPr wrap="none">
            <a:spAutoFit/>
          </a:bodyPr>
          <a:lstStyle/>
          <a:p>
            <a:r>
              <a:rPr lang="id-ID" dirty="0"/>
              <a:t>Printer</a:t>
            </a:r>
          </a:p>
        </p:txBody>
      </p:sp>
      <p:sp>
        <p:nvSpPr>
          <p:cNvPr id="11" name="Rectangle 10"/>
          <p:cNvSpPr/>
          <p:nvPr/>
        </p:nvSpPr>
        <p:spPr>
          <a:xfrm>
            <a:off x="642910" y="6417254"/>
            <a:ext cx="821700" cy="369332"/>
          </a:xfrm>
          <a:prstGeom prst="rect">
            <a:avLst/>
          </a:prstGeom>
        </p:spPr>
        <p:txBody>
          <a:bodyPr wrap="none">
            <a:spAutoFit/>
          </a:bodyPr>
          <a:lstStyle/>
          <a:p>
            <a:r>
              <a:rPr lang="id-ID" dirty="0"/>
              <a:t>Plotter</a:t>
            </a:r>
          </a:p>
        </p:txBody>
      </p:sp>
      <p:sp>
        <p:nvSpPr>
          <p:cNvPr id="12" name="Rectangle 11"/>
          <p:cNvSpPr/>
          <p:nvPr/>
        </p:nvSpPr>
        <p:spPr>
          <a:xfrm>
            <a:off x="3855675" y="2916792"/>
            <a:ext cx="930639" cy="369332"/>
          </a:xfrm>
          <a:prstGeom prst="rect">
            <a:avLst/>
          </a:prstGeom>
        </p:spPr>
        <p:txBody>
          <a:bodyPr wrap="none">
            <a:spAutoFit/>
          </a:bodyPr>
          <a:lstStyle/>
          <a:p>
            <a:r>
              <a:rPr lang="id-ID" dirty="0"/>
              <a:t>Speaker</a:t>
            </a:r>
          </a:p>
        </p:txBody>
      </p:sp>
      <p:sp>
        <p:nvSpPr>
          <p:cNvPr id="13" name="Rectangle 12"/>
          <p:cNvSpPr/>
          <p:nvPr/>
        </p:nvSpPr>
        <p:spPr>
          <a:xfrm>
            <a:off x="3857620" y="4702742"/>
            <a:ext cx="1096839" cy="369332"/>
          </a:xfrm>
          <a:prstGeom prst="rect">
            <a:avLst/>
          </a:prstGeom>
        </p:spPr>
        <p:txBody>
          <a:bodyPr wrap="none">
            <a:spAutoFit/>
          </a:bodyPr>
          <a:lstStyle/>
          <a:p>
            <a:r>
              <a:rPr lang="id-ID" dirty="0"/>
              <a:t>Proyektor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401080" cy="1143000"/>
          </a:xfrm>
        </p:spPr>
        <p:txBody>
          <a:bodyPr>
            <a:noAutofit/>
          </a:bodyPr>
          <a:lstStyle/>
          <a:p>
            <a:pPr algn="l"/>
            <a:r>
              <a:rPr lang="id-ID" sz="3800" b="1" dirty="0"/>
              <a:t>Alat Proses Komputer yg sebagian juga tergolong sebagai alat input dan ouput</a:t>
            </a:r>
          </a:p>
        </p:txBody>
      </p:sp>
      <p:pic>
        <p:nvPicPr>
          <p:cNvPr id="3" name="Picture 2" descr="http://ciint4.files.wordpress.com/2010/08/alu.jpeg?w=155&amp;h=116">
            <a:hlinkClick r:id="rId2"/>
          </p:cNvPr>
          <p:cNvPicPr/>
          <p:nvPr/>
        </p:nvPicPr>
        <p:blipFill>
          <a:blip r:embed="rId3"/>
          <a:srcRect/>
          <a:stretch>
            <a:fillRect/>
          </a:stretch>
        </p:blipFill>
        <p:spPr bwMode="auto">
          <a:xfrm>
            <a:off x="214282" y="1928802"/>
            <a:ext cx="1643074" cy="1285884"/>
          </a:xfrm>
          <a:prstGeom prst="rect">
            <a:avLst/>
          </a:prstGeom>
          <a:noFill/>
          <a:ln w="9525">
            <a:noFill/>
            <a:miter lim="800000"/>
            <a:headEnd/>
            <a:tailEnd/>
          </a:ln>
        </p:spPr>
      </p:pic>
      <p:sp>
        <p:nvSpPr>
          <p:cNvPr id="4" name="Rectangle 3"/>
          <p:cNvSpPr/>
          <p:nvPr/>
        </p:nvSpPr>
        <p:spPr>
          <a:xfrm>
            <a:off x="40058" y="3202544"/>
            <a:ext cx="2888868" cy="369332"/>
          </a:xfrm>
          <a:prstGeom prst="rect">
            <a:avLst/>
          </a:prstGeom>
        </p:spPr>
        <p:txBody>
          <a:bodyPr wrap="none">
            <a:spAutoFit/>
          </a:bodyPr>
          <a:lstStyle/>
          <a:p>
            <a:r>
              <a:rPr lang="id-ID" dirty="0"/>
              <a:t>ALU (Arithmetic Logical Unit)</a:t>
            </a:r>
          </a:p>
        </p:txBody>
      </p:sp>
      <p:sp>
        <p:nvSpPr>
          <p:cNvPr id="5" name="Rectangle 4"/>
          <p:cNvSpPr/>
          <p:nvPr/>
        </p:nvSpPr>
        <p:spPr>
          <a:xfrm>
            <a:off x="2357422" y="2143116"/>
            <a:ext cx="6429420" cy="646331"/>
          </a:xfrm>
          <a:prstGeom prst="rect">
            <a:avLst/>
          </a:prstGeom>
        </p:spPr>
        <p:txBody>
          <a:bodyPr wrap="square">
            <a:spAutoFit/>
          </a:bodyPr>
          <a:lstStyle/>
          <a:p>
            <a:r>
              <a:rPr lang="id-ID" dirty="0"/>
              <a:t>Berfungsi untuk melakukan suatu proses  data yang berbentuk angka dan logika,  seperti data matematika dan statistika</a:t>
            </a:r>
          </a:p>
        </p:txBody>
      </p:sp>
      <p:pic>
        <p:nvPicPr>
          <p:cNvPr id="6" name="Picture 5" descr="http://ciint4.files.wordpress.com/2010/08/cu.jpeg?w=167&amp;h=109">
            <a:hlinkClick r:id="rId4"/>
          </p:cNvPr>
          <p:cNvPicPr/>
          <p:nvPr/>
        </p:nvPicPr>
        <p:blipFill>
          <a:blip r:embed="rId5"/>
          <a:srcRect/>
          <a:stretch>
            <a:fillRect/>
          </a:stretch>
        </p:blipFill>
        <p:spPr bwMode="auto">
          <a:xfrm>
            <a:off x="285720" y="3643314"/>
            <a:ext cx="1643074" cy="1143008"/>
          </a:xfrm>
          <a:prstGeom prst="rect">
            <a:avLst/>
          </a:prstGeom>
          <a:noFill/>
          <a:ln w="9525">
            <a:noFill/>
            <a:miter lim="800000"/>
            <a:headEnd/>
            <a:tailEnd/>
          </a:ln>
        </p:spPr>
      </p:pic>
      <p:sp>
        <p:nvSpPr>
          <p:cNvPr id="7" name="Rectangle 6"/>
          <p:cNvSpPr/>
          <p:nvPr/>
        </p:nvSpPr>
        <p:spPr>
          <a:xfrm>
            <a:off x="214282" y="4786322"/>
            <a:ext cx="1794658" cy="369332"/>
          </a:xfrm>
          <a:prstGeom prst="rect">
            <a:avLst/>
          </a:prstGeom>
        </p:spPr>
        <p:txBody>
          <a:bodyPr wrap="none">
            <a:spAutoFit/>
          </a:bodyPr>
          <a:lstStyle/>
          <a:p>
            <a:r>
              <a:rPr lang="id-ID" dirty="0"/>
              <a:t>CU (Control Unit)</a:t>
            </a:r>
          </a:p>
        </p:txBody>
      </p:sp>
      <p:sp>
        <p:nvSpPr>
          <p:cNvPr id="8" name="Rectangle 7"/>
          <p:cNvSpPr/>
          <p:nvPr/>
        </p:nvSpPr>
        <p:spPr>
          <a:xfrm>
            <a:off x="2500298" y="3786190"/>
            <a:ext cx="6357982" cy="923330"/>
          </a:xfrm>
          <a:prstGeom prst="rect">
            <a:avLst/>
          </a:prstGeom>
        </p:spPr>
        <p:txBody>
          <a:bodyPr wrap="square">
            <a:spAutoFit/>
          </a:bodyPr>
          <a:lstStyle/>
          <a:p>
            <a:r>
              <a:rPr lang="id-ID" dirty="0"/>
              <a:t>Berfungsi untuk melakukan pengontrolan  dan pengendalian terhadap suatu proses  yang dilakukan sebelum data tersebut  dikeluarkan</a:t>
            </a:r>
          </a:p>
        </p:txBody>
      </p:sp>
      <p:pic>
        <p:nvPicPr>
          <p:cNvPr id="9" name="Picture 8" descr="http://ciint4.files.wordpress.com/2010/08/best-motherboard.jpg?w=189&amp;h=113">
            <a:hlinkClick r:id="rId6"/>
          </p:cNvPr>
          <p:cNvPicPr/>
          <p:nvPr/>
        </p:nvPicPr>
        <p:blipFill>
          <a:blip r:embed="rId7"/>
          <a:srcRect/>
          <a:stretch>
            <a:fillRect/>
          </a:stretch>
        </p:blipFill>
        <p:spPr bwMode="auto">
          <a:xfrm>
            <a:off x="285720" y="5214950"/>
            <a:ext cx="1643074" cy="1214446"/>
          </a:xfrm>
          <a:prstGeom prst="rect">
            <a:avLst/>
          </a:prstGeom>
          <a:noFill/>
          <a:ln w="9525">
            <a:noFill/>
            <a:miter lim="800000"/>
            <a:headEnd/>
            <a:tailEnd/>
          </a:ln>
        </p:spPr>
      </p:pic>
      <p:sp>
        <p:nvSpPr>
          <p:cNvPr id="10" name="Rectangle 9"/>
          <p:cNvSpPr/>
          <p:nvPr/>
        </p:nvSpPr>
        <p:spPr>
          <a:xfrm>
            <a:off x="428596" y="6429396"/>
            <a:ext cx="1451103" cy="369332"/>
          </a:xfrm>
          <a:prstGeom prst="rect">
            <a:avLst/>
          </a:prstGeom>
        </p:spPr>
        <p:txBody>
          <a:bodyPr wrap="none">
            <a:spAutoFit/>
          </a:bodyPr>
          <a:lstStyle/>
          <a:p>
            <a:r>
              <a:rPr lang="id-ID" dirty="0"/>
              <a:t>Motherboard</a:t>
            </a:r>
          </a:p>
        </p:txBody>
      </p:sp>
      <p:sp>
        <p:nvSpPr>
          <p:cNvPr id="11" name="Rectangle 10"/>
          <p:cNvSpPr/>
          <p:nvPr/>
        </p:nvSpPr>
        <p:spPr>
          <a:xfrm>
            <a:off x="2500298" y="5286388"/>
            <a:ext cx="6357982" cy="923330"/>
          </a:xfrm>
          <a:prstGeom prst="rect">
            <a:avLst/>
          </a:prstGeom>
        </p:spPr>
        <p:txBody>
          <a:bodyPr wrap="square">
            <a:spAutoFit/>
          </a:bodyPr>
          <a:lstStyle/>
          <a:p>
            <a:r>
              <a:rPr lang="id-ID" dirty="0"/>
              <a:t>Sebagai pusat pengendali yang mengatur  kerja dari semua komponen yang  terpasang padanya serta mengatur  pemberian daya listrik pada setiap  komponen PC.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1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401080" cy="1143000"/>
          </a:xfrm>
        </p:spPr>
        <p:txBody>
          <a:bodyPr>
            <a:noAutofit/>
          </a:bodyPr>
          <a:lstStyle/>
          <a:p>
            <a:pPr algn="l"/>
            <a:r>
              <a:rPr lang="id-ID" sz="3800" b="1" dirty="0"/>
              <a:t>Alat Proses Komputer yg sebagian juga tergolong sebagai alat input dan ouput</a:t>
            </a:r>
          </a:p>
        </p:txBody>
      </p:sp>
      <p:pic>
        <p:nvPicPr>
          <p:cNvPr id="3" name="Picture 2" descr="http://ciint4.files.wordpress.com/2010/08/img_18101_processor.jpg?w=108&amp;h=108">
            <a:hlinkClick r:id="rId2"/>
          </p:cNvPr>
          <p:cNvPicPr/>
          <p:nvPr/>
        </p:nvPicPr>
        <p:blipFill>
          <a:blip r:embed="rId3"/>
          <a:srcRect/>
          <a:stretch>
            <a:fillRect/>
          </a:stretch>
        </p:blipFill>
        <p:spPr bwMode="auto">
          <a:xfrm>
            <a:off x="285720" y="1857364"/>
            <a:ext cx="1500198" cy="1643074"/>
          </a:xfrm>
          <a:prstGeom prst="rect">
            <a:avLst/>
          </a:prstGeom>
          <a:noFill/>
          <a:ln w="9525">
            <a:noFill/>
            <a:miter lim="800000"/>
            <a:headEnd/>
            <a:tailEnd/>
          </a:ln>
        </p:spPr>
      </p:pic>
      <p:sp>
        <p:nvSpPr>
          <p:cNvPr id="4" name="Rectangle 3"/>
          <p:cNvSpPr/>
          <p:nvPr/>
        </p:nvSpPr>
        <p:spPr>
          <a:xfrm>
            <a:off x="428596" y="3429000"/>
            <a:ext cx="1096262" cy="369332"/>
          </a:xfrm>
          <a:prstGeom prst="rect">
            <a:avLst/>
          </a:prstGeom>
        </p:spPr>
        <p:txBody>
          <a:bodyPr wrap="none">
            <a:spAutoFit/>
          </a:bodyPr>
          <a:lstStyle/>
          <a:p>
            <a:r>
              <a:rPr lang="id-ID" dirty="0"/>
              <a:t>Processor</a:t>
            </a:r>
          </a:p>
        </p:txBody>
      </p:sp>
      <p:sp>
        <p:nvSpPr>
          <p:cNvPr id="5" name="Rectangle 4"/>
          <p:cNvSpPr/>
          <p:nvPr/>
        </p:nvSpPr>
        <p:spPr>
          <a:xfrm>
            <a:off x="1928794" y="2214554"/>
            <a:ext cx="6929486" cy="646331"/>
          </a:xfrm>
          <a:prstGeom prst="rect">
            <a:avLst/>
          </a:prstGeom>
        </p:spPr>
        <p:txBody>
          <a:bodyPr wrap="square">
            <a:spAutoFit/>
          </a:bodyPr>
          <a:lstStyle/>
          <a:p>
            <a:r>
              <a:rPr lang="id-ID" dirty="0"/>
              <a:t>Berfungsi sebagai pengolah data serta  membaca instruksi dari memori tentang  apa yang harus dilakukan dan  mengeksekusinya</a:t>
            </a:r>
          </a:p>
        </p:txBody>
      </p:sp>
      <p:pic>
        <p:nvPicPr>
          <p:cNvPr id="6" name="Picture 5" descr="http://ciint4.files.wordpress.com/2010/08/register.jpeg?w=155&amp;h=116">
            <a:hlinkClick r:id="rId4"/>
          </p:cNvPr>
          <p:cNvPicPr/>
          <p:nvPr/>
        </p:nvPicPr>
        <p:blipFill>
          <a:blip r:embed="rId5"/>
          <a:srcRect/>
          <a:stretch>
            <a:fillRect/>
          </a:stretch>
        </p:blipFill>
        <p:spPr bwMode="auto">
          <a:xfrm>
            <a:off x="285720" y="3786190"/>
            <a:ext cx="1571636" cy="1143008"/>
          </a:xfrm>
          <a:prstGeom prst="rect">
            <a:avLst/>
          </a:prstGeom>
          <a:noFill/>
          <a:ln w="9525">
            <a:noFill/>
            <a:miter lim="800000"/>
            <a:headEnd/>
            <a:tailEnd/>
          </a:ln>
        </p:spPr>
      </p:pic>
      <p:sp>
        <p:nvSpPr>
          <p:cNvPr id="7" name="Rectangle 6"/>
          <p:cNvSpPr/>
          <p:nvPr/>
        </p:nvSpPr>
        <p:spPr>
          <a:xfrm>
            <a:off x="642910" y="4988494"/>
            <a:ext cx="940194" cy="369332"/>
          </a:xfrm>
          <a:prstGeom prst="rect">
            <a:avLst/>
          </a:prstGeom>
        </p:spPr>
        <p:txBody>
          <a:bodyPr wrap="none">
            <a:spAutoFit/>
          </a:bodyPr>
          <a:lstStyle/>
          <a:p>
            <a:r>
              <a:rPr lang="id-ID" dirty="0"/>
              <a:t>Register</a:t>
            </a:r>
          </a:p>
        </p:txBody>
      </p:sp>
      <p:sp>
        <p:nvSpPr>
          <p:cNvPr id="8" name="Rectangle 7"/>
          <p:cNvSpPr/>
          <p:nvPr/>
        </p:nvSpPr>
        <p:spPr>
          <a:xfrm>
            <a:off x="2071670" y="3786190"/>
            <a:ext cx="6786610" cy="923330"/>
          </a:xfrm>
          <a:prstGeom prst="rect">
            <a:avLst/>
          </a:prstGeom>
        </p:spPr>
        <p:txBody>
          <a:bodyPr wrap="square">
            <a:spAutoFit/>
          </a:bodyPr>
          <a:lstStyle/>
          <a:p>
            <a:r>
              <a:rPr lang="id-ID" dirty="0"/>
              <a:t>Untuk menyimpan instruksi dan data  yang sedang diproses oleh CPU, sedangkan  instruksi-instruksi dan data lainnya yang  menunggu giliran untuk diproses masih  disimpan di memori utama</a:t>
            </a:r>
          </a:p>
        </p:txBody>
      </p:sp>
      <p:pic>
        <p:nvPicPr>
          <p:cNvPr id="10" name="Picture 9" descr="http://ciint4.files.wordpress.com/2010/08/cache-memori.jpeg?w=135&amp;h=135">
            <a:hlinkClick r:id="rId6"/>
          </p:cNvPr>
          <p:cNvPicPr/>
          <p:nvPr/>
        </p:nvPicPr>
        <p:blipFill>
          <a:blip r:embed="rId7"/>
          <a:srcRect/>
          <a:stretch>
            <a:fillRect/>
          </a:stretch>
        </p:blipFill>
        <p:spPr bwMode="auto">
          <a:xfrm>
            <a:off x="357158" y="5357826"/>
            <a:ext cx="1643074" cy="1285884"/>
          </a:xfrm>
          <a:prstGeom prst="rect">
            <a:avLst/>
          </a:prstGeom>
          <a:noFill/>
          <a:ln w="9525">
            <a:noFill/>
            <a:miter lim="800000"/>
            <a:headEnd/>
            <a:tailEnd/>
          </a:ln>
        </p:spPr>
      </p:pic>
      <p:sp>
        <p:nvSpPr>
          <p:cNvPr id="11" name="Rectangle 10"/>
          <p:cNvSpPr/>
          <p:nvPr/>
        </p:nvSpPr>
        <p:spPr>
          <a:xfrm>
            <a:off x="428596" y="6345816"/>
            <a:ext cx="1610890" cy="369332"/>
          </a:xfrm>
          <a:prstGeom prst="rect">
            <a:avLst/>
          </a:prstGeom>
        </p:spPr>
        <p:txBody>
          <a:bodyPr wrap="none">
            <a:spAutoFit/>
          </a:bodyPr>
          <a:lstStyle/>
          <a:p>
            <a:r>
              <a:rPr lang="id-ID" dirty="0"/>
              <a:t>Cache Memory</a:t>
            </a:r>
          </a:p>
        </p:txBody>
      </p:sp>
      <p:sp>
        <p:nvSpPr>
          <p:cNvPr id="12" name="Rectangle 11"/>
          <p:cNvSpPr/>
          <p:nvPr/>
        </p:nvSpPr>
        <p:spPr>
          <a:xfrm>
            <a:off x="2285984" y="5786454"/>
            <a:ext cx="6572296" cy="646331"/>
          </a:xfrm>
          <a:prstGeom prst="rect">
            <a:avLst/>
          </a:prstGeom>
        </p:spPr>
        <p:txBody>
          <a:bodyPr wrap="square">
            <a:spAutoFit/>
          </a:bodyPr>
          <a:lstStyle/>
          <a:p>
            <a:r>
              <a:rPr lang="id-ID" dirty="0"/>
              <a:t>Untuk meningkatkan kecepatan  komputerdan dikatakan sebagai memori  perantara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1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ppt_w</p:attrName>
                                        </p:attrNameLst>
                                      </p:cBhvr>
                                      <p:tavLst>
                                        <p:tav tm="0">
                                          <p:val>
                                            <p:fltVal val="0"/>
                                          </p:val>
                                        </p:tav>
                                        <p:tav tm="100000">
                                          <p:val>
                                            <p:strVal val="#ppt_w"/>
                                          </p:val>
                                        </p:tav>
                                      </p:tavLst>
                                    </p:anim>
                                    <p:anim calcmode="lin" valueType="num">
                                      <p:cBhvr>
                                        <p:cTn id="55"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401080" cy="1143000"/>
          </a:xfrm>
        </p:spPr>
        <p:txBody>
          <a:bodyPr>
            <a:noAutofit/>
          </a:bodyPr>
          <a:lstStyle/>
          <a:p>
            <a:pPr algn="l"/>
            <a:r>
              <a:rPr lang="id-ID" sz="3800" b="1" dirty="0"/>
              <a:t>Alat Proses Komputer yg sebagian juga tergolong sebagai alat input dan ouput</a:t>
            </a:r>
          </a:p>
        </p:txBody>
      </p:sp>
      <p:pic>
        <p:nvPicPr>
          <p:cNvPr id="3" name="Picture 2" descr="http://ciint4.files.wordpress.com/2010/08/rom.jpeg?w=173&amp;h=105">
            <a:hlinkClick r:id="rId2"/>
          </p:cNvPr>
          <p:cNvPicPr/>
          <p:nvPr/>
        </p:nvPicPr>
        <p:blipFill>
          <a:blip r:embed="rId3"/>
          <a:srcRect/>
          <a:stretch>
            <a:fillRect/>
          </a:stretch>
        </p:blipFill>
        <p:spPr bwMode="auto">
          <a:xfrm>
            <a:off x="285720" y="1928802"/>
            <a:ext cx="1428760" cy="1143008"/>
          </a:xfrm>
          <a:prstGeom prst="rect">
            <a:avLst/>
          </a:prstGeom>
          <a:noFill/>
          <a:ln w="9525">
            <a:noFill/>
            <a:miter lim="800000"/>
            <a:headEnd/>
            <a:tailEnd/>
          </a:ln>
        </p:spPr>
      </p:pic>
      <p:sp>
        <p:nvSpPr>
          <p:cNvPr id="4" name="Rectangle 3"/>
          <p:cNvSpPr/>
          <p:nvPr/>
        </p:nvSpPr>
        <p:spPr>
          <a:xfrm>
            <a:off x="285720" y="3071810"/>
            <a:ext cx="2660985" cy="369332"/>
          </a:xfrm>
          <a:prstGeom prst="rect">
            <a:avLst/>
          </a:prstGeom>
        </p:spPr>
        <p:txBody>
          <a:bodyPr wrap="none">
            <a:spAutoFit/>
          </a:bodyPr>
          <a:lstStyle/>
          <a:p>
            <a:r>
              <a:rPr lang="id-ID" dirty="0"/>
              <a:t>ROM (Read Only Memory)</a:t>
            </a:r>
          </a:p>
        </p:txBody>
      </p:sp>
      <p:sp>
        <p:nvSpPr>
          <p:cNvPr id="5" name="Rectangle 4"/>
          <p:cNvSpPr/>
          <p:nvPr/>
        </p:nvSpPr>
        <p:spPr>
          <a:xfrm>
            <a:off x="2714612" y="2143116"/>
            <a:ext cx="2825645" cy="369332"/>
          </a:xfrm>
          <a:prstGeom prst="rect">
            <a:avLst/>
          </a:prstGeom>
        </p:spPr>
        <p:txBody>
          <a:bodyPr wrap="none">
            <a:spAutoFit/>
          </a:bodyPr>
          <a:lstStyle/>
          <a:p>
            <a:r>
              <a:rPr lang="id-ID" dirty="0"/>
              <a:t>Untuk menyimpan firmware</a:t>
            </a:r>
          </a:p>
        </p:txBody>
      </p:sp>
      <p:pic>
        <p:nvPicPr>
          <p:cNvPr id="6" name="Picture 5" descr="http://ciint4.files.wordpress.com/2010/08/ram.jpeg?w=124&amp;h=93">
            <a:hlinkClick r:id="rId4"/>
          </p:cNvPr>
          <p:cNvPicPr/>
          <p:nvPr/>
        </p:nvPicPr>
        <p:blipFill>
          <a:blip r:embed="rId5"/>
          <a:srcRect/>
          <a:stretch>
            <a:fillRect/>
          </a:stretch>
        </p:blipFill>
        <p:spPr bwMode="auto">
          <a:xfrm>
            <a:off x="285720" y="3643314"/>
            <a:ext cx="1785950" cy="1143008"/>
          </a:xfrm>
          <a:prstGeom prst="rect">
            <a:avLst/>
          </a:prstGeom>
          <a:noFill/>
          <a:ln w="9525">
            <a:noFill/>
            <a:miter lim="800000"/>
            <a:headEnd/>
            <a:tailEnd/>
          </a:ln>
        </p:spPr>
      </p:pic>
      <p:sp>
        <p:nvSpPr>
          <p:cNvPr id="7" name="Rectangle 6"/>
          <p:cNvSpPr/>
          <p:nvPr/>
        </p:nvSpPr>
        <p:spPr>
          <a:xfrm>
            <a:off x="285720" y="4786322"/>
            <a:ext cx="3152979" cy="369332"/>
          </a:xfrm>
          <a:prstGeom prst="rect">
            <a:avLst/>
          </a:prstGeom>
        </p:spPr>
        <p:txBody>
          <a:bodyPr wrap="none">
            <a:spAutoFit/>
          </a:bodyPr>
          <a:lstStyle/>
          <a:p>
            <a:r>
              <a:rPr lang="id-ID" dirty="0"/>
              <a:t>RAM (Random Access Memory)</a:t>
            </a:r>
          </a:p>
        </p:txBody>
      </p:sp>
      <p:sp>
        <p:nvSpPr>
          <p:cNvPr id="8" name="Rectangle 7"/>
          <p:cNvSpPr/>
          <p:nvPr/>
        </p:nvSpPr>
        <p:spPr>
          <a:xfrm>
            <a:off x="2571736" y="3643314"/>
            <a:ext cx="6000792" cy="646331"/>
          </a:xfrm>
          <a:prstGeom prst="rect">
            <a:avLst/>
          </a:prstGeom>
        </p:spPr>
        <p:txBody>
          <a:bodyPr wrap="square">
            <a:spAutoFit/>
          </a:bodyPr>
          <a:lstStyle/>
          <a:p>
            <a:r>
              <a:rPr lang="id-ID" dirty="0"/>
              <a:t>Untuk menyimpan data dan instruksi  yang dibutuhkan untuk menyelesaikan  sebuah perintah</a:t>
            </a:r>
          </a:p>
        </p:txBody>
      </p:sp>
      <p:pic>
        <p:nvPicPr>
          <p:cNvPr id="9" name="Picture 8" descr="http://ciint4.files.wordpress.com/2010/08/pci-mb.jpg?w=126&amp;h=95">
            <a:hlinkClick r:id="rId6"/>
          </p:cNvPr>
          <p:cNvPicPr/>
          <p:nvPr/>
        </p:nvPicPr>
        <p:blipFill>
          <a:blip r:embed="rId7"/>
          <a:srcRect/>
          <a:stretch>
            <a:fillRect/>
          </a:stretch>
        </p:blipFill>
        <p:spPr bwMode="auto">
          <a:xfrm>
            <a:off x="357158" y="5286388"/>
            <a:ext cx="1857388" cy="1214446"/>
          </a:xfrm>
          <a:prstGeom prst="rect">
            <a:avLst/>
          </a:prstGeom>
          <a:noFill/>
          <a:ln w="9525">
            <a:noFill/>
            <a:miter lim="800000"/>
            <a:headEnd/>
            <a:tailEnd/>
          </a:ln>
        </p:spPr>
      </p:pic>
      <p:sp>
        <p:nvSpPr>
          <p:cNvPr id="10" name="Rectangle 9"/>
          <p:cNvSpPr/>
          <p:nvPr/>
        </p:nvSpPr>
        <p:spPr>
          <a:xfrm>
            <a:off x="357158" y="6488668"/>
            <a:ext cx="4047326" cy="369332"/>
          </a:xfrm>
          <a:prstGeom prst="rect">
            <a:avLst/>
          </a:prstGeom>
        </p:spPr>
        <p:txBody>
          <a:bodyPr wrap="none">
            <a:spAutoFit/>
          </a:bodyPr>
          <a:lstStyle/>
          <a:p>
            <a:r>
              <a:rPr lang="id-ID" dirty="0"/>
              <a:t>PCI (Peripheral Component Interconnect)</a:t>
            </a:r>
          </a:p>
        </p:txBody>
      </p:sp>
      <p:sp>
        <p:nvSpPr>
          <p:cNvPr id="11" name="Rectangle 10"/>
          <p:cNvSpPr/>
          <p:nvPr/>
        </p:nvSpPr>
        <p:spPr>
          <a:xfrm>
            <a:off x="2571736" y="5715016"/>
            <a:ext cx="4384021" cy="369332"/>
          </a:xfrm>
          <a:prstGeom prst="rect">
            <a:avLst/>
          </a:prstGeom>
        </p:spPr>
        <p:txBody>
          <a:bodyPr wrap="none">
            <a:spAutoFit/>
          </a:bodyPr>
          <a:lstStyle/>
          <a:p>
            <a:r>
              <a:rPr lang="id-ID" dirty="0"/>
              <a:t>Untuk menangani beberapa perangkat  keras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1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401080" cy="1143000"/>
          </a:xfrm>
        </p:spPr>
        <p:txBody>
          <a:bodyPr>
            <a:noAutofit/>
          </a:bodyPr>
          <a:lstStyle/>
          <a:p>
            <a:pPr algn="l"/>
            <a:r>
              <a:rPr lang="id-ID" sz="3800" b="1" dirty="0"/>
              <a:t>Alat Proses Komputer yg sebagian juga tergolong sebagai alat input dan ouput</a:t>
            </a:r>
          </a:p>
        </p:txBody>
      </p:sp>
      <p:pic>
        <p:nvPicPr>
          <p:cNvPr id="3" name="Picture 2" descr="http://ciint4.files.wordpress.com/2010/08/floppy_disk_90mm.jpg?w=144&amp;h=120">
            <a:hlinkClick r:id="rId2"/>
          </p:cNvPr>
          <p:cNvPicPr/>
          <p:nvPr/>
        </p:nvPicPr>
        <p:blipFill>
          <a:blip r:embed="rId3"/>
          <a:srcRect/>
          <a:stretch>
            <a:fillRect/>
          </a:stretch>
        </p:blipFill>
        <p:spPr bwMode="auto">
          <a:xfrm>
            <a:off x="285720" y="2000240"/>
            <a:ext cx="1214446" cy="1000132"/>
          </a:xfrm>
          <a:prstGeom prst="rect">
            <a:avLst/>
          </a:prstGeom>
          <a:noFill/>
          <a:ln w="9525">
            <a:noFill/>
            <a:miter lim="800000"/>
            <a:headEnd/>
            <a:tailEnd/>
          </a:ln>
        </p:spPr>
      </p:pic>
      <p:sp>
        <p:nvSpPr>
          <p:cNvPr id="4" name="Rectangle 3"/>
          <p:cNvSpPr/>
          <p:nvPr/>
        </p:nvSpPr>
        <p:spPr>
          <a:xfrm>
            <a:off x="214282" y="3071810"/>
            <a:ext cx="2021515" cy="369332"/>
          </a:xfrm>
          <a:prstGeom prst="rect">
            <a:avLst/>
          </a:prstGeom>
        </p:spPr>
        <p:txBody>
          <a:bodyPr wrap="none">
            <a:spAutoFit/>
          </a:bodyPr>
          <a:lstStyle/>
          <a:p>
            <a:r>
              <a:rPr lang="id-ID" dirty="0"/>
              <a:t>Floppy Disk (Disket)</a:t>
            </a:r>
          </a:p>
        </p:txBody>
      </p:sp>
      <p:sp>
        <p:nvSpPr>
          <p:cNvPr id="5" name="Rectangle 4"/>
          <p:cNvSpPr/>
          <p:nvPr/>
        </p:nvSpPr>
        <p:spPr>
          <a:xfrm>
            <a:off x="1928794" y="2357430"/>
            <a:ext cx="4045979" cy="369332"/>
          </a:xfrm>
          <a:prstGeom prst="rect">
            <a:avLst/>
          </a:prstGeom>
        </p:spPr>
        <p:txBody>
          <a:bodyPr wrap="none">
            <a:spAutoFit/>
          </a:bodyPr>
          <a:lstStyle/>
          <a:p>
            <a:r>
              <a:rPr lang="id-ID" dirty="0"/>
              <a:t>Untuk menyimpan file dalam bentuk teks</a:t>
            </a:r>
          </a:p>
        </p:txBody>
      </p:sp>
      <p:pic>
        <p:nvPicPr>
          <p:cNvPr id="6" name="Picture 5" descr="http://ciint4.files.wordpress.com/2010/08/images-1.jpeg?w=135&amp;h=135">
            <a:hlinkClick r:id="rId4"/>
          </p:cNvPr>
          <p:cNvPicPr/>
          <p:nvPr/>
        </p:nvPicPr>
        <p:blipFill>
          <a:blip r:embed="rId5"/>
          <a:srcRect/>
          <a:stretch>
            <a:fillRect/>
          </a:stretch>
        </p:blipFill>
        <p:spPr bwMode="auto">
          <a:xfrm>
            <a:off x="357158" y="3643314"/>
            <a:ext cx="1357322" cy="1285884"/>
          </a:xfrm>
          <a:prstGeom prst="rect">
            <a:avLst/>
          </a:prstGeom>
          <a:noFill/>
          <a:ln w="9525">
            <a:noFill/>
            <a:miter lim="800000"/>
            <a:headEnd/>
            <a:tailEnd/>
          </a:ln>
        </p:spPr>
      </p:pic>
      <p:sp>
        <p:nvSpPr>
          <p:cNvPr id="7" name="Rectangle 6"/>
          <p:cNvSpPr/>
          <p:nvPr/>
        </p:nvSpPr>
        <p:spPr>
          <a:xfrm>
            <a:off x="500034" y="5000636"/>
            <a:ext cx="1007071" cy="369332"/>
          </a:xfrm>
          <a:prstGeom prst="rect">
            <a:avLst/>
          </a:prstGeom>
        </p:spPr>
        <p:txBody>
          <a:bodyPr wrap="none">
            <a:spAutoFit/>
          </a:bodyPr>
          <a:lstStyle/>
          <a:p>
            <a:r>
              <a:rPr lang="id-ID" dirty="0"/>
              <a:t>Harddisk</a:t>
            </a:r>
          </a:p>
        </p:txBody>
      </p:sp>
      <p:sp>
        <p:nvSpPr>
          <p:cNvPr id="8" name="Rectangle 7"/>
          <p:cNvSpPr/>
          <p:nvPr/>
        </p:nvSpPr>
        <p:spPr>
          <a:xfrm>
            <a:off x="2071670" y="3857628"/>
            <a:ext cx="6715172" cy="646331"/>
          </a:xfrm>
          <a:prstGeom prst="rect">
            <a:avLst/>
          </a:prstGeom>
        </p:spPr>
        <p:txBody>
          <a:bodyPr wrap="square">
            <a:spAutoFit/>
          </a:bodyPr>
          <a:lstStyle/>
          <a:p>
            <a:r>
              <a:rPr lang="id-ID" dirty="0"/>
              <a:t>Menjalankan seluruh sistem operasi dan  mekanisme kerja kantor serta menyimpan  setiap data dan informasi</a:t>
            </a:r>
          </a:p>
        </p:txBody>
      </p:sp>
      <p:pic>
        <p:nvPicPr>
          <p:cNvPr id="9" name="Picture 8" descr="http://ciint4.files.wordpress.com/2010/08/cd.jpeg?w=117&amp;h=117">
            <a:hlinkClick r:id="rId6"/>
          </p:cNvPr>
          <p:cNvPicPr/>
          <p:nvPr/>
        </p:nvPicPr>
        <p:blipFill>
          <a:blip r:embed="rId7"/>
          <a:srcRect/>
          <a:stretch>
            <a:fillRect/>
          </a:stretch>
        </p:blipFill>
        <p:spPr bwMode="auto">
          <a:xfrm>
            <a:off x="357158" y="5429264"/>
            <a:ext cx="1143008" cy="1143008"/>
          </a:xfrm>
          <a:prstGeom prst="rect">
            <a:avLst/>
          </a:prstGeom>
          <a:noFill/>
          <a:ln w="9525">
            <a:noFill/>
            <a:miter lim="800000"/>
            <a:headEnd/>
            <a:tailEnd/>
          </a:ln>
        </p:spPr>
      </p:pic>
      <p:sp>
        <p:nvSpPr>
          <p:cNvPr id="10" name="Rectangle 9"/>
          <p:cNvSpPr/>
          <p:nvPr/>
        </p:nvSpPr>
        <p:spPr>
          <a:xfrm>
            <a:off x="285720" y="6429396"/>
            <a:ext cx="1923925" cy="369332"/>
          </a:xfrm>
          <a:prstGeom prst="rect">
            <a:avLst/>
          </a:prstGeom>
        </p:spPr>
        <p:txBody>
          <a:bodyPr wrap="none">
            <a:spAutoFit/>
          </a:bodyPr>
          <a:lstStyle/>
          <a:p>
            <a:r>
              <a:rPr lang="id-ID" dirty="0"/>
              <a:t>CD (Compact Disk)</a:t>
            </a:r>
          </a:p>
        </p:txBody>
      </p:sp>
      <p:sp>
        <p:nvSpPr>
          <p:cNvPr id="11" name="Rectangle 10"/>
          <p:cNvSpPr/>
          <p:nvPr/>
        </p:nvSpPr>
        <p:spPr>
          <a:xfrm>
            <a:off x="2214546" y="5500702"/>
            <a:ext cx="6572296" cy="646331"/>
          </a:xfrm>
          <a:prstGeom prst="rect">
            <a:avLst/>
          </a:prstGeom>
        </p:spPr>
        <p:txBody>
          <a:bodyPr wrap="square">
            <a:spAutoFit/>
          </a:bodyPr>
          <a:lstStyle/>
          <a:p>
            <a:r>
              <a:rPr lang="id-ID" dirty="0"/>
              <a:t>Untuk menyimpan data dengan  menggunakan laser yang berintensitas  tinggi ke dalam CD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ppt_w</p:attrName>
                                        </p:attrNameLst>
                                      </p:cBhvr>
                                      <p:tavLst>
                                        <p:tav tm="0">
                                          <p:val>
                                            <p:strVal val="#ppt_w*0.70"/>
                                          </p:val>
                                        </p:tav>
                                        <p:tav tm="100000">
                                          <p:val>
                                            <p:strVal val="#ppt_w"/>
                                          </p:val>
                                        </p:tav>
                                      </p:tavLst>
                                    </p:anim>
                                    <p:anim calcmode="lin" valueType="num">
                                      <p:cBhvr>
                                        <p:cTn id="41" dur="1000" fill="hold"/>
                                        <p:tgtEl>
                                          <p:spTgt spid="9"/>
                                        </p:tgtEl>
                                        <p:attrNameLst>
                                          <p:attrName>ppt_h</p:attrName>
                                        </p:attrNameLst>
                                      </p:cBhvr>
                                      <p:tavLst>
                                        <p:tav tm="0">
                                          <p:val>
                                            <p:strVal val="#ppt_h"/>
                                          </p:val>
                                        </p:tav>
                                        <p:tav tm="100000">
                                          <p:val>
                                            <p:strVal val="#ppt_h"/>
                                          </p:val>
                                        </p:tav>
                                      </p:tavLst>
                                    </p:anim>
                                    <p:animEffect transition="in" filter="fade">
                                      <p:cBhvr>
                                        <p:cTn id="42" dur="10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1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401080" cy="1143000"/>
          </a:xfrm>
        </p:spPr>
        <p:txBody>
          <a:bodyPr>
            <a:noAutofit/>
          </a:bodyPr>
          <a:lstStyle/>
          <a:p>
            <a:pPr algn="l"/>
            <a:r>
              <a:rPr lang="id-ID" sz="3800" b="1" dirty="0"/>
              <a:t>Alat Proses Komputer yg sebagian juga tergolong sebagai alat input dan ouput</a:t>
            </a:r>
          </a:p>
        </p:txBody>
      </p:sp>
      <p:pic>
        <p:nvPicPr>
          <p:cNvPr id="3" name="Picture 2" descr="http://ciint4.files.wordpress.com/2010/08/flashdisk.jpeg?w=135&amp;h=135">
            <a:hlinkClick r:id="rId2"/>
          </p:cNvPr>
          <p:cNvPicPr/>
          <p:nvPr/>
        </p:nvPicPr>
        <p:blipFill>
          <a:blip r:embed="rId3"/>
          <a:srcRect/>
          <a:stretch>
            <a:fillRect/>
          </a:stretch>
        </p:blipFill>
        <p:spPr bwMode="auto">
          <a:xfrm>
            <a:off x="285720" y="1928802"/>
            <a:ext cx="1285884" cy="1500198"/>
          </a:xfrm>
          <a:prstGeom prst="rect">
            <a:avLst/>
          </a:prstGeom>
          <a:noFill/>
          <a:ln w="9525">
            <a:noFill/>
            <a:miter lim="800000"/>
            <a:headEnd/>
            <a:tailEnd/>
          </a:ln>
        </p:spPr>
      </p:pic>
      <p:sp>
        <p:nvSpPr>
          <p:cNvPr id="4" name="Rectangle 3"/>
          <p:cNvSpPr/>
          <p:nvPr/>
        </p:nvSpPr>
        <p:spPr>
          <a:xfrm>
            <a:off x="357158" y="3143248"/>
            <a:ext cx="1107996" cy="369332"/>
          </a:xfrm>
          <a:prstGeom prst="rect">
            <a:avLst/>
          </a:prstGeom>
        </p:spPr>
        <p:txBody>
          <a:bodyPr wrap="none">
            <a:spAutoFit/>
          </a:bodyPr>
          <a:lstStyle/>
          <a:p>
            <a:r>
              <a:rPr lang="id-ID" dirty="0"/>
              <a:t>Flash Disk</a:t>
            </a:r>
          </a:p>
        </p:txBody>
      </p:sp>
      <p:sp>
        <p:nvSpPr>
          <p:cNvPr id="5" name="Rectangle 4"/>
          <p:cNvSpPr/>
          <p:nvPr/>
        </p:nvSpPr>
        <p:spPr>
          <a:xfrm>
            <a:off x="1785918" y="2285992"/>
            <a:ext cx="2388667" cy="369332"/>
          </a:xfrm>
          <a:prstGeom prst="rect">
            <a:avLst/>
          </a:prstGeom>
        </p:spPr>
        <p:txBody>
          <a:bodyPr wrap="none">
            <a:spAutoFit/>
          </a:bodyPr>
          <a:lstStyle/>
          <a:p>
            <a:r>
              <a:rPr lang="id-ID" dirty="0"/>
              <a:t>Untuk menyimpan data</a:t>
            </a:r>
          </a:p>
        </p:txBody>
      </p:sp>
      <p:pic>
        <p:nvPicPr>
          <p:cNvPr id="6" name="Picture 5" descr="http://ciint4.files.wordpress.com/2010/08/zipdrive.jpeg?w=150&amp;h=107">
            <a:hlinkClick r:id="rId4"/>
          </p:cNvPr>
          <p:cNvPicPr/>
          <p:nvPr/>
        </p:nvPicPr>
        <p:blipFill>
          <a:blip r:embed="rId5"/>
          <a:srcRect/>
          <a:stretch>
            <a:fillRect/>
          </a:stretch>
        </p:blipFill>
        <p:spPr bwMode="auto">
          <a:xfrm>
            <a:off x="285720" y="3571876"/>
            <a:ext cx="1214446" cy="1071570"/>
          </a:xfrm>
          <a:prstGeom prst="rect">
            <a:avLst/>
          </a:prstGeom>
          <a:noFill/>
          <a:ln w="9525">
            <a:noFill/>
            <a:miter lim="800000"/>
            <a:headEnd/>
            <a:tailEnd/>
          </a:ln>
        </p:spPr>
      </p:pic>
      <p:sp>
        <p:nvSpPr>
          <p:cNvPr id="7" name="Rectangle 6"/>
          <p:cNvSpPr/>
          <p:nvPr/>
        </p:nvSpPr>
        <p:spPr>
          <a:xfrm>
            <a:off x="428596" y="4572008"/>
            <a:ext cx="1012778" cy="369332"/>
          </a:xfrm>
          <a:prstGeom prst="rect">
            <a:avLst/>
          </a:prstGeom>
        </p:spPr>
        <p:txBody>
          <a:bodyPr wrap="none">
            <a:spAutoFit/>
          </a:bodyPr>
          <a:lstStyle/>
          <a:p>
            <a:r>
              <a:rPr lang="id-ID" dirty="0"/>
              <a:t>Zip Drive</a:t>
            </a:r>
          </a:p>
        </p:txBody>
      </p:sp>
      <p:sp>
        <p:nvSpPr>
          <p:cNvPr id="8" name="Rectangle 7"/>
          <p:cNvSpPr/>
          <p:nvPr/>
        </p:nvSpPr>
        <p:spPr>
          <a:xfrm>
            <a:off x="1928794" y="3929066"/>
            <a:ext cx="2441566" cy="369332"/>
          </a:xfrm>
          <a:prstGeom prst="rect">
            <a:avLst/>
          </a:prstGeom>
        </p:spPr>
        <p:txBody>
          <a:bodyPr wrap="none">
            <a:spAutoFit/>
          </a:bodyPr>
          <a:lstStyle/>
          <a:p>
            <a:r>
              <a:rPr lang="id-ID" dirty="0"/>
              <a:t>Untuk menyimpan data </a:t>
            </a:r>
          </a:p>
        </p:txBody>
      </p:sp>
      <p:pic>
        <p:nvPicPr>
          <p:cNvPr id="9" name="Picture 8" descr="http://ciint4.files.wordpress.com/2010/08/pitamagnetik.gif?w=150&amp;h=144">
            <a:hlinkClick r:id="rId6"/>
          </p:cNvPr>
          <p:cNvPicPr/>
          <p:nvPr/>
        </p:nvPicPr>
        <p:blipFill>
          <a:blip r:embed="rId7"/>
          <a:srcRect/>
          <a:stretch>
            <a:fillRect/>
          </a:stretch>
        </p:blipFill>
        <p:spPr bwMode="auto">
          <a:xfrm>
            <a:off x="428596" y="5072074"/>
            <a:ext cx="1357322" cy="1285884"/>
          </a:xfrm>
          <a:prstGeom prst="rect">
            <a:avLst/>
          </a:prstGeom>
          <a:noFill/>
          <a:ln w="9525">
            <a:noFill/>
            <a:miter lim="800000"/>
            <a:headEnd/>
            <a:tailEnd/>
          </a:ln>
        </p:spPr>
      </p:pic>
      <p:sp>
        <p:nvSpPr>
          <p:cNvPr id="10" name="Rectangle 9"/>
          <p:cNvSpPr/>
          <p:nvPr/>
        </p:nvSpPr>
        <p:spPr>
          <a:xfrm>
            <a:off x="428596" y="6215082"/>
            <a:ext cx="1480662" cy="369332"/>
          </a:xfrm>
          <a:prstGeom prst="rect">
            <a:avLst/>
          </a:prstGeom>
        </p:spPr>
        <p:txBody>
          <a:bodyPr wrap="none">
            <a:spAutoFit/>
          </a:bodyPr>
          <a:lstStyle/>
          <a:p>
            <a:r>
              <a:rPr lang="id-ID" dirty="0"/>
              <a:t>Pita Magnetik</a:t>
            </a:r>
          </a:p>
        </p:txBody>
      </p:sp>
      <p:sp>
        <p:nvSpPr>
          <p:cNvPr id="11" name="Rectangle 10"/>
          <p:cNvSpPr/>
          <p:nvPr/>
        </p:nvSpPr>
        <p:spPr>
          <a:xfrm>
            <a:off x="2071670" y="5429264"/>
            <a:ext cx="2184829" cy="369332"/>
          </a:xfrm>
          <a:prstGeom prst="rect">
            <a:avLst/>
          </a:prstGeom>
        </p:spPr>
        <p:txBody>
          <a:bodyPr wrap="none">
            <a:spAutoFit/>
          </a:bodyPr>
          <a:lstStyle/>
          <a:p>
            <a:r>
              <a:rPr lang="id-ID" dirty="0"/>
              <a:t>Untuk menyalin data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strVal val="#ppt_h"/>
                                          </p:val>
                                        </p:tav>
                                        <p:tav tm="100000">
                                          <p:val>
                                            <p:strVal val="#ppt_h"/>
                                          </p:val>
                                        </p:tav>
                                      </p:tavLst>
                                    </p:anim>
                                  </p:childTnLst>
                                </p:cTn>
                              </p:par>
                              <p:par>
                                <p:cTn id="44" presetID="17" presetClass="entr" presetSubtype="1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ppt_w</p:attrName>
                                        </p:attrNameLst>
                                      </p:cBhvr>
                                      <p:tavLst>
                                        <p:tav tm="0">
                                          <p:val>
                                            <p:fltVal val="0"/>
                                          </p:val>
                                        </p:tav>
                                        <p:tav tm="100000">
                                          <p:val>
                                            <p:strVal val="#ppt_w"/>
                                          </p:val>
                                        </p:tav>
                                      </p:tavLst>
                                    </p:anim>
                                    <p:anim calcmode="lin" valueType="num">
                                      <p:cBhvr>
                                        <p:cTn id="47" dur="500" fill="hold"/>
                                        <p:tgtEl>
                                          <p:spTgt spid="8"/>
                                        </p:tgtEl>
                                        <p:attrNameLst>
                                          <p:attrName>ppt_h</p:attrName>
                                        </p:attrNameLst>
                                      </p:cBhvr>
                                      <p:tavLst>
                                        <p:tav tm="0">
                                          <p:val>
                                            <p:strVal val="#ppt_h"/>
                                          </p:val>
                                        </p:tav>
                                        <p:tav tm="100000">
                                          <p:val>
                                            <p:strVal val="#ppt_h"/>
                                          </p:val>
                                        </p:tav>
                                      </p:tavLst>
                                    </p:anim>
                                  </p:childTnLst>
                                </p:cTn>
                              </p:par>
                              <p:par>
                                <p:cTn id="48" presetID="17" presetClass="entr" presetSubtype="1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ppt_w</p:attrName>
                                        </p:attrNameLst>
                                      </p:cBhvr>
                                      <p:tavLst>
                                        <p:tav tm="0">
                                          <p:val>
                                            <p:fltVal val="0"/>
                                          </p:val>
                                        </p:tav>
                                        <p:tav tm="100000">
                                          <p:val>
                                            <p:strVal val="#ppt_w"/>
                                          </p:val>
                                        </p:tav>
                                      </p:tavLst>
                                    </p:anim>
                                    <p:anim calcmode="lin" valueType="num">
                                      <p:cBhvr>
                                        <p:cTn id="51"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401080" cy="1143000"/>
          </a:xfrm>
        </p:spPr>
        <p:txBody>
          <a:bodyPr>
            <a:noAutofit/>
          </a:bodyPr>
          <a:lstStyle/>
          <a:p>
            <a:pPr algn="l"/>
            <a:r>
              <a:rPr lang="id-ID" sz="3800" b="1" dirty="0"/>
              <a:t>Alat Proses Komputer yg sebagian juga tergolong sebagai alat input dan ouput</a:t>
            </a:r>
          </a:p>
        </p:txBody>
      </p:sp>
      <p:pic>
        <p:nvPicPr>
          <p:cNvPr id="3" name="Picture 2" descr="http://ciint4.files.wordpress.com/2010/08/dvd.jpeg?w=120&amp;h=120">
            <a:hlinkClick r:id="rId2"/>
          </p:cNvPr>
          <p:cNvPicPr/>
          <p:nvPr/>
        </p:nvPicPr>
        <p:blipFill>
          <a:blip r:embed="rId3"/>
          <a:srcRect/>
          <a:stretch>
            <a:fillRect/>
          </a:stretch>
        </p:blipFill>
        <p:spPr bwMode="auto">
          <a:xfrm>
            <a:off x="214282" y="1785926"/>
            <a:ext cx="1214446" cy="1143008"/>
          </a:xfrm>
          <a:prstGeom prst="rect">
            <a:avLst/>
          </a:prstGeom>
          <a:noFill/>
          <a:ln w="9525">
            <a:noFill/>
            <a:miter lim="800000"/>
            <a:headEnd/>
            <a:tailEnd/>
          </a:ln>
        </p:spPr>
      </p:pic>
      <p:sp>
        <p:nvSpPr>
          <p:cNvPr id="4" name="Rectangle 3"/>
          <p:cNvSpPr/>
          <p:nvPr/>
        </p:nvSpPr>
        <p:spPr>
          <a:xfrm>
            <a:off x="285720" y="2857496"/>
            <a:ext cx="2684709" cy="369332"/>
          </a:xfrm>
          <a:prstGeom prst="rect">
            <a:avLst/>
          </a:prstGeom>
        </p:spPr>
        <p:txBody>
          <a:bodyPr wrap="none">
            <a:spAutoFit/>
          </a:bodyPr>
          <a:lstStyle/>
          <a:p>
            <a:r>
              <a:rPr lang="id-ID" dirty="0"/>
              <a:t>DVD (Digital Versatile Disc)</a:t>
            </a:r>
          </a:p>
        </p:txBody>
      </p:sp>
      <p:sp>
        <p:nvSpPr>
          <p:cNvPr id="5" name="Rectangle 4"/>
          <p:cNvSpPr/>
          <p:nvPr/>
        </p:nvSpPr>
        <p:spPr>
          <a:xfrm>
            <a:off x="2000232" y="2000240"/>
            <a:ext cx="6858048" cy="646331"/>
          </a:xfrm>
          <a:prstGeom prst="rect">
            <a:avLst/>
          </a:prstGeom>
        </p:spPr>
        <p:txBody>
          <a:bodyPr wrap="square">
            <a:spAutoFit/>
          </a:bodyPr>
          <a:lstStyle/>
          <a:p>
            <a:r>
              <a:rPr lang="id-ID" dirty="0"/>
              <a:t>Untuk menyimpan data, termasuk film  dengan kualitas video dan audio yang  lebih baik dari kualitas VCD</a:t>
            </a:r>
          </a:p>
        </p:txBody>
      </p:sp>
      <p:pic>
        <p:nvPicPr>
          <p:cNvPr id="6" name="Picture 5" descr="http://ciint4.files.wordpress.com/2010/08/recodable-dvd.jpg?w=150&amp;h=98">
            <a:hlinkClick r:id="rId4"/>
          </p:cNvPr>
          <p:cNvPicPr/>
          <p:nvPr/>
        </p:nvPicPr>
        <p:blipFill>
          <a:blip r:embed="rId5"/>
          <a:srcRect/>
          <a:stretch>
            <a:fillRect/>
          </a:stretch>
        </p:blipFill>
        <p:spPr bwMode="auto">
          <a:xfrm>
            <a:off x="357158" y="3357562"/>
            <a:ext cx="1285884" cy="928694"/>
          </a:xfrm>
          <a:prstGeom prst="rect">
            <a:avLst/>
          </a:prstGeom>
          <a:noFill/>
          <a:ln w="9525">
            <a:noFill/>
            <a:miter lim="800000"/>
            <a:headEnd/>
            <a:tailEnd/>
          </a:ln>
        </p:spPr>
      </p:pic>
      <p:sp>
        <p:nvSpPr>
          <p:cNvPr id="7" name="Rectangle 6"/>
          <p:cNvSpPr/>
          <p:nvPr/>
        </p:nvSpPr>
        <p:spPr>
          <a:xfrm>
            <a:off x="285720" y="4286256"/>
            <a:ext cx="1705339" cy="369332"/>
          </a:xfrm>
          <a:prstGeom prst="rect">
            <a:avLst/>
          </a:prstGeom>
        </p:spPr>
        <p:txBody>
          <a:bodyPr wrap="none">
            <a:spAutoFit/>
          </a:bodyPr>
          <a:lstStyle/>
          <a:p>
            <a:r>
              <a:rPr lang="id-ID" dirty="0"/>
              <a:t>Recordable DVD</a:t>
            </a:r>
          </a:p>
        </p:txBody>
      </p:sp>
      <p:sp>
        <p:nvSpPr>
          <p:cNvPr id="8" name="Rectangle 7"/>
          <p:cNvSpPr/>
          <p:nvPr/>
        </p:nvSpPr>
        <p:spPr>
          <a:xfrm>
            <a:off x="2071670" y="3429000"/>
            <a:ext cx="6858048" cy="646331"/>
          </a:xfrm>
          <a:prstGeom prst="rect">
            <a:avLst/>
          </a:prstGeom>
        </p:spPr>
        <p:txBody>
          <a:bodyPr wrap="square">
            <a:spAutoFit/>
          </a:bodyPr>
          <a:lstStyle/>
          <a:p>
            <a:r>
              <a:rPr lang="id-ID" dirty="0"/>
              <a:t>Untuk merekam data atau menghapus  data tergantung dari format DVD yang  digunakan</a:t>
            </a:r>
          </a:p>
        </p:txBody>
      </p:sp>
      <p:pic>
        <p:nvPicPr>
          <p:cNvPr id="9" name="Picture 8" descr="http://ciint4.files.wordpress.com/2010/08/kartu-network.jpg?w=120&amp;h=120">
            <a:hlinkClick r:id="rId6"/>
          </p:cNvPr>
          <p:cNvPicPr/>
          <p:nvPr/>
        </p:nvPicPr>
        <p:blipFill>
          <a:blip r:embed="rId7"/>
          <a:srcRect/>
          <a:stretch>
            <a:fillRect/>
          </a:stretch>
        </p:blipFill>
        <p:spPr bwMode="auto">
          <a:xfrm>
            <a:off x="428596" y="4714884"/>
            <a:ext cx="1285884" cy="928694"/>
          </a:xfrm>
          <a:prstGeom prst="rect">
            <a:avLst/>
          </a:prstGeom>
          <a:noFill/>
          <a:ln w="9525">
            <a:noFill/>
            <a:miter lim="800000"/>
            <a:headEnd/>
            <a:tailEnd/>
          </a:ln>
        </p:spPr>
      </p:pic>
      <p:sp>
        <p:nvSpPr>
          <p:cNvPr id="10" name="Rectangle 9"/>
          <p:cNvSpPr/>
          <p:nvPr/>
        </p:nvSpPr>
        <p:spPr>
          <a:xfrm>
            <a:off x="642910" y="5857892"/>
            <a:ext cx="1050352" cy="369332"/>
          </a:xfrm>
          <a:prstGeom prst="rect">
            <a:avLst/>
          </a:prstGeom>
        </p:spPr>
        <p:txBody>
          <a:bodyPr wrap="none">
            <a:spAutoFit/>
          </a:bodyPr>
          <a:lstStyle/>
          <a:p>
            <a:r>
              <a:rPr lang="id-ID" dirty="0"/>
              <a:t>LAN Card</a:t>
            </a:r>
          </a:p>
        </p:txBody>
      </p:sp>
      <p:sp>
        <p:nvSpPr>
          <p:cNvPr id="11" name="Rectangle 10"/>
          <p:cNvSpPr/>
          <p:nvPr/>
        </p:nvSpPr>
        <p:spPr>
          <a:xfrm>
            <a:off x="2071670" y="4786322"/>
            <a:ext cx="6786610" cy="646331"/>
          </a:xfrm>
          <a:prstGeom prst="rect">
            <a:avLst/>
          </a:prstGeom>
        </p:spPr>
        <p:txBody>
          <a:bodyPr wrap="square">
            <a:spAutoFit/>
          </a:bodyPr>
          <a:lstStyle/>
          <a:p>
            <a:r>
              <a:rPr lang="id-ID" dirty="0"/>
              <a:t>Berfungsi sebagai jembatan dari komputer  ke sebuah jaringan komputer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strVal val="#ppt_w*0.70"/>
                                          </p:val>
                                        </p:tav>
                                        <p:tav tm="100000">
                                          <p:val>
                                            <p:strVal val="#ppt_w"/>
                                          </p:val>
                                        </p:tav>
                                      </p:tavLst>
                                    </p:anim>
                                    <p:anim calcmode="lin" valueType="num">
                                      <p:cBhvr>
                                        <p:cTn id="22" dur="1000" fill="hold"/>
                                        <p:tgtEl>
                                          <p:spTgt spid="8"/>
                                        </p:tgtEl>
                                        <p:attrNameLst>
                                          <p:attrName>ppt_h</p:attrName>
                                        </p:attrNameLst>
                                      </p:cBhvr>
                                      <p:tavLst>
                                        <p:tav tm="0">
                                          <p:val>
                                            <p:strVal val="#ppt_h"/>
                                          </p:val>
                                        </p:tav>
                                        <p:tav tm="100000">
                                          <p:val>
                                            <p:strVal val="#ppt_h"/>
                                          </p:val>
                                        </p:tav>
                                      </p:tavLst>
                                    </p:anim>
                                    <p:animEffect transition="in" filter="fade">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strVal val="#ppt_w*0.70"/>
                                          </p:val>
                                        </p:tav>
                                        <p:tav tm="100000">
                                          <p:val>
                                            <p:strVal val="#ppt_w"/>
                                          </p:val>
                                        </p:tav>
                                      </p:tavLst>
                                    </p:anim>
                                    <p:anim calcmode="lin" valueType="num">
                                      <p:cBhvr>
                                        <p:cTn id="29" dur="1000" fill="hold"/>
                                        <p:tgtEl>
                                          <p:spTgt spid="9"/>
                                        </p:tgtEl>
                                        <p:attrNameLst>
                                          <p:attrName>ppt_h</p:attrName>
                                        </p:attrNameLst>
                                      </p:cBhvr>
                                      <p:tavLst>
                                        <p:tav tm="0">
                                          <p:val>
                                            <p:strVal val="#ppt_h"/>
                                          </p:val>
                                        </p:tav>
                                        <p:tav tm="100000">
                                          <p:val>
                                            <p:strVal val="#ppt_h"/>
                                          </p:val>
                                        </p:tav>
                                      </p:tavLst>
                                    </p:anim>
                                    <p:animEffect transition="in" filter="fade">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strVal val="#ppt_w*0.70"/>
                                          </p:val>
                                        </p:tav>
                                        <p:tav tm="100000">
                                          <p:val>
                                            <p:strVal val="#ppt_w"/>
                                          </p:val>
                                        </p:tav>
                                      </p:tavLst>
                                    </p:anim>
                                    <p:anim calcmode="lin" valueType="num">
                                      <p:cBhvr>
                                        <p:cTn id="36" dur="1000" fill="hold"/>
                                        <p:tgtEl>
                                          <p:spTgt spid="10"/>
                                        </p:tgtEl>
                                        <p:attrNameLst>
                                          <p:attrName>ppt_h</p:attrName>
                                        </p:attrNameLst>
                                      </p:cBhvr>
                                      <p:tavLst>
                                        <p:tav tm="0">
                                          <p:val>
                                            <p:strVal val="#ppt_h"/>
                                          </p:val>
                                        </p:tav>
                                        <p:tav tm="100000">
                                          <p:val>
                                            <p:strVal val="#ppt_h"/>
                                          </p:val>
                                        </p:tav>
                                      </p:tavLst>
                                    </p:anim>
                                    <p:animEffect transition="in" filter="fade">
                                      <p:cBhvr>
                                        <p:cTn id="37" dur="1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1000" fill="hold"/>
                                        <p:tgtEl>
                                          <p:spTgt spid="11"/>
                                        </p:tgtEl>
                                        <p:attrNameLst>
                                          <p:attrName>ppt_w</p:attrName>
                                        </p:attrNameLst>
                                      </p:cBhvr>
                                      <p:tavLst>
                                        <p:tav tm="0">
                                          <p:val>
                                            <p:strVal val="#ppt_w*0.70"/>
                                          </p:val>
                                        </p:tav>
                                        <p:tav tm="100000">
                                          <p:val>
                                            <p:strVal val="#ppt_w"/>
                                          </p:val>
                                        </p:tav>
                                      </p:tavLst>
                                    </p:anim>
                                    <p:anim calcmode="lin" valueType="num">
                                      <p:cBhvr>
                                        <p:cTn id="43" dur="1000" fill="hold"/>
                                        <p:tgtEl>
                                          <p:spTgt spid="11"/>
                                        </p:tgtEl>
                                        <p:attrNameLst>
                                          <p:attrName>ppt_h</p:attrName>
                                        </p:attrNameLst>
                                      </p:cBhvr>
                                      <p:tavLst>
                                        <p:tav tm="0">
                                          <p:val>
                                            <p:strVal val="#ppt_h"/>
                                          </p:val>
                                        </p:tav>
                                        <p:tav tm="100000">
                                          <p:val>
                                            <p:strVal val="#ppt_h"/>
                                          </p:val>
                                        </p:tav>
                                      </p:tavLst>
                                    </p:anim>
                                    <p:animEffect transition="in" filter="fade">
                                      <p:cBhvr>
                                        <p:cTn id="4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b="1" dirty="0"/>
              <a:t>Alat input</a:t>
            </a:r>
            <a:endParaRPr lang="id-ID" dirty="0"/>
          </a:p>
        </p:txBody>
      </p:sp>
      <p:sp>
        <p:nvSpPr>
          <p:cNvPr id="7" name="Rectangle 6"/>
          <p:cNvSpPr/>
          <p:nvPr/>
        </p:nvSpPr>
        <p:spPr>
          <a:xfrm>
            <a:off x="214282" y="2000240"/>
            <a:ext cx="8572560" cy="3170099"/>
          </a:xfrm>
          <a:prstGeom prst="rect">
            <a:avLst/>
          </a:prstGeom>
        </p:spPr>
        <p:txBody>
          <a:bodyPr wrap="square">
            <a:spAutoFit/>
          </a:bodyPr>
          <a:lstStyle/>
          <a:p>
            <a:r>
              <a:rPr lang="id-ID" sz="2000" dirty="0"/>
              <a:t>berfungsi sebagai media untuk memasukkan data dari luar ke dalam suatu memori dan processor untuk diolah guna menghasilkan informasi yang diperlukan. Input devices atau unit masukan yang umumnya digunakan personal computer (PC) adalah keyboard dan mouse, keyboard dan mouse adalah unit yang menghubungkan user (pengguna) dengan komputer. Selain itu terdapat joystick, yang biasa digunakan untuk bermain games atau permainan dengan komputer. Kemudian scanner, untuk mengambil gambar sebagai gambar digital yang nantinya dapat dimanipulasi. Touch panel, dengan menggunakan sentuhan jari user dapat melakukan suatu proses akses file. Microphone, untuk merekam suara ke dalam komputer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401080" cy="1143000"/>
          </a:xfrm>
        </p:spPr>
        <p:txBody>
          <a:bodyPr>
            <a:noAutofit/>
          </a:bodyPr>
          <a:lstStyle/>
          <a:p>
            <a:pPr algn="l"/>
            <a:r>
              <a:rPr lang="id-ID" sz="3800" b="1" dirty="0"/>
              <a:t>Alat Proses Komputer yg sebagian juga tergolong sebagai alat input dan ouput</a:t>
            </a:r>
          </a:p>
        </p:txBody>
      </p:sp>
      <p:pic>
        <p:nvPicPr>
          <p:cNvPr id="3" name="Picture 2" descr="http://ciint4.files.wordpress.com/2010/08/ati_vga_card_9700pro.jpg?w=150&amp;h=150">
            <a:hlinkClick r:id="rId2"/>
          </p:cNvPr>
          <p:cNvPicPr/>
          <p:nvPr/>
        </p:nvPicPr>
        <p:blipFill>
          <a:blip r:embed="rId3"/>
          <a:srcRect/>
          <a:stretch>
            <a:fillRect/>
          </a:stretch>
        </p:blipFill>
        <p:spPr bwMode="auto">
          <a:xfrm>
            <a:off x="357158" y="1785926"/>
            <a:ext cx="1571604" cy="1214446"/>
          </a:xfrm>
          <a:prstGeom prst="rect">
            <a:avLst/>
          </a:prstGeom>
          <a:noFill/>
          <a:ln w="9525">
            <a:noFill/>
            <a:miter lim="800000"/>
            <a:headEnd/>
            <a:tailEnd/>
          </a:ln>
        </p:spPr>
      </p:pic>
      <p:sp>
        <p:nvSpPr>
          <p:cNvPr id="4" name="Rectangle 3"/>
          <p:cNvSpPr/>
          <p:nvPr/>
        </p:nvSpPr>
        <p:spPr>
          <a:xfrm>
            <a:off x="500034" y="2714620"/>
            <a:ext cx="1077987" cy="369332"/>
          </a:xfrm>
          <a:prstGeom prst="rect">
            <a:avLst/>
          </a:prstGeom>
        </p:spPr>
        <p:txBody>
          <a:bodyPr wrap="none">
            <a:spAutoFit/>
          </a:bodyPr>
          <a:lstStyle/>
          <a:p>
            <a:r>
              <a:rPr lang="id-ID" dirty="0"/>
              <a:t>VGA Card</a:t>
            </a:r>
          </a:p>
        </p:txBody>
      </p:sp>
      <p:sp>
        <p:nvSpPr>
          <p:cNvPr id="5" name="Rectangle 4"/>
          <p:cNvSpPr/>
          <p:nvPr/>
        </p:nvSpPr>
        <p:spPr>
          <a:xfrm>
            <a:off x="2071670" y="2143116"/>
            <a:ext cx="6858048" cy="369332"/>
          </a:xfrm>
          <a:prstGeom prst="rect">
            <a:avLst/>
          </a:prstGeom>
        </p:spPr>
        <p:txBody>
          <a:bodyPr wrap="square">
            <a:spAutoFit/>
          </a:bodyPr>
          <a:lstStyle/>
          <a:p>
            <a:r>
              <a:rPr lang="id-ID" dirty="0"/>
              <a:t>Untuk menampilkan output process ke  monitor</a:t>
            </a:r>
          </a:p>
        </p:txBody>
      </p:sp>
      <p:pic>
        <p:nvPicPr>
          <p:cNvPr id="6" name="Picture 5" descr="http://ciint4.files.wordpress.com/2010/08/card-reader.jpg?w=120&amp;h=120">
            <a:hlinkClick r:id="rId4"/>
          </p:cNvPr>
          <p:cNvPicPr/>
          <p:nvPr/>
        </p:nvPicPr>
        <p:blipFill>
          <a:blip r:embed="rId5"/>
          <a:srcRect/>
          <a:stretch>
            <a:fillRect/>
          </a:stretch>
        </p:blipFill>
        <p:spPr bwMode="auto">
          <a:xfrm>
            <a:off x="428596" y="3214686"/>
            <a:ext cx="1428760" cy="1214446"/>
          </a:xfrm>
          <a:prstGeom prst="rect">
            <a:avLst/>
          </a:prstGeom>
          <a:noFill/>
          <a:ln w="9525">
            <a:noFill/>
            <a:miter lim="800000"/>
            <a:headEnd/>
            <a:tailEnd/>
          </a:ln>
        </p:spPr>
      </p:pic>
      <p:sp>
        <p:nvSpPr>
          <p:cNvPr id="7" name="Rectangle 6"/>
          <p:cNvSpPr/>
          <p:nvPr/>
        </p:nvSpPr>
        <p:spPr>
          <a:xfrm>
            <a:off x="428596" y="4429132"/>
            <a:ext cx="1334853" cy="369332"/>
          </a:xfrm>
          <a:prstGeom prst="rect">
            <a:avLst/>
          </a:prstGeom>
        </p:spPr>
        <p:txBody>
          <a:bodyPr wrap="none">
            <a:spAutoFit/>
          </a:bodyPr>
          <a:lstStyle/>
          <a:p>
            <a:r>
              <a:rPr lang="id-ID" dirty="0"/>
              <a:t>Card Reader</a:t>
            </a:r>
          </a:p>
        </p:txBody>
      </p:sp>
      <p:sp>
        <p:nvSpPr>
          <p:cNvPr id="8" name="Rectangle 7"/>
          <p:cNvSpPr/>
          <p:nvPr/>
        </p:nvSpPr>
        <p:spPr>
          <a:xfrm>
            <a:off x="2214546" y="3357562"/>
            <a:ext cx="6643734" cy="646331"/>
          </a:xfrm>
          <a:prstGeom prst="rect">
            <a:avLst/>
          </a:prstGeom>
        </p:spPr>
        <p:txBody>
          <a:bodyPr wrap="square">
            <a:spAutoFit/>
          </a:bodyPr>
          <a:lstStyle/>
          <a:p>
            <a:r>
              <a:rPr lang="id-ID" dirty="0"/>
              <a:t>Untuk membaca memori flash seperti  MMC, Secure Digital (SD), Extrem Digital ( xD), Memory Stick, Compact Flash</a:t>
            </a:r>
          </a:p>
        </p:txBody>
      </p:sp>
      <p:pic>
        <p:nvPicPr>
          <p:cNvPr id="9" name="Picture 8" descr="http://ciint4.files.wordpress.com/2010/08/wireless-adapter.jpg?w=150&amp;h=150">
            <a:hlinkClick r:id="rId6"/>
          </p:cNvPr>
          <p:cNvPicPr/>
          <p:nvPr/>
        </p:nvPicPr>
        <p:blipFill>
          <a:blip r:embed="rId7"/>
          <a:srcRect/>
          <a:stretch>
            <a:fillRect/>
          </a:stretch>
        </p:blipFill>
        <p:spPr bwMode="auto">
          <a:xfrm>
            <a:off x="285720" y="4929198"/>
            <a:ext cx="1643074" cy="1428760"/>
          </a:xfrm>
          <a:prstGeom prst="rect">
            <a:avLst/>
          </a:prstGeom>
          <a:noFill/>
          <a:ln w="9525">
            <a:noFill/>
            <a:miter lim="800000"/>
            <a:headEnd/>
            <a:tailEnd/>
          </a:ln>
        </p:spPr>
      </p:pic>
      <p:sp>
        <p:nvSpPr>
          <p:cNvPr id="10" name="Rectangle 9"/>
          <p:cNvSpPr/>
          <p:nvPr/>
        </p:nvSpPr>
        <p:spPr>
          <a:xfrm>
            <a:off x="142844" y="6286520"/>
            <a:ext cx="2654637" cy="369332"/>
          </a:xfrm>
          <a:prstGeom prst="rect">
            <a:avLst/>
          </a:prstGeom>
        </p:spPr>
        <p:txBody>
          <a:bodyPr wrap="none">
            <a:spAutoFit/>
          </a:bodyPr>
          <a:lstStyle/>
          <a:p>
            <a:r>
              <a:rPr lang="id-ID" dirty="0"/>
              <a:t>Wireless Network Adapter</a:t>
            </a:r>
          </a:p>
        </p:txBody>
      </p:sp>
      <p:sp>
        <p:nvSpPr>
          <p:cNvPr id="11" name="Rectangle 10"/>
          <p:cNvSpPr/>
          <p:nvPr/>
        </p:nvSpPr>
        <p:spPr>
          <a:xfrm>
            <a:off x="2214546" y="5143512"/>
            <a:ext cx="6643734" cy="646331"/>
          </a:xfrm>
          <a:prstGeom prst="rect">
            <a:avLst/>
          </a:prstGeom>
        </p:spPr>
        <p:txBody>
          <a:bodyPr wrap="square">
            <a:spAutoFit/>
          </a:bodyPr>
          <a:lstStyle/>
          <a:p>
            <a:r>
              <a:rPr lang="id-ID" dirty="0"/>
              <a:t>Berfungsi sebagai jembatan dari komputer  ke sebuah jaringan komputer dengan hub  wireless atau router wireless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strVal val="#ppt_w*0.70"/>
                                          </p:val>
                                        </p:tav>
                                        <p:tav tm="100000">
                                          <p:val>
                                            <p:strVal val="#ppt_w"/>
                                          </p:val>
                                        </p:tav>
                                      </p:tavLst>
                                    </p:anim>
                                    <p:anim calcmode="lin" valueType="num">
                                      <p:cBhvr>
                                        <p:cTn id="29" dur="1000" fill="hold"/>
                                        <p:tgtEl>
                                          <p:spTgt spid="7"/>
                                        </p:tgtEl>
                                        <p:attrNameLst>
                                          <p:attrName>ppt_h</p:attrName>
                                        </p:attrNameLst>
                                      </p:cBhvr>
                                      <p:tavLst>
                                        <p:tav tm="0">
                                          <p:val>
                                            <p:strVal val="#ppt_h"/>
                                          </p:val>
                                        </p:tav>
                                        <p:tav tm="100000">
                                          <p:val>
                                            <p:strVal val="#ppt_h"/>
                                          </p:val>
                                        </p:tav>
                                      </p:tavLst>
                                    </p:anim>
                                    <p:animEffect transition="in" filter="fade">
                                      <p:cBhvr>
                                        <p:cTn id="30" dur="1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strVal val="#ppt_w*0.70"/>
                                          </p:val>
                                        </p:tav>
                                        <p:tav tm="100000">
                                          <p:val>
                                            <p:strVal val="#ppt_w"/>
                                          </p:val>
                                        </p:tav>
                                      </p:tavLst>
                                    </p:anim>
                                    <p:anim calcmode="lin" valueType="num">
                                      <p:cBhvr>
                                        <p:cTn id="36" dur="1000" fill="hold"/>
                                        <p:tgtEl>
                                          <p:spTgt spid="8"/>
                                        </p:tgtEl>
                                        <p:attrNameLst>
                                          <p:attrName>ppt_h</p:attrName>
                                        </p:attrNameLst>
                                      </p:cBhvr>
                                      <p:tavLst>
                                        <p:tav tm="0">
                                          <p:val>
                                            <p:strVal val="#ppt_h"/>
                                          </p:val>
                                        </p:tav>
                                        <p:tav tm="100000">
                                          <p:val>
                                            <p:strVal val="#ppt_h"/>
                                          </p:val>
                                        </p:tav>
                                      </p:tavLst>
                                    </p:anim>
                                    <p:animEffect transition="in" filter="fade">
                                      <p:cBhvr>
                                        <p:cTn id="37" dur="1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1000" fill="hold"/>
                                        <p:tgtEl>
                                          <p:spTgt spid="9"/>
                                        </p:tgtEl>
                                        <p:attrNameLst>
                                          <p:attrName>ppt_w</p:attrName>
                                        </p:attrNameLst>
                                      </p:cBhvr>
                                      <p:tavLst>
                                        <p:tav tm="0">
                                          <p:val>
                                            <p:strVal val="#ppt_w*0.70"/>
                                          </p:val>
                                        </p:tav>
                                        <p:tav tm="100000">
                                          <p:val>
                                            <p:strVal val="#ppt_w"/>
                                          </p:val>
                                        </p:tav>
                                      </p:tavLst>
                                    </p:anim>
                                    <p:anim calcmode="lin" valueType="num">
                                      <p:cBhvr>
                                        <p:cTn id="43" dur="1000" fill="hold"/>
                                        <p:tgtEl>
                                          <p:spTgt spid="9"/>
                                        </p:tgtEl>
                                        <p:attrNameLst>
                                          <p:attrName>ppt_h</p:attrName>
                                        </p:attrNameLst>
                                      </p:cBhvr>
                                      <p:tavLst>
                                        <p:tav tm="0">
                                          <p:val>
                                            <p:strVal val="#ppt_h"/>
                                          </p:val>
                                        </p:tav>
                                        <p:tav tm="100000">
                                          <p:val>
                                            <p:strVal val="#ppt_h"/>
                                          </p:val>
                                        </p:tav>
                                      </p:tavLst>
                                    </p:anim>
                                    <p:animEffect transition="in" filter="fade">
                                      <p:cBhvr>
                                        <p:cTn id="44" dur="10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1000" fill="hold"/>
                                        <p:tgtEl>
                                          <p:spTgt spid="11"/>
                                        </p:tgtEl>
                                        <p:attrNameLst>
                                          <p:attrName>ppt_w</p:attrName>
                                        </p:attrNameLst>
                                      </p:cBhvr>
                                      <p:tavLst>
                                        <p:tav tm="0">
                                          <p:val>
                                            <p:strVal val="#ppt_w*0.70"/>
                                          </p:val>
                                        </p:tav>
                                        <p:tav tm="100000">
                                          <p:val>
                                            <p:strVal val="#ppt_w"/>
                                          </p:val>
                                        </p:tav>
                                      </p:tavLst>
                                    </p:anim>
                                    <p:anim calcmode="lin" valueType="num">
                                      <p:cBhvr>
                                        <p:cTn id="57" dur="1000" fill="hold"/>
                                        <p:tgtEl>
                                          <p:spTgt spid="11"/>
                                        </p:tgtEl>
                                        <p:attrNameLst>
                                          <p:attrName>ppt_h</p:attrName>
                                        </p:attrNameLst>
                                      </p:cBhvr>
                                      <p:tavLst>
                                        <p:tav tm="0">
                                          <p:val>
                                            <p:strVal val="#ppt_h"/>
                                          </p:val>
                                        </p:tav>
                                        <p:tav tm="100000">
                                          <p:val>
                                            <p:strVal val="#ppt_h"/>
                                          </p:val>
                                        </p:tav>
                                      </p:tavLst>
                                    </p:anim>
                                    <p:animEffect transition="in" filter="fade">
                                      <p:cBhvr>
                                        <p:cTn id="5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401080" cy="1143000"/>
          </a:xfrm>
        </p:spPr>
        <p:txBody>
          <a:bodyPr>
            <a:noAutofit/>
          </a:bodyPr>
          <a:lstStyle/>
          <a:p>
            <a:pPr algn="l"/>
            <a:r>
              <a:rPr lang="id-ID" sz="3800" b="1" dirty="0"/>
              <a:t>Alat Proses Komputer yg sebagian juga tergolong sebagai alat input dan ouput</a:t>
            </a:r>
          </a:p>
        </p:txBody>
      </p:sp>
      <p:pic>
        <p:nvPicPr>
          <p:cNvPr id="3" name="Picture 2" descr="http://ciint4.files.wordpress.com/2010/08/wireless-router.jpg?w=150&amp;h=118">
            <a:hlinkClick r:id="rId2"/>
          </p:cNvPr>
          <p:cNvPicPr/>
          <p:nvPr/>
        </p:nvPicPr>
        <p:blipFill>
          <a:blip r:embed="rId3"/>
          <a:srcRect/>
          <a:stretch>
            <a:fillRect/>
          </a:stretch>
        </p:blipFill>
        <p:spPr bwMode="auto">
          <a:xfrm>
            <a:off x="214282" y="1928802"/>
            <a:ext cx="1500198" cy="1214446"/>
          </a:xfrm>
          <a:prstGeom prst="rect">
            <a:avLst/>
          </a:prstGeom>
          <a:noFill/>
          <a:ln w="9525">
            <a:noFill/>
            <a:miter lim="800000"/>
            <a:headEnd/>
            <a:tailEnd/>
          </a:ln>
        </p:spPr>
      </p:pic>
      <p:sp>
        <p:nvSpPr>
          <p:cNvPr id="4" name="Rectangle 3"/>
          <p:cNvSpPr/>
          <p:nvPr/>
        </p:nvSpPr>
        <p:spPr>
          <a:xfrm>
            <a:off x="285720" y="3071810"/>
            <a:ext cx="1670009" cy="369332"/>
          </a:xfrm>
          <a:prstGeom prst="rect">
            <a:avLst/>
          </a:prstGeom>
        </p:spPr>
        <p:txBody>
          <a:bodyPr wrap="none">
            <a:spAutoFit/>
          </a:bodyPr>
          <a:lstStyle/>
          <a:p>
            <a:r>
              <a:rPr lang="id-ID" dirty="0"/>
              <a:t>Wireless Router</a:t>
            </a:r>
          </a:p>
        </p:txBody>
      </p:sp>
      <p:sp>
        <p:nvSpPr>
          <p:cNvPr id="5" name="Rectangle 4"/>
          <p:cNvSpPr/>
          <p:nvPr/>
        </p:nvSpPr>
        <p:spPr>
          <a:xfrm>
            <a:off x="2071670" y="2000240"/>
            <a:ext cx="6572280" cy="1200329"/>
          </a:xfrm>
          <a:prstGeom prst="rect">
            <a:avLst/>
          </a:prstGeom>
        </p:spPr>
        <p:txBody>
          <a:bodyPr wrap="square">
            <a:spAutoFit/>
          </a:bodyPr>
          <a:lstStyle/>
          <a:p>
            <a:r>
              <a:rPr lang="id-ID" dirty="0"/>
              <a:t>Digunakan untuk membangun suatu  jaringan nirkabel juga dapat digunakan  untuk membagi koneksi internet  broadband seperti jaringan internet, TV  kabel, atau ADSL dengan membagi IP  address pada komuter yang terhubung  dalam jaringan</a:t>
            </a:r>
          </a:p>
        </p:txBody>
      </p:sp>
      <p:pic>
        <p:nvPicPr>
          <p:cNvPr id="7" name="Picture 6" descr="http://ciint4.files.wordpress.com/2010/08/modem-eksternal.jpg?w=150&amp;h=150">
            <a:hlinkClick r:id="rId4"/>
          </p:cNvPr>
          <p:cNvPicPr/>
          <p:nvPr/>
        </p:nvPicPr>
        <p:blipFill>
          <a:blip r:embed="rId5"/>
          <a:srcRect/>
          <a:stretch>
            <a:fillRect/>
          </a:stretch>
        </p:blipFill>
        <p:spPr bwMode="auto">
          <a:xfrm>
            <a:off x="285720" y="3786190"/>
            <a:ext cx="1357322" cy="1143008"/>
          </a:xfrm>
          <a:prstGeom prst="rect">
            <a:avLst/>
          </a:prstGeom>
          <a:noFill/>
          <a:ln w="9525">
            <a:noFill/>
            <a:miter lim="800000"/>
            <a:headEnd/>
            <a:tailEnd/>
          </a:ln>
        </p:spPr>
      </p:pic>
      <p:sp>
        <p:nvSpPr>
          <p:cNvPr id="8" name="Rectangle 7"/>
          <p:cNvSpPr/>
          <p:nvPr/>
        </p:nvSpPr>
        <p:spPr>
          <a:xfrm>
            <a:off x="428596" y="4857760"/>
            <a:ext cx="925253" cy="369332"/>
          </a:xfrm>
          <a:prstGeom prst="rect">
            <a:avLst/>
          </a:prstGeom>
        </p:spPr>
        <p:txBody>
          <a:bodyPr wrap="none">
            <a:spAutoFit/>
          </a:bodyPr>
          <a:lstStyle/>
          <a:p>
            <a:r>
              <a:rPr lang="id-ID" dirty="0"/>
              <a:t>Modem</a:t>
            </a:r>
          </a:p>
        </p:txBody>
      </p:sp>
      <p:sp>
        <p:nvSpPr>
          <p:cNvPr id="9" name="Rectangle 8"/>
          <p:cNvSpPr/>
          <p:nvPr/>
        </p:nvSpPr>
        <p:spPr>
          <a:xfrm>
            <a:off x="2214546" y="3786190"/>
            <a:ext cx="6572296" cy="923330"/>
          </a:xfrm>
          <a:prstGeom prst="rect">
            <a:avLst/>
          </a:prstGeom>
        </p:spPr>
        <p:txBody>
          <a:bodyPr wrap="square">
            <a:spAutoFit/>
          </a:bodyPr>
          <a:lstStyle/>
          <a:p>
            <a:r>
              <a:rPr lang="id-ID" dirty="0"/>
              <a:t>Mengubah sinyal analog menjadi sinyal  digital dan mengubah sinyal digital  menjadi analog dari kabel telepon sehingga  komputer dapat terhubung denan internet</a:t>
            </a:r>
          </a:p>
        </p:txBody>
      </p:sp>
      <p:pic>
        <p:nvPicPr>
          <p:cNvPr id="10" name="Picture 9" descr="http://ciint4.files.wordpress.com/2010/08/soundcard.jpg?w=150&amp;h=119">
            <a:hlinkClick r:id="rId6"/>
          </p:cNvPr>
          <p:cNvPicPr/>
          <p:nvPr/>
        </p:nvPicPr>
        <p:blipFill>
          <a:blip r:embed="rId7"/>
          <a:srcRect/>
          <a:stretch>
            <a:fillRect/>
          </a:stretch>
        </p:blipFill>
        <p:spPr bwMode="auto">
          <a:xfrm>
            <a:off x="357158" y="5500702"/>
            <a:ext cx="1500198" cy="1071570"/>
          </a:xfrm>
          <a:prstGeom prst="rect">
            <a:avLst/>
          </a:prstGeom>
          <a:noFill/>
          <a:ln w="9525">
            <a:noFill/>
            <a:miter lim="800000"/>
            <a:headEnd/>
            <a:tailEnd/>
          </a:ln>
        </p:spPr>
      </p:pic>
      <p:sp>
        <p:nvSpPr>
          <p:cNvPr id="11" name="Rectangle 10"/>
          <p:cNvSpPr/>
          <p:nvPr/>
        </p:nvSpPr>
        <p:spPr>
          <a:xfrm>
            <a:off x="500034" y="6488668"/>
            <a:ext cx="1263551" cy="369332"/>
          </a:xfrm>
          <a:prstGeom prst="rect">
            <a:avLst/>
          </a:prstGeom>
        </p:spPr>
        <p:txBody>
          <a:bodyPr wrap="none">
            <a:spAutoFit/>
          </a:bodyPr>
          <a:lstStyle/>
          <a:p>
            <a:r>
              <a:rPr lang="id-ID" dirty="0"/>
              <a:t>Sound Card</a:t>
            </a:r>
          </a:p>
        </p:txBody>
      </p:sp>
      <p:sp>
        <p:nvSpPr>
          <p:cNvPr id="12" name="Rectangle 11"/>
          <p:cNvSpPr/>
          <p:nvPr/>
        </p:nvSpPr>
        <p:spPr>
          <a:xfrm>
            <a:off x="2357422" y="5857892"/>
            <a:ext cx="2660087" cy="369332"/>
          </a:xfrm>
          <a:prstGeom prst="rect">
            <a:avLst/>
          </a:prstGeom>
        </p:spPr>
        <p:txBody>
          <a:bodyPr wrap="none">
            <a:spAutoFit/>
          </a:bodyPr>
          <a:lstStyle/>
          <a:p>
            <a:r>
              <a:rPr lang="id-ID" dirty="0"/>
              <a:t>Untuk menghasilkan suara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ppt_x</p:attrName>
                                        </p:attrNameLst>
                                      </p:cBhvr>
                                      <p:tavLst>
                                        <p:tav tm="0">
                                          <p:val>
                                            <p:strVal val="#ppt_x-.2"/>
                                          </p:val>
                                        </p:tav>
                                        <p:tav tm="100000">
                                          <p:val>
                                            <p:strVal val="#ppt_x"/>
                                          </p:val>
                                        </p:tav>
                                      </p:tavLst>
                                    </p:anim>
                                    <p:anim calcmode="lin" valueType="num">
                                      <p:cBhvr>
                                        <p:cTn id="15"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strVal val="#ppt_w*0.70"/>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Effect transition="in" filter="fade">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strVal val="#ppt_w*0.70"/>
                                          </p:val>
                                        </p:tav>
                                        <p:tav tm="100000">
                                          <p:val>
                                            <p:strVal val="#ppt_w"/>
                                          </p:val>
                                        </p:tav>
                                      </p:tavLst>
                                    </p:anim>
                                    <p:anim calcmode="lin" valueType="num">
                                      <p:cBhvr>
                                        <p:cTn id="29" dur="1000" fill="hold"/>
                                        <p:tgtEl>
                                          <p:spTgt spid="8"/>
                                        </p:tgtEl>
                                        <p:attrNameLst>
                                          <p:attrName>ppt_h</p:attrName>
                                        </p:attrNameLst>
                                      </p:cBhvr>
                                      <p:tavLst>
                                        <p:tav tm="0">
                                          <p:val>
                                            <p:strVal val="#ppt_h"/>
                                          </p:val>
                                        </p:tav>
                                        <p:tav tm="100000">
                                          <p:val>
                                            <p:strVal val="#ppt_h"/>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ppt_x</p:attrName>
                                        </p:attrNameLst>
                                      </p:cBhvr>
                                      <p:tavLst>
                                        <p:tav tm="0">
                                          <p:val>
                                            <p:strVal val="#ppt_x-.2"/>
                                          </p:val>
                                        </p:tav>
                                        <p:tav tm="100000">
                                          <p:val>
                                            <p:strVal val="#ppt_x"/>
                                          </p:val>
                                        </p:tav>
                                      </p:tavLst>
                                    </p:anim>
                                    <p:anim calcmode="lin" valueType="num">
                                      <p:cBhvr>
                                        <p:cTn id="36"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37" dur="10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1000" fill="hold"/>
                                        <p:tgtEl>
                                          <p:spTgt spid="10"/>
                                        </p:tgtEl>
                                        <p:attrNameLst>
                                          <p:attrName>ppt_w</p:attrName>
                                        </p:attrNameLst>
                                      </p:cBhvr>
                                      <p:tavLst>
                                        <p:tav tm="0">
                                          <p:val>
                                            <p:strVal val="#ppt_w*0.70"/>
                                          </p:val>
                                        </p:tav>
                                        <p:tav tm="100000">
                                          <p:val>
                                            <p:strVal val="#ppt_w"/>
                                          </p:val>
                                        </p:tav>
                                      </p:tavLst>
                                    </p:anim>
                                    <p:anim calcmode="lin" valueType="num">
                                      <p:cBhvr>
                                        <p:cTn id="43" dur="1000" fill="hold"/>
                                        <p:tgtEl>
                                          <p:spTgt spid="10"/>
                                        </p:tgtEl>
                                        <p:attrNameLst>
                                          <p:attrName>ppt_h</p:attrName>
                                        </p:attrNameLst>
                                      </p:cBhvr>
                                      <p:tavLst>
                                        <p:tav tm="0">
                                          <p:val>
                                            <p:strVal val="#ppt_h"/>
                                          </p:val>
                                        </p:tav>
                                        <p:tav tm="100000">
                                          <p:val>
                                            <p:strVal val="#ppt_h"/>
                                          </p:val>
                                        </p:tav>
                                      </p:tavLst>
                                    </p:anim>
                                    <p:animEffect transition="in" filter="fade">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ppt_x</p:attrName>
                                        </p:attrNameLst>
                                      </p:cBhvr>
                                      <p:tavLst>
                                        <p:tav tm="0">
                                          <p:val>
                                            <p:strVal val="#ppt_x-.2"/>
                                          </p:val>
                                        </p:tav>
                                        <p:tav tm="100000">
                                          <p:val>
                                            <p:strVal val="#ppt_x"/>
                                          </p:val>
                                        </p:tav>
                                      </p:tavLst>
                                    </p:anim>
                                    <p:anim calcmode="lin" valueType="num">
                                      <p:cBhvr>
                                        <p:cTn id="50"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1000" fill="hold"/>
                                        <p:tgtEl>
                                          <p:spTgt spid="12"/>
                                        </p:tgtEl>
                                        <p:attrNameLst>
                                          <p:attrName>ppt_x</p:attrName>
                                        </p:attrNameLst>
                                      </p:cBhvr>
                                      <p:tavLst>
                                        <p:tav tm="0">
                                          <p:val>
                                            <p:strVal val="#ppt_x-.2"/>
                                          </p:val>
                                        </p:tav>
                                        <p:tav tm="100000">
                                          <p:val>
                                            <p:strVal val="#ppt_x"/>
                                          </p:val>
                                        </p:tav>
                                      </p:tavLst>
                                    </p:anim>
                                    <p:anim calcmode="lin" valueType="num">
                                      <p:cBhvr>
                                        <p:cTn id="57"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5720" y="285728"/>
            <a:ext cx="8401080" cy="1143000"/>
          </a:xfrm>
        </p:spPr>
        <p:txBody>
          <a:bodyPr>
            <a:noAutofit/>
          </a:bodyPr>
          <a:lstStyle/>
          <a:p>
            <a:pPr algn="l"/>
            <a:r>
              <a:rPr lang="id-ID" sz="3800" b="1" dirty="0"/>
              <a:t>Alat Proses Komputer yg sebagian juga tergolong sebagai alat input dan ouput</a:t>
            </a:r>
          </a:p>
        </p:txBody>
      </p:sp>
      <p:pic>
        <p:nvPicPr>
          <p:cNvPr id="5" name="Picture 4" descr="http://ciint4.files.wordpress.com/2010/08/tv-tuner.jpg?w=150&amp;h=112">
            <a:hlinkClick r:id="rId2"/>
          </p:cNvPr>
          <p:cNvPicPr/>
          <p:nvPr/>
        </p:nvPicPr>
        <p:blipFill>
          <a:blip r:embed="rId3"/>
          <a:srcRect/>
          <a:stretch>
            <a:fillRect/>
          </a:stretch>
        </p:blipFill>
        <p:spPr bwMode="auto">
          <a:xfrm>
            <a:off x="285720" y="2000240"/>
            <a:ext cx="1500198" cy="1357322"/>
          </a:xfrm>
          <a:prstGeom prst="rect">
            <a:avLst/>
          </a:prstGeom>
          <a:noFill/>
          <a:ln w="9525">
            <a:noFill/>
            <a:miter lim="800000"/>
            <a:headEnd/>
            <a:tailEnd/>
          </a:ln>
        </p:spPr>
      </p:pic>
      <p:sp>
        <p:nvSpPr>
          <p:cNvPr id="6" name="Rectangle 5"/>
          <p:cNvSpPr/>
          <p:nvPr/>
        </p:nvSpPr>
        <p:spPr>
          <a:xfrm>
            <a:off x="285720" y="3357562"/>
            <a:ext cx="1504130" cy="369332"/>
          </a:xfrm>
          <a:prstGeom prst="rect">
            <a:avLst/>
          </a:prstGeom>
        </p:spPr>
        <p:txBody>
          <a:bodyPr wrap="none">
            <a:spAutoFit/>
          </a:bodyPr>
          <a:lstStyle/>
          <a:p>
            <a:r>
              <a:rPr lang="id-ID" dirty="0"/>
              <a:t>TV Tuner Card</a:t>
            </a:r>
          </a:p>
        </p:txBody>
      </p:sp>
      <p:sp>
        <p:nvSpPr>
          <p:cNvPr id="7" name="Rectangle 6"/>
          <p:cNvSpPr/>
          <p:nvPr/>
        </p:nvSpPr>
        <p:spPr>
          <a:xfrm>
            <a:off x="2071670" y="2357430"/>
            <a:ext cx="6715172" cy="369332"/>
          </a:xfrm>
          <a:prstGeom prst="rect">
            <a:avLst/>
          </a:prstGeom>
        </p:spPr>
        <p:txBody>
          <a:bodyPr wrap="square">
            <a:spAutoFit/>
          </a:bodyPr>
          <a:lstStyle/>
          <a:p>
            <a:r>
              <a:rPr lang="id-ID" dirty="0"/>
              <a:t>Menampilkan gambar dari chanel-chanel  atau stasiun televsi</a:t>
            </a:r>
          </a:p>
        </p:txBody>
      </p:sp>
      <p:pic>
        <p:nvPicPr>
          <p:cNvPr id="8" name="Picture 7" descr="http://ciint4.files.wordpress.com/2010/08/capture-card.jpg?w=150&amp;h=115">
            <a:hlinkClick r:id="rId4"/>
          </p:cNvPr>
          <p:cNvPicPr/>
          <p:nvPr/>
        </p:nvPicPr>
        <p:blipFill>
          <a:blip r:embed="rId5"/>
          <a:srcRect/>
          <a:stretch>
            <a:fillRect/>
          </a:stretch>
        </p:blipFill>
        <p:spPr bwMode="auto">
          <a:xfrm>
            <a:off x="428596" y="4071942"/>
            <a:ext cx="1500198" cy="1428760"/>
          </a:xfrm>
          <a:prstGeom prst="rect">
            <a:avLst/>
          </a:prstGeom>
          <a:noFill/>
          <a:ln w="9525">
            <a:noFill/>
            <a:miter lim="800000"/>
            <a:headEnd/>
            <a:tailEnd/>
          </a:ln>
        </p:spPr>
      </p:pic>
      <p:sp>
        <p:nvSpPr>
          <p:cNvPr id="9" name="Rectangle 8"/>
          <p:cNvSpPr/>
          <p:nvPr/>
        </p:nvSpPr>
        <p:spPr>
          <a:xfrm>
            <a:off x="428596" y="5643578"/>
            <a:ext cx="1416606" cy="369332"/>
          </a:xfrm>
          <a:prstGeom prst="rect">
            <a:avLst/>
          </a:prstGeom>
        </p:spPr>
        <p:txBody>
          <a:bodyPr wrap="none">
            <a:spAutoFit/>
          </a:bodyPr>
          <a:lstStyle/>
          <a:p>
            <a:r>
              <a:rPr lang="id-ID" dirty="0"/>
              <a:t>Capture Card</a:t>
            </a:r>
          </a:p>
        </p:txBody>
      </p:sp>
      <p:sp>
        <p:nvSpPr>
          <p:cNvPr id="10" name="Rectangle 9"/>
          <p:cNvSpPr/>
          <p:nvPr/>
        </p:nvSpPr>
        <p:spPr>
          <a:xfrm>
            <a:off x="2357422" y="4643446"/>
            <a:ext cx="6500858" cy="369332"/>
          </a:xfrm>
          <a:prstGeom prst="rect">
            <a:avLst/>
          </a:prstGeom>
        </p:spPr>
        <p:txBody>
          <a:bodyPr wrap="square">
            <a:spAutoFit/>
          </a:bodyPr>
          <a:lstStyle/>
          <a:p>
            <a:r>
              <a:rPr lang="id-ID" dirty="0"/>
              <a:t>Merekam gambar dari VCD/DVD atau    camcorder (handycam)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ppt_x</p:attrName>
                                        </p:attrNameLst>
                                      </p:cBhvr>
                                      <p:tavLst>
                                        <p:tav tm="0">
                                          <p:val>
                                            <p:strVal val="#ppt_x-.2"/>
                                          </p:val>
                                        </p:tav>
                                        <p:tav tm="100000">
                                          <p:val>
                                            <p:strVal val="#ppt_x"/>
                                          </p:val>
                                        </p:tav>
                                      </p:tavLst>
                                    </p:anim>
                                    <p:anim calcmode="lin" valueType="num">
                                      <p:cBhvr>
                                        <p:cTn id="15"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strVal val="#ppt_w*0.70"/>
                                          </p:val>
                                        </p:tav>
                                        <p:tav tm="100000">
                                          <p:val>
                                            <p:strVal val="#ppt_w"/>
                                          </p:val>
                                        </p:tav>
                                      </p:tavLst>
                                    </p:anim>
                                    <p:anim calcmode="lin" valueType="num">
                                      <p:cBhvr>
                                        <p:cTn id="22" dur="1000" fill="hold"/>
                                        <p:tgtEl>
                                          <p:spTgt spid="8"/>
                                        </p:tgtEl>
                                        <p:attrNameLst>
                                          <p:attrName>ppt_h</p:attrName>
                                        </p:attrNameLst>
                                      </p:cBhvr>
                                      <p:tavLst>
                                        <p:tav tm="0">
                                          <p:val>
                                            <p:strVal val="#ppt_h"/>
                                          </p:val>
                                        </p:tav>
                                        <p:tav tm="100000">
                                          <p:val>
                                            <p:strVal val="#ppt_h"/>
                                          </p:val>
                                        </p:tav>
                                      </p:tavLst>
                                    </p:anim>
                                    <p:animEffect transition="in" filter="fade">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strVal val="#ppt_w*0.70"/>
                                          </p:val>
                                        </p:tav>
                                        <p:tav tm="100000">
                                          <p:val>
                                            <p:strVal val="#ppt_w"/>
                                          </p:val>
                                        </p:tav>
                                      </p:tavLst>
                                    </p:anim>
                                    <p:anim calcmode="lin" valueType="num">
                                      <p:cBhvr>
                                        <p:cTn id="29" dur="1000" fill="hold"/>
                                        <p:tgtEl>
                                          <p:spTgt spid="9"/>
                                        </p:tgtEl>
                                        <p:attrNameLst>
                                          <p:attrName>ppt_h</p:attrName>
                                        </p:attrNameLst>
                                      </p:cBhvr>
                                      <p:tavLst>
                                        <p:tav tm="0">
                                          <p:val>
                                            <p:strVal val="#ppt_h"/>
                                          </p:val>
                                        </p:tav>
                                        <p:tav tm="100000">
                                          <p:val>
                                            <p:strVal val="#ppt_h"/>
                                          </p:val>
                                        </p:tav>
                                      </p:tavLst>
                                    </p:anim>
                                    <p:animEffect transition="in" filter="fade">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strVal val="#ppt_w*0.70"/>
                                          </p:val>
                                        </p:tav>
                                        <p:tav tm="100000">
                                          <p:val>
                                            <p:strVal val="#ppt_w"/>
                                          </p:val>
                                        </p:tav>
                                      </p:tavLst>
                                    </p:anim>
                                    <p:anim calcmode="lin" valueType="num">
                                      <p:cBhvr>
                                        <p:cTn id="36" dur="1000" fill="hold"/>
                                        <p:tgtEl>
                                          <p:spTgt spid="10"/>
                                        </p:tgtEl>
                                        <p:attrNameLst>
                                          <p:attrName>ppt_h</p:attrName>
                                        </p:attrNameLst>
                                      </p:cBhvr>
                                      <p:tavLst>
                                        <p:tav tm="0">
                                          <p:val>
                                            <p:strVal val="#ppt_h"/>
                                          </p:val>
                                        </p:tav>
                                        <p:tav tm="100000">
                                          <p:val>
                                            <p:strVal val="#ppt_h"/>
                                          </p:val>
                                        </p:tav>
                                      </p:tavLst>
                                    </p:anim>
                                    <p:animEffect transition="in" filter="fade">
                                      <p:cBhvr>
                                        <p:cTn id="3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3" name="Picture 2" descr="http://0van01.files.wordpress.com/2012/04/asd.jpg"/>
          <p:cNvPicPr/>
          <p:nvPr/>
        </p:nvPicPr>
        <p:blipFill>
          <a:blip r:embed="rId2"/>
          <a:srcRect/>
          <a:stretch>
            <a:fillRect/>
          </a:stretch>
        </p:blipFill>
        <p:spPr bwMode="auto">
          <a:xfrm>
            <a:off x="928662" y="1928802"/>
            <a:ext cx="7643866" cy="492919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571604" y="2071678"/>
            <a:ext cx="5779977" cy="4284921"/>
          </a:xfrm>
          <a:prstGeom prst="rect">
            <a:avLst/>
          </a:prstGeom>
          <a:noFill/>
          <a:ln w="9525">
            <a:noFill/>
            <a:miter lim="800000"/>
            <a:headEnd/>
            <a:tailEnd/>
          </a:ln>
        </p:spPr>
      </p:pic>
      <p:grpSp>
        <p:nvGrpSpPr>
          <p:cNvPr id="20482" name="Group 2"/>
          <p:cNvGrpSpPr>
            <a:grpSpLocks/>
          </p:cNvGrpSpPr>
          <p:nvPr/>
        </p:nvGrpSpPr>
        <p:grpSpPr bwMode="auto">
          <a:xfrm>
            <a:off x="1376379" y="1857364"/>
            <a:ext cx="5553075" cy="4448175"/>
            <a:chOff x="1545" y="8280"/>
            <a:chExt cx="8745" cy="7005"/>
          </a:xfrm>
        </p:grpSpPr>
        <p:sp>
          <p:nvSpPr>
            <p:cNvPr id="20483" name="Rectangle 3"/>
            <p:cNvSpPr>
              <a:spLocks noChangeArrowheads="1"/>
            </p:cNvSpPr>
            <p:nvPr/>
          </p:nvSpPr>
          <p:spPr bwMode="auto">
            <a:xfrm>
              <a:off x="5415" y="8280"/>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1</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sp>
          <p:nvSpPr>
            <p:cNvPr id="20484" name="Rectangle 4"/>
            <p:cNvSpPr>
              <a:spLocks noChangeArrowheads="1"/>
            </p:cNvSpPr>
            <p:nvPr/>
          </p:nvSpPr>
          <p:spPr bwMode="auto">
            <a:xfrm>
              <a:off x="1545" y="8910"/>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2</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sp>
          <p:nvSpPr>
            <p:cNvPr id="20485" name="Rectangle 5"/>
            <p:cNvSpPr>
              <a:spLocks noChangeArrowheads="1"/>
            </p:cNvSpPr>
            <p:nvPr/>
          </p:nvSpPr>
          <p:spPr bwMode="auto">
            <a:xfrm>
              <a:off x="1545" y="10230"/>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3</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sp>
          <p:nvSpPr>
            <p:cNvPr id="20486" name="Rectangle 6"/>
            <p:cNvSpPr>
              <a:spLocks noChangeArrowheads="1"/>
            </p:cNvSpPr>
            <p:nvPr/>
          </p:nvSpPr>
          <p:spPr bwMode="auto">
            <a:xfrm>
              <a:off x="1545" y="11655"/>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4</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sp>
          <p:nvSpPr>
            <p:cNvPr id="20487" name="Rectangle 7"/>
            <p:cNvSpPr>
              <a:spLocks noChangeArrowheads="1"/>
            </p:cNvSpPr>
            <p:nvPr/>
          </p:nvSpPr>
          <p:spPr bwMode="auto">
            <a:xfrm>
              <a:off x="1545" y="13875"/>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5</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sp>
          <p:nvSpPr>
            <p:cNvPr id="20488" name="Rectangle 8"/>
            <p:cNvSpPr>
              <a:spLocks noChangeArrowheads="1"/>
            </p:cNvSpPr>
            <p:nvPr/>
          </p:nvSpPr>
          <p:spPr bwMode="auto">
            <a:xfrm>
              <a:off x="4260" y="14895"/>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6</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sp>
          <p:nvSpPr>
            <p:cNvPr id="20489" name="Rectangle 9"/>
            <p:cNvSpPr>
              <a:spLocks noChangeArrowheads="1"/>
            </p:cNvSpPr>
            <p:nvPr/>
          </p:nvSpPr>
          <p:spPr bwMode="auto">
            <a:xfrm>
              <a:off x="7155" y="14895"/>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7</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sp>
          <p:nvSpPr>
            <p:cNvPr id="20490" name="Rectangle 10"/>
            <p:cNvSpPr>
              <a:spLocks noChangeArrowheads="1"/>
            </p:cNvSpPr>
            <p:nvPr/>
          </p:nvSpPr>
          <p:spPr bwMode="auto">
            <a:xfrm>
              <a:off x="9195" y="13485"/>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8</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sp>
          <p:nvSpPr>
            <p:cNvPr id="20491" name="Rectangle 11"/>
            <p:cNvSpPr>
              <a:spLocks noChangeArrowheads="1"/>
            </p:cNvSpPr>
            <p:nvPr/>
          </p:nvSpPr>
          <p:spPr bwMode="auto">
            <a:xfrm>
              <a:off x="9405" y="10845"/>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9</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grpSp>
      <p:sp>
        <p:nvSpPr>
          <p:cNvPr id="14" name="Title 13"/>
          <p:cNvSpPr>
            <a:spLocks noGrp="1"/>
          </p:cNvSpPr>
          <p:nvPr>
            <p:ph type="title"/>
          </p:nvPr>
        </p:nvSpPr>
        <p:spPr/>
        <p:txBody>
          <a:bodyPr/>
          <a:lstStyle/>
          <a:p>
            <a:endParaRPr lang="id-I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b="1" dirty="0"/>
              <a:t>Alat input</a:t>
            </a:r>
            <a:endParaRPr lang="id-ID" dirty="0"/>
          </a:p>
        </p:txBody>
      </p:sp>
      <p:sp>
        <p:nvSpPr>
          <p:cNvPr id="3" name="Rectangle 2"/>
          <p:cNvSpPr/>
          <p:nvPr/>
        </p:nvSpPr>
        <p:spPr>
          <a:xfrm>
            <a:off x="214282" y="2120808"/>
            <a:ext cx="8715436" cy="2308324"/>
          </a:xfrm>
          <a:prstGeom prst="rect">
            <a:avLst/>
          </a:prstGeom>
        </p:spPr>
        <p:txBody>
          <a:bodyPr wrap="square">
            <a:spAutoFit/>
          </a:bodyPr>
          <a:lstStyle/>
          <a:p>
            <a:r>
              <a:rPr lang="id-ID" dirty="0"/>
              <a:t>Input device berfungsi sebagai media untuk memasukkan data dari luar sistem ke dalam suatu memori dan processor untuk diolah dan menghasilkan informasi yang diperlukan. </a:t>
            </a:r>
            <a:r>
              <a:rPr lang="id-ID" b="1" dirty="0"/>
              <a:t>Data</a:t>
            </a:r>
            <a:r>
              <a:rPr lang="id-ID" dirty="0"/>
              <a:t> yang dimasukkan ke dalam sistem komputer dapat </a:t>
            </a:r>
            <a:r>
              <a:rPr lang="id-ID" b="1" dirty="0"/>
              <a:t>berbentuk</a:t>
            </a:r>
            <a:r>
              <a:rPr lang="id-ID" dirty="0"/>
              <a:t> signal input dan maintenance input. </a:t>
            </a:r>
            <a:r>
              <a:rPr lang="id-ID" b="1" dirty="0"/>
              <a:t>Signal input </a:t>
            </a:r>
            <a:r>
              <a:rPr lang="id-ID" dirty="0"/>
              <a:t>berbentuk data yang dimasukkan ke dalam sistem komputer, sedangkan </a:t>
            </a:r>
            <a:r>
              <a:rPr lang="id-ID" b="1" dirty="0"/>
              <a:t>maintenance</a:t>
            </a:r>
            <a:r>
              <a:rPr lang="id-ID" dirty="0"/>
              <a:t> input berbentuk program yang digunakan untuk mengolah data yang dimasukkan. </a:t>
            </a:r>
            <a:r>
              <a:rPr lang="id-ID" b="1" dirty="0"/>
              <a:t>Jadi</a:t>
            </a:r>
            <a:r>
              <a:rPr lang="id-ID" dirty="0"/>
              <a:t> Input device selain digunakan untuk memasukkan data dapat pula digunakan untuk memasukkan program. Berdasarkan sifatnya, peralatan input dapat digolongkan menjadi dua yaitu</a:t>
            </a:r>
          </a:p>
        </p:txBody>
      </p:sp>
      <p:sp>
        <p:nvSpPr>
          <p:cNvPr id="4" name="Rectangle 3"/>
          <p:cNvSpPr/>
          <p:nvPr/>
        </p:nvSpPr>
        <p:spPr>
          <a:xfrm>
            <a:off x="214314" y="4714884"/>
            <a:ext cx="8858280" cy="1200329"/>
          </a:xfrm>
          <a:prstGeom prst="rect">
            <a:avLst/>
          </a:prstGeom>
        </p:spPr>
        <p:txBody>
          <a:bodyPr wrap="square">
            <a:spAutoFit/>
          </a:bodyPr>
          <a:lstStyle/>
          <a:p>
            <a:r>
              <a:rPr lang="id-ID" dirty="0"/>
              <a:t>Peratalan input </a:t>
            </a:r>
            <a:r>
              <a:rPr lang="id-ID" b="1" dirty="0"/>
              <a:t>langsung</a:t>
            </a:r>
            <a:r>
              <a:rPr lang="id-ID" dirty="0"/>
              <a:t>, yaitu input yang dimasukkan langsung diproses oleh alat pemroses. Contohnya : keyboard, mouse, touch screen, light pen, digitizer graphics tablet, scanner. Peralatan input </a:t>
            </a:r>
            <a:r>
              <a:rPr lang="id-ID" b="1" dirty="0"/>
              <a:t>tidak langsung</a:t>
            </a:r>
            <a:r>
              <a:rPr lang="id-ID" dirty="0"/>
              <a:t>, input yang melalui media tertentu sebelum suatu input diproses oleh alat pemroses. Contohnya : punched card, disket, harddisk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b="1" dirty="0"/>
              <a:t>Alat Ouput</a:t>
            </a:r>
            <a:endParaRPr lang="id-ID" dirty="0"/>
          </a:p>
        </p:txBody>
      </p:sp>
      <p:sp>
        <p:nvSpPr>
          <p:cNvPr id="3" name="Rectangle 2"/>
          <p:cNvSpPr/>
          <p:nvPr/>
        </p:nvSpPr>
        <p:spPr>
          <a:xfrm>
            <a:off x="214282" y="2071678"/>
            <a:ext cx="8643998" cy="2862322"/>
          </a:xfrm>
          <a:prstGeom prst="rect">
            <a:avLst/>
          </a:prstGeom>
        </p:spPr>
        <p:txBody>
          <a:bodyPr wrap="square">
            <a:spAutoFit/>
          </a:bodyPr>
          <a:lstStyle/>
          <a:p>
            <a:r>
              <a:rPr lang="id-ID" sz="2000" dirty="0"/>
              <a:t>Adalah perangkat komputer yang berguna untuk menghasilkan keluaran, apakah itu ke kertas </a:t>
            </a:r>
            <a:r>
              <a:rPr lang="id-ID" sz="2000" i="1" dirty="0"/>
              <a:t>(hardcopy),</a:t>
            </a:r>
            <a:r>
              <a:rPr lang="id-ID" sz="2000" dirty="0"/>
              <a:t> ke layar monitor </a:t>
            </a:r>
            <a:r>
              <a:rPr lang="id-ID" sz="2000" i="1" dirty="0"/>
              <a:t>(softcopy)</a:t>
            </a:r>
            <a:r>
              <a:rPr lang="id-ID" sz="2000" dirty="0"/>
              <a:t> atau keluaran berupa suara. Contohnya printer, speaker, plotter, monitor dan banyak yang lainnya. </a:t>
            </a:r>
            <a:endParaRPr lang="en-US" sz="2000" dirty="0"/>
          </a:p>
          <a:p>
            <a:r>
              <a:rPr lang="id-ID" sz="2000" dirty="0"/>
              <a:t>Output yang dihasilkan dari pemroses dapat digolongkan menjadi </a:t>
            </a:r>
            <a:r>
              <a:rPr lang="id-ID" sz="2000" b="1" dirty="0"/>
              <a:t>empat</a:t>
            </a:r>
            <a:r>
              <a:rPr lang="id-ID" sz="2000" dirty="0"/>
              <a:t> bentuk, yaitu tulisan (huruf, angka, simbol khusus), image (dalam bentuk grafik atau gambar), suara, dan bentuk lain yang dapat dibaca oleh mesin (machine-readable form). Tiga golongan pertama adalah output yang dapat digunakan langsung oleh manusia, sedangkan golongan terakhir biasanya digunakan sebagai input untuk proses selanjutnya dari komputer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b="1" dirty="0"/>
              <a:t>Alat Ouput</a:t>
            </a:r>
            <a:endParaRPr lang="id-ID" dirty="0"/>
          </a:p>
        </p:txBody>
      </p:sp>
      <p:sp>
        <p:nvSpPr>
          <p:cNvPr id="3" name="Rectangle 2"/>
          <p:cNvSpPr/>
          <p:nvPr/>
        </p:nvSpPr>
        <p:spPr>
          <a:xfrm>
            <a:off x="142844" y="2034123"/>
            <a:ext cx="8715436" cy="1631216"/>
          </a:xfrm>
          <a:prstGeom prst="rect">
            <a:avLst/>
          </a:prstGeom>
        </p:spPr>
        <p:txBody>
          <a:bodyPr wrap="square">
            <a:spAutoFit/>
          </a:bodyPr>
          <a:lstStyle/>
          <a:p>
            <a:r>
              <a:rPr lang="id-ID" sz="2000" dirty="0"/>
              <a:t>Peralatan output dapat berupa: </a:t>
            </a:r>
            <a:endParaRPr lang="en-US" sz="2000" dirty="0"/>
          </a:p>
          <a:p>
            <a:pPr marL="685800" indent="-342900">
              <a:buFont typeface="Arial" panose="020B0604020202020204" pitchFamily="34" charset="0"/>
              <a:buChar char="•"/>
            </a:pPr>
            <a:r>
              <a:rPr lang="id-ID" sz="2000" dirty="0"/>
              <a:t>Hard-copy device, yaitu alat yang digunakan untuk mencetak tulisan dan image pada media keras seperti kertas atau film.  </a:t>
            </a:r>
            <a:endParaRPr lang="en-US" sz="2000" dirty="0"/>
          </a:p>
          <a:p>
            <a:pPr marL="685800" indent="-342900">
              <a:buFont typeface="Arial" panose="020B0604020202020204" pitchFamily="34" charset="0"/>
              <a:buChar char="•"/>
            </a:pPr>
            <a:r>
              <a:rPr lang="id-ID" sz="2000" dirty="0"/>
              <a:t>Soft-copy device, yaitu alat yang digunakan untuk menampilkan tulisan dan image pada media lunak yang berupa sinyal elektronik</a:t>
            </a:r>
          </a:p>
        </p:txBody>
      </p:sp>
      <p:sp>
        <p:nvSpPr>
          <p:cNvPr id="4" name="Rectangle 3"/>
          <p:cNvSpPr/>
          <p:nvPr/>
        </p:nvSpPr>
        <p:spPr>
          <a:xfrm>
            <a:off x="214282" y="3714752"/>
            <a:ext cx="8643998" cy="2862322"/>
          </a:xfrm>
          <a:prstGeom prst="rect">
            <a:avLst/>
          </a:prstGeom>
        </p:spPr>
        <p:txBody>
          <a:bodyPr wrap="square">
            <a:spAutoFit/>
          </a:bodyPr>
          <a:lstStyle/>
          <a:p>
            <a:r>
              <a:rPr lang="id-ID" sz="2000" dirty="0"/>
              <a:t>Drive device atau driver, yaitu alat yang digunakan untuk merekam simbol dalam bentuk yang hanya dapat dibaca oleh mesin pada media seperti magnetic disk atau magnetic tape. Alat ini berfungsi ganda, sebagai alat output dan juga sebagai alat input. Output bentuk pertama sifatnya adalah permanen dan lebih portable (dapat dilepas dari alat outputnya dan dapat dibawa ke mana-mana). Alat yang umum digunakan untuk ini adalah printer, plotter, dan alat microfilm. Sedangkan output bentuk kedua dapat berupa video display, flat panel, dan speaker. Dan alat output bentuk ketiga yang menggunakan media magnetic disk adalah disk drive, dan yang menggunakan media magnetic tape adalah tape drive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b="1" dirty="0"/>
              <a:t>Alat Pemprosessan</a:t>
            </a:r>
            <a:endParaRPr lang="id-ID" dirty="0"/>
          </a:p>
        </p:txBody>
      </p:sp>
      <p:sp>
        <p:nvSpPr>
          <p:cNvPr id="5" name="Rectangle 4"/>
          <p:cNvSpPr/>
          <p:nvPr/>
        </p:nvSpPr>
        <p:spPr>
          <a:xfrm>
            <a:off x="214282" y="1928802"/>
            <a:ext cx="8715436" cy="1323439"/>
          </a:xfrm>
          <a:prstGeom prst="rect">
            <a:avLst/>
          </a:prstGeom>
        </p:spPr>
        <p:txBody>
          <a:bodyPr wrap="square">
            <a:spAutoFit/>
          </a:bodyPr>
          <a:lstStyle/>
          <a:p>
            <a:r>
              <a:rPr lang="id-ID" sz="2000" dirty="0"/>
              <a:t>Alat Proses  adalah </a:t>
            </a:r>
            <a:r>
              <a:rPr lang="id-ID" sz="2000" i="1" dirty="0"/>
              <a:t>CPU (Central Prosesing Unit)</a:t>
            </a:r>
            <a:r>
              <a:rPr lang="id-ID" sz="2000" dirty="0"/>
              <a:t> yang merupakan unit proses utama dan terpenting dalam  komputer yang mengendalikan seluruh proses pengolahan data  mulai dari membaca data  dari peralatan input, mengolah atau memproses sampai pada mengeluarkan informasi </a:t>
            </a:r>
            <a:r>
              <a:rPr lang="id-ID" sz="2000" i="1" dirty="0"/>
              <a:t>(Output)</a:t>
            </a:r>
            <a:r>
              <a:rPr lang="id-ID" sz="2000" dirty="0"/>
              <a:t> ke peralatan </a:t>
            </a:r>
            <a:r>
              <a:rPr lang="id-ID" sz="2000" i="1" dirty="0"/>
              <a:t>Output.</a:t>
            </a:r>
            <a:endParaRPr lang="id-ID" sz="2000" dirty="0"/>
          </a:p>
        </p:txBody>
      </p:sp>
      <p:sp>
        <p:nvSpPr>
          <p:cNvPr id="17409" name="Rectangle 1"/>
          <p:cNvSpPr>
            <a:spLocks noChangeArrowheads="1"/>
          </p:cNvSpPr>
          <p:nvPr/>
        </p:nvSpPr>
        <p:spPr bwMode="auto">
          <a:xfrm>
            <a:off x="285720" y="3567074"/>
            <a:ext cx="8501122"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0" i="1" u="none" strike="noStrike" cap="none" normalizeH="0" baseline="0" dirty="0">
                <a:ln>
                  <a:noFill/>
                </a:ln>
                <a:solidFill>
                  <a:schemeClr val="tx1"/>
                </a:solidFill>
                <a:effectLst/>
                <a:latin typeface="Tahoma" pitchFamily="34" charset="0"/>
                <a:ea typeface="Times New Roman" pitchFamily="18" charset="0"/>
                <a:cs typeface="Tahoma" pitchFamily="34" charset="0"/>
              </a:rPr>
              <a:t>CPU</a:t>
            </a: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terdiri dari tiga bagian fungsional: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266700" marR="0" lvl="0" indent="-26670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sz="2000" b="0" i="1" u="none" strike="noStrike" cap="none" normalizeH="0" baseline="0" dirty="0">
                <a:ln>
                  <a:noFill/>
                </a:ln>
                <a:solidFill>
                  <a:schemeClr val="tx1"/>
                </a:solidFill>
                <a:effectLst/>
                <a:latin typeface="Tahoma" pitchFamily="34" charset="0"/>
                <a:ea typeface="Times New Roman" pitchFamily="18" charset="0"/>
                <a:cs typeface="Tahoma" pitchFamily="34" charset="0"/>
              </a:rPr>
              <a:t>ALU (Arithmetic Logical Unit</a:t>
            </a:r>
            <a:r>
              <a:rPr kumimoji="0" lang="en-US" sz="2000" b="1" i="1" u="none" strike="noStrike" cap="none" normalizeH="0" baseline="0" dirty="0">
                <a:ln>
                  <a:noFill/>
                </a:ln>
                <a:solidFill>
                  <a:schemeClr val="tx1"/>
                </a:solidFill>
                <a:effectLst/>
                <a:latin typeface="Tahoma" pitchFamily="34" charset="0"/>
                <a:ea typeface="Times New Roman" pitchFamily="18" charset="0"/>
                <a:cs typeface="Tahoma" pitchFamily="34" charset="0"/>
              </a:rPr>
              <a:t>)</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berfungsi</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melakukan</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semua</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proses</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yang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membutuhkan</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perhitungan</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matematika</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dan</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perbandingan</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secara</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logika</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266700" marR="0" lvl="0" indent="-26670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sz="2000" b="0" i="1" u="none" strike="noStrike" cap="none" normalizeH="0" baseline="0" dirty="0">
                <a:ln>
                  <a:noFill/>
                </a:ln>
                <a:solidFill>
                  <a:schemeClr val="tx1"/>
                </a:solidFill>
                <a:effectLst/>
                <a:latin typeface="Tahoma" pitchFamily="34" charset="0"/>
                <a:ea typeface="Times New Roman" pitchFamily="18" charset="0"/>
                <a:cs typeface="Tahoma" pitchFamily="34" charset="0"/>
              </a:rPr>
              <a:t>CU (Control Unit)</a:t>
            </a:r>
            <a:r>
              <a:rPr kumimoji="0" lang="en-US" sz="2000" b="1" i="1"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berfungsi</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untuk</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melakukan</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pengendalian</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semua</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peralatan</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lainya</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a:t>
            </a:r>
            <a:endParaRPr kumimoji="0" lang="id-ID" sz="2000" b="0" i="1"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p>
            <a:pPr marL="266700" marR="0" lvl="0" indent="-26670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id-ID" sz="2000" b="0" i="1" u="none" strike="noStrike" cap="none" normalizeH="0" baseline="0" dirty="0">
                <a:ln>
                  <a:noFill/>
                </a:ln>
                <a:solidFill>
                  <a:schemeClr val="tx1"/>
                </a:solidFill>
                <a:effectLst/>
                <a:latin typeface="Tahoma" pitchFamily="34" charset="0"/>
                <a:ea typeface="Times New Roman" pitchFamily="18" charset="0"/>
                <a:cs typeface="Tahoma" pitchFamily="34" charset="0"/>
              </a:rPr>
              <a:t>Register</a:t>
            </a: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berfungsi menyimpan data sementara  yang akan diproses di </a:t>
            </a:r>
            <a:r>
              <a:rPr kumimoji="0" lang="id-ID" sz="2000" b="0" i="1" u="none" strike="noStrike" cap="none" normalizeH="0" baseline="0" dirty="0">
                <a:ln>
                  <a:noFill/>
                </a:ln>
                <a:solidFill>
                  <a:schemeClr val="tx1"/>
                </a:solidFill>
                <a:effectLst/>
                <a:latin typeface="Tahoma" pitchFamily="34" charset="0"/>
                <a:ea typeface="Times New Roman" pitchFamily="18" charset="0"/>
                <a:cs typeface="Tahoma" pitchFamily="34" charset="0"/>
              </a:rPr>
              <a:t>ALU.</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409"/>
                                        </p:tgtEl>
                                        <p:attrNameLst>
                                          <p:attrName>style.visibility</p:attrName>
                                        </p:attrNameLst>
                                      </p:cBhvr>
                                      <p:to>
                                        <p:strVal val="visible"/>
                                      </p:to>
                                    </p:set>
                                    <p:animEffect transition="in" filter="fade">
                                      <p:cBhvr>
                                        <p:cTn id="7" dur="1000"/>
                                        <p:tgtEl>
                                          <p:spTgt spid="17409"/>
                                        </p:tgtEl>
                                      </p:cBhvr>
                                    </p:animEffect>
                                    <p:anim calcmode="lin" valueType="num">
                                      <p:cBhvr>
                                        <p:cTn id="8" dur="1000" fill="hold"/>
                                        <p:tgtEl>
                                          <p:spTgt spid="17409"/>
                                        </p:tgtEl>
                                        <p:attrNameLst>
                                          <p:attrName>ppt_x</p:attrName>
                                        </p:attrNameLst>
                                      </p:cBhvr>
                                      <p:tavLst>
                                        <p:tav tm="0">
                                          <p:val>
                                            <p:strVal val="#ppt_x"/>
                                          </p:val>
                                        </p:tav>
                                        <p:tav tm="100000">
                                          <p:val>
                                            <p:strVal val="#ppt_x"/>
                                          </p:val>
                                        </p:tav>
                                      </p:tavLst>
                                    </p:anim>
                                    <p:anim calcmode="lin" valueType="num">
                                      <p:cBhvr>
                                        <p:cTn id="9" dur="1000" fill="hold"/>
                                        <p:tgtEl>
                                          <p:spTgt spid="174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id-ID" b="1" dirty="0"/>
              <a:t>Alat Input Komputer</a:t>
            </a:r>
          </a:p>
        </p:txBody>
      </p:sp>
      <p:pic>
        <p:nvPicPr>
          <p:cNvPr id="5" name="Picture 4" descr="http://ciint4.files.wordpress.com/2010/08/keyboard-11.jpg?w=189&amp;h=103">
            <a:hlinkClick r:id="rId2"/>
          </p:cNvPr>
          <p:cNvPicPr/>
          <p:nvPr/>
        </p:nvPicPr>
        <p:blipFill>
          <a:blip r:embed="rId3"/>
          <a:srcRect/>
          <a:stretch>
            <a:fillRect/>
          </a:stretch>
        </p:blipFill>
        <p:spPr bwMode="auto">
          <a:xfrm>
            <a:off x="285720" y="2000240"/>
            <a:ext cx="2000264" cy="1285884"/>
          </a:xfrm>
          <a:prstGeom prst="rect">
            <a:avLst/>
          </a:prstGeom>
          <a:noFill/>
          <a:ln w="9525">
            <a:noFill/>
            <a:miter lim="800000"/>
            <a:headEnd/>
            <a:tailEnd/>
          </a:ln>
        </p:spPr>
      </p:pic>
      <p:sp>
        <p:nvSpPr>
          <p:cNvPr id="6" name="Rectangle 5"/>
          <p:cNvSpPr/>
          <p:nvPr/>
        </p:nvSpPr>
        <p:spPr>
          <a:xfrm>
            <a:off x="714348" y="3357562"/>
            <a:ext cx="1071960" cy="369332"/>
          </a:xfrm>
          <a:prstGeom prst="rect">
            <a:avLst/>
          </a:prstGeom>
        </p:spPr>
        <p:txBody>
          <a:bodyPr wrap="none">
            <a:spAutoFit/>
          </a:bodyPr>
          <a:lstStyle/>
          <a:p>
            <a:r>
              <a:rPr lang="id-ID" dirty="0"/>
              <a:t>Keyboard</a:t>
            </a:r>
          </a:p>
        </p:txBody>
      </p:sp>
      <p:sp>
        <p:nvSpPr>
          <p:cNvPr id="7" name="Rectangle 6"/>
          <p:cNvSpPr/>
          <p:nvPr/>
        </p:nvSpPr>
        <p:spPr>
          <a:xfrm>
            <a:off x="2571720" y="2214554"/>
            <a:ext cx="6572280" cy="1015663"/>
          </a:xfrm>
          <a:prstGeom prst="rect">
            <a:avLst/>
          </a:prstGeom>
        </p:spPr>
        <p:txBody>
          <a:bodyPr wrap="square">
            <a:spAutoFit/>
          </a:bodyPr>
          <a:lstStyle/>
          <a:p>
            <a:r>
              <a:rPr lang="id-ID" sz="2000" dirty="0"/>
              <a:t>Berfungsi memasukkan huruf, angka,    karakter khusus serta sebagai media bagi  user (pengguna) untuk melakukan  perintah-perintah lainnya yang  diperlukan</a:t>
            </a:r>
          </a:p>
        </p:txBody>
      </p:sp>
      <p:pic>
        <p:nvPicPr>
          <p:cNvPr id="8" name="Picture 7" descr="http://ciint4.files.wordpress.com/2010/08/images.jpeg?w=140&amp;h=106">
            <a:hlinkClick r:id="rId4"/>
          </p:cNvPr>
          <p:cNvPicPr/>
          <p:nvPr/>
        </p:nvPicPr>
        <p:blipFill>
          <a:blip r:embed="rId5"/>
          <a:srcRect/>
          <a:stretch>
            <a:fillRect/>
          </a:stretch>
        </p:blipFill>
        <p:spPr bwMode="auto">
          <a:xfrm>
            <a:off x="357158" y="3929066"/>
            <a:ext cx="1857388" cy="1285884"/>
          </a:xfrm>
          <a:prstGeom prst="rect">
            <a:avLst/>
          </a:prstGeom>
          <a:noFill/>
          <a:ln w="9525">
            <a:noFill/>
            <a:miter lim="800000"/>
            <a:headEnd/>
            <a:tailEnd/>
          </a:ln>
        </p:spPr>
      </p:pic>
      <p:sp>
        <p:nvSpPr>
          <p:cNvPr id="9" name="Rectangle 8"/>
          <p:cNvSpPr/>
          <p:nvPr/>
        </p:nvSpPr>
        <p:spPr>
          <a:xfrm>
            <a:off x="785786" y="5286388"/>
            <a:ext cx="830677" cy="369332"/>
          </a:xfrm>
          <a:prstGeom prst="rect">
            <a:avLst/>
          </a:prstGeom>
        </p:spPr>
        <p:txBody>
          <a:bodyPr wrap="none">
            <a:spAutoFit/>
          </a:bodyPr>
          <a:lstStyle/>
          <a:p>
            <a:r>
              <a:rPr lang="id-ID" dirty="0"/>
              <a:t>Mouse</a:t>
            </a:r>
          </a:p>
        </p:txBody>
      </p:sp>
      <p:sp>
        <p:nvSpPr>
          <p:cNvPr id="10" name="Rectangle 9"/>
          <p:cNvSpPr/>
          <p:nvPr/>
        </p:nvSpPr>
        <p:spPr>
          <a:xfrm>
            <a:off x="2643174" y="4143380"/>
            <a:ext cx="6215106" cy="707886"/>
          </a:xfrm>
          <a:prstGeom prst="rect">
            <a:avLst/>
          </a:prstGeom>
        </p:spPr>
        <p:txBody>
          <a:bodyPr wrap="square">
            <a:spAutoFit/>
          </a:bodyPr>
          <a:lstStyle/>
          <a:p>
            <a:r>
              <a:rPr lang="id-ID" sz="2000" dirty="0"/>
              <a:t>Berfungsi untuk memindahkan pointer  atau kursosr secara cepat serta mengatur  posisi kursor di layar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id-ID" b="1" dirty="0"/>
              <a:t>Alat Input Komputer</a:t>
            </a:r>
          </a:p>
        </p:txBody>
      </p:sp>
      <p:pic>
        <p:nvPicPr>
          <p:cNvPr id="11" name="Picture 10" descr="http://ciint4.files.wordpress.com/2010/08/scan.jpeg?w=160&amp;h=85">
            <a:hlinkClick r:id="rId2"/>
          </p:cNvPr>
          <p:cNvPicPr/>
          <p:nvPr/>
        </p:nvPicPr>
        <p:blipFill>
          <a:blip r:embed="rId3"/>
          <a:srcRect/>
          <a:stretch>
            <a:fillRect/>
          </a:stretch>
        </p:blipFill>
        <p:spPr bwMode="auto">
          <a:xfrm>
            <a:off x="357158" y="1928802"/>
            <a:ext cx="1643074" cy="1071570"/>
          </a:xfrm>
          <a:prstGeom prst="rect">
            <a:avLst/>
          </a:prstGeom>
          <a:noFill/>
          <a:ln w="9525">
            <a:noFill/>
            <a:miter lim="800000"/>
            <a:headEnd/>
            <a:tailEnd/>
          </a:ln>
        </p:spPr>
      </p:pic>
      <p:sp>
        <p:nvSpPr>
          <p:cNvPr id="12" name="Rectangle 11"/>
          <p:cNvSpPr/>
          <p:nvPr/>
        </p:nvSpPr>
        <p:spPr>
          <a:xfrm>
            <a:off x="785786" y="3071810"/>
            <a:ext cx="936154" cy="369332"/>
          </a:xfrm>
          <a:prstGeom prst="rect">
            <a:avLst/>
          </a:prstGeom>
        </p:spPr>
        <p:txBody>
          <a:bodyPr wrap="none">
            <a:spAutoFit/>
          </a:bodyPr>
          <a:lstStyle/>
          <a:p>
            <a:r>
              <a:rPr lang="id-ID" dirty="0"/>
              <a:t>Scanner</a:t>
            </a:r>
          </a:p>
        </p:txBody>
      </p:sp>
      <p:sp>
        <p:nvSpPr>
          <p:cNvPr id="13" name="Rectangle 12"/>
          <p:cNvSpPr/>
          <p:nvPr/>
        </p:nvSpPr>
        <p:spPr>
          <a:xfrm>
            <a:off x="2071670" y="1720840"/>
            <a:ext cx="7072330" cy="2031325"/>
          </a:xfrm>
          <a:prstGeom prst="rect">
            <a:avLst/>
          </a:prstGeom>
        </p:spPr>
        <p:txBody>
          <a:bodyPr wrap="square">
            <a:spAutoFit/>
          </a:bodyPr>
          <a:lstStyle/>
          <a:p>
            <a:r>
              <a:rPr lang="id-ID" dirty="0"/>
              <a:t>Berfungsi untuk mengopi atau menyalin  gambar atau teks yang kemdian disimpan  dalam memori komputer. Scanner  sebenarnya terbagi atas beberapa jenis  menurut fungsinya. ada yang berfungsi  memindai tulisan dan menyimpannya  dalam format teks, ada yang berfungsi  untuk memindai dan menyimpan dalam  format picture, ada pula yang berfungsi  untuk memindai warna hitam seperti  yang  dilakukan alat periksa kertas ujian.</a:t>
            </a:r>
          </a:p>
        </p:txBody>
      </p:sp>
      <p:pic>
        <p:nvPicPr>
          <p:cNvPr id="14" name="Picture 13" descr="http://ciint4.files.wordpress.com/2010/08/joystick.jpg?w=86&amp;h=108">
            <a:hlinkClick r:id="rId4"/>
          </p:cNvPr>
          <p:cNvPicPr/>
          <p:nvPr/>
        </p:nvPicPr>
        <p:blipFill>
          <a:blip r:embed="rId5"/>
          <a:srcRect/>
          <a:stretch>
            <a:fillRect/>
          </a:stretch>
        </p:blipFill>
        <p:spPr bwMode="auto">
          <a:xfrm>
            <a:off x="357158" y="4429132"/>
            <a:ext cx="1714512" cy="1500198"/>
          </a:xfrm>
          <a:prstGeom prst="rect">
            <a:avLst/>
          </a:prstGeom>
          <a:noFill/>
          <a:ln w="9525">
            <a:noFill/>
            <a:miter lim="800000"/>
            <a:headEnd/>
            <a:tailEnd/>
          </a:ln>
        </p:spPr>
      </p:pic>
      <p:sp>
        <p:nvSpPr>
          <p:cNvPr id="15" name="Rectangle 14"/>
          <p:cNvSpPr/>
          <p:nvPr/>
        </p:nvSpPr>
        <p:spPr>
          <a:xfrm>
            <a:off x="785786" y="5929330"/>
            <a:ext cx="900118" cy="369332"/>
          </a:xfrm>
          <a:prstGeom prst="rect">
            <a:avLst/>
          </a:prstGeom>
        </p:spPr>
        <p:txBody>
          <a:bodyPr wrap="none">
            <a:spAutoFit/>
          </a:bodyPr>
          <a:lstStyle/>
          <a:p>
            <a:r>
              <a:rPr lang="id-ID" dirty="0"/>
              <a:t>Joystick</a:t>
            </a:r>
          </a:p>
        </p:txBody>
      </p:sp>
      <p:sp>
        <p:nvSpPr>
          <p:cNvPr id="16" name="Rectangle 15"/>
          <p:cNvSpPr/>
          <p:nvPr/>
        </p:nvSpPr>
        <p:spPr>
          <a:xfrm>
            <a:off x="2285984" y="4643446"/>
            <a:ext cx="6643734" cy="646331"/>
          </a:xfrm>
          <a:prstGeom prst="rect">
            <a:avLst/>
          </a:prstGeom>
        </p:spPr>
        <p:txBody>
          <a:bodyPr wrap="square">
            <a:spAutoFit/>
          </a:bodyPr>
          <a:lstStyle/>
          <a:p>
            <a:r>
              <a:rPr lang="id-ID" dirty="0"/>
              <a:t>Umumnya digunakan sebagai pelengkap  untuk memainkan permainan video yang  dilengkapi lebih dari satu tombol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id-ID" b="1" dirty="0"/>
              <a:t>Alat Input Komputer</a:t>
            </a:r>
          </a:p>
        </p:txBody>
      </p:sp>
      <p:pic>
        <p:nvPicPr>
          <p:cNvPr id="3" name="Picture 2" descr="http://ciint4.files.wordpress.com/2010/08/touchpa.jpeg?w=155&amp;h=116">
            <a:hlinkClick r:id="rId2"/>
          </p:cNvPr>
          <p:cNvPicPr/>
          <p:nvPr/>
        </p:nvPicPr>
        <p:blipFill>
          <a:blip r:embed="rId3"/>
          <a:srcRect/>
          <a:stretch>
            <a:fillRect/>
          </a:stretch>
        </p:blipFill>
        <p:spPr bwMode="auto">
          <a:xfrm>
            <a:off x="285720" y="2071678"/>
            <a:ext cx="1500198" cy="1214446"/>
          </a:xfrm>
          <a:prstGeom prst="rect">
            <a:avLst/>
          </a:prstGeom>
          <a:noFill/>
          <a:ln w="9525">
            <a:noFill/>
            <a:miter lim="800000"/>
            <a:headEnd/>
            <a:tailEnd/>
          </a:ln>
        </p:spPr>
      </p:pic>
      <p:sp>
        <p:nvSpPr>
          <p:cNvPr id="5" name="Rectangle 4"/>
          <p:cNvSpPr/>
          <p:nvPr/>
        </p:nvSpPr>
        <p:spPr>
          <a:xfrm>
            <a:off x="428596" y="3357562"/>
            <a:ext cx="1146789" cy="369332"/>
          </a:xfrm>
          <a:prstGeom prst="rect">
            <a:avLst/>
          </a:prstGeom>
        </p:spPr>
        <p:txBody>
          <a:bodyPr wrap="none">
            <a:spAutoFit/>
          </a:bodyPr>
          <a:lstStyle/>
          <a:p>
            <a:r>
              <a:rPr lang="id-ID" dirty="0"/>
              <a:t>Touch pad</a:t>
            </a:r>
          </a:p>
        </p:txBody>
      </p:sp>
      <p:sp>
        <p:nvSpPr>
          <p:cNvPr id="6" name="Rectangle 5"/>
          <p:cNvSpPr/>
          <p:nvPr/>
        </p:nvSpPr>
        <p:spPr>
          <a:xfrm>
            <a:off x="2071670" y="2285992"/>
            <a:ext cx="6858048" cy="646331"/>
          </a:xfrm>
          <a:prstGeom prst="rect">
            <a:avLst/>
          </a:prstGeom>
        </p:spPr>
        <p:txBody>
          <a:bodyPr wrap="square">
            <a:spAutoFit/>
          </a:bodyPr>
          <a:lstStyle/>
          <a:p>
            <a:r>
              <a:rPr lang="id-ID" dirty="0"/>
              <a:t>Fungsinya sebagai penggerak kursor pada  monitor melalui stimulasi gerakan jari  yang menyentuh touchpad tersebut</a:t>
            </a:r>
          </a:p>
        </p:txBody>
      </p:sp>
      <p:pic>
        <p:nvPicPr>
          <p:cNvPr id="7" name="Picture 6" descr="http://ciint4.files.wordpress.com/2010/08/kensington-slimblade-trackball.png?w=179&amp;h=158">
            <a:hlinkClick r:id="rId4"/>
          </p:cNvPr>
          <p:cNvPicPr/>
          <p:nvPr/>
        </p:nvPicPr>
        <p:blipFill>
          <a:blip r:embed="rId5"/>
          <a:srcRect/>
          <a:stretch>
            <a:fillRect/>
          </a:stretch>
        </p:blipFill>
        <p:spPr bwMode="auto">
          <a:xfrm>
            <a:off x="357158" y="4143380"/>
            <a:ext cx="1857388" cy="1357322"/>
          </a:xfrm>
          <a:prstGeom prst="rect">
            <a:avLst/>
          </a:prstGeom>
          <a:noFill/>
          <a:ln w="9525">
            <a:noFill/>
            <a:miter lim="800000"/>
            <a:headEnd/>
            <a:tailEnd/>
          </a:ln>
        </p:spPr>
      </p:pic>
      <p:sp>
        <p:nvSpPr>
          <p:cNvPr id="8" name="Rectangle 7"/>
          <p:cNvSpPr/>
          <p:nvPr/>
        </p:nvSpPr>
        <p:spPr>
          <a:xfrm>
            <a:off x="714348" y="5572140"/>
            <a:ext cx="1061701" cy="369332"/>
          </a:xfrm>
          <a:prstGeom prst="rect">
            <a:avLst/>
          </a:prstGeom>
        </p:spPr>
        <p:txBody>
          <a:bodyPr wrap="none">
            <a:spAutoFit/>
          </a:bodyPr>
          <a:lstStyle/>
          <a:p>
            <a:r>
              <a:rPr lang="id-ID" dirty="0"/>
              <a:t>Track ball</a:t>
            </a:r>
          </a:p>
        </p:txBody>
      </p:sp>
      <p:sp>
        <p:nvSpPr>
          <p:cNvPr id="9" name="Rectangle 8"/>
          <p:cNvSpPr/>
          <p:nvPr/>
        </p:nvSpPr>
        <p:spPr>
          <a:xfrm>
            <a:off x="2428860" y="4286256"/>
            <a:ext cx="6500858" cy="923330"/>
          </a:xfrm>
          <a:prstGeom prst="rect">
            <a:avLst/>
          </a:prstGeom>
        </p:spPr>
        <p:txBody>
          <a:bodyPr wrap="square">
            <a:spAutoFit/>
          </a:bodyPr>
          <a:lstStyle/>
          <a:p>
            <a:r>
              <a:rPr lang="id-ID" dirty="0"/>
              <a:t>Menyimulasikan pergerakan vertikal  mouse, sehingga pengguna tidak perlu  menggerakkan mouse berulang kali untuk  dapat menaikkan atau menurunkan layar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e16b2bcb9192642440df3e3e84798a455c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3923</TotalTime>
  <Words>1437</Words>
  <Application>Microsoft Office PowerPoint</Application>
  <PresentationFormat>On-screen Show (4:3)</PresentationFormat>
  <Paragraphs>129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Tahoma</vt:lpstr>
      <vt:lpstr>Wingdings</vt:lpstr>
      <vt:lpstr>Office Theme</vt:lpstr>
      <vt:lpstr>PowerPoint Presentation</vt:lpstr>
      <vt:lpstr>Alat input</vt:lpstr>
      <vt:lpstr>Alat input</vt:lpstr>
      <vt:lpstr>Alat Ouput</vt:lpstr>
      <vt:lpstr>Alat Ouput</vt:lpstr>
      <vt:lpstr>Alat Pemprosessan</vt:lpstr>
      <vt:lpstr>Alat Input Komputer</vt:lpstr>
      <vt:lpstr>Alat Input Komputer</vt:lpstr>
      <vt:lpstr>Alat Input Komputer</vt:lpstr>
      <vt:lpstr>Alat Input Komputer</vt:lpstr>
      <vt:lpstr>Alat Input Komputer</vt:lpstr>
      <vt:lpstr>Alat Input Komputer</vt:lpstr>
      <vt:lpstr>Alat Output Komputer</vt:lpstr>
      <vt:lpstr>Alat Proses Komputer yg sebagian juga tergolong sebagai alat input dan ouput</vt:lpstr>
      <vt:lpstr>Alat Proses Komputer yg sebagian juga tergolong sebagai alat input dan ouput</vt:lpstr>
      <vt:lpstr>Alat Proses Komputer yg sebagian juga tergolong sebagai alat input dan ouput</vt:lpstr>
      <vt:lpstr>Alat Proses Komputer yg sebagian juga tergolong sebagai alat input dan ouput</vt:lpstr>
      <vt:lpstr>Alat Proses Komputer yg sebagian juga tergolong sebagai alat input dan ouput</vt:lpstr>
      <vt:lpstr>Alat Proses Komputer yg sebagian juga tergolong sebagai alat input dan ouput</vt:lpstr>
      <vt:lpstr>Alat Proses Komputer yg sebagian juga tergolong sebagai alat input dan ouput</vt:lpstr>
      <vt:lpstr>Alat Proses Komputer yg sebagian juga tergolong sebagai alat input dan ouput</vt:lpstr>
      <vt:lpstr>Alat Proses Komputer yg sebagian juga tergolong sebagai alat input dan ouput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indra</dc:creator>
  <cp:lastModifiedBy>Indra Laksmana</cp:lastModifiedBy>
  <cp:revision>52</cp:revision>
  <dcterms:created xsi:type="dcterms:W3CDTF">2014-10-11T06:35:53Z</dcterms:created>
  <dcterms:modified xsi:type="dcterms:W3CDTF">2021-09-14T03:30:51Z</dcterms:modified>
</cp:coreProperties>
</file>