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0F8-3D1D-4DF3-9AFB-5A3825752567}" type="datetimeFigureOut">
              <a:rPr lang="id-ID" smtClean="0"/>
              <a:pPr/>
              <a:t>17/04/2022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5215-FB2C-4F31-B336-C75B4A313D9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0F8-3D1D-4DF3-9AFB-5A3825752567}" type="datetimeFigureOut">
              <a:rPr lang="id-ID" smtClean="0"/>
              <a:pPr/>
              <a:t>17/04/2022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5215-FB2C-4F31-B336-C75B4A313D9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0F8-3D1D-4DF3-9AFB-5A3825752567}" type="datetimeFigureOut">
              <a:rPr lang="id-ID" smtClean="0"/>
              <a:pPr/>
              <a:t>17/04/2022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5215-FB2C-4F31-B336-C75B4A313D9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0F8-3D1D-4DF3-9AFB-5A3825752567}" type="datetimeFigureOut">
              <a:rPr lang="id-ID" smtClean="0"/>
              <a:pPr/>
              <a:t>17/04/2022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5215-FB2C-4F31-B336-C75B4A313D9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0F8-3D1D-4DF3-9AFB-5A3825752567}" type="datetimeFigureOut">
              <a:rPr lang="id-ID" smtClean="0"/>
              <a:pPr/>
              <a:t>17/04/2022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5215-FB2C-4F31-B336-C75B4A313D9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0F8-3D1D-4DF3-9AFB-5A3825752567}" type="datetimeFigureOut">
              <a:rPr lang="id-ID" smtClean="0"/>
              <a:pPr/>
              <a:t>17/04/2022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5215-FB2C-4F31-B336-C75B4A313D9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0F8-3D1D-4DF3-9AFB-5A3825752567}" type="datetimeFigureOut">
              <a:rPr lang="id-ID" smtClean="0"/>
              <a:pPr/>
              <a:t>17/04/2022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5215-FB2C-4F31-B336-C75B4A313D9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0F8-3D1D-4DF3-9AFB-5A3825752567}" type="datetimeFigureOut">
              <a:rPr lang="id-ID" smtClean="0"/>
              <a:pPr/>
              <a:t>17/04/2022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5215-FB2C-4F31-B336-C75B4A313D9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0F8-3D1D-4DF3-9AFB-5A3825752567}" type="datetimeFigureOut">
              <a:rPr lang="id-ID" smtClean="0"/>
              <a:pPr/>
              <a:t>17/04/2022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5215-FB2C-4F31-B336-C75B4A313D9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0F8-3D1D-4DF3-9AFB-5A3825752567}" type="datetimeFigureOut">
              <a:rPr lang="id-ID" smtClean="0"/>
              <a:pPr/>
              <a:t>17/04/2022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5215-FB2C-4F31-B336-C75B4A313D9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0F8-3D1D-4DF3-9AFB-5A3825752567}" type="datetimeFigureOut">
              <a:rPr lang="id-ID" smtClean="0"/>
              <a:pPr/>
              <a:t>17/04/2022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5215-FB2C-4F31-B336-C75B4A313D9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90F8-3D1D-4DF3-9AFB-5A3825752567}" type="datetimeFigureOut">
              <a:rPr lang="id-ID" smtClean="0"/>
              <a:pPr/>
              <a:t>17/04/2022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35215-FB2C-4F31-B336-C75B4A313D9A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000" dirty="0" smtClean="0"/>
              <a:t>PEMBAHASAN</a:t>
            </a:r>
            <a:endParaRPr lang="id-ID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TENTANG EYD (EJAAN YANG DISEMPURNAKAN) </a:t>
            </a:r>
            <a:r>
              <a:rPr lang="id-ID" sz="4000" dirty="0" smtClean="0"/>
              <a:t>/EBI (</a:t>
            </a:r>
          </a:p>
          <a:p>
            <a:r>
              <a:rPr lang="id-ID" sz="4000" dirty="0" smtClean="0"/>
              <a:t>EJAAN BAHASA INDONESIA)</a:t>
            </a:r>
            <a:endParaRPr lang="id-ID" sz="4000" dirty="0" smtClean="0"/>
          </a:p>
          <a:p>
            <a:r>
              <a:rPr lang="id-ID" sz="4000" dirty="0" smtClean="0"/>
              <a:t>TENTANG PENULISAN HURUF</a:t>
            </a:r>
          </a:p>
          <a:p>
            <a:r>
              <a:rPr lang="id-ID" sz="4000" dirty="0" smtClean="0"/>
              <a:t>PENULISAN  KATA</a:t>
            </a:r>
          </a:p>
          <a:p>
            <a:r>
              <a:rPr lang="id-ID" sz="4000" dirty="0" smtClean="0"/>
              <a:t>PENULISAN TANDA BACA</a:t>
            </a:r>
            <a:endParaRPr lang="id-ID" sz="4000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54164"/>
          </a:xfrm>
        </p:spPr>
        <p:txBody>
          <a:bodyPr>
            <a:normAutofit/>
          </a:bodyPr>
          <a:lstStyle/>
          <a:p>
            <a:pPr algn="l"/>
            <a:r>
              <a:rPr lang="id-ID" sz="2400" b="1" dirty="0" smtClean="0"/>
              <a:t>2.Tanda Koma(,)</a:t>
            </a:r>
            <a:r>
              <a:rPr lang="id-ID" sz="2400" dirty="0" smtClean="0"/>
              <a:t/>
            </a:r>
            <a:br>
              <a:rPr lang="id-ID" sz="2400" dirty="0" smtClean="0"/>
            </a:br>
            <a:r>
              <a:rPr lang="id-ID" sz="2400" dirty="0" smtClean="0"/>
              <a:t>	</a:t>
            </a:r>
            <a:r>
              <a:rPr lang="id-ID" sz="2000" dirty="0" smtClean="0"/>
              <a:t>a.Tanda koma dipakai di antara unsur-unsur dalam suatu perinci atau pembilang</a:t>
            </a:r>
            <a:endParaRPr lang="id-ID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id-ID" sz="2400" dirty="0" smtClean="0"/>
              <a:t>	Contoh:</a:t>
            </a:r>
          </a:p>
          <a:p>
            <a:pPr>
              <a:buNone/>
            </a:pPr>
            <a:r>
              <a:rPr lang="id-ID" sz="2400" dirty="0" smtClean="0"/>
              <a:t>		 Ibu membeli buah durian,jeruk,dan pepaya.</a:t>
            </a:r>
          </a:p>
          <a:p>
            <a:pPr>
              <a:buNone/>
            </a:pPr>
            <a:r>
              <a:rPr lang="id-ID" sz="2400" dirty="0" smtClean="0"/>
              <a:t>		   Satu,dua,....tiga !</a:t>
            </a:r>
          </a:p>
          <a:p>
            <a:pPr>
              <a:buNone/>
            </a:pPr>
            <a:r>
              <a:rPr lang="id-ID" sz="2400" dirty="0" smtClean="0"/>
              <a:t>	b.Tanda koma dipakai untuk memisahkan kalimat setara yang satu dari     kalimat setara berikutnya yang didahului oleh kata seperti </a:t>
            </a:r>
            <a:r>
              <a:rPr lang="id-ID" sz="2400" i="1" dirty="0" smtClean="0"/>
              <a:t>tetapi</a:t>
            </a:r>
            <a:r>
              <a:rPr lang="id-ID" sz="2400" dirty="0" smtClean="0"/>
              <a:t>,melainkan.</a:t>
            </a:r>
          </a:p>
          <a:p>
            <a:pPr>
              <a:buNone/>
            </a:pPr>
            <a:r>
              <a:rPr lang="id-ID" sz="2400" dirty="0" smtClean="0"/>
              <a:t>	Contoh:</a:t>
            </a:r>
          </a:p>
          <a:p>
            <a:pPr>
              <a:buNone/>
            </a:pPr>
            <a:r>
              <a:rPr lang="id-ID" sz="2400" dirty="0" smtClean="0"/>
              <a:t>		Ayah bukan pergi ke Jakarta,malikan ke Bandung.</a:t>
            </a:r>
          </a:p>
          <a:p>
            <a:pPr>
              <a:buNone/>
            </a:pPr>
            <a:r>
              <a:rPr lang="id-ID" sz="2400" dirty="0" smtClean="0"/>
              <a:t>	c.Tanda koma dipakai untuk memisahkan anak kalimat dari induk kalimat.</a:t>
            </a:r>
          </a:p>
          <a:p>
            <a:pPr>
              <a:buNone/>
            </a:pPr>
            <a:r>
              <a:rPr lang="id-ID" sz="2400" dirty="0" smtClean="0"/>
              <a:t>	Contoh :</a:t>
            </a:r>
          </a:p>
          <a:p>
            <a:pPr>
              <a:buNone/>
            </a:pPr>
            <a:r>
              <a:rPr lang="id-ID" sz="2400" dirty="0" smtClean="0"/>
              <a:t> 		Ibu tidak akan pergi kalau hari hujan.</a:t>
            </a:r>
          </a:p>
          <a:p>
            <a:pPr>
              <a:buNone/>
            </a:pPr>
            <a:r>
              <a:rPr lang="id-ID" sz="2400" dirty="0" smtClean="0"/>
              <a:t>		  Andi mengatakan bahwa buku itu harganya mahal.</a:t>
            </a:r>
          </a:p>
          <a:p>
            <a:pPr>
              <a:buNone/>
            </a:pPr>
            <a:r>
              <a:rPr lang="id-ID" sz="2400" dirty="0" smtClean="0"/>
              <a:t>	d. Tanda koma dipakai dibelakang ungkapan atau kata penghubung antara kalimat yang terdapat pada awal ( </a:t>
            </a:r>
            <a:r>
              <a:rPr lang="id-ID" sz="2400" b="1" i="1" dirty="0" smtClean="0"/>
              <a:t>oleh karena itu, jadi, lagipula, meskipun, akan tetapi</a:t>
            </a:r>
            <a:r>
              <a:rPr lang="id-ID" sz="2400" dirty="0" smtClean="0"/>
              <a:t>).</a:t>
            </a:r>
          </a:p>
          <a:p>
            <a:pPr>
              <a:buNone/>
            </a:pPr>
            <a:r>
              <a:rPr lang="id-ID" sz="2400" dirty="0" smtClean="0"/>
              <a:t>	Contoh :</a:t>
            </a:r>
          </a:p>
          <a:p>
            <a:pPr>
              <a:buNone/>
            </a:pPr>
            <a:r>
              <a:rPr lang="id-ID" sz="2400" dirty="0" smtClean="0"/>
              <a:t>		 Oleh karena itu, kita harus membayarnya sekarang juga.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8229600" cy="1143000"/>
          </a:xfrm>
        </p:spPr>
        <p:txBody>
          <a:bodyPr>
            <a:noAutofit/>
          </a:bodyPr>
          <a:lstStyle/>
          <a:p>
            <a:r>
              <a:rPr lang="id-ID" sz="2800" dirty="0" smtClean="0"/>
              <a:t>e. Tanda koma dipakai dibelakang kata seperti o, ya, wah, aduh, kasihan, yang terdapat pada</a:t>
            </a:r>
            <a:br>
              <a:rPr lang="id-ID" sz="2800" dirty="0" smtClean="0"/>
            </a:b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		Contoh :</a:t>
            </a:r>
          </a:p>
          <a:p>
            <a:pPr>
              <a:buNone/>
            </a:pPr>
            <a:r>
              <a:rPr lang="id-ID" dirty="0" smtClean="0"/>
              <a:t> 			O, begitu hasilnya ?.</a:t>
            </a:r>
          </a:p>
          <a:p>
            <a:pPr>
              <a:buNone/>
            </a:pPr>
            <a:r>
              <a:rPr lang="id-ID" dirty="0" smtClean="0"/>
              <a:t>			 Wah, bukan main kerasnya !</a:t>
            </a:r>
          </a:p>
          <a:p>
            <a:pPr>
              <a:buNone/>
            </a:pPr>
            <a:r>
              <a:rPr lang="id-ID" dirty="0" smtClean="0"/>
              <a:t>f. Tanda koma dipakai untuk memisahkan petikan langsung dari bagian lain kalimat.</a:t>
            </a:r>
          </a:p>
          <a:p>
            <a:pPr>
              <a:buNone/>
            </a:pPr>
            <a:r>
              <a:rPr lang="id-ID" dirty="0" smtClean="0"/>
              <a:t>	Contoh : </a:t>
            </a:r>
          </a:p>
          <a:p>
            <a:pPr>
              <a:buNone/>
            </a:pPr>
            <a:r>
              <a:rPr lang="id-ID" dirty="0" smtClean="0"/>
              <a:t>		Kata Ibu, “Saya lelah sekali.”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 b="1" dirty="0" smtClean="0"/>
              <a:t>TANDA TITIK KOMA (;)</a:t>
            </a:r>
            <a:endParaRPr lang="id-ID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id-ID" dirty="0" smtClean="0"/>
              <a:t>Tanda titik koma dapat dipakai untukk memisahkan bagian kalimat yang sejenis dan setara</a:t>
            </a:r>
          </a:p>
          <a:p>
            <a:pPr marL="514350" indent="-514350">
              <a:buNone/>
            </a:pPr>
            <a:r>
              <a:rPr lang="id-ID" dirty="0" smtClean="0"/>
              <a:t>		Contoh :</a:t>
            </a:r>
          </a:p>
          <a:p>
            <a:pPr marL="514350" indent="-514350">
              <a:buNone/>
            </a:pPr>
            <a:r>
              <a:rPr lang="id-ID" dirty="0" smtClean="0"/>
              <a:t>	 Usia semakin tua</a:t>
            </a:r>
            <a:r>
              <a:rPr lang="id-ID" b="1" dirty="0" smtClean="0"/>
              <a:t>;</a:t>
            </a:r>
            <a:r>
              <a:rPr lang="id-ID" dirty="0" smtClean="0"/>
              <a:t> belum juga mendapatkan cucu.</a:t>
            </a:r>
          </a:p>
          <a:p>
            <a:pPr marL="514350" indent="-514350">
              <a:buNone/>
            </a:pPr>
            <a:r>
              <a:rPr lang="id-ID" dirty="0" smtClean="0"/>
              <a:t>2. Tanda titik koma dapat dipakai untuk memisahkan kalimat yang setara dalam satu kalimat majemuk sebagai kata ganti penghubung.</a:t>
            </a:r>
          </a:p>
          <a:p>
            <a:pPr marL="514350" indent="-514350">
              <a:buNone/>
            </a:pPr>
            <a:r>
              <a:rPr lang="id-ID" dirty="0" smtClean="0"/>
              <a:t>		Contoh :</a:t>
            </a:r>
          </a:p>
          <a:p>
            <a:pPr marL="514350" indent="-514350">
              <a:buNone/>
            </a:pPr>
            <a:r>
              <a:rPr lang="id-ID" dirty="0" smtClean="0"/>
              <a:t>	 Ayah mengajar di SMP Negeri; ibu bekerja di Kantor Depdikbud; adik memasak di dapur; saya sendiri mencuci pakaian.</a:t>
            </a:r>
          </a:p>
          <a:p>
            <a:pPr marL="514350" indent="-514350">
              <a:buNone/>
            </a:pP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000" b="1" dirty="0" smtClean="0"/>
              <a:t>TANDA TITIK DUA ( : )</a:t>
            </a:r>
            <a:endParaRPr lang="id-ID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id-ID" dirty="0" smtClean="0"/>
              <a:t>Tanda titik dua dipakai pada akhir suatu pernyataan lengkap bila diikuti rangkaian atau pemberian.</a:t>
            </a:r>
          </a:p>
          <a:p>
            <a:pPr marL="514350" indent="-514350">
              <a:buNone/>
            </a:pPr>
            <a:r>
              <a:rPr lang="id-ID" dirty="0" smtClean="0"/>
              <a:t>		Contoh : </a:t>
            </a:r>
          </a:p>
          <a:p>
            <a:pPr marL="514350" indent="-514350">
              <a:buNone/>
            </a:pPr>
            <a:r>
              <a:rPr lang="id-ID" dirty="0" smtClean="0"/>
              <a:t>			Untuk kerja bakti ini kita membutuhkan alat seperti : sabit,   		cangkul dan sapu lidi.</a:t>
            </a:r>
          </a:p>
          <a:p>
            <a:pPr marL="514350" indent="-514350">
              <a:buNone/>
            </a:pPr>
            <a:r>
              <a:rPr lang="id-ID" dirty="0" smtClean="0"/>
              <a:t>2.   Tanda titik dua dipakai sesudah ungkapan atau kata yang memerlukan pemberian.</a:t>
            </a:r>
          </a:p>
          <a:p>
            <a:pPr marL="514350" indent="-514350">
              <a:buNone/>
            </a:pPr>
            <a:r>
              <a:rPr lang="id-ID" dirty="0" smtClean="0"/>
              <a:t>		Contoh : </a:t>
            </a:r>
          </a:p>
          <a:p>
            <a:pPr marL="514350" indent="-514350">
              <a:buNone/>
            </a:pPr>
            <a:r>
              <a:rPr lang="id-ID" dirty="0" smtClean="0"/>
              <a:t>                                - Ketua : Bambang Legowo</a:t>
            </a:r>
          </a:p>
          <a:p>
            <a:pPr marL="514350" indent="-514350">
              <a:buNone/>
            </a:pPr>
            <a:r>
              <a:rPr lang="id-ID" dirty="0" smtClean="0"/>
              <a:t>		                - Hari    : Rabu</a:t>
            </a:r>
          </a:p>
          <a:p>
            <a:pPr marL="514350" indent="-514350">
              <a:buNone/>
            </a:pPr>
            <a:r>
              <a:rPr lang="id-ID" dirty="0" smtClean="0"/>
              <a:t>3.  Tanda titik dua dipakai diantara jilid atau nomor dan halaman dalam ayat kitab suci.</a:t>
            </a:r>
          </a:p>
          <a:p>
            <a:pPr marL="514350" indent="-514350">
              <a:buNone/>
            </a:pPr>
            <a:r>
              <a:rPr lang="id-ID" dirty="0" smtClean="0"/>
              <a:t>		Contoh :</a:t>
            </a:r>
          </a:p>
          <a:p>
            <a:pPr marL="514350" indent="-514350">
              <a:buNone/>
            </a:pPr>
            <a:r>
              <a:rPr lang="id-ID" dirty="0" smtClean="0"/>
              <a:t>		             Sarinah, I (1974), 32 : 4</a:t>
            </a:r>
          </a:p>
          <a:p>
            <a:pPr marL="514350" indent="-514350">
              <a:buNone/>
            </a:pPr>
            <a:r>
              <a:rPr lang="id-ID" dirty="0" smtClean="0"/>
              <a:t>	                    Karangan Idrus, Kisah sebuah celana pendek : celana kepar,    	             Made in Italia.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TANDA TANYA ( ? 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7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id-ID" dirty="0" smtClean="0"/>
              <a:t>Tanda tanya dipakai pada akhir kalimat tanya.</a:t>
            </a:r>
          </a:p>
          <a:p>
            <a:pPr marL="514350" indent="-514350">
              <a:buNone/>
            </a:pPr>
            <a:r>
              <a:rPr lang="id-ID" dirty="0" smtClean="0"/>
              <a:t>       Contoh :</a:t>
            </a:r>
          </a:p>
          <a:p>
            <a:pPr marL="514350" indent="-514350">
              <a:buNone/>
            </a:pPr>
            <a:r>
              <a:rPr lang="id-ID" dirty="0" smtClean="0"/>
              <a:t>                     Kapan kamu berangkat ?</a:t>
            </a:r>
          </a:p>
          <a:p>
            <a:pPr marL="514350" indent="-514350">
              <a:buNone/>
            </a:pPr>
            <a:r>
              <a:rPr lang="id-ID" dirty="0" smtClean="0"/>
              <a:t>2. Tanda tanya dipakai diantara tanda kurung.</a:t>
            </a:r>
          </a:p>
          <a:p>
            <a:pPr marL="514350" indent="-514350">
              <a:buNone/>
            </a:pPr>
            <a:r>
              <a:rPr lang="id-ID" dirty="0" smtClean="0"/>
              <a:t>      Contoh :</a:t>
            </a:r>
          </a:p>
          <a:p>
            <a:pPr marL="514350" indent="-514350">
              <a:buNone/>
            </a:pPr>
            <a:r>
              <a:rPr lang="id-ID" dirty="0" smtClean="0"/>
              <a:t>		        Budi dilahirkan tahun 1828 (?)</a:t>
            </a:r>
          </a:p>
          <a:p>
            <a:pPr marL="514350" indent="-514350">
              <a:buNone/>
            </a:pPr>
            <a:r>
              <a:rPr lang="id-ID" dirty="0" smtClean="0"/>
              <a:t>			  </a:t>
            </a:r>
            <a:r>
              <a:rPr lang="id-ID" sz="6900" b="1" dirty="0" smtClean="0"/>
              <a:t>TANDA SERU (!)</a:t>
            </a:r>
          </a:p>
          <a:p>
            <a:pPr marL="514350" indent="-514350">
              <a:buNone/>
            </a:pPr>
            <a:r>
              <a:rPr lang="id-ID" dirty="0" smtClean="0"/>
              <a:t>   Dipakai sesudah ungkapan atau pernyataan yang berupa seruan atau perintah</a:t>
            </a:r>
          </a:p>
          <a:p>
            <a:pPr marL="514350" indent="-514350">
              <a:buNone/>
            </a:pPr>
            <a:r>
              <a:rPr lang="id-ID" dirty="0" smtClean="0"/>
              <a:t>	Contoh : </a:t>
            </a:r>
          </a:p>
          <a:p>
            <a:pPr marL="514350" indent="-514350">
              <a:buNone/>
            </a:pPr>
            <a:r>
              <a:rPr lang="id-ID" dirty="0" smtClean="0"/>
              <a:t>		       Alangkah hebatnya permainan itu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TANDA KURUNG ()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5762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id-ID" dirty="0" smtClean="0"/>
              <a:t>Tanda kurung mengapit tambahan keterangan atau penjelasan.</a:t>
            </a:r>
          </a:p>
          <a:p>
            <a:pPr marL="514350" indent="-514350">
              <a:buNone/>
            </a:pPr>
            <a:r>
              <a:rPr lang="id-ID" b="1" dirty="0" smtClean="0"/>
              <a:t>Contoh </a:t>
            </a:r>
            <a:r>
              <a:rPr lang="id-ID" dirty="0" smtClean="0"/>
              <a:t>:</a:t>
            </a:r>
          </a:p>
          <a:p>
            <a:pPr marL="514350" indent="-514350">
              <a:buNone/>
            </a:pPr>
            <a:r>
              <a:rPr lang="id-ID" dirty="0" smtClean="0"/>
              <a:t>      Dia sekolah di SMA (Sekolah Menengah Atas) Budi Utomo.</a:t>
            </a:r>
          </a:p>
          <a:p>
            <a:pPr marL="514350" indent="-514350">
              <a:buNone/>
            </a:pPr>
            <a:r>
              <a:rPr lang="id-ID" dirty="0" smtClean="0"/>
              <a:t>2.  Tanda kurung mengapit angka atau huruf.</a:t>
            </a:r>
          </a:p>
          <a:p>
            <a:pPr marL="514350" indent="-514350">
              <a:buNone/>
            </a:pPr>
            <a:r>
              <a:rPr lang="id-ID" b="1" dirty="0" smtClean="0"/>
              <a:t>Contoh</a:t>
            </a:r>
            <a:r>
              <a:rPr lang="id-ID" dirty="0" smtClean="0"/>
              <a:t> : </a:t>
            </a:r>
          </a:p>
          <a:p>
            <a:pPr marL="514350" indent="-514350">
              <a:buNone/>
            </a:pPr>
            <a:r>
              <a:rPr lang="id-ID" dirty="0" smtClean="0"/>
              <a:t>   Pendidikan harus dipikul secara bersama unsur :</a:t>
            </a:r>
          </a:p>
          <a:p>
            <a:pPr marL="514350" indent="-514350">
              <a:buNone/>
            </a:pPr>
            <a:r>
              <a:rPr lang="id-ID" dirty="0" smtClean="0"/>
              <a:t>      (1) Pemerintahan.</a:t>
            </a:r>
          </a:p>
          <a:p>
            <a:pPr marL="514350" indent="-514350">
              <a:buNone/>
            </a:pPr>
            <a:r>
              <a:rPr lang="id-ID" dirty="0" smtClean="0"/>
              <a:t>      (2) Masyarakat.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TANDA HUBUNG (-)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id-ID" dirty="0" smtClean="0"/>
              <a:t>Tanda hubung menyambung suku kata dasar yang terpisah oleh pergantian baris.</a:t>
            </a:r>
          </a:p>
          <a:p>
            <a:pPr marL="514350" indent="-514350">
              <a:buNone/>
            </a:pPr>
            <a:r>
              <a:rPr lang="id-ID" dirty="0" smtClean="0"/>
              <a:t>Contoh :  </a:t>
            </a:r>
          </a:p>
          <a:p>
            <a:pPr marL="514350" indent="-514350">
              <a:buNone/>
            </a:pPr>
            <a:r>
              <a:rPr lang="id-ID" dirty="0" smtClean="0"/>
              <a:t>	..... Mari kita menunjukkan prestasi –</a:t>
            </a:r>
          </a:p>
          <a:p>
            <a:pPr marL="514350" indent="-514350">
              <a:buNone/>
            </a:pPr>
            <a:r>
              <a:rPr lang="id-ID" dirty="0" smtClean="0"/>
              <a:t>	yang lebih baik.</a:t>
            </a:r>
          </a:p>
          <a:p>
            <a:pPr marL="514350" indent="-514350">
              <a:buNone/>
            </a:pPr>
            <a:r>
              <a:rPr lang="id-ID" dirty="0" smtClean="0"/>
              <a:t>2.   Tanda hubung menyambung awalan dengan bagian kata di belakangnya.</a:t>
            </a:r>
          </a:p>
          <a:p>
            <a:pPr marL="514350" indent="-514350">
              <a:buNone/>
            </a:pPr>
            <a:r>
              <a:rPr lang="id-ID" dirty="0" smtClean="0"/>
              <a:t>Contoh :</a:t>
            </a:r>
          </a:p>
          <a:p>
            <a:pPr marL="514350" indent="-514350">
              <a:buNone/>
            </a:pPr>
            <a:r>
              <a:rPr lang="id-ID" dirty="0" smtClean="0"/>
              <a:t>	 ...... Cara yang baik Meng-</a:t>
            </a:r>
          </a:p>
          <a:p>
            <a:pPr marL="514350" indent="-514350">
              <a:buNone/>
            </a:pPr>
            <a:r>
              <a:rPr lang="id-ID" dirty="0" smtClean="0"/>
              <a:t>	ambil udara.</a:t>
            </a:r>
          </a:p>
          <a:p>
            <a:pPr marL="514350" indent="-514350">
              <a:buNone/>
            </a:pPr>
            <a:r>
              <a:rPr lang="id-ID" dirty="0" smtClean="0"/>
              <a:t>3.  Tanda hubung menyambung unsur kata ulang.</a:t>
            </a:r>
          </a:p>
          <a:p>
            <a:pPr marL="514350" indent="-514350">
              <a:buNone/>
            </a:pPr>
            <a:r>
              <a:rPr lang="id-ID" dirty="0" smtClean="0"/>
              <a:t>Contoh : </a:t>
            </a:r>
          </a:p>
          <a:p>
            <a:pPr marL="514350" indent="-514350">
              <a:buNone/>
            </a:pPr>
            <a:r>
              <a:rPr lang="id-ID" dirty="0" smtClean="0"/>
              <a:t>	Anak-anak, Lauk-pauk, Berulang-ulang.</a:t>
            </a:r>
            <a:endParaRPr lang="id-ID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TANDA PETIK GANDA (“....”)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id-ID" dirty="0" smtClean="0"/>
              <a:t>Mengapit petikan langsung yang berasal dari pembicaraan naskah atau bahan tertulis.</a:t>
            </a:r>
          </a:p>
          <a:p>
            <a:pPr marL="514350" indent="-514350">
              <a:buNone/>
            </a:pPr>
            <a:r>
              <a:rPr lang="id-ID" b="1" dirty="0" smtClean="0"/>
              <a:t>Contoh</a:t>
            </a:r>
            <a:r>
              <a:rPr lang="id-ID" dirty="0" smtClean="0"/>
              <a:t> : </a:t>
            </a:r>
          </a:p>
          <a:p>
            <a:pPr marL="514350" indent="-514350">
              <a:buNone/>
            </a:pPr>
            <a:r>
              <a:rPr lang="id-ID" dirty="0" smtClean="0"/>
              <a:t>	“Sudah berangkat ?”Tanya Halimah. “Belum, masih makan,”jawab Siti, “tunggu saja !”</a:t>
            </a:r>
          </a:p>
          <a:p>
            <a:pPr marL="514350" indent="-514350">
              <a:buNone/>
            </a:pPr>
            <a:r>
              <a:rPr lang="id-ID" dirty="0" smtClean="0"/>
              <a:t>2. Mengapit judul syair karangan.</a:t>
            </a:r>
          </a:p>
          <a:p>
            <a:pPr marL="514350" indent="-514350">
              <a:buNone/>
            </a:pPr>
            <a:r>
              <a:rPr lang="id-ID" b="1" dirty="0" smtClean="0"/>
              <a:t>Contoh</a:t>
            </a:r>
            <a:r>
              <a:rPr lang="id-ID" dirty="0" smtClean="0"/>
              <a:t> : </a:t>
            </a:r>
          </a:p>
          <a:p>
            <a:pPr marL="514350" indent="-514350">
              <a:buNone/>
            </a:pPr>
            <a:r>
              <a:rPr lang="id-ID" dirty="0" smtClean="0"/>
              <a:t>	Bacalah”Desaku Maju” dalam buku pelajaran Bahasa Indonesia jilid II.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 smtClean="0"/>
              <a:t>TANDA PETIK TUNGGAL(‘...’)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5769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id-ID" dirty="0" smtClean="0"/>
              <a:t>   Mengapit terjemahan atau penjelasan atau ungkapan asing.</a:t>
            </a:r>
            <a:endParaRPr lang="id-ID" dirty="0"/>
          </a:p>
          <a:p>
            <a:pPr>
              <a:buNone/>
            </a:pPr>
            <a:r>
              <a:rPr lang="id-ID" b="1" dirty="0" smtClean="0"/>
              <a:t>Contoh</a:t>
            </a:r>
            <a:r>
              <a:rPr lang="id-ID" dirty="0" smtClean="0"/>
              <a:t>: </a:t>
            </a:r>
          </a:p>
          <a:p>
            <a:pPr>
              <a:buNone/>
            </a:pPr>
            <a:r>
              <a:rPr lang="id-ID" dirty="0" smtClean="0"/>
              <a:t>	Teriakan binatang olen Wund disebut LAUTGEBARDEN’gerak-gerik bunyi’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	</a:t>
            </a:r>
            <a:r>
              <a:rPr lang="id-ID" sz="4600" b="1" dirty="0" smtClean="0"/>
              <a:t>TANDA ULANG(...2)(angka 2 biasa)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Dipakai dalam tulisan cepat dan notula unyuk menyatakan pengulangan kata dasar.</a:t>
            </a:r>
          </a:p>
          <a:p>
            <a:pPr>
              <a:buNone/>
            </a:pPr>
            <a:r>
              <a:rPr lang="id-ID" b="1" dirty="0" smtClean="0"/>
              <a:t>Contoh :</a:t>
            </a:r>
          </a:p>
          <a:p>
            <a:pPr>
              <a:buNone/>
            </a:pPr>
            <a:r>
              <a:rPr lang="id-ID" dirty="0" smtClean="0"/>
              <a:t>	 Dua2, Mata2, Hari2, Sia2, dan Marah2.</a:t>
            </a:r>
          </a:p>
          <a:p>
            <a:pPr>
              <a:buNone/>
            </a:pPr>
            <a:endParaRPr lang="id-ID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id-ID" b="1" dirty="0" smtClean="0"/>
              <a:t>TANDA GARIS MIRING (/)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57214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d-ID" dirty="0" smtClean="0"/>
              <a:t>1.Dipakai dalam penomoran kode surat.</a:t>
            </a:r>
          </a:p>
          <a:p>
            <a:pPr>
              <a:buNone/>
            </a:pPr>
            <a:r>
              <a:rPr lang="id-ID" b="1" dirty="0" smtClean="0"/>
              <a:t>Contoh</a:t>
            </a:r>
            <a:r>
              <a:rPr lang="id-ID" dirty="0" smtClean="0"/>
              <a:t>: 	</a:t>
            </a:r>
          </a:p>
          <a:p>
            <a:pPr>
              <a:buNone/>
            </a:pPr>
            <a:r>
              <a:rPr lang="id-ID" dirty="0" smtClean="0"/>
              <a:t>			No.104/SK/1985</a:t>
            </a:r>
          </a:p>
          <a:p>
            <a:pPr>
              <a:buNone/>
            </a:pPr>
            <a:r>
              <a:rPr lang="id-ID" dirty="0" smtClean="0"/>
              <a:t>2.Dipakai sebagai pengganti kata </a:t>
            </a:r>
            <a:r>
              <a:rPr lang="id-ID" b="1" i="1" dirty="0" smtClean="0"/>
              <a:t>dan,atau,per </a:t>
            </a:r>
            <a:r>
              <a:rPr lang="id-ID" dirty="0" smtClean="0"/>
              <a:t>atau</a:t>
            </a:r>
            <a:r>
              <a:rPr lang="id-ID" b="1" i="1" dirty="0" smtClean="0"/>
              <a:t> penomoran alamat.</a:t>
            </a:r>
          </a:p>
          <a:p>
            <a:pPr>
              <a:buNone/>
            </a:pPr>
            <a:r>
              <a:rPr lang="id-ID" b="1" dirty="0" smtClean="0"/>
              <a:t>Contoh</a:t>
            </a:r>
            <a:r>
              <a:rPr lang="id-ID" dirty="0" smtClean="0"/>
              <a:t>: 	</a:t>
            </a:r>
          </a:p>
          <a:p>
            <a:pPr>
              <a:buNone/>
            </a:pPr>
            <a:r>
              <a:rPr lang="id-ID" dirty="0" smtClean="0"/>
              <a:t>			Dewa/Dewi,Jalan Kenari II/12</a:t>
            </a:r>
          </a:p>
          <a:p>
            <a:pPr>
              <a:buNone/>
            </a:pPr>
            <a:r>
              <a:rPr lang="id-ID" b="1" i="1" dirty="0" smtClean="0"/>
              <a:t>			</a:t>
            </a:r>
            <a:r>
              <a:rPr lang="id-ID" dirty="0" smtClean="0"/>
              <a:t>TANDA KURUNG  SIKU([..])</a:t>
            </a:r>
          </a:p>
          <a:p>
            <a:pPr>
              <a:buNone/>
            </a:pPr>
            <a:r>
              <a:rPr lang="id-ID" dirty="0" smtClean="0"/>
              <a:t>1.Menerangkan sesuatu diluar jalannya teks.</a:t>
            </a:r>
          </a:p>
          <a:p>
            <a:pPr>
              <a:buNone/>
            </a:pPr>
            <a:r>
              <a:rPr lang="id-ID" b="1" dirty="0" smtClean="0"/>
              <a:t>Contoh</a:t>
            </a:r>
            <a:r>
              <a:rPr lang="id-ID" dirty="0" smtClean="0"/>
              <a:t> :	</a:t>
            </a:r>
          </a:p>
          <a:p>
            <a:pPr>
              <a:buNone/>
            </a:pPr>
            <a:r>
              <a:rPr lang="id-ID" dirty="0" smtClean="0"/>
              <a:t>			lingkungan pemuda dari desa ini 				berhubungan[maksudnya: berhubungan]</a:t>
            </a:r>
          </a:p>
          <a:p>
            <a:pPr>
              <a:buNone/>
            </a:pPr>
            <a:r>
              <a:rPr lang="id-ID" dirty="0" smtClean="0"/>
              <a:t>2.Mengapit keterangan atau penjelasan bagi suatu kalimat yang sudh di tempatkan dalam tanda kurung.</a:t>
            </a:r>
          </a:p>
          <a:p>
            <a:pPr>
              <a:buNone/>
            </a:pPr>
            <a:r>
              <a:rPr lang="id-ID" b="1" dirty="0" smtClean="0"/>
              <a:t>Contoh</a:t>
            </a:r>
            <a:r>
              <a:rPr lang="id-ID" dirty="0" smtClean="0"/>
              <a:t>: </a:t>
            </a:r>
          </a:p>
          <a:p>
            <a:pPr>
              <a:buNone/>
            </a:pPr>
            <a:r>
              <a:rPr lang="id-ID" dirty="0" smtClean="0"/>
              <a:t>			(Hanya menggunakan kombinasi nada-nada[atau 		mungkin kata lain perjedahan atau juncture itu]).</a:t>
            </a:r>
            <a:endParaRPr lang="id-ID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EYD ”EJAAN YANG DISEMPURNAKAN”</a:t>
            </a:r>
            <a:endParaRPr lang="id-ID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785926"/>
            <a:ext cx="8229600" cy="4143403"/>
          </a:xfrm>
        </p:spPr>
        <p:txBody>
          <a:bodyPr>
            <a:normAutofit/>
          </a:bodyPr>
          <a:lstStyle/>
          <a:p>
            <a:pPr>
              <a:buNone/>
            </a:pPr>
            <a:endParaRPr lang="id-ID" sz="1800" dirty="0" smtClean="0"/>
          </a:p>
          <a:p>
            <a:pPr>
              <a:buNone/>
            </a:pPr>
            <a:r>
              <a:rPr lang="id-ID" sz="5400" dirty="0" smtClean="0"/>
              <a:t>APA ITU </a:t>
            </a:r>
            <a:r>
              <a:rPr lang="id-ID" sz="5400" b="1" dirty="0" smtClean="0"/>
              <a:t>EYD/EBI?</a:t>
            </a:r>
            <a:endParaRPr lang="id-ID" sz="5400" dirty="0" smtClean="0"/>
          </a:p>
          <a:p>
            <a:pPr>
              <a:buNone/>
            </a:pPr>
            <a:endParaRPr lang="id-ID" sz="1800" dirty="0" smtClean="0"/>
          </a:p>
          <a:p>
            <a:pPr>
              <a:buNone/>
            </a:pPr>
            <a:endParaRPr lang="id-ID" sz="1800" dirty="0" smtClean="0"/>
          </a:p>
          <a:p>
            <a:pPr>
              <a:buNone/>
            </a:pPr>
            <a:r>
              <a:rPr lang="id-ID" b="1" dirty="0" smtClean="0"/>
              <a:t>EYD</a:t>
            </a:r>
            <a:r>
              <a:rPr lang="id-ID" dirty="0" smtClean="0"/>
              <a:t>		Tata Bahasa dalam Bahasa Indonesia      yang mengatur penggunaan Bahasa Indonesia dalam tulisan yang benar.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214414" y="3929066"/>
            <a:ext cx="785818" cy="35719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EYD </a:t>
            </a:r>
            <a:r>
              <a:rPr lang="id-ID" b="1" dirty="0" smtClean="0"/>
              <a:t>/EBI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Ruang lingkup</a:t>
            </a:r>
            <a:r>
              <a:rPr lang="id-ID" b="1" dirty="0" smtClean="0"/>
              <a:t> </a:t>
            </a:r>
            <a:r>
              <a:rPr lang="id-ID" b="1" dirty="0" smtClean="0"/>
              <a:t>EYD/EBI </a:t>
            </a:r>
            <a:r>
              <a:rPr lang="id-ID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Pemakaian Huruf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Penulisan Huruf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Penulisan Kata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Penulisan Tanda Baca</a:t>
            </a:r>
            <a:endParaRPr lang="id-ID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/>
            <a:r>
              <a:rPr lang="id-ID" b="1" i="1" dirty="0" smtClean="0"/>
              <a:t>Huruf Besar atau Huruf Kapital </a:t>
            </a:r>
          </a:p>
          <a:p>
            <a:pPr marL="514350" indent="-514350"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1.Dipakai sebagai huruf pertama kata awal kalimat</a:t>
            </a:r>
          </a:p>
          <a:p>
            <a:pPr>
              <a:buNone/>
            </a:pPr>
            <a:r>
              <a:rPr lang="id-ID" dirty="0" smtClean="0"/>
              <a:t>Contoh  :</a:t>
            </a:r>
          </a:p>
          <a:p>
            <a:pPr>
              <a:buNone/>
            </a:pPr>
            <a:r>
              <a:rPr lang="id-ID" b="1" dirty="0" smtClean="0"/>
              <a:t>		S</a:t>
            </a:r>
            <a:r>
              <a:rPr lang="id-ID" dirty="0" smtClean="0"/>
              <a:t>elain buku juga penggaris yang dijual.</a:t>
            </a:r>
          </a:p>
          <a:p>
            <a:pPr>
              <a:buNone/>
            </a:pPr>
            <a:r>
              <a:rPr lang="id-ID" b="1" dirty="0" smtClean="0"/>
              <a:t>		K</a:t>
            </a:r>
            <a:r>
              <a:rPr lang="id-ID" dirty="0" smtClean="0"/>
              <a:t>amu haus belajar sungguh-sungguh.</a:t>
            </a:r>
          </a:p>
          <a:p>
            <a:pPr>
              <a:buNone/>
            </a:pPr>
            <a:r>
              <a:rPr lang="id-ID" b="1" dirty="0" smtClean="0"/>
              <a:t>		B</a:t>
            </a:r>
            <a:r>
              <a:rPr lang="id-ID" dirty="0" smtClean="0"/>
              <a:t>agaimana itu bisa terjadi ?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2. Dipakai sebagai huruf  pertama petikan (“)  langsung</a:t>
            </a:r>
          </a:p>
          <a:p>
            <a:pPr>
              <a:buNone/>
            </a:pPr>
            <a:r>
              <a:rPr lang="id-ID" dirty="0" smtClean="0"/>
              <a:t>Contoh:</a:t>
            </a:r>
          </a:p>
          <a:p>
            <a:pPr>
              <a:buNone/>
            </a:pPr>
            <a:r>
              <a:rPr lang="id-ID" dirty="0" smtClean="0"/>
              <a:t>		Ibu bertanya,”</a:t>
            </a:r>
            <a:r>
              <a:rPr lang="id-ID" b="1" dirty="0" smtClean="0"/>
              <a:t>K</a:t>
            </a:r>
            <a:r>
              <a:rPr lang="id-ID" dirty="0" smtClean="0"/>
              <a:t>apan Anton pergi?”</a:t>
            </a:r>
          </a:p>
          <a:p>
            <a:pPr>
              <a:buNone/>
            </a:pPr>
            <a:r>
              <a:rPr lang="id-ID" dirty="0" smtClean="0"/>
              <a:t>		“</a:t>
            </a:r>
            <a:r>
              <a:rPr lang="id-ID" b="1" dirty="0" smtClean="0"/>
              <a:t>K</a:t>
            </a:r>
            <a:r>
              <a:rPr lang="id-ID" dirty="0" smtClean="0"/>
              <a:t>emaren aku membeli baju baru “ kata Budi.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PEMAKAIAN HURUF</a:t>
            </a:r>
            <a:endParaRPr lang="id-ID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54164"/>
          </a:xfrm>
        </p:spPr>
        <p:txBody>
          <a:bodyPr>
            <a:normAutofit/>
          </a:bodyPr>
          <a:lstStyle/>
          <a:p>
            <a:r>
              <a:rPr lang="id-ID" sz="2400" dirty="0" smtClean="0"/>
              <a:t>3.Dipakai sebagai huruf pertama dalam ungkapan yang berhubungan dengan hal keagamaan</a:t>
            </a:r>
            <a:br>
              <a:rPr lang="id-ID" sz="2400" dirty="0" smtClean="0"/>
            </a:br>
            <a:endParaRPr lang="id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sz="2400" dirty="0" smtClean="0"/>
              <a:t>Contoh :</a:t>
            </a:r>
          </a:p>
          <a:p>
            <a:pPr>
              <a:buNone/>
            </a:pPr>
            <a:r>
              <a:rPr lang="id-ID" sz="2400" dirty="0" smtClean="0"/>
              <a:t>		</a:t>
            </a:r>
            <a:r>
              <a:rPr lang="id-ID" sz="2400" b="1" dirty="0" smtClean="0"/>
              <a:t>A</a:t>
            </a:r>
            <a:r>
              <a:rPr lang="id-ID" sz="2400" dirty="0" smtClean="0"/>
              <a:t>llah</a:t>
            </a:r>
          </a:p>
          <a:p>
            <a:pPr>
              <a:buNone/>
            </a:pPr>
            <a:r>
              <a:rPr lang="id-ID" sz="2400" dirty="0" smtClean="0"/>
              <a:t>		</a:t>
            </a:r>
            <a:r>
              <a:rPr lang="id-ID" sz="2400" b="1" dirty="0" smtClean="0"/>
              <a:t>Y</a:t>
            </a:r>
            <a:r>
              <a:rPr lang="id-ID" sz="2400" dirty="0" smtClean="0"/>
              <a:t>ang </a:t>
            </a:r>
            <a:r>
              <a:rPr lang="id-ID" sz="2400" b="1" dirty="0" smtClean="0"/>
              <a:t>M</a:t>
            </a:r>
            <a:r>
              <a:rPr lang="id-ID" sz="2400" dirty="0" smtClean="0"/>
              <a:t>aha </a:t>
            </a:r>
            <a:r>
              <a:rPr lang="id-ID" sz="2400" b="1" dirty="0" smtClean="0"/>
              <a:t>K</a:t>
            </a:r>
            <a:r>
              <a:rPr lang="id-ID" sz="2400" dirty="0" smtClean="0"/>
              <a:t>uasa</a:t>
            </a:r>
          </a:p>
          <a:p>
            <a:pPr>
              <a:buNone/>
            </a:pPr>
            <a:r>
              <a:rPr lang="id-ID" sz="2400" dirty="0" smtClean="0"/>
              <a:t>		</a:t>
            </a:r>
            <a:r>
              <a:rPr lang="id-ID" sz="2400" b="1" dirty="0" smtClean="0"/>
              <a:t>Y</a:t>
            </a:r>
            <a:r>
              <a:rPr lang="id-ID" sz="2400" dirty="0" smtClean="0"/>
              <a:t>ang </a:t>
            </a:r>
            <a:r>
              <a:rPr lang="id-ID" sz="2400" b="1" dirty="0" smtClean="0"/>
              <a:t>M</a:t>
            </a:r>
            <a:r>
              <a:rPr lang="id-ID" sz="2400" dirty="0" smtClean="0"/>
              <a:t>aha </a:t>
            </a:r>
            <a:r>
              <a:rPr lang="id-ID" sz="2400" b="1" dirty="0" smtClean="0"/>
              <a:t>A</a:t>
            </a:r>
            <a:r>
              <a:rPr lang="id-ID" sz="2400" dirty="0" smtClean="0"/>
              <a:t>gung</a:t>
            </a:r>
          </a:p>
          <a:p>
            <a:pPr>
              <a:buNone/>
            </a:pPr>
            <a:r>
              <a:rPr lang="id-ID" sz="2400" dirty="0" smtClean="0"/>
              <a:t>		</a:t>
            </a:r>
            <a:r>
              <a:rPr lang="id-ID" sz="2400" b="1" dirty="0" smtClean="0"/>
              <a:t>Q</a:t>
            </a:r>
            <a:r>
              <a:rPr lang="id-ID" sz="2400" dirty="0" smtClean="0"/>
              <a:t>uran</a:t>
            </a:r>
          </a:p>
          <a:p>
            <a:pPr>
              <a:buNone/>
            </a:pPr>
            <a:r>
              <a:rPr lang="id-ID" sz="2400" dirty="0" smtClean="0"/>
              <a:t>4. Dipakai sebagai huruf pertama  gelar kehormatan,keturunan yang diikuti nama orang.</a:t>
            </a:r>
          </a:p>
          <a:p>
            <a:pPr>
              <a:buNone/>
            </a:pPr>
            <a:r>
              <a:rPr lang="id-ID" sz="2400" dirty="0" smtClean="0"/>
              <a:t>Contoh :</a:t>
            </a:r>
          </a:p>
          <a:p>
            <a:pPr>
              <a:buNone/>
            </a:pPr>
            <a:r>
              <a:rPr lang="id-ID" sz="2400" dirty="0" smtClean="0"/>
              <a:t>		Haji Abu Bakar</a:t>
            </a:r>
          </a:p>
          <a:p>
            <a:pPr>
              <a:buNone/>
            </a:pPr>
            <a:r>
              <a:rPr lang="id-ID" sz="2400" dirty="0" smtClean="0"/>
              <a:t>		Imam Maliki</a:t>
            </a:r>
            <a:endParaRPr lang="id-ID" sz="2400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d-ID" dirty="0" smtClean="0"/>
              <a:t>HURUF MIRING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id-ID" dirty="0" smtClean="0"/>
              <a:t>1.Menulis nama buku,majalah, dan surat kabar yang dikutip dalam karangan.</a:t>
            </a:r>
          </a:p>
          <a:p>
            <a:pPr>
              <a:buNone/>
            </a:pPr>
            <a:r>
              <a:rPr lang="id-ID" dirty="0" smtClean="0"/>
              <a:t>Contoh :</a:t>
            </a:r>
          </a:p>
          <a:p>
            <a:pPr>
              <a:buNone/>
            </a:pPr>
            <a:r>
              <a:rPr lang="id-ID" i="1" dirty="0" smtClean="0"/>
              <a:t>	Surat kabar Buana mingguan.</a:t>
            </a:r>
          </a:p>
          <a:p>
            <a:pPr>
              <a:buNone/>
            </a:pPr>
            <a:r>
              <a:rPr lang="id-ID" i="1" dirty="0" smtClean="0"/>
              <a:t>	Majalah Olah Raga dan Kesehatan</a:t>
            </a:r>
          </a:p>
          <a:p>
            <a:pPr>
              <a:buNone/>
            </a:pPr>
            <a:endParaRPr lang="id-ID" i="1" dirty="0" smtClean="0"/>
          </a:p>
          <a:p>
            <a:pPr>
              <a:buNone/>
            </a:pPr>
            <a:r>
              <a:rPr lang="id-ID" dirty="0" smtClean="0"/>
              <a:t>2.Menegaskan atau mengkhususkan huruf,bagian kata,atau kelompok kata.</a:t>
            </a:r>
          </a:p>
          <a:p>
            <a:pPr>
              <a:buNone/>
            </a:pPr>
            <a:r>
              <a:rPr lang="id-ID" dirty="0" smtClean="0"/>
              <a:t>Contoh:</a:t>
            </a:r>
          </a:p>
          <a:p>
            <a:pPr>
              <a:buNone/>
            </a:pPr>
            <a:r>
              <a:rPr lang="id-ID" dirty="0" smtClean="0"/>
              <a:t>	Pasal itu </a:t>
            </a:r>
            <a:r>
              <a:rPr lang="id-ID" b="1" i="1" dirty="0" smtClean="0"/>
              <a:t>tidak</a:t>
            </a:r>
            <a:r>
              <a:rPr lang="id-ID" dirty="0" smtClean="0"/>
              <a:t> memuat ketentuan hukum</a:t>
            </a:r>
          </a:p>
          <a:p>
            <a:pPr>
              <a:buNone/>
            </a:pPr>
            <a:r>
              <a:rPr lang="id-ID" dirty="0" smtClean="0"/>
              <a:t>	Buatlah kalimat dengan </a:t>
            </a:r>
            <a:r>
              <a:rPr lang="id-ID" b="1" i="1" dirty="0" smtClean="0"/>
              <a:t>berjalan cepat</a:t>
            </a:r>
            <a:r>
              <a:rPr lang="id-ID" i="1" dirty="0" smtClean="0"/>
              <a:t>.</a:t>
            </a:r>
          </a:p>
          <a:p>
            <a:pPr>
              <a:buNone/>
            </a:pPr>
            <a:endParaRPr lang="id-ID" i="1" dirty="0" smtClean="0"/>
          </a:p>
          <a:p>
            <a:pPr>
              <a:buNone/>
            </a:pPr>
            <a:r>
              <a:rPr lang="id-ID" i="1" dirty="0" smtClean="0"/>
              <a:t>3.</a:t>
            </a:r>
            <a:r>
              <a:rPr lang="id-ID" dirty="0" smtClean="0"/>
              <a:t>Menulis kata nama ilmia,atau ungkapan kata asing kecuali yang telah disesuaikan ejaannya.</a:t>
            </a:r>
          </a:p>
          <a:p>
            <a:pPr>
              <a:buNone/>
            </a:pPr>
            <a:r>
              <a:rPr lang="id-ID" dirty="0" smtClean="0"/>
              <a:t>Contoh:</a:t>
            </a:r>
          </a:p>
          <a:p>
            <a:pPr>
              <a:buNone/>
            </a:pPr>
            <a:r>
              <a:rPr lang="id-ID" dirty="0" smtClean="0"/>
              <a:t>	Penggunaan kata </a:t>
            </a:r>
            <a:r>
              <a:rPr lang="id-ID" b="1" i="1" dirty="0" smtClean="0"/>
              <a:t>training center </a:t>
            </a:r>
            <a:r>
              <a:rPr lang="id-ID" dirty="0" smtClean="0"/>
              <a:t>sebaik-nya diganti dengan kata </a:t>
            </a:r>
            <a:r>
              <a:rPr lang="id-ID" b="1" i="1" dirty="0" smtClean="0"/>
              <a:t>pemusatan latihan</a:t>
            </a:r>
            <a:r>
              <a:rPr lang="id-ID" dirty="0" smtClean="0"/>
              <a:t>.</a:t>
            </a:r>
            <a:endParaRPr lang="id-ID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PENULISAN KATA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id-ID" b="1" dirty="0" smtClean="0"/>
              <a:t>KATA DASAR </a:t>
            </a:r>
            <a:r>
              <a:rPr lang="id-ID" dirty="0" smtClean="0"/>
              <a:t>: Kata yang berupa dasar ditulis sebagai satu satuan.</a:t>
            </a:r>
          </a:p>
          <a:p>
            <a:pPr marL="514350" indent="-514350">
              <a:buNone/>
            </a:pPr>
            <a:r>
              <a:rPr lang="id-ID" dirty="0" smtClean="0"/>
              <a:t>		Contoh :</a:t>
            </a:r>
          </a:p>
          <a:p>
            <a:pPr marL="514350" indent="-514350">
              <a:buNone/>
            </a:pPr>
            <a:r>
              <a:rPr lang="id-ID" dirty="0" smtClean="0"/>
              <a:t>	Paman baru datang kemarin pagi.</a:t>
            </a:r>
          </a:p>
          <a:p>
            <a:pPr marL="514350" indent="-514350">
              <a:buNone/>
            </a:pPr>
            <a:r>
              <a:rPr lang="id-ID" dirty="0" smtClean="0"/>
              <a:t>	Budi baru beli sepeda warna biru.</a:t>
            </a:r>
          </a:p>
          <a:p>
            <a:pPr marL="514350" indent="-514350">
              <a:buNone/>
            </a:pPr>
            <a:r>
              <a:rPr lang="id-ID" dirty="0" smtClean="0"/>
              <a:t>	Ayah pergi ke Bandung.</a:t>
            </a:r>
          </a:p>
          <a:p>
            <a:pPr marL="514350" indent="-514350">
              <a:buNone/>
            </a:pPr>
            <a:r>
              <a:rPr lang="id-ID" dirty="0" smtClean="0"/>
              <a:t>2. </a:t>
            </a:r>
            <a:r>
              <a:rPr lang="id-ID" b="1" dirty="0" smtClean="0"/>
              <a:t>KATA TURUNAN </a:t>
            </a:r>
            <a:r>
              <a:rPr lang="id-ID" dirty="0" smtClean="0"/>
              <a:t>: </a:t>
            </a:r>
          </a:p>
          <a:p>
            <a:pPr marL="514350" indent="-514350">
              <a:buNone/>
            </a:pPr>
            <a:r>
              <a:rPr lang="id-ID" dirty="0" smtClean="0"/>
              <a:t>	a. Imbuhan(awal,sisipan,akhiran) ditulis serangkaian dengan  kata dasarnya.</a:t>
            </a:r>
          </a:p>
          <a:p>
            <a:pPr marL="514350" indent="-514350">
              <a:buNone/>
            </a:pPr>
            <a:r>
              <a:rPr lang="id-ID" dirty="0" smtClean="0"/>
              <a:t>	 	Contoh :</a:t>
            </a:r>
          </a:p>
          <a:p>
            <a:pPr marL="514350" indent="-514350">
              <a:buNone/>
            </a:pPr>
            <a:r>
              <a:rPr lang="id-ID" dirty="0" smtClean="0"/>
              <a:t>	      dipukul,dilebarkan,melewati,bergemuruh.</a:t>
            </a:r>
          </a:p>
          <a:p>
            <a:pPr marL="514350" indent="-514350">
              <a:buNone/>
            </a:pPr>
            <a:r>
              <a:rPr lang="id-ID" dirty="0" smtClean="0"/>
              <a:t>	b.  Kalau bentuk dasarnya berupa gabungan kata sekaligus mendapat awalan dan akhiran,maka kata-kata itu ditukis serangkai</a:t>
            </a:r>
          </a:p>
          <a:p>
            <a:pPr marL="514350" indent="-514350">
              <a:buNone/>
            </a:pPr>
            <a:r>
              <a:rPr lang="id-ID" dirty="0" smtClean="0"/>
              <a:t>		Contoh:</a:t>
            </a:r>
          </a:p>
          <a:p>
            <a:pPr marL="514350" indent="-514350">
              <a:buNone/>
            </a:pPr>
            <a:r>
              <a:rPr lang="id-ID" dirty="0" smtClean="0"/>
              <a:t>		.mempertanggungjawabkan</a:t>
            </a:r>
          </a:p>
          <a:p>
            <a:pPr marL="514350" indent="-514350">
              <a:buNone/>
            </a:pPr>
            <a:r>
              <a:rPr lang="id-ID" dirty="0" smtClean="0"/>
              <a:t>		.melipatgandakan</a:t>
            </a:r>
          </a:p>
          <a:p>
            <a:pPr marL="514350" indent="-514350">
              <a:buNone/>
            </a:pPr>
            <a:endParaRPr lang="id-ID" dirty="0" smtClean="0"/>
          </a:p>
          <a:p>
            <a:pPr marL="514350" indent="-514350">
              <a:buNone/>
            </a:pPr>
            <a:endParaRPr lang="id-ID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>
            <a:noAutofit/>
          </a:bodyPr>
          <a:lstStyle/>
          <a:p>
            <a:r>
              <a:rPr lang="id-ID" sz="2400" dirty="0" smtClean="0"/>
              <a:t>c.Kalau salah satu unsur gabungan kata hanya dipakai dalam kombinasi,gabungan kata itu ditulis serangkai.</a:t>
            </a:r>
            <a:br>
              <a:rPr lang="id-ID" sz="2400" dirty="0" smtClean="0"/>
            </a:br>
            <a:endParaRPr lang="id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d-ID" sz="2400" dirty="0" smtClean="0"/>
              <a:t>		Contoh:</a:t>
            </a:r>
          </a:p>
          <a:p>
            <a:pPr>
              <a:buNone/>
            </a:pPr>
            <a:r>
              <a:rPr lang="id-ID" sz="2400" dirty="0" smtClean="0"/>
              <a:t>			Pancasila</a:t>
            </a:r>
          </a:p>
          <a:p>
            <a:pPr>
              <a:buNone/>
            </a:pPr>
            <a:r>
              <a:rPr lang="id-ID" sz="2400" dirty="0" smtClean="0"/>
              <a:t>			swadaya</a:t>
            </a:r>
          </a:p>
          <a:p>
            <a:pPr>
              <a:buNone/>
            </a:pPr>
            <a:r>
              <a:rPr lang="id-ID" sz="2400" dirty="0" smtClean="0"/>
              <a:t>			dwiwarna</a:t>
            </a:r>
          </a:p>
          <a:p>
            <a:pPr>
              <a:buNone/>
            </a:pPr>
            <a:r>
              <a:rPr lang="id-ID" sz="2400" dirty="0" smtClean="0"/>
              <a:t>			mahasiswa</a:t>
            </a:r>
          </a:p>
          <a:p>
            <a:pPr>
              <a:buNone/>
            </a:pPr>
            <a:r>
              <a:rPr lang="id-ID" sz="2400" dirty="0" smtClean="0"/>
              <a:t>d.Awalan atau kelahiran ditulis serangka dengan kata yang langsung mengikuti atau mendahuluinya kalau bentuk dasarnya berupa gabungan kata.</a:t>
            </a:r>
          </a:p>
          <a:p>
            <a:pPr>
              <a:buNone/>
            </a:pPr>
            <a:r>
              <a:rPr lang="id-ID" sz="2400" dirty="0" smtClean="0"/>
              <a:t>		Contoh:</a:t>
            </a:r>
          </a:p>
          <a:p>
            <a:pPr>
              <a:buNone/>
            </a:pPr>
            <a:r>
              <a:rPr lang="id-ID" sz="2400" dirty="0" smtClean="0"/>
              <a:t>			mata pelajaran</a:t>
            </a:r>
          </a:p>
          <a:p>
            <a:pPr>
              <a:buNone/>
            </a:pPr>
            <a:r>
              <a:rPr lang="id-ID" sz="2400" dirty="0" smtClean="0"/>
              <a:t>			persegi empat</a:t>
            </a:r>
          </a:p>
          <a:p>
            <a:pPr>
              <a:buNone/>
            </a:pPr>
            <a:r>
              <a:rPr lang="id-ID" sz="2400" dirty="0" smtClean="0"/>
              <a:t>			melipat tiga</a:t>
            </a:r>
          </a:p>
          <a:p>
            <a:pPr>
              <a:buNone/>
            </a:pPr>
            <a:r>
              <a:rPr lang="id-ID" sz="2400" dirty="0" smtClean="0"/>
              <a:t>			betanggungjawab</a:t>
            </a:r>
          </a:p>
          <a:p>
            <a:pPr>
              <a:buNone/>
            </a:pPr>
            <a:endParaRPr lang="id-ID" sz="2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/>
              <a:t>TANDA BACA</a:t>
            </a:r>
            <a:endParaRPr lang="id-ID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4200" dirty="0" smtClean="0"/>
              <a:t> </a:t>
            </a:r>
            <a:r>
              <a:rPr lang="id-ID" sz="4200" b="1" dirty="0" smtClean="0"/>
              <a:t>Tanda Titik (.)</a:t>
            </a:r>
          </a:p>
          <a:p>
            <a:pPr marL="514350" indent="-514350">
              <a:buNone/>
            </a:pPr>
            <a:r>
              <a:rPr lang="id-ID" sz="4200" dirty="0" smtClean="0"/>
              <a:t>       a.Tanda titik dipakai pada akir kalimat yang bukan pertanyaan atau seruan.</a:t>
            </a:r>
          </a:p>
          <a:p>
            <a:pPr marL="514350" indent="-514350">
              <a:buNone/>
            </a:pPr>
            <a:r>
              <a:rPr lang="id-ID" sz="4200" dirty="0" smtClean="0"/>
              <a:t>		Contoh:</a:t>
            </a:r>
          </a:p>
          <a:p>
            <a:pPr marL="514350" indent="-514350">
              <a:buNone/>
            </a:pPr>
            <a:r>
              <a:rPr lang="id-ID" sz="4200" dirty="0" smtClean="0"/>
              <a:t>			Andi membeli baju baru.</a:t>
            </a:r>
          </a:p>
          <a:p>
            <a:pPr marL="514350" indent="-514350">
              <a:buNone/>
            </a:pPr>
            <a:r>
              <a:rPr lang="id-ID" sz="4200" dirty="0" smtClean="0"/>
              <a:t>			Ayah pergi ke Bandung kemarin pagi.</a:t>
            </a:r>
          </a:p>
          <a:p>
            <a:pPr marL="514350" indent="-514350">
              <a:buNone/>
            </a:pPr>
            <a:r>
              <a:rPr lang="id-ID" sz="4200" dirty="0" smtClean="0"/>
              <a:t>			Hardi nak sepeda putar-putar kota.</a:t>
            </a:r>
          </a:p>
          <a:p>
            <a:pPr marL="514350" indent="-514350">
              <a:buNone/>
            </a:pPr>
            <a:r>
              <a:rPr lang="id-ID" sz="4200" dirty="0" smtClean="0"/>
              <a:t>	b.Tanda titik dipakai pada akhir singkatan nama orang.</a:t>
            </a:r>
          </a:p>
          <a:p>
            <a:pPr marL="514350" indent="-514350">
              <a:buNone/>
            </a:pPr>
            <a:r>
              <a:rPr lang="id-ID" sz="4200" dirty="0" smtClean="0"/>
              <a:t>		Contoh:</a:t>
            </a:r>
          </a:p>
          <a:p>
            <a:pPr marL="514350" indent="-514350">
              <a:buNone/>
            </a:pPr>
            <a:r>
              <a:rPr lang="id-ID" sz="4200" dirty="0" smtClean="0"/>
              <a:t>			Muh. Bisri</a:t>
            </a:r>
          </a:p>
          <a:p>
            <a:pPr marL="514350" indent="-514350">
              <a:buNone/>
            </a:pPr>
            <a:r>
              <a:rPr lang="id-ID" sz="4200" dirty="0" smtClean="0"/>
              <a:t>			A.R Hartono</a:t>
            </a:r>
          </a:p>
          <a:p>
            <a:pPr marL="514350" indent="-514350">
              <a:buNone/>
            </a:pPr>
            <a:r>
              <a:rPr lang="id-ID" sz="4200" dirty="0" smtClean="0"/>
              <a:t>	c.Tanda titik pada akhir singkata gelar,jabatan,pangkat,dan sapaan.</a:t>
            </a:r>
          </a:p>
          <a:p>
            <a:pPr marL="514350" indent="-514350">
              <a:buNone/>
            </a:pPr>
            <a:r>
              <a:rPr lang="id-ID" sz="4200" dirty="0" smtClean="0"/>
              <a:t>		Contoh:</a:t>
            </a:r>
          </a:p>
          <a:p>
            <a:pPr marL="514350" indent="-514350">
              <a:buNone/>
            </a:pPr>
            <a:r>
              <a:rPr lang="id-ID" sz="4200" dirty="0" smtClean="0"/>
              <a:t>			S.E 	Sarjana Ekonomi</a:t>
            </a:r>
          </a:p>
          <a:p>
            <a:pPr marL="514350" indent="-514350">
              <a:buNone/>
            </a:pPr>
            <a:r>
              <a:rPr lang="id-ID" sz="4200" dirty="0" smtClean="0"/>
              <a:t>			dr.	Dokter</a:t>
            </a:r>
          </a:p>
          <a:p>
            <a:pPr marL="514350" indent="-514350">
              <a:buNone/>
            </a:pPr>
            <a:endParaRPr lang="id-ID" dirty="0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357</Words>
  <Application>Microsoft Office PowerPoint</Application>
  <PresentationFormat>On-screen Show (4:3)</PresentationFormat>
  <Paragraphs>199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PEMBAHASAN</vt:lpstr>
      <vt:lpstr>EYD ”EJAAN YANG DISEMPURNAKAN”</vt:lpstr>
      <vt:lpstr>EYD /EBI</vt:lpstr>
      <vt:lpstr>PEMAKAIAN HURUF</vt:lpstr>
      <vt:lpstr>3.Dipakai sebagai huruf pertama dalam ungkapan yang berhubungan dengan hal keagamaan </vt:lpstr>
      <vt:lpstr>HURUF MIRING</vt:lpstr>
      <vt:lpstr>PENULISAN KATA</vt:lpstr>
      <vt:lpstr>c.Kalau salah satu unsur gabungan kata hanya dipakai dalam kombinasi,gabungan kata itu ditulis serangkai. </vt:lpstr>
      <vt:lpstr>TANDA BACA</vt:lpstr>
      <vt:lpstr>2.Tanda Koma(,)  a.Tanda koma dipakai di antara unsur-unsur dalam suatu perinci atau pembilang</vt:lpstr>
      <vt:lpstr>e. Tanda koma dipakai dibelakang kata seperti o, ya, wah, aduh, kasihan, yang terdapat pada </vt:lpstr>
      <vt:lpstr>TANDA TITIK KOMA (;)</vt:lpstr>
      <vt:lpstr>TANDA TITIK DUA ( : )</vt:lpstr>
      <vt:lpstr>TANDA TANYA ( ? )</vt:lpstr>
      <vt:lpstr>TANDA KURUNG ()</vt:lpstr>
      <vt:lpstr>TANDA HUBUNG (-)</vt:lpstr>
      <vt:lpstr>TANDA PETIK GANDA (“....”)</vt:lpstr>
      <vt:lpstr>TANDA PETIK TUNGGAL(‘...’)</vt:lpstr>
      <vt:lpstr>TANDA GARIS MIRING (/)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</dc:title>
  <dc:creator>windows</dc:creator>
  <cp:lastModifiedBy>TOSHIBA</cp:lastModifiedBy>
  <cp:revision>30</cp:revision>
  <dcterms:created xsi:type="dcterms:W3CDTF">2015-11-23T04:21:42Z</dcterms:created>
  <dcterms:modified xsi:type="dcterms:W3CDTF">2022-04-17T10:23:46Z</dcterms:modified>
</cp:coreProperties>
</file>