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0440988" cy="7921625"/>
  <p:notesSz cx="6858000" cy="9144000"/>
  <p:defaultTextStyle>
    <a:defPPr>
      <a:defRPr lang="en-US"/>
    </a:defPPr>
    <a:lvl1pPr marL="0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1" autoAdjust="0"/>
    <p:restoredTop sz="94660"/>
  </p:normalViewPr>
  <p:slideViewPr>
    <p:cSldViewPr>
      <p:cViewPr varScale="1">
        <p:scale>
          <a:sx n="59" d="100"/>
          <a:sy n="59" d="100"/>
        </p:scale>
        <p:origin x="-1422" y="-78"/>
      </p:cViewPr>
      <p:guideLst>
        <p:guide orient="horz" pos="2495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B5538-2BDB-48F4-A5A2-A06ED2D36B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00F543-B76F-4E0A-A954-398420C76635}">
      <dgm:prSet/>
      <dgm:spPr/>
      <dgm:t>
        <a:bodyPr/>
        <a:lstStyle/>
        <a:p>
          <a:pPr rtl="0"/>
          <a:r>
            <a:rPr lang="en-US" b="1" i="1" dirty="0" err="1" smtClean="0">
              <a:solidFill>
                <a:schemeClr val="bg1"/>
              </a:solidFill>
            </a:rPr>
            <a:t>Penggunaan</a:t>
          </a:r>
          <a:r>
            <a:rPr lang="en-US" b="1" i="1" dirty="0" smtClean="0">
              <a:solidFill>
                <a:schemeClr val="bg1"/>
              </a:solidFill>
            </a:rPr>
            <a:t> </a:t>
          </a:r>
          <a:r>
            <a:rPr lang="en-US" b="1" i="1" dirty="0" err="1" smtClean="0">
              <a:solidFill>
                <a:schemeClr val="bg1"/>
              </a:solidFill>
            </a:rPr>
            <a:t>Bahasa</a:t>
          </a:r>
          <a:r>
            <a:rPr lang="en-US" b="1" i="1" dirty="0" smtClean="0">
              <a:solidFill>
                <a:schemeClr val="bg1"/>
              </a:solidFill>
            </a:rPr>
            <a:t> </a:t>
          </a:r>
          <a:r>
            <a:rPr lang="en-US" b="1" i="1" dirty="0" err="1" smtClean="0">
              <a:solidFill>
                <a:schemeClr val="bg1"/>
              </a:solidFill>
            </a:rPr>
            <a:t>Tulis</a:t>
          </a:r>
          <a:endParaRPr lang="en-US" b="1" i="1" dirty="0">
            <a:solidFill>
              <a:schemeClr val="bg1"/>
            </a:solidFill>
          </a:endParaRPr>
        </a:p>
      </dgm:t>
    </dgm:pt>
    <dgm:pt modelId="{F2F265F6-44B3-4534-A4B2-C40D0C759F9F}" type="parTrans" cxnId="{F27C8ADA-DD35-4758-A321-A9AEAD52B5F4}">
      <dgm:prSet/>
      <dgm:spPr/>
      <dgm:t>
        <a:bodyPr/>
        <a:lstStyle/>
        <a:p>
          <a:endParaRPr lang="en-US"/>
        </a:p>
      </dgm:t>
    </dgm:pt>
    <dgm:pt modelId="{43F80982-4912-4B4F-AD4B-F94B943805E1}" type="sibTrans" cxnId="{F27C8ADA-DD35-4758-A321-A9AEAD52B5F4}">
      <dgm:prSet/>
      <dgm:spPr/>
      <dgm:t>
        <a:bodyPr/>
        <a:lstStyle/>
        <a:p>
          <a:endParaRPr lang="en-US"/>
        </a:p>
      </dgm:t>
    </dgm:pt>
    <dgm:pt modelId="{80AAF821-7FFE-4F73-BD61-9A4CDBD6AFDD}" type="pres">
      <dgm:prSet presAssocID="{540B5538-2BDB-48F4-A5A2-A06ED2D36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844187-0B26-496C-83B9-CBE8571DF2DF}" type="pres">
      <dgm:prSet presAssocID="{6100F543-B76F-4E0A-A954-398420C76635}" presName="parentText" presStyleLbl="node1" presStyleIdx="0" presStyleCnt="1" custLinFactNeighborX="231" custLinFactNeighborY="220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C8ADA-DD35-4758-A321-A9AEAD52B5F4}" srcId="{540B5538-2BDB-48F4-A5A2-A06ED2D36B52}" destId="{6100F543-B76F-4E0A-A954-398420C76635}" srcOrd="0" destOrd="0" parTransId="{F2F265F6-44B3-4534-A4B2-C40D0C759F9F}" sibTransId="{43F80982-4912-4B4F-AD4B-F94B943805E1}"/>
    <dgm:cxn modelId="{88722FDC-8B89-41C7-B518-D352B1C56D74}" type="presOf" srcId="{6100F543-B76F-4E0A-A954-398420C76635}" destId="{C2844187-0B26-496C-83B9-CBE8571DF2DF}" srcOrd="0" destOrd="0" presId="urn:microsoft.com/office/officeart/2005/8/layout/vList2"/>
    <dgm:cxn modelId="{2E640A5F-438B-47D2-A76C-06335B0EF1E9}" type="presOf" srcId="{540B5538-2BDB-48F4-A5A2-A06ED2D36B52}" destId="{80AAF821-7FFE-4F73-BD61-9A4CDBD6AFDD}" srcOrd="0" destOrd="0" presId="urn:microsoft.com/office/officeart/2005/8/layout/vList2"/>
    <dgm:cxn modelId="{E7A289E1-1899-41D9-B033-1EE13EE38F54}" type="presParOf" srcId="{80AAF821-7FFE-4F73-BD61-9A4CDBD6AFDD}" destId="{C2844187-0B26-496C-83B9-CBE8571DF2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649C3-2F85-4A76-9E23-4A7695EA5D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E7B7E9-5234-42C6-95EE-E7C894CCF1FC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Istilah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asing</a:t>
          </a:r>
          <a:r>
            <a:rPr lang="en-US" b="1" dirty="0" smtClean="0">
              <a:solidFill>
                <a:schemeClr val="bg1"/>
              </a:solidFill>
            </a:rPr>
            <a:t> yang </a:t>
          </a:r>
          <a:r>
            <a:rPr lang="en-US" b="1" dirty="0" err="1" smtClean="0">
              <a:solidFill>
                <a:schemeClr val="bg1"/>
              </a:solidFill>
            </a:rPr>
            <a:t>sukar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dipahami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disertai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dengan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contoh</a:t>
          </a:r>
          <a:endParaRPr lang="en-US" b="1" dirty="0">
            <a:solidFill>
              <a:schemeClr val="bg1"/>
            </a:solidFill>
          </a:endParaRPr>
        </a:p>
      </dgm:t>
    </dgm:pt>
    <dgm:pt modelId="{DAE034B7-E6C2-4594-91FD-115D412D1B5B}" type="parTrans" cxnId="{96175C75-8C4B-4A1C-BE1E-424B6A3082D1}">
      <dgm:prSet/>
      <dgm:spPr/>
      <dgm:t>
        <a:bodyPr/>
        <a:lstStyle/>
        <a:p>
          <a:endParaRPr lang="en-US"/>
        </a:p>
      </dgm:t>
    </dgm:pt>
    <dgm:pt modelId="{E3338488-CEB1-4ED7-B929-49D3E6F150F0}" type="sibTrans" cxnId="{96175C75-8C4B-4A1C-BE1E-424B6A3082D1}">
      <dgm:prSet/>
      <dgm:spPr/>
      <dgm:t>
        <a:bodyPr/>
        <a:lstStyle/>
        <a:p>
          <a:endParaRPr lang="en-US"/>
        </a:p>
      </dgm:t>
    </dgm:pt>
    <dgm:pt modelId="{FA17F68F-2DFB-449E-8095-9FA891BB3CDF}" type="pres">
      <dgm:prSet presAssocID="{A26649C3-2F85-4A76-9E23-4A7695EA5D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46614-6CD1-4028-BCD0-4723607E2563}" type="pres">
      <dgm:prSet presAssocID="{76E7B7E9-5234-42C6-95EE-E7C894CCF1F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175C75-8C4B-4A1C-BE1E-424B6A3082D1}" srcId="{A26649C3-2F85-4A76-9E23-4A7695EA5D4D}" destId="{76E7B7E9-5234-42C6-95EE-E7C894CCF1FC}" srcOrd="0" destOrd="0" parTransId="{DAE034B7-E6C2-4594-91FD-115D412D1B5B}" sibTransId="{E3338488-CEB1-4ED7-B929-49D3E6F150F0}"/>
    <dgm:cxn modelId="{65E44D0D-01E9-45DA-BB50-7D0C4D578FDE}" type="presOf" srcId="{76E7B7E9-5234-42C6-95EE-E7C894CCF1FC}" destId="{73646614-6CD1-4028-BCD0-4723607E2563}" srcOrd="0" destOrd="0" presId="urn:microsoft.com/office/officeart/2005/8/layout/vList2"/>
    <dgm:cxn modelId="{6BE5238B-EB38-464C-9D07-F4842BCD1EA2}" type="presOf" srcId="{A26649C3-2F85-4A76-9E23-4A7695EA5D4D}" destId="{FA17F68F-2DFB-449E-8095-9FA891BB3CDF}" srcOrd="0" destOrd="0" presId="urn:microsoft.com/office/officeart/2005/8/layout/vList2"/>
    <dgm:cxn modelId="{F42351F2-33AA-4794-8C30-BF4E4CF6C7C4}" type="presParOf" srcId="{FA17F68F-2DFB-449E-8095-9FA891BB3CDF}" destId="{73646614-6CD1-4028-BCD0-4723607E25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1605F-63F5-4860-ABAA-5519BF4F6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64EF4F-D516-4408-87F2-5B8178D197F1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bg1"/>
              </a:solidFill>
            </a:rPr>
            <a:t>Struktur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Kalimat</a:t>
          </a:r>
          <a:endParaRPr lang="en-US" dirty="0">
            <a:solidFill>
              <a:schemeClr val="bg1"/>
            </a:solidFill>
          </a:endParaRPr>
        </a:p>
      </dgm:t>
    </dgm:pt>
    <dgm:pt modelId="{ABFB4AD8-AF95-4BE4-9E8E-3BA09ED425F5}" type="parTrans" cxnId="{A5758897-114F-40A5-B901-78FB38449B9C}">
      <dgm:prSet/>
      <dgm:spPr/>
      <dgm:t>
        <a:bodyPr/>
        <a:lstStyle/>
        <a:p>
          <a:endParaRPr lang="en-US"/>
        </a:p>
      </dgm:t>
    </dgm:pt>
    <dgm:pt modelId="{8B762B45-1922-4415-9830-D8CC61C3C89C}" type="sibTrans" cxnId="{A5758897-114F-40A5-B901-78FB38449B9C}">
      <dgm:prSet/>
      <dgm:spPr/>
      <dgm:t>
        <a:bodyPr/>
        <a:lstStyle/>
        <a:p>
          <a:endParaRPr lang="en-US"/>
        </a:p>
      </dgm:t>
    </dgm:pt>
    <dgm:pt modelId="{0B5E3D72-0BCF-47EF-B6D5-2BB993E1A6C3}" type="pres">
      <dgm:prSet presAssocID="{A3F1605F-63F5-4860-ABAA-5519BF4F66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76866F-7AEE-44C4-B07F-DAE8FBFD2529}" type="pres">
      <dgm:prSet presAssocID="{9564EF4F-D516-4408-87F2-5B8178D197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E1599-C6F1-4A85-B19D-BC23B3CE46F5}" type="presOf" srcId="{A3F1605F-63F5-4860-ABAA-5519BF4F66FC}" destId="{0B5E3D72-0BCF-47EF-B6D5-2BB993E1A6C3}" srcOrd="0" destOrd="0" presId="urn:microsoft.com/office/officeart/2005/8/layout/vList2"/>
    <dgm:cxn modelId="{A5758897-114F-40A5-B901-78FB38449B9C}" srcId="{A3F1605F-63F5-4860-ABAA-5519BF4F66FC}" destId="{9564EF4F-D516-4408-87F2-5B8178D197F1}" srcOrd="0" destOrd="0" parTransId="{ABFB4AD8-AF95-4BE4-9E8E-3BA09ED425F5}" sibTransId="{8B762B45-1922-4415-9830-D8CC61C3C89C}"/>
    <dgm:cxn modelId="{8EF20F95-CEDD-407C-8149-3F53CD8A278A}" type="presOf" srcId="{9564EF4F-D516-4408-87F2-5B8178D197F1}" destId="{CE76866F-7AEE-44C4-B07F-DAE8FBFD2529}" srcOrd="0" destOrd="0" presId="urn:microsoft.com/office/officeart/2005/8/layout/vList2"/>
    <dgm:cxn modelId="{765558BD-842A-49EF-9990-537F3274F955}" type="presParOf" srcId="{0B5E3D72-0BCF-47EF-B6D5-2BB993E1A6C3}" destId="{CE76866F-7AEE-44C4-B07F-DAE8FBFD25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1E795-598E-4F8A-ACAA-EEE88C0DE6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040A0A-A277-4FCB-9D18-227697A96AAA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Hilangkan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kata-kata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sinonim</a:t>
          </a:r>
          <a:r>
            <a:rPr lang="en-US" b="1" dirty="0" smtClean="0">
              <a:solidFill>
                <a:schemeClr val="bg1"/>
              </a:solidFill>
            </a:rPr>
            <a:t> yang </a:t>
          </a:r>
          <a:r>
            <a:rPr lang="en-US" b="1" dirty="0" err="1" smtClean="0">
              <a:solidFill>
                <a:schemeClr val="bg1"/>
              </a:solidFill>
            </a:rPr>
            <a:t>tidak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perlu</a:t>
          </a:r>
          <a:endParaRPr lang="en-US" b="1" dirty="0">
            <a:solidFill>
              <a:schemeClr val="bg1"/>
            </a:solidFill>
          </a:endParaRPr>
        </a:p>
      </dgm:t>
    </dgm:pt>
    <dgm:pt modelId="{6DD462AF-8620-41E4-8DB3-F5CC36AFA8A6}" type="parTrans" cxnId="{ADCA95A5-C351-451A-A2F5-CB7FBC3B1457}">
      <dgm:prSet/>
      <dgm:spPr/>
      <dgm:t>
        <a:bodyPr/>
        <a:lstStyle/>
        <a:p>
          <a:endParaRPr lang="en-US"/>
        </a:p>
      </dgm:t>
    </dgm:pt>
    <dgm:pt modelId="{10749600-BA09-4C07-842F-99687413FD5B}" type="sibTrans" cxnId="{ADCA95A5-C351-451A-A2F5-CB7FBC3B1457}">
      <dgm:prSet/>
      <dgm:spPr/>
      <dgm:t>
        <a:bodyPr/>
        <a:lstStyle/>
        <a:p>
          <a:endParaRPr lang="en-US"/>
        </a:p>
      </dgm:t>
    </dgm:pt>
    <dgm:pt modelId="{87F11968-7161-479D-B5D4-D195EEAF0FCA}" type="pres">
      <dgm:prSet presAssocID="{3531E795-598E-4F8A-ACAA-EEE88C0DE6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B33C8-7608-4F59-8A3F-4720A9502C45}" type="pres">
      <dgm:prSet presAssocID="{A4040A0A-A277-4FCB-9D18-227697A96A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A95A5-C351-451A-A2F5-CB7FBC3B1457}" srcId="{3531E795-598E-4F8A-ACAA-EEE88C0DE6D7}" destId="{A4040A0A-A277-4FCB-9D18-227697A96AAA}" srcOrd="0" destOrd="0" parTransId="{6DD462AF-8620-41E4-8DB3-F5CC36AFA8A6}" sibTransId="{10749600-BA09-4C07-842F-99687413FD5B}"/>
    <dgm:cxn modelId="{90DCA676-A0F8-4B3E-9723-64CF6DC90DB5}" type="presOf" srcId="{A4040A0A-A277-4FCB-9D18-227697A96AAA}" destId="{832B33C8-7608-4F59-8A3F-4720A9502C45}" srcOrd="0" destOrd="0" presId="urn:microsoft.com/office/officeart/2005/8/layout/vList2"/>
    <dgm:cxn modelId="{92CECE7F-D96C-4B32-99CC-6F8141750C14}" type="presOf" srcId="{3531E795-598E-4F8A-ACAA-EEE88C0DE6D7}" destId="{87F11968-7161-479D-B5D4-D195EEAF0FCA}" srcOrd="0" destOrd="0" presId="urn:microsoft.com/office/officeart/2005/8/layout/vList2"/>
    <dgm:cxn modelId="{81191576-BCE5-467F-96CB-B8E9BD96F58F}" type="presParOf" srcId="{87F11968-7161-479D-B5D4-D195EEAF0FCA}" destId="{832B33C8-7608-4F59-8A3F-4720A9502C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A3DE78-AF7D-404C-93DF-4C8047DFFC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3D7E7F-44C2-4655-8AF6-E5402304E661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Keutuhan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Kesatuan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Alinea</a:t>
          </a:r>
          <a:endParaRPr lang="en-US" b="1" dirty="0">
            <a:solidFill>
              <a:schemeClr val="bg1"/>
            </a:solidFill>
          </a:endParaRPr>
        </a:p>
      </dgm:t>
    </dgm:pt>
    <dgm:pt modelId="{B0F3B7C0-2784-4242-A366-5CC4F2297C00}" type="parTrans" cxnId="{EBB91D76-B81C-4DD4-B2BE-C1D873199927}">
      <dgm:prSet/>
      <dgm:spPr/>
      <dgm:t>
        <a:bodyPr/>
        <a:lstStyle/>
        <a:p>
          <a:endParaRPr lang="en-US"/>
        </a:p>
      </dgm:t>
    </dgm:pt>
    <dgm:pt modelId="{A190A5FC-0A07-4B7F-84DD-B57AA25EF4A5}" type="sibTrans" cxnId="{EBB91D76-B81C-4DD4-B2BE-C1D873199927}">
      <dgm:prSet/>
      <dgm:spPr/>
      <dgm:t>
        <a:bodyPr/>
        <a:lstStyle/>
        <a:p>
          <a:endParaRPr lang="en-US"/>
        </a:p>
      </dgm:t>
    </dgm:pt>
    <dgm:pt modelId="{5F502379-A0AE-448F-9970-1D7BA013C275}" type="pres">
      <dgm:prSet presAssocID="{DFA3DE78-AF7D-404C-93DF-4C8047DFFC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8080AB-54A6-4453-BC9C-5C91ECFCAE3F}" type="pres">
      <dgm:prSet presAssocID="{923D7E7F-44C2-4655-8AF6-E5402304E66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E28A2-CE2F-4782-B846-E79D2E1618DC}" type="presOf" srcId="{DFA3DE78-AF7D-404C-93DF-4C8047DFFCC5}" destId="{5F502379-A0AE-448F-9970-1D7BA013C275}" srcOrd="0" destOrd="0" presId="urn:microsoft.com/office/officeart/2005/8/layout/vList2"/>
    <dgm:cxn modelId="{FD2D709F-3EBE-4924-BC10-9443D94A4C12}" type="presOf" srcId="{923D7E7F-44C2-4655-8AF6-E5402304E661}" destId="{858080AB-54A6-4453-BC9C-5C91ECFCAE3F}" srcOrd="0" destOrd="0" presId="urn:microsoft.com/office/officeart/2005/8/layout/vList2"/>
    <dgm:cxn modelId="{EBB91D76-B81C-4DD4-B2BE-C1D873199927}" srcId="{DFA3DE78-AF7D-404C-93DF-4C8047DFFCC5}" destId="{923D7E7F-44C2-4655-8AF6-E5402304E661}" srcOrd="0" destOrd="0" parTransId="{B0F3B7C0-2784-4242-A366-5CC4F2297C00}" sibTransId="{A190A5FC-0A07-4B7F-84DD-B57AA25EF4A5}"/>
    <dgm:cxn modelId="{AF0E52BE-3C7B-4F82-B9EC-BD2C86AC59B7}" type="presParOf" srcId="{5F502379-A0AE-448F-9970-1D7BA013C275}" destId="{858080AB-54A6-4453-BC9C-5C91ECFCAE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04788-0CDE-4AB4-BC64-96FC3A6964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6D6439-9B07-4CB4-96E5-4C3C5CB28F1D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Etika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Penulisan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laporan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Penelitian</a:t>
          </a:r>
          <a:endParaRPr lang="en-US" b="1" dirty="0">
            <a:solidFill>
              <a:schemeClr val="bg1"/>
            </a:solidFill>
          </a:endParaRPr>
        </a:p>
      </dgm:t>
    </dgm:pt>
    <dgm:pt modelId="{4BB670BA-7433-42DF-9EDC-496C1CB061C1}" type="parTrans" cxnId="{BD0A0B4C-D0B1-408A-9DFC-FD2D795BD38C}">
      <dgm:prSet/>
      <dgm:spPr/>
      <dgm:t>
        <a:bodyPr/>
        <a:lstStyle/>
        <a:p>
          <a:endParaRPr lang="en-US"/>
        </a:p>
      </dgm:t>
    </dgm:pt>
    <dgm:pt modelId="{533B2E47-3D2D-4437-A672-91CA81335547}" type="sibTrans" cxnId="{BD0A0B4C-D0B1-408A-9DFC-FD2D795BD38C}">
      <dgm:prSet/>
      <dgm:spPr/>
      <dgm:t>
        <a:bodyPr/>
        <a:lstStyle/>
        <a:p>
          <a:endParaRPr lang="en-US"/>
        </a:p>
      </dgm:t>
    </dgm:pt>
    <dgm:pt modelId="{BC603021-677F-4213-AAB4-E39F5E60D558}" type="pres">
      <dgm:prSet presAssocID="{DA104788-0CDE-4AB4-BC64-96FC3A6964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A54CE-364B-4B27-8E54-82753B2F3C11}" type="pres">
      <dgm:prSet presAssocID="{3C6D6439-9B07-4CB4-96E5-4C3C5CB28F1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A0B4C-D0B1-408A-9DFC-FD2D795BD38C}" srcId="{DA104788-0CDE-4AB4-BC64-96FC3A6964E7}" destId="{3C6D6439-9B07-4CB4-96E5-4C3C5CB28F1D}" srcOrd="0" destOrd="0" parTransId="{4BB670BA-7433-42DF-9EDC-496C1CB061C1}" sibTransId="{533B2E47-3D2D-4437-A672-91CA81335547}"/>
    <dgm:cxn modelId="{72BDDC10-05D5-454C-9DEE-918EC42E9E02}" type="presOf" srcId="{DA104788-0CDE-4AB4-BC64-96FC3A6964E7}" destId="{BC603021-677F-4213-AAB4-E39F5E60D558}" srcOrd="0" destOrd="0" presId="urn:microsoft.com/office/officeart/2005/8/layout/vList2"/>
    <dgm:cxn modelId="{27DB4B18-B9C6-45E6-8D0D-37F82845F83C}" type="presOf" srcId="{3C6D6439-9B07-4CB4-96E5-4C3C5CB28F1D}" destId="{189A54CE-364B-4B27-8E54-82753B2F3C11}" srcOrd="0" destOrd="0" presId="urn:microsoft.com/office/officeart/2005/8/layout/vList2"/>
    <dgm:cxn modelId="{F0990FF5-B49F-4C25-86A4-8677A0D67274}" type="presParOf" srcId="{BC603021-677F-4213-AAB4-E39F5E60D558}" destId="{189A54CE-364B-4B27-8E54-82753B2F3C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844187-0B26-496C-83B9-CBE8571DF2DF}">
      <dsp:nvSpPr>
        <dsp:cNvPr id="0" name=""/>
        <dsp:cNvSpPr/>
      </dsp:nvSpPr>
      <dsp:spPr>
        <a:xfrm>
          <a:off x="0" y="1126"/>
          <a:ext cx="819890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i="1" kern="1200" dirty="0" err="1" smtClean="0">
              <a:solidFill>
                <a:schemeClr val="bg1"/>
              </a:solidFill>
            </a:rPr>
            <a:t>Penggunaan</a:t>
          </a:r>
          <a:r>
            <a:rPr lang="en-US" sz="3400" b="1" i="1" kern="1200" dirty="0" smtClean="0">
              <a:solidFill>
                <a:schemeClr val="bg1"/>
              </a:solidFill>
            </a:rPr>
            <a:t> </a:t>
          </a:r>
          <a:r>
            <a:rPr lang="en-US" sz="3400" b="1" i="1" kern="1200" dirty="0" err="1" smtClean="0">
              <a:solidFill>
                <a:schemeClr val="bg1"/>
              </a:solidFill>
            </a:rPr>
            <a:t>Bahasa</a:t>
          </a:r>
          <a:r>
            <a:rPr lang="en-US" sz="3400" b="1" i="1" kern="1200" dirty="0" smtClean="0">
              <a:solidFill>
                <a:schemeClr val="bg1"/>
              </a:solidFill>
            </a:rPr>
            <a:t> </a:t>
          </a:r>
          <a:r>
            <a:rPr lang="en-US" sz="3400" b="1" i="1" kern="1200" dirty="0" err="1" smtClean="0">
              <a:solidFill>
                <a:schemeClr val="bg1"/>
              </a:solidFill>
            </a:rPr>
            <a:t>Tulis</a:t>
          </a:r>
          <a:endParaRPr lang="en-US" sz="3400" b="1" i="1" kern="1200" dirty="0">
            <a:solidFill>
              <a:schemeClr val="bg1"/>
            </a:solidFill>
          </a:endParaRPr>
        </a:p>
      </dsp:txBody>
      <dsp:txXfrm>
        <a:off x="0" y="1126"/>
        <a:ext cx="8198906" cy="795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646614-6CD1-4028-BCD0-4723607E2563}">
      <dsp:nvSpPr>
        <dsp:cNvPr id="0" name=""/>
        <dsp:cNvSpPr/>
      </dsp:nvSpPr>
      <dsp:spPr>
        <a:xfrm>
          <a:off x="0" y="8787"/>
          <a:ext cx="8462938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chemeClr val="bg1"/>
              </a:solidFill>
            </a:rPr>
            <a:t>Istilah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asing</a:t>
          </a:r>
          <a:r>
            <a:rPr lang="en-US" sz="3000" b="1" kern="1200" dirty="0" smtClean="0">
              <a:solidFill>
                <a:schemeClr val="bg1"/>
              </a:solidFill>
            </a:rPr>
            <a:t> yang </a:t>
          </a:r>
          <a:r>
            <a:rPr lang="en-US" sz="3000" b="1" kern="1200" dirty="0" err="1" smtClean="0">
              <a:solidFill>
                <a:schemeClr val="bg1"/>
              </a:solidFill>
            </a:rPr>
            <a:t>sukar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dipahami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disertai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dengan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contoh</a:t>
          </a:r>
          <a:endParaRPr lang="en-US" sz="3000" b="1" kern="1200" dirty="0">
            <a:solidFill>
              <a:schemeClr val="bg1"/>
            </a:solidFill>
          </a:endParaRPr>
        </a:p>
      </dsp:txBody>
      <dsp:txXfrm>
        <a:off x="0" y="8787"/>
        <a:ext cx="8462938" cy="11582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76866F-7AEE-44C4-B07F-DAE8FBFD2529}">
      <dsp:nvSpPr>
        <dsp:cNvPr id="0" name=""/>
        <dsp:cNvSpPr/>
      </dsp:nvSpPr>
      <dsp:spPr>
        <a:xfrm>
          <a:off x="0" y="562"/>
          <a:ext cx="848465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solidFill>
                <a:schemeClr val="bg1"/>
              </a:solidFill>
            </a:rPr>
            <a:t>Struktur</a:t>
          </a:r>
          <a:r>
            <a:rPr lang="en-US" sz="3400" kern="1200" dirty="0" smtClean="0">
              <a:solidFill>
                <a:schemeClr val="bg1"/>
              </a:solidFill>
            </a:rPr>
            <a:t> </a:t>
          </a:r>
          <a:r>
            <a:rPr lang="en-US" sz="3400" kern="1200" dirty="0" err="1" smtClean="0">
              <a:solidFill>
                <a:schemeClr val="bg1"/>
              </a:solidFill>
            </a:rPr>
            <a:t>Kalimat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0" y="562"/>
        <a:ext cx="8484658" cy="795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2B33C8-7608-4F59-8A3F-4720A9502C45}">
      <dsp:nvSpPr>
        <dsp:cNvPr id="0" name=""/>
        <dsp:cNvSpPr/>
      </dsp:nvSpPr>
      <dsp:spPr>
        <a:xfrm>
          <a:off x="0" y="16419"/>
          <a:ext cx="848465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solidFill>
                <a:schemeClr val="bg1"/>
              </a:solidFill>
            </a:rPr>
            <a:t>Hilangkan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kata-kata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sinonim</a:t>
          </a:r>
          <a:r>
            <a:rPr lang="en-US" sz="3000" b="1" kern="1200" dirty="0" smtClean="0">
              <a:solidFill>
                <a:schemeClr val="bg1"/>
              </a:solidFill>
            </a:rPr>
            <a:t> yang </a:t>
          </a:r>
          <a:r>
            <a:rPr lang="en-US" sz="3000" b="1" kern="1200" dirty="0" err="1" smtClean="0">
              <a:solidFill>
                <a:schemeClr val="bg1"/>
              </a:solidFill>
            </a:rPr>
            <a:t>tidak</a:t>
          </a:r>
          <a:r>
            <a:rPr lang="en-US" sz="3000" b="1" kern="1200" dirty="0" smtClean="0">
              <a:solidFill>
                <a:schemeClr val="bg1"/>
              </a:solidFill>
            </a:rPr>
            <a:t> </a:t>
          </a:r>
          <a:r>
            <a:rPr lang="en-US" sz="3000" b="1" kern="1200" dirty="0" err="1" smtClean="0">
              <a:solidFill>
                <a:schemeClr val="bg1"/>
              </a:solidFill>
            </a:rPr>
            <a:t>perlu</a:t>
          </a:r>
          <a:endParaRPr lang="en-US" sz="3000" b="1" kern="1200" dirty="0">
            <a:solidFill>
              <a:schemeClr val="bg1"/>
            </a:solidFill>
          </a:endParaRPr>
        </a:p>
      </dsp:txBody>
      <dsp:txXfrm>
        <a:off x="0" y="16419"/>
        <a:ext cx="8484658" cy="702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8080AB-54A6-4453-BC9C-5C91ECFCAE3F}">
      <dsp:nvSpPr>
        <dsp:cNvPr id="0" name=""/>
        <dsp:cNvSpPr/>
      </dsp:nvSpPr>
      <dsp:spPr>
        <a:xfrm>
          <a:off x="0" y="562"/>
          <a:ext cx="848465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err="1" smtClean="0">
              <a:solidFill>
                <a:schemeClr val="bg1"/>
              </a:solidFill>
            </a:rPr>
            <a:t>Keutuhan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dan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Kesatuan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Alinea</a:t>
          </a:r>
          <a:endParaRPr lang="en-US" sz="3400" b="1" kern="1200" dirty="0">
            <a:solidFill>
              <a:schemeClr val="bg1"/>
            </a:solidFill>
          </a:endParaRPr>
        </a:p>
      </dsp:txBody>
      <dsp:txXfrm>
        <a:off x="0" y="562"/>
        <a:ext cx="8484658" cy="795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9A54CE-364B-4B27-8E54-82753B2F3C11}">
      <dsp:nvSpPr>
        <dsp:cNvPr id="0" name=""/>
        <dsp:cNvSpPr/>
      </dsp:nvSpPr>
      <dsp:spPr>
        <a:xfrm>
          <a:off x="0" y="562"/>
          <a:ext cx="848465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err="1" smtClean="0">
              <a:solidFill>
                <a:schemeClr val="bg1"/>
              </a:solidFill>
            </a:rPr>
            <a:t>Etika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Penulisan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laporan</a:t>
          </a:r>
          <a:r>
            <a:rPr lang="en-US" sz="3400" b="1" kern="1200" dirty="0" smtClean="0">
              <a:solidFill>
                <a:schemeClr val="bg1"/>
              </a:solidFill>
            </a:rPr>
            <a:t> </a:t>
          </a:r>
          <a:r>
            <a:rPr lang="en-US" sz="3400" b="1" kern="1200" dirty="0" err="1" smtClean="0">
              <a:solidFill>
                <a:schemeClr val="bg1"/>
              </a:solidFill>
            </a:rPr>
            <a:t>Penelitian</a:t>
          </a:r>
          <a:endParaRPr lang="en-US" sz="3400" b="1" kern="1200" dirty="0">
            <a:solidFill>
              <a:schemeClr val="bg1"/>
            </a:solidFill>
          </a:endParaRPr>
        </a:p>
      </dsp:txBody>
      <dsp:txXfrm>
        <a:off x="0" y="562"/>
        <a:ext cx="8484658" cy="79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045289" y="0"/>
            <a:ext cx="7395700" cy="7921625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915524" y="3960813"/>
            <a:ext cx="792162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844426" y="616127"/>
            <a:ext cx="5829551" cy="3312999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830237" y="4088871"/>
            <a:ext cx="5840260" cy="1272043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704000" y="7575035"/>
            <a:ext cx="2286495" cy="262093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219305" y="7575036"/>
            <a:ext cx="3342990" cy="264054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998712" y="7573074"/>
            <a:ext cx="671786" cy="264054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2709" y="317599"/>
            <a:ext cx="1740165" cy="6759053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049" y="317238"/>
            <a:ext cx="6873651" cy="67590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4618" y="7575035"/>
            <a:ext cx="2286495" cy="262093"/>
          </a:xfrm>
        </p:spPr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049" y="7573074"/>
            <a:ext cx="4176395" cy="264054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1636" y="7569553"/>
            <a:ext cx="671786" cy="2640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16" y="3259483"/>
            <a:ext cx="7142769" cy="1573323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116" y="2200452"/>
            <a:ext cx="7142769" cy="858819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4325" y="7573723"/>
            <a:ext cx="2286495" cy="262093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502" y="7573723"/>
            <a:ext cx="3306313" cy="264054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9099" y="7571762"/>
            <a:ext cx="671786" cy="264054"/>
          </a:xfrm>
        </p:spPr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369676"/>
            <a:ext cx="8269262" cy="1320271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049" y="1848381"/>
            <a:ext cx="4019781" cy="522790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1531" y="1848381"/>
            <a:ext cx="4019781" cy="522790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369676"/>
            <a:ext cx="8269262" cy="132027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49" y="6777390"/>
            <a:ext cx="4019781" cy="52810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71531" y="6777390"/>
            <a:ext cx="4019781" cy="52810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22049" y="1977334"/>
            <a:ext cx="4019781" cy="4752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1531" y="1977334"/>
            <a:ext cx="4019781" cy="4752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369676"/>
            <a:ext cx="8269262" cy="1320271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49" y="264055"/>
            <a:ext cx="6734437" cy="1355478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22049" y="1729654"/>
            <a:ext cx="6734437" cy="695957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2049" y="2464506"/>
            <a:ext cx="8265782" cy="50497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82785" y="1160485"/>
            <a:ext cx="4932210" cy="498142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81344" y="1153726"/>
            <a:ext cx="4932210" cy="4981421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491" y="1320271"/>
            <a:ext cx="3915370" cy="2376487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3491" y="3792902"/>
            <a:ext cx="3915370" cy="2218055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757818" y="1202453"/>
            <a:ext cx="4802855" cy="4858597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9309881" y="0"/>
            <a:ext cx="1131107" cy="7921625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22049" y="369676"/>
            <a:ext cx="8265782" cy="1320271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522049" y="1859025"/>
            <a:ext cx="8265782" cy="5597948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848181" y="7575035"/>
            <a:ext cx="2286495" cy="262093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141EAB4-5D13-4D8A-BFB7-F7F0860A5657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22049" y="7575036"/>
            <a:ext cx="4176395" cy="264054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138156" y="7573074"/>
            <a:ext cx="671786" cy="26405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5FEFCD-02C4-4737-BEEC-F3E14B48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4544" y="616127"/>
            <a:ext cx="6572296" cy="4344817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TEKNIK DAN ETIKA PENULISAN LAPORAN PENELITIAN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43770" y="247526"/>
          <a:ext cx="8462938" cy="117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547176"/>
            <a:ext cx="8484658" cy="5529118"/>
          </a:xfrm>
        </p:spPr>
        <p:txBody>
          <a:bodyPr>
            <a:normAutofit/>
          </a:bodyPr>
          <a:lstStyle/>
          <a:p>
            <a:r>
              <a:rPr lang="en-US" sz="4100" b="1" dirty="0" err="1" smtClean="0"/>
              <a:t>Bersifat</a:t>
            </a:r>
            <a:r>
              <a:rPr lang="en-US" sz="4100" b="1" dirty="0" smtClean="0"/>
              <a:t> </a:t>
            </a:r>
            <a:r>
              <a:rPr lang="en-US" sz="4100" b="1" i="1" dirty="0" smtClean="0"/>
              <a:t>mutually exclusive, </a:t>
            </a:r>
            <a:r>
              <a:rPr lang="en-US" sz="4100" b="1" dirty="0" err="1" smtClean="0"/>
              <a:t>artinya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satu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unsur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hanya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dimasukkan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dalam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satu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kategori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seperti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dalam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variabel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jenis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kelamin</a:t>
            </a:r>
            <a:r>
              <a:rPr lang="en-US" sz="4100" b="1" dirty="0" smtClean="0"/>
              <a:t>, </a:t>
            </a:r>
            <a:r>
              <a:rPr lang="en-US" sz="4100" b="1" dirty="0" err="1" smtClean="0"/>
              <a:t>seorang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responden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hanya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dapat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masuk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dalam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satu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kategori</a:t>
            </a:r>
            <a:r>
              <a:rPr lang="en-US" sz="4100" b="1" dirty="0" smtClean="0"/>
              <a:t>, </a:t>
            </a:r>
            <a:r>
              <a:rPr lang="en-US" sz="4100" b="1" dirty="0" err="1" smtClean="0"/>
              <a:t>laki-laki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atau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wanita</a:t>
            </a:r>
            <a:r>
              <a:rPr lang="en-US" sz="4100" b="1" dirty="0" smtClean="0"/>
              <a:t>. </a:t>
            </a:r>
            <a:endParaRPr lang="en-US" sz="4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22050" y="317233"/>
          <a:ext cx="8484658" cy="79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175848"/>
            <a:ext cx="8484658" cy="6071112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err="1" smtClean="0"/>
              <a:t>Hindari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adanya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terlampau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banyak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keterangan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dalam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sebuah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kalimat</a:t>
            </a:r>
            <a:r>
              <a:rPr lang="en-US" sz="2300" b="1" dirty="0" smtClean="0"/>
              <a:t> </a:t>
            </a:r>
          </a:p>
          <a:p>
            <a:pPr algn="just">
              <a:buNone/>
            </a:pPr>
            <a:endParaRPr lang="en-US" sz="2300" b="1" dirty="0" smtClean="0"/>
          </a:p>
          <a:p>
            <a:pPr algn="just">
              <a:buNone/>
            </a:pPr>
            <a:r>
              <a:rPr lang="en-US" sz="2300" b="1" dirty="0" smtClean="0"/>
              <a:t>	</a:t>
            </a:r>
            <a:r>
              <a:rPr lang="en-US" sz="2300" b="1" dirty="0" err="1" smtClean="0"/>
              <a:t>Keberhasilan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mahasiswa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ditentukan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oleh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berbagai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faktor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seperti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kemampuan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menguasai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materi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perkuliahan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diberikan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kemauan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untyk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bekerja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keras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kesempatan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tersedia</a:t>
            </a:r>
            <a:r>
              <a:rPr lang="en-US" sz="2300" b="1" dirty="0" smtClean="0"/>
              <a:t>. </a:t>
            </a:r>
            <a:r>
              <a:rPr lang="en-US" sz="2300" b="1" dirty="0" err="1" smtClean="0"/>
              <a:t>Tambahan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lagi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faktor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keberuntungan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sering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dijadikan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kambing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hitam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dalam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kegagalan</a:t>
            </a:r>
            <a:r>
              <a:rPr lang="en-US" sz="2300" b="1" dirty="0" smtClean="0"/>
              <a:t>, yang </a:t>
            </a:r>
            <a:r>
              <a:rPr lang="en-US" sz="2300" b="1" dirty="0" err="1" smtClean="0"/>
              <a:t>tentunya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hal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ini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berbeda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bagi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setiap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orang</a:t>
            </a:r>
            <a:r>
              <a:rPr lang="en-US" sz="2300" b="1" dirty="0" smtClean="0"/>
              <a:t>. </a:t>
            </a:r>
            <a:r>
              <a:rPr lang="en-US" sz="2300" b="1" dirty="0" err="1" smtClean="0"/>
              <a:t>Demikian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juga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halnya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dengan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mahasiswa</a:t>
            </a:r>
            <a:endParaRPr lang="en-US" sz="2300" b="1" dirty="0" smtClean="0"/>
          </a:p>
          <a:p>
            <a:pPr algn="just">
              <a:buNone/>
            </a:pPr>
            <a:r>
              <a:rPr lang="en-US" sz="2300" b="1" dirty="0" err="1" smtClean="0"/>
              <a:t>Seharusnya</a:t>
            </a:r>
            <a:r>
              <a:rPr lang="en-US" sz="2300" b="1" dirty="0" smtClean="0"/>
              <a:t>:</a:t>
            </a:r>
          </a:p>
          <a:p>
            <a:pPr algn="just">
              <a:buNone/>
            </a:pPr>
            <a:r>
              <a:rPr lang="en-US" sz="2300" b="1" dirty="0" smtClean="0"/>
              <a:t>	</a:t>
            </a:r>
            <a:r>
              <a:rPr lang="en-US" sz="2300" b="1" dirty="0" err="1" smtClean="0"/>
              <a:t>Keberhasilan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mahasiswa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ditemntukan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oleh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berbagai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faktor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seperti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kemampuan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menguasai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materi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kemauan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untuk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bekerja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keras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kesempatan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tersedia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faktor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keberuntungan</a:t>
            </a:r>
            <a:r>
              <a:rPr lang="en-US" sz="2300" b="1" dirty="0" smtClean="0"/>
              <a:t>. </a:t>
            </a:r>
            <a:endParaRPr lang="en-US" sz="23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22050" y="317233"/>
          <a:ext cx="8484658" cy="73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299624"/>
            <a:ext cx="8484658" cy="612692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Kiranya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dapat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dipahami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dimengerti</a:t>
            </a:r>
            <a:r>
              <a:rPr lang="en-US" b="1" dirty="0" smtClean="0">
                <a:solidFill>
                  <a:schemeClr val="bg1"/>
                </a:solidFill>
              </a:rPr>
              <a:t>….. (</a:t>
            </a:r>
            <a:r>
              <a:rPr lang="en-US" b="1" dirty="0" err="1" smtClean="0">
                <a:solidFill>
                  <a:schemeClr val="bg1"/>
                </a:solidFill>
              </a:rPr>
              <a:t>hilangkan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salah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satu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algn="just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Hilangkan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ungkapan</a:t>
            </a:r>
            <a:r>
              <a:rPr lang="en-US" b="1" dirty="0" smtClean="0">
                <a:solidFill>
                  <a:schemeClr val="bg1"/>
                </a:solidFill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</a:rPr>
              <a:t>tidak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berfungsi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Sistem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ujian</a:t>
            </a:r>
            <a:r>
              <a:rPr lang="en-US" b="1" dirty="0" smtClean="0">
                <a:solidFill>
                  <a:schemeClr val="bg1"/>
                </a:solidFill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</a:rPr>
              <a:t>seperti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ini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dasarnya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menyebabkan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tingginya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tingkat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kegagalan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mahasiswa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setiap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masa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ujian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Sebaiknya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algn="just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Sistem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ujian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seperti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ini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menyebabkan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tingginya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tingkat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kegagalan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setiap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masa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ujian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22050" y="317233"/>
          <a:ext cx="8484658" cy="79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237736"/>
            <a:ext cx="8556096" cy="5838558"/>
          </a:xfrm>
        </p:spPr>
        <p:txBody>
          <a:bodyPr>
            <a:normAutofit fontScale="92500" lnSpcReduction="10000"/>
          </a:bodyPr>
          <a:lstStyle/>
          <a:p>
            <a:r>
              <a:rPr lang="en-US" sz="4600" b="1" dirty="0" err="1" smtClean="0"/>
              <a:t>Pastikan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setiap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alinea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atau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paragraf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memiliki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keutuhan</a:t>
            </a:r>
            <a:r>
              <a:rPr lang="en-US" sz="4600" b="1" dirty="0" smtClean="0"/>
              <a:t>  </a:t>
            </a:r>
            <a:r>
              <a:rPr lang="en-US" sz="4600" b="1" dirty="0" err="1" smtClean="0"/>
              <a:t>uraian</a:t>
            </a:r>
            <a:r>
              <a:rPr lang="en-US" sz="4600" b="1" dirty="0" smtClean="0"/>
              <a:t>.</a:t>
            </a:r>
          </a:p>
          <a:p>
            <a:r>
              <a:rPr lang="en-US" sz="4600" b="1" dirty="0" err="1" smtClean="0"/>
              <a:t>Pastikan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seluruh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kalimat</a:t>
            </a:r>
            <a:r>
              <a:rPr lang="en-US" sz="4600" b="1" dirty="0" smtClean="0"/>
              <a:t> yang </a:t>
            </a:r>
            <a:r>
              <a:rPr lang="en-US" sz="4600" b="1" dirty="0" err="1" smtClean="0"/>
              <a:t>terdapat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pada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setiap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alinea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memiliki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fingsi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terhadap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uraian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topik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alinea</a:t>
            </a:r>
            <a:r>
              <a:rPr lang="en-US" sz="4600" b="1" dirty="0" smtClean="0"/>
              <a:t>.</a:t>
            </a:r>
          </a:p>
          <a:p>
            <a:r>
              <a:rPr lang="en-US" sz="4600" b="1" dirty="0" err="1" smtClean="0"/>
              <a:t>Pastikan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masing-masing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alinea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memiliki</a:t>
            </a:r>
            <a:r>
              <a:rPr lang="en-US" sz="4600" b="1" dirty="0" smtClean="0"/>
              <a:t> </a:t>
            </a:r>
            <a:r>
              <a:rPr lang="en-US" sz="4600" b="1" dirty="0" err="1" smtClean="0"/>
              <a:t>hubungan</a:t>
            </a:r>
            <a:endParaRPr lang="en-US" sz="4600" b="1" dirty="0" smtClean="0"/>
          </a:p>
          <a:p>
            <a:endParaRPr lang="en-US" sz="4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522050" y="317233"/>
          <a:ext cx="8484658" cy="79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86" y="1175848"/>
            <a:ext cx="8572560" cy="6250700"/>
          </a:xfrm>
        </p:spPr>
        <p:txBody>
          <a:bodyPr>
            <a:normAutofit fontScale="77500" lnSpcReduction="20000"/>
          </a:bodyPr>
          <a:lstStyle/>
          <a:p>
            <a:r>
              <a:rPr lang="en-US" sz="4100" b="1" dirty="0" err="1" smtClean="0"/>
              <a:t>Keselamatan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responden</a:t>
            </a:r>
            <a:endParaRPr lang="en-US" sz="4100" b="1" dirty="0" smtClean="0"/>
          </a:p>
          <a:p>
            <a:pPr>
              <a:buNone/>
            </a:pPr>
            <a:endParaRPr lang="en-US" sz="4100" b="1" dirty="0" smtClean="0"/>
          </a:p>
          <a:p>
            <a:pPr lvl="1"/>
            <a:r>
              <a:rPr lang="en-US" b="1" dirty="0" err="1" smtClean="0"/>
              <a:t>Responden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dirugikan</a:t>
            </a:r>
            <a:endParaRPr lang="en-US" b="1" dirty="0" smtClean="0"/>
          </a:p>
          <a:p>
            <a:pPr lvl="1"/>
            <a:r>
              <a:rPr lang="en-US" b="1" dirty="0" err="1" smtClean="0"/>
              <a:t>Cermat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mengungkapkan</a:t>
            </a:r>
            <a:r>
              <a:rPr lang="en-US" b="1" dirty="0" smtClean="0"/>
              <a:t> </a:t>
            </a:r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data</a:t>
            </a:r>
          </a:p>
          <a:p>
            <a:pPr lvl="1"/>
            <a:r>
              <a:rPr lang="en-US" b="1" dirty="0" err="1" smtClean="0"/>
              <a:t>Sepakati</a:t>
            </a:r>
            <a:r>
              <a:rPr lang="en-US" b="1" dirty="0" smtClean="0"/>
              <a:t> </a:t>
            </a:r>
            <a:r>
              <a:rPr lang="en-US" b="1" dirty="0" err="1" smtClean="0"/>
              <a:t>perjanjian</a:t>
            </a:r>
            <a:r>
              <a:rPr lang="en-US" b="1" dirty="0" smtClean="0"/>
              <a:t> yang </a:t>
            </a:r>
            <a:r>
              <a:rPr lang="en-US" b="1" dirty="0" err="1" smtClean="0"/>
              <a:t>telah</a:t>
            </a:r>
            <a:r>
              <a:rPr lang="en-US" b="1" dirty="0" smtClean="0"/>
              <a:t> </a:t>
            </a:r>
            <a:r>
              <a:rPr lang="en-US" b="1" dirty="0" err="1" smtClean="0"/>
              <a:t>dibuat</a:t>
            </a:r>
            <a:endParaRPr lang="en-US" b="1" dirty="0" smtClean="0"/>
          </a:p>
          <a:p>
            <a:pPr>
              <a:buNone/>
            </a:pPr>
            <a:endParaRPr lang="en-US" sz="4100" b="1" dirty="0" smtClean="0"/>
          </a:p>
          <a:p>
            <a:r>
              <a:rPr lang="en-US" sz="4100" b="1" dirty="0" err="1" smtClean="0"/>
              <a:t>Kerahasiaan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dan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tanpa</a:t>
            </a:r>
            <a:r>
              <a:rPr lang="en-US" sz="4100" b="1" dirty="0" smtClean="0"/>
              <a:t> </a:t>
            </a:r>
            <a:r>
              <a:rPr lang="en-US" sz="4100" b="1" dirty="0" err="1" smtClean="0"/>
              <a:t>Nama</a:t>
            </a:r>
            <a:endParaRPr lang="en-US" sz="4100" b="1" dirty="0" smtClean="0"/>
          </a:p>
          <a:p>
            <a:pPr>
              <a:buNone/>
            </a:pPr>
            <a:endParaRPr lang="en-US" sz="4100" b="1" dirty="0" smtClean="0"/>
          </a:p>
          <a:p>
            <a:pPr lvl="1"/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dipublikasikan</a:t>
            </a:r>
            <a:endParaRPr lang="en-US" b="1" dirty="0" smtClean="0"/>
          </a:p>
          <a:p>
            <a:pPr lvl="1"/>
            <a:r>
              <a:rPr lang="en-US" b="1" dirty="0" err="1" smtClean="0"/>
              <a:t>Responden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diminta</a:t>
            </a:r>
            <a:r>
              <a:rPr lang="en-US" b="1" dirty="0" smtClean="0"/>
              <a:t> </a:t>
            </a:r>
            <a:r>
              <a:rPr lang="en-US" b="1" dirty="0" err="1" smtClean="0"/>
              <a:t>menyebutkan</a:t>
            </a:r>
            <a:r>
              <a:rPr lang="en-US" b="1" dirty="0" smtClean="0"/>
              <a:t> </a:t>
            </a:r>
            <a:r>
              <a:rPr lang="en-US" b="1" dirty="0" err="1" smtClean="0"/>
              <a:t>identitasnya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memberikan</a:t>
            </a:r>
            <a:r>
              <a:rPr lang="en-US" b="1" dirty="0" smtClean="0"/>
              <a:t> data</a:t>
            </a:r>
          </a:p>
          <a:p>
            <a:pPr>
              <a:buNone/>
            </a:pPr>
            <a:endParaRPr lang="en-US" sz="4100" b="1" dirty="0" smtClean="0"/>
          </a:p>
          <a:p>
            <a:r>
              <a:rPr lang="en-US" sz="4100" b="1" dirty="0" err="1" smtClean="0"/>
              <a:t>Kejujuran</a:t>
            </a:r>
            <a:endParaRPr lang="en-US" sz="4100" b="1" dirty="0" smtClean="0"/>
          </a:p>
          <a:p>
            <a:pPr>
              <a:buNone/>
            </a:pPr>
            <a:endParaRPr lang="en-US" sz="4100" b="1" dirty="0" smtClean="0"/>
          </a:p>
          <a:p>
            <a:pPr lvl="1"/>
            <a:r>
              <a:rPr lang="en-US" b="1" dirty="0" err="1" smtClean="0"/>
              <a:t>Informasi</a:t>
            </a:r>
            <a:r>
              <a:rPr lang="en-US" b="1" dirty="0" smtClean="0"/>
              <a:t> yang </a:t>
            </a:r>
            <a:r>
              <a:rPr lang="en-US" b="1" dirty="0" err="1" smtClean="0"/>
              <a:t>disampaikan</a:t>
            </a:r>
            <a:r>
              <a:rPr lang="en-US" b="1" dirty="0" smtClean="0"/>
              <a:t>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temuan</a:t>
            </a:r>
            <a:endParaRPr lang="en-US" b="1" dirty="0" smtClean="0"/>
          </a:p>
          <a:p>
            <a:pPr lvl="1"/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data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yang </a:t>
            </a:r>
            <a:r>
              <a:rPr lang="en-US" b="1" dirty="0" err="1" smtClean="0"/>
              <a:t>disembunyikan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49" y="603226"/>
            <a:ext cx="8265782" cy="68537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3800" b="1" dirty="0" err="1" smtClean="0"/>
              <a:t>wassalam</a:t>
            </a:r>
            <a:endParaRPr lang="en-US" sz="13800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9600" b="1" dirty="0" smtClean="0">
                <a:latin typeface="Informal Roman" pitchFamily="66" charset="0"/>
              </a:rPr>
              <a:t>TERIMA KASIH</a:t>
            </a:r>
            <a:endParaRPr lang="en-US" sz="9600" b="1" dirty="0">
              <a:latin typeface="Informal Roman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08" y="247525"/>
            <a:ext cx="9396890" cy="982390"/>
          </a:xfrm>
        </p:spPr>
        <p:txBody>
          <a:bodyPr/>
          <a:lstStyle/>
          <a:p>
            <a:r>
              <a:rPr lang="en-US" dirty="0" smtClean="0"/>
              <a:t>TEKNIK PENOMORAN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966" y="1389044"/>
            <a:ext cx="7286676" cy="5723018"/>
          </a:xfrm>
          <a:solidFill>
            <a:srgbClr val="FFC000"/>
          </a:solidFill>
        </p:spPr>
        <p:txBody>
          <a:bodyPr/>
          <a:lstStyle/>
          <a:p>
            <a:pPr algn="ctr">
              <a:buNone/>
            </a:pPr>
            <a:r>
              <a:rPr lang="en-US" sz="11000" b="1" dirty="0" smtClean="0"/>
              <a:t>  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1026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478" y="1674796"/>
            <a:ext cx="5438052" cy="5136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1338" y="371302"/>
            <a:ext cx="7929618" cy="7117136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Model 1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	  </a:t>
            </a:r>
            <a:r>
              <a:rPr lang="en-US" dirty="0" err="1" smtClean="0">
                <a:solidFill>
                  <a:schemeClr val="bg1"/>
                </a:solidFill>
              </a:rPr>
              <a:t>Halamn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Judul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ii	  </a:t>
            </a:r>
            <a:r>
              <a:rPr lang="en-US" dirty="0" err="1" smtClean="0">
                <a:solidFill>
                  <a:schemeClr val="bg1"/>
                </a:solidFill>
              </a:rPr>
              <a:t>Halaman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Persembahan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iii  </a:t>
            </a:r>
            <a:r>
              <a:rPr lang="en-US" dirty="0" err="1" smtClean="0">
                <a:solidFill>
                  <a:schemeClr val="bg1"/>
                </a:solidFill>
              </a:rPr>
              <a:t>Abstrak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iv  </a:t>
            </a:r>
            <a:r>
              <a:rPr lang="en-US" dirty="0" err="1" smtClean="0">
                <a:solidFill>
                  <a:schemeClr val="bg1"/>
                </a:solidFill>
              </a:rPr>
              <a:t>Kata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Pengantar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v	 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Isi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vi	 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Tabel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vii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Gambar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BAB I.  PENDAHULUAN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A. </a:t>
            </a:r>
            <a:r>
              <a:rPr lang="en-US" dirty="0" err="1" smtClean="0">
                <a:solidFill>
                  <a:schemeClr val="bg1"/>
                </a:solidFill>
              </a:rPr>
              <a:t>Latar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B. ……..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C. ……..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371309"/>
            <a:ext cx="8413220" cy="6704986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BAB II.  KAJIAN TEORI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A. ………………………..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B. ………………………..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C. ………………………..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BAB III.  METODOLOGI PENELITIAN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A. ………………………..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B. …………………………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C. …………………………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BAB IV.   HASIL PENELITIAN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A. …………………………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B. ………………………….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C. ………………………….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371309"/>
            <a:ext cx="7841716" cy="6704986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BAB  V.  PENUTUP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 A. ………………………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   B. ………………………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viii DAFTAR PUSTAKA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ix   </a:t>
            </a:r>
            <a:r>
              <a:rPr lang="en-US" dirty="0" err="1" smtClean="0">
                <a:solidFill>
                  <a:schemeClr val="bg1"/>
                </a:solidFill>
              </a:rPr>
              <a:t>Lampiran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x    </a:t>
            </a:r>
            <a:r>
              <a:rPr lang="en-US" dirty="0" err="1" smtClean="0">
                <a:solidFill>
                  <a:schemeClr val="bg1"/>
                </a:solidFill>
              </a:rPr>
              <a:t>Riwayat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hidup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Penulis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10" y="317474"/>
            <a:ext cx="8215370" cy="7240912"/>
          </a:xfrm>
          <a:solidFill>
            <a:srgbClr val="002060"/>
          </a:solidFill>
        </p:spPr>
        <p:txBody>
          <a:bodyPr>
            <a:normAutofit fontScale="62500" lnSpcReduction="20000"/>
          </a:bodyPr>
          <a:lstStyle/>
          <a:p>
            <a:pPr marL="590217" indent="-590217">
              <a:buNone/>
            </a:pPr>
            <a:r>
              <a:rPr lang="en-US" b="1" dirty="0" smtClean="0"/>
              <a:t>MODEL 2</a:t>
            </a:r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Judul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I	</a:t>
            </a: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Persembahan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ii	</a:t>
            </a: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Pengesahan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iii	</a:t>
            </a:r>
            <a:r>
              <a:rPr lang="en-US" b="1" dirty="0" err="1" smtClean="0"/>
              <a:t>Abstrak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iv	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Pengantar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v	</a:t>
            </a:r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vi	</a:t>
            </a:r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vii	</a:t>
            </a:r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endParaRPr lang="en-US" b="1" dirty="0" smtClean="0"/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AutoNum type="arabicPeriod"/>
            </a:pPr>
            <a:r>
              <a:rPr lang="en-US" b="1" dirty="0" smtClean="0"/>
              <a:t>PENDAHULUAN</a:t>
            </a:r>
          </a:p>
          <a:p>
            <a:pPr marL="590217" indent="-590217">
              <a:buNone/>
            </a:pPr>
            <a:r>
              <a:rPr lang="en-US" b="1" dirty="0" smtClean="0"/>
              <a:t>	1.1. </a:t>
            </a: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1.2. </a:t>
            </a:r>
            <a:r>
              <a:rPr lang="en-US" b="1" dirty="0" err="1" smtClean="0"/>
              <a:t>Identifikasi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1.3. </a:t>
            </a:r>
            <a:r>
              <a:rPr lang="en-US" b="1" dirty="0" err="1" smtClean="0"/>
              <a:t>Batasan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1.4. </a:t>
            </a: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1.5. </a:t>
            </a:r>
            <a:r>
              <a:rPr lang="en-US" b="1" dirty="0" err="1" smtClean="0"/>
              <a:t>Pertanyaan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1.6.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 marL="590217" indent="-590217">
              <a:buNone/>
            </a:pPr>
            <a:r>
              <a:rPr lang="en-US" b="1" dirty="0" smtClean="0"/>
              <a:t>	1.7. </a:t>
            </a:r>
            <a:r>
              <a:rPr lang="en-US" b="1" dirty="0" err="1" smtClean="0"/>
              <a:t>Manfaat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495079"/>
            <a:ext cx="7698840" cy="658121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590217" indent="-590217">
              <a:buAutoNum type="arabicPeriod" startAt="2"/>
            </a:pPr>
            <a:r>
              <a:rPr lang="en-US" b="1" dirty="0" smtClean="0"/>
              <a:t>KAJIAN TEORI</a:t>
            </a:r>
          </a:p>
          <a:p>
            <a:pPr marL="590217" indent="-590217">
              <a:buNone/>
            </a:pPr>
            <a:r>
              <a:rPr lang="en-US" b="1" dirty="0" smtClean="0"/>
              <a:t>	2.1. …………………………….</a:t>
            </a:r>
          </a:p>
          <a:p>
            <a:pPr marL="590217" indent="-590217">
              <a:buNone/>
            </a:pPr>
            <a:r>
              <a:rPr lang="en-US" b="1" dirty="0" smtClean="0"/>
              <a:t>	2.2. …………………………….</a:t>
            </a:r>
          </a:p>
          <a:p>
            <a:pPr marL="590217" indent="-590217">
              <a:buNone/>
            </a:pPr>
            <a:r>
              <a:rPr lang="en-US" b="1" dirty="0" smtClean="0"/>
              <a:t>	2.3. …………………………….</a:t>
            </a:r>
          </a:p>
          <a:p>
            <a:pPr marL="590217" indent="-590217">
              <a:buAutoNum type="arabicPeriod" startAt="3"/>
            </a:pPr>
            <a:r>
              <a:rPr lang="en-US" b="1" dirty="0" smtClean="0"/>
              <a:t>METODOLOGI PENELITIAN</a:t>
            </a:r>
          </a:p>
          <a:p>
            <a:pPr marL="590217" indent="-590217">
              <a:buNone/>
            </a:pPr>
            <a:r>
              <a:rPr lang="en-US" b="1" dirty="0" smtClean="0"/>
              <a:t>	3.1. …………………………….</a:t>
            </a:r>
          </a:p>
          <a:p>
            <a:pPr marL="590217" indent="-590217">
              <a:buNone/>
            </a:pPr>
            <a:r>
              <a:rPr lang="en-US" b="1" dirty="0" smtClean="0"/>
              <a:t>	3.2. …………………………….</a:t>
            </a:r>
          </a:p>
          <a:p>
            <a:pPr marL="590217" indent="-590217">
              <a:buNone/>
            </a:pPr>
            <a:r>
              <a:rPr lang="en-US" b="1" dirty="0" smtClean="0"/>
              <a:t>	3.2.1. ……………………..</a:t>
            </a:r>
          </a:p>
          <a:p>
            <a:pPr marL="590217" indent="-590217">
              <a:buNone/>
            </a:pPr>
            <a:r>
              <a:rPr lang="en-US" b="1" dirty="0" smtClean="0"/>
              <a:t>	3.2.2. ……………………..</a:t>
            </a:r>
          </a:p>
          <a:p>
            <a:pPr marL="590217" indent="-590217">
              <a:buNone/>
            </a:pPr>
            <a:r>
              <a:rPr lang="en-US" b="1" dirty="0" smtClean="0"/>
              <a:t>	3.2.3. ……………………..</a:t>
            </a:r>
          </a:p>
          <a:p>
            <a:pPr marL="590217" indent="-590217">
              <a:buAutoNum type="arabicPeriod" startAt="4"/>
            </a:pPr>
            <a:r>
              <a:rPr lang="en-US" b="1" dirty="0" smtClean="0"/>
              <a:t>HASIL PENELITIAN</a:t>
            </a:r>
          </a:p>
          <a:p>
            <a:pPr marL="590217" indent="-590217">
              <a:buNone/>
            </a:pPr>
            <a:endParaRPr lang="en-US" b="1" dirty="0" smtClean="0"/>
          </a:p>
          <a:p>
            <a:pPr marL="590217" indent="-590217">
              <a:buAutoNum type="arabicPeriod" startAt="5"/>
            </a:pPr>
            <a:r>
              <a:rPr lang="en-US" b="1" dirty="0" smtClean="0"/>
              <a:t>PENUTUP</a:t>
            </a:r>
          </a:p>
          <a:p>
            <a:pPr marL="590217" indent="-590217">
              <a:buAutoNum type="arabicPeriod" startAt="5"/>
            </a:pPr>
            <a:r>
              <a:rPr lang="en-US" b="1" dirty="0" smtClean="0"/>
              <a:t>DAFTAR PUSTAKA</a:t>
            </a:r>
          </a:p>
          <a:p>
            <a:pPr marL="590217" indent="-590217">
              <a:buAutoNum type="arabicPeriod" startAt="5"/>
            </a:pPr>
            <a:r>
              <a:rPr lang="en-US" b="1" dirty="0" smtClean="0"/>
              <a:t>LAMPIRAN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22050" y="317233"/>
          <a:ext cx="8198906" cy="79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237735"/>
            <a:ext cx="8198906" cy="583855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Penulis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harus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menguasai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kaidah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bahasa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tulis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590217" indent="-590217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</a:rPr>
              <a:t>Pilihan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Kata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Diksi</a:t>
            </a:r>
            <a:r>
              <a:rPr lang="en-US" b="1" dirty="0" smtClean="0">
                <a:solidFill>
                  <a:schemeClr val="bg1"/>
                </a:solidFill>
              </a:rPr>
              <a:t>) </a:t>
            </a:r>
          </a:p>
          <a:p>
            <a:pPr marL="590217" indent="-590217">
              <a:buNone/>
            </a:pPr>
            <a:r>
              <a:rPr lang="en-US" b="1" dirty="0" smtClean="0">
                <a:solidFill>
                  <a:schemeClr val="bg1"/>
                </a:solidFill>
              </a:rPr>
              <a:t>	a . </a:t>
            </a:r>
            <a:r>
              <a:rPr lang="en-US" b="1" dirty="0" err="1" smtClean="0">
                <a:solidFill>
                  <a:schemeClr val="bg1"/>
                </a:solidFill>
              </a:rPr>
              <a:t>Hindari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pemakaian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kata</a:t>
            </a:r>
            <a:r>
              <a:rPr lang="en-US" b="1" dirty="0" smtClean="0">
                <a:solidFill>
                  <a:schemeClr val="bg1"/>
                </a:solidFill>
              </a:rPr>
              <a:t> yang  </a:t>
            </a:r>
            <a:r>
              <a:rPr lang="en-US" b="1" dirty="0" err="1" smtClean="0">
                <a:solidFill>
                  <a:schemeClr val="bg1"/>
                </a:solidFill>
              </a:rPr>
              <a:t>belum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umum</a:t>
            </a:r>
            <a:r>
              <a:rPr lang="en-US" b="1" dirty="0" smtClean="0">
                <a:solidFill>
                  <a:schemeClr val="bg1"/>
                </a:solidFill>
              </a:rPr>
              <a:t> 	  </a:t>
            </a:r>
            <a:r>
              <a:rPr lang="en-US" b="1" dirty="0" err="1" smtClean="0">
                <a:solidFill>
                  <a:schemeClr val="bg1"/>
                </a:solidFill>
              </a:rPr>
              <a:t>digunakan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590217" indent="-590217">
              <a:buNone/>
            </a:pPr>
            <a:r>
              <a:rPr lang="en-US" b="1" dirty="0" smtClean="0">
                <a:solidFill>
                  <a:schemeClr val="bg1"/>
                </a:solidFill>
              </a:rPr>
              <a:t>	b . </a:t>
            </a:r>
            <a:r>
              <a:rPr lang="en-US" b="1" dirty="0" err="1" smtClean="0">
                <a:solidFill>
                  <a:schemeClr val="bg1"/>
                </a:solidFill>
              </a:rPr>
              <a:t>Gunakan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sinonim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kata</a:t>
            </a:r>
            <a:r>
              <a:rPr lang="en-US" b="1" dirty="0" smtClean="0">
                <a:solidFill>
                  <a:schemeClr val="bg1"/>
                </a:solidFill>
              </a:rPr>
              <a:t> yang </a:t>
            </a:r>
          </a:p>
          <a:p>
            <a:pPr marL="590217" indent="-590217">
              <a:buNone/>
            </a:pPr>
            <a:r>
              <a:rPr lang="en-US" b="1" dirty="0" smtClean="0">
                <a:solidFill>
                  <a:schemeClr val="bg1"/>
                </a:solidFill>
              </a:rPr>
              <a:t>		  </a:t>
            </a:r>
            <a:r>
              <a:rPr lang="en-US" b="1" dirty="0" err="1" smtClean="0">
                <a:solidFill>
                  <a:schemeClr val="bg1"/>
                </a:solidFill>
              </a:rPr>
              <a:t>umum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dipakai</a:t>
            </a:r>
            <a:endParaRPr lang="en-US" b="1" dirty="0" smtClean="0">
              <a:solidFill>
                <a:schemeClr val="bg1"/>
              </a:solidFill>
            </a:endParaRPr>
          </a:p>
          <a:p>
            <a:pPr marL="590217" indent="-590217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590217" indent="-590217">
              <a:buNone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tempel</a:t>
            </a:r>
            <a:r>
              <a:rPr lang="en-US" b="1" dirty="0" smtClean="0">
                <a:solidFill>
                  <a:schemeClr val="bg1"/>
                </a:solidFill>
              </a:rPr>
              <a:t> , </a:t>
            </a:r>
            <a:r>
              <a:rPr lang="en-US" b="1" dirty="0" err="1" smtClean="0">
                <a:solidFill>
                  <a:schemeClr val="bg1"/>
                </a:solidFill>
              </a:rPr>
              <a:t>tambal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tutup</a:t>
            </a:r>
            <a:r>
              <a:rPr lang="en-US" b="1" dirty="0" smtClean="0">
                <a:solidFill>
                  <a:schemeClr val="bg1"/>
                </a:solidFill>
              </a:rPr>
              <a:t>,  </a:t>
            </a:r>
          </a:p>
          <a:p>
            <a:pPr marL="590217" indent="-590217">
              <a:buNone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kikis</a:t>
            </a:r>
            <a:r>
              <a:rPr lang="en-US" b="1" dirty="0" smtClean="0">
                <a:solidFill>
                  <a:schemeClr val="bg1"/>
                </a:solidFill>
              </a:rPr>
              <a:t>	, </a:t>
            </a:r>
            <a:r>
              <a:rPr lang="en-US" b="1" dirty="0" err="1" smtClean="0">
                <a:solidFill>
                  <a:schemeClr val="bg1"/>
                </a:solidFill>
              </a:rPr>
              <a:t>gerus</a:t>
            </a:r>
            <a:r>
              <a:rPr lang="en-US" b="1" dirty="0" smtClean="0">
                <a:solidFill>
                  <a:schemeClr val="bg1"/>
                </a:solidFill>
              </a:rPr>
              <a:t> , </a:t>
            </a:r>
            <a:r>
              <a:rPr lang="en-US" b="1" i="1" dirty="0" err="1" smtClean="0">
                <a:solidFill>
                  <a:schemeClr val="bg1"/>
                </a:solidFill>
              </a:rPr>
              <a:t>dibersihkan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317233"/>
            <a:ext cx="8556096" cy="73483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</a:rPr>
              <a:t>Penggunaan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Istilah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Teknis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317606"/>
            <a:ext cx="8556096" cy="575868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4100" dirty="0" err="1" smtClean="0">
                <a:solidFill>
                  <a:schemeClr val="bg1"/>
                </a:solidFill>
              </a:rPr>
              <a:t>Gunakan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istilah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teknis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dalam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bahasa</a:t>
            </a:r>
            <a:r>
              <a:rPr lang="en-US" sz="4100" dirty="0" smtClean="0">
                <a:solidFill>
                  <a:schemeClr val="bg1"/>
                </a:solidFill>
              </a:rPr>
              <a:t> Indonesia</a:t>
            </a:r>
          </a:p>
          <a:p>
            <a:pPr lvl="1"/>
            <a:r>
              <a:rPr lang="en-US" sz="3700" dirty="0" err="1" smtClean="0">
                <a:solidFill>
                  <a:schemeClr val="bg1"/>
                </a:solidFill>
              </a:rPr>
              <a:t>Standart</a:t>
            </a:r>
            <a:r>
              <a:rPr lang="en-US" sz="3700" dirty="0" smtClean="0">
                <a:solidFill>
                  <a:schemeClr val="bg1"/>
                </a:solidFill>
              </a:rPr>
              <a:t> deviation = </a:t>
            </a:r>
            <a:r>
              <a:rPr lang="en-US" sz="3700" dirty="0" err="1" smtClean="0">
                <a:solidFill>
                  <a:schemeClr val="bg1"/>
                </a:solidFill>
              </a:rPr>
              <a:t>simpangan</a:t>
            </a:r>
            <a:r>
              <a:rPr lang="en-US" sz="3700" dirty="0" smtClean="0">
                <a:solidFill>
                  <a:schemeClr val="bg1"/>
                </a:solidFill>
              </a:rPr>
              <a:t> </a:t>
            </a:r>
            <a:r>
              <a:rPr lang="en-US" sz="3700" dirty="0" err="1" smtClean="0">
                <a:solidFill>
                  <a:schemeClr val="bg1"/>
                </a:solidFill>
              </a:rPr>
              <a:t>baku</a:t>
            </a:r>
            <a:endParaRPr lang="en-US" sz="3700" dirty="0" smtClean="0">
              <a:solidFill>
                <a:schemeClr val="bg1"/>
              </a:solidFill>
            </a:endParaRPr>
          </a:p>
          <a:p>
            <a:pPr lvl="1"/>
            <a:r>
              <a:rPr lang="en-US" sz="3700" dirty="0" smtClean="0">
                <a:solidFill>
                  <a:schemeClr val="bg1"/>
                </a:solidFill>
              </a:rPr>
              <a:t>Feedback	= </a:t>
            </a:r>
            <a:r>
              <a:rPr lang="en-US" sz="3700" dirty="0" err="1" smtClean="0">
                <a:solidFill>
                  <a:schemeClr val="bg1"/>
                </a:solidFill>
              </a:rPr>
              <a:t>balikan</a:t>
            </a:r>
            <a:endParaRPr lang="en-US" sz="3700" dirty="0" smtClean="0">
              <a:solidFill>
                <a:schemeClr val="bg1"/>
              </a:solidFill>
            </a:endParaRPr>
          </a:p>
          <a:p>
            <a:r>
              <a:rPr lang="en-US" sz="4100" dirty="0" err="1" smtClean="0">
                <a:solidFill>
                  <a:schemeClr val="bg1"/>
                </a:solidFill>
              </a:rPr>
              <a:t>Istilah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asing</a:t>
            </a:r>
            <a:r>
              <a:rPr lang="en-US" sz="4100" dirty="0" smtClean="0">
                <a:solidFill>
                  <a:schemeClr val="bg1"/>
                </a:solidFill>
              </a:rPr>
              <a:t> yang </a:t>
            </a:r>
            <a:r>
              <a:rPr lang="en-US" sz="4100" dirty="0" err="1" smtClean="0">
                <a:solidFill>
                  <a:schemeClr val="bg1"/>
                </a:solidFill>
              </a:rPr>
              <a:t>belum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ada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padanannya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dalam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bahasa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indonesia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diberi</a:t>
            </a:r>
            <a:r>
              <a:rPr lang="en-US" sz="4100" dirty="0" smtClean="0">
                <a:solidFill>
                  <a:schemeClr val="bg1"/>
                </a:solidFill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</a:rPr>
              <a:t>penjelasan</a:t>
            </a:r>
            <a:endParaRPr lang="en-US" sz="4100" dirty="0" smtClean="0">
              <a:solidFill>
                <a:schemeClr val="bg1"/>
              </a:solidFill>
            </a:endParaRPr>
          </a:p>
          <a:p>
            <a:pPr lvl="1"/>
            <a:r>
              <a:rPr lang="en-US" sz="3700" dirty="0" smtClean="0">
                <a:solidFill>
                  <a:schemeClr val="bg1"/>
                </a:solidFill>
              </a:rPr>
              <a:t>Learner centered instruction = </a:t>
            </a:r>
            <a:r>
              <a:rPr lang="en-US" sz="3700" dirty="0" err="1" smtClean="0">
                <a:solidFill>
                  <a:schemeClr val="bg1"/>
                </a:solidFill>
              </a:rPr>
              <a:t>pembelajaran</a:t>
            </a:r>
            <a:r>
              <a:rPr lang="en-US" sz="3700" dirty="0" smtClean="0">
                <a:solidFill>
                  <a:schemeClr val="bg1"/>
                </a:solidFill>
              </a:rPr>
              <a:t> yang </a:t>
            </a:r>
            <a:r>
              <a:rPr lang="en-US" sz="3700" dirty="0" err="1" smtClean="0">
                <a:solidFill>
                  <a:schemeClr val="bg1"/>
                </a:solidFill>
              </a:rPr>
              <a:t>mengutamakan</a:t>
            </a:r>
            <a:r>
              <a:rPr lang="en-US" sz="3700" dirty="0" smtClean="0">
                <a:solidFill>
                  <a:schemeClr val="bg1"/>
                </a:solidFill>
              </a:rPr>
              <a:t> </a:t>
            </a:r>
            <a:r>
              <a:rPr lang="en-US" sz="3700" dirty="0" err="1" smtClean="0">
                <a:solidFill>
                  <a:schemeClr val="bg1"/>
                </a:solidFill>
              </a:rPr>
              <a:t>keterlibatan</a:t>
            </a:r>
            <a:r>
              <a:rPr lang="en-US" sz="3700" dirty="0" smtClean="0">
                <a:solidFill>
                  <a:schemeClr val="bg1"/>
                </a:solidFill>
              </a:rPr>
              <a:t> </a:t>
            </a:r>
            <a:r>
              <a:rPr lang="en-US" sz="3700" dirty="0" err="1" smtClean="0">
                <a:solidFill>
                  <a:schemeClr val="bg1"/>
                </a:solidFill>
              </a:rPr>
              <a:t>peserta</a:t>
            </a:r>
            <a:r>
              <a:rPr lang="en-US" sz="3700" dirty="0" smtClean="0">
                <a:solidFill>
                  <a:schemeClr val="bg1"/>
                </a:solidFill>
              </a:rPr>
              <a:t> </a:t>
            </a:r>
            <a:r>
              <a:rPr lang="en-US" sz="3700" dirty="0" err="1" smtClean="0">
                <a:solidFill>
                  <a:schemeClr val="bg1"/>
                </a:solidFill>
              </a:rPr>
              <a:t>didik</a:t>
            </a:r>
            <a:endParaRPr lang="en-US" sz="37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Surat Niaga</Template>
  <TotalTime>305</TotalTime>
  <Words>202</Words>
  <Application>Microsoft Office PowerPoint</Application>
  <PresentationFormat>Custom</PresentationFormat>
  <Paragraphs>138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TEKNIK DAN ETIKA PENULISAN LAPORAN PENELITIAN</vt:lpstr>
      <vt:lpstr>TEKNIK PENOMORAN</vt:lpstr>
      <vt:lpstr>Slide 3</vt:lpstr>
      <vt:lpstr>Slide 4</vt:lpstr>
      <vt:lpstr>Slide 5</vt:lpstr>
      <vt:lpstr>Slide 6</vt:lpstr>
      <vt:lpstr>Slide 7</vt:lpstr>
      <vt:lpstr>Slide 8</vt:lpstr>
      <vt:lpstr>2. Penggunaan Istilah Teknis</vt:lpstr>
      <vt:lpstr>Slide 10</vt:lpstr>
      <vt:lpstr>Slide 11</vt:lpstr>
      <vt:lpstr>Slide 12</vt:lpstr>
      <vt:lpstr>Slide 13</vt:lpstr>
      <vt:lpstr>Slide 14</vt:lpstr>
      <vt:lpstr>Slide 15</vt:lpstr>
    </vt:vector>
  </TitlesOfParts>
  <Company>SASTRAWAN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DAN ETIKA PENULISAN LAPORAN PENELITIAN</dc:title>
  <dc:creator>ZULFARDI DARUSSALAM</dc:creator>
  <cp:lastModifiedBy>TOSHIBA</cp:lastModifiedBy>
  <cp:revision>35</cp:revision>
  <dcterms:created xsi:type="dcterms:W3CDTF">2008-11-11T14:59:16Z</dcterms:created>
  <dcterms:modified xsi:type="dcterms:W3CDTF">2022-03-24T03:12:53Z</dcterms:modified>
</cp:coreProperties>
</file>