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1"/>
  </p:notesMasterIdLst>
  <p:sldIdLst>
    <p:sldId id="324" r:id="rId2"/>
    <p:sldId id="256" r:id="rId3"/>
    <p:sldId id="257" r:id="rId4"/>
    <p:sldId id="313" r:id="rId5"/>
    <p:sldId id="325" r:id="rId6"/>
    <p:sldId id="316" r:id="rId7"/>
    <p:sldId id="318" r:id="rId8"/>
    <p:sldId id="319" r:id="rId9"/>
    <p:sldId id="32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322890-FAC2-457B-A564-CCBB0AAACEAE}">
  <a:tblStyle styleId="{55322890-FAC2-457B-A564-CCBB0AAACE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97" d="100"/>
          <a:sy n="97" d="100"/>
        </p:scale>
        <p:origin x="6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589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46d0ea9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46d0ea9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46d0ea9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46d0ea9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46d0ea9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46d0ea9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46d0ea9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46d0ea9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46d0ea9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46d0ea9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46d0ea9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46d0ea9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9c18763aac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9c18763aac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56853" y="346880"/>
            <a:ext cx="1727852" cy="2340601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>
            <a:off x="6573811" y="-401568"/>
            <a:ext cx="1479225" cy="1242621"/>
            <a:chOff x="4649450" y="3501085"/>
            <a:chExt cx="1170736" cy="983475"/>
          </a:xfrm>
        </p:grpSpPr>
        <p:sp>
          <p:nvSpPr>
            <p:cNvPr id="11" name="Google Shape;11;p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73850" y="1919150"/>
            <a:ext cx="57963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310450" y="3408738"/>
            <a:ext cx="45231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-786719" y="2252601"/>
            <a:ext cx="2001689" cy="1608178"/>
            <a:chOff x="4649450" y="3527425"/>
            <a:chExt cx="1224050" cy="983475"/>
          </a:xfrm>
        </p:grpSpPr>
        <p:sp>
          <p:nvSpPr>
            <p:cNvPr id="17" name="Google Shape;17;p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-409500" y="3041439"/>
            <a:ext cx="1727852" cy="2340601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400000" flipH="1">
            <a:off x="468089" y="4209554"/>
            <a:ext cx="1137776" cy="154136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5400000" flipH="1">
            <a:off x="7489631" y="-565322"/>
            <a:ext cx="1726514" cy="233878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10800000">
            <a:off x="8053010" y="1678417"/>
            <a:ext cx="1255875" cy="1009045"/>
            <a:chOff x="4649450" y="3527425"/>
            <a:chExt cx="1224050" cy="983475"/>
          </a:xfrm>
        </p:grpSpPr>
        <p:sp>
          <p:nvSpPr>
            <p:cNvPr id="24" name="Google Shape;24;p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 rot="10800000">
            <a:off x="8297875" y="260505"/>
            <a:ext cx="1277247" cy="17301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8007556" y="2171881"/>
            <a:ext cx="1857882" cy="251674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1456509" y="4634991"/>
            <a:ext cx="1137754" cy="914140"/>
            <a:chOff x="4649450" y="3527425"/>
            <a:chExt cx="1224050" cy="983475"/>
          </a:xfrm>
        </p:grpSpPr>
        <p:sp>
          <p:nvSpPr>
            <p:cNvPr id="30" name="Google Shape;30;p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_1_1_1_1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2"/>
          <p:cNvSpPr/>
          <p:nvPr/>
        </p:nvSpPr>
        <p:spPr>
          <a:xfrm>
            <a:off x="-414566" y="1260425"/>
            <a:ext cx="1462812" cy="198157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32"/>
          <p:cNvGrpSpPr/>
          <p:nvPr/>
        </p:nvGrpSpPr>
        <p:grpSpPr>
          <a:xfrm rot="10800000">
            <a:off x="7292228" y="-173074"/>
            <a:ext cx="1019360" cy="856312"/>
            <a:chOff x="4649450" y="3501085"/>
            <a:chExt cx="1170736" cy="983475"/>
          </a:xfrm>
        </p:grpSpPr>
        <p:sp>
          <p:nvSpPr>
            <p:cNvPr id="901" name="Google Shape;901;p3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-786934" y="2796990"/>
            <a:ext cx="1694575" cy="1361523"/>
            <a:chOff x="4649450" y="3527425"/>
            <a:chExt cx="1224050" cy="983475"/>
          </a:xfrm>
        </p:grpSpPr>
        <p:sp>
          <p:nvSpPr>
            <p:cNvPr id="905" name="Google Shape;905;p3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32"/>
          <p:cNvSpPr/>
          <p:nvPr/>
        </p:nvSpPr>
        <p:spPr>
          <a:xfrm>
            <a:off x="-467370" y="3464685"/>
            <a:ext cx="1462812" cy="198157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2"/>
          <p:cNvSpPr/>
          <p:nvPr/>
        </p:nvSpPr>
        <p:spPr>
          <a:xfrm rot="5400000" flipH="1">
            <a:off x="679909" y="3845523"/>
            <a:ext cx="1660496" cy="2249559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2"/>
          <p:cNvSpPr/>
          <p:nvPr/>
        </p:nvSpPr>
        <p:spPr>
          <a:xfrm rot="-5400000" flipH="1">
            <a:off x="7923469" y="-285816"/>
            <a:ext cx="1189743" cy="161166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32"/>
          <p:cNvGrpSpPr/>
          <p:nvPr/>
        </p:nvGrpSpPr>
        <p:grpSpPr>
          <a:xfrm rot="10800000">
            <a:off x="8311770" y="1260418"/>
            <a:ext cx="865403" cy="695317"/>
            <a:chOff x="4649450" y="3527425"/>
            <a:chExt cx="1224050" cy="983475"/>
          </a:xfrm>
        </p:grpSpPr>
        <p:sp>
          <p:nvSpPr>
            <p:cNvPr id="912" name="Google Shape;912;p3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32"/>
          <p:cNvSpPr/>
          <p:nvPr/>
        </p:nvSpPr>
        <p:spPr>
          <a:xfrm rot="10800000">
            <a:off x="8480403" y="283235"/>
            <a:ext cx="880170" cy="119230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2"/>
          <p:cNvSpPr/>
          <p:nvPr/>
        </p:nvSpPr>
        <p:spPr>
          <a:xfrm rot="10800000">
            <a:off x="8280334" y="1600350"/>
            <a:ext cx="1280295" cy="173432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32"/>
          <p:cNvGrpSpPr/>
          <p:nvPr/>
        </p:nvGrpSpPr>
        <p:grpSpPr>
          <a:xfrm>
            <a:off x="-7960" y="4583288"/>
            <a:ext cx="963205" cy="773896"/>
            <a:chOff x="4649450" y="3527425"/>
            <a:chExt cx="1224050" cy="983475"/>
          </a:xfrm>
        </p:grpSpPr>
        <p:sp>
          <p:nvSpPr>
            <p:cNvPr id="918" name="Google Shape;918;p3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4656211" y="3734789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6520300" y="4742058"/>
            <a:ext cx="450323" cy="449885"/>
            <a:chOff x="4887569" y="4595026"/>
            <a:chExt cx="381145" cy="381032"/>
          </a:xfrm>
        </p:grpSpPr>
        <p:sp>
          <p:nvSpPr>
            <p:cNvPr id="35" name="Google Shape;35;p3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1994675" y="1945160"/>
            <a:ext cx="21756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620525" y="1828613"/>
            <a:ext cx="1459200" cy="7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r>
              <a:t>xx%</a:t>
            </a:r>
          </a:p>
        </p:txBody>
      </p:sp>
      <p:grpSp>
        <p:nvGrpSpPr>
          <p:cNvPr id="58" name="Google Shape;58;p3"/>
          <p:cNvGrpSpPr/>
          <p:nvPr/>
        </p:nvGrpSpPr>
        <p:grpSpPr>
          <a:xfrm>
            <a:off x="6520300" y="4742058"/>
            <a:ext cx="450323" cy="449885"/>
            <a:chOff x="4887569" y="4595026"/>
            <a:chExt cx="381145" cy="381032"/>
          </a:xfrm>
        </p:grpSpPr>
        <p:sp>
          <p:nvSpPr>
            <p:cNvPr id="59" name="Google Shape;59;p3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80" name="Google Shape;80;p3"/>
          <p:cNvSpPr/>
          <p:nvPr/>
        </p:nvSpPr>
        <p:spPr>
          <a:xfrm flipH="1">
            <a:off x="7801668" y="777675"/>
            <a:ext cx="1220894" cy="165386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 flipH="1">
            <a:off x="7841255" y="2124165"/>
            <a:ext cx="1414390" cy="1136307"/>
            <a:chOff x="4649450" y="3527425"/>
            <a:chExt cx="1224050" cy="983475"/>
          </a:xfrm>
        </p:grpSpPr>
        <p:sp>
          <p:nvSpPr>
            <p:cNvPr id="82" name="Google Shape;82;p3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7913985" y="2593942"/>
            <a:ext cx="1414414" cy="191600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rot="-5400000">
            <a:off x="8219206" y="4367378"/>
            <a:ext cx="803967" cy="108907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rot="5400000">
            <a:off x="47341" y="-667214"/>
            <a:ext cx="1177625" cy="159534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 flipH="1">
            <a:off x="-359666" y="719282"/>
            <a:ext cx="949251" cy="762685"/>
            <a:chOff x="4649450" y="3527425"/>
            <a:chExt cx="1224050" cy="983475"/>
          </a:xfrm>
        </p:grpSpPr>
        <p:sp>
          <p:nvSpPr>
            <p:cNvPr id="89" name="Google Shape;89;p3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3"/>
          <p:cNvSpPr/>
          <p:nvPr/>
        </p:nvSpPr>
        <p:spPr>
          <a:xfrm rot="10800000" flipH="1">
            <a:off x="-197523" y="-103823"/>
            <a:ext cx="871249" cy="118012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 flipH="1">
            <a:off x="8276759" y="3925536"/>
            <a:ext cx="1051459" cy="844805"/>
            <a:chOff x="4649450" y="3527425"/>
            <a:chExt cx="1224050" cy="983475"/>
          </a:xfrm>
        </p:grpSpPr>
        <p:sp>
          <p:nvSpPr>
            <p:cNvPr id="94" name="Google Shape;94;p3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778500" y="1424000"/>
            <a:ext cx="76488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99" name="Google Shape;99;p4"/>
          <p:cNvGrpSpPr/>
          <p:nvPr/>
        </p:nvGrpSpPr>
        <p:grpSpPr>
          <a:xfrm rot="10800000">
            <a:off x="7535961" y="-269332"/>
            <a:ext cx="931789" cy="782748"/>
            <a:chOff x="4649450" y="3501085"/>
            <a:chExt cx="1170736" cy="983475"/>
          </a:xfrm>
        </p:grpSpPr>
        <p:sp>
          <p:nvSpPr>
            <p:cNvPr id="100" name="Google Shape;100;p4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4"/>
          <p:cNvSpPr/>
          <p:nvPr/>
        </p:nvSpPr>
        <p:spPr>
          <a:xfrm>
            <a:off x="-276875" y="3855657"/>
            <a:ext cx="978678" cy="132574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5400000" flipH="1">
            <a:off x="75661" y="4687311"/>
            <a:ext cx="644422" cy="87305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5400000" flipH="1">
            <a:off x="8113268" y="-372123"/>
            <a:ext cx="1087444" cy="147308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10800000">
            <a:off x="8468280" y="1041249"/>
            <a:ext cx="790981" cy="635522"/>
            <a:chOff x="4649450" y="3527425"/>
            <a:chExt cx="1224050" cy="983475"/>
          </a:xfrm>
        </p:grpSpPr>
        <p:sp>
          <p:nvSpPr>
            <p:cNvPr id="107" name="Google Shape;107;p4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4"/>
          <p:cNvSpPr/>
          <p:nvPr/>
        </p:nvSpPr>
        <p:spPr>
          <a:xfrm rot="10800000">
            <a:off x="8622333" y="148018"/>
            <a:ext cx="804487" cy="108978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 rot="10800000">
            <a:off x="8439485" y="1351926"/>
            <a:ext cx="1170190" cy="158517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930900" y="605225"/>
            <a:ext cx="59505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>
            <a:spLocks noGrp="1"/>
          </p:cNvSpPr>
          <p:nvPr>
            <p:ph type="title" hasCustomPrompt="1"/>
          </p:nvPr>
        </p:nvSpPr>
        <p:spPr>
          <a:xfrm>
            <a:off x="2510174" y="492028"/>
            <a:ext cx="1459200" cy="7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r>
              <a:t>xx%</a:t>
            </a:r>
          </a:p>
        </p:txBody>
      </p:sp>
      <p:grpSp>
        <p:nvGrpSpPr>
          <p:cNvPr id="229" name="Google Shape;229;p9"/>
          <p:cNvGrpSpPr/>
          <p:nvPr/>
        </p:nvGrpSpPr>
        <p:grpSpPr>
          <a:xfrm>
            <a:off x="6520300" y="4742058"/>
            <a:ext cx="450323" cy="449885"/>
            <a:chOff x="4887569" y="4595026"/>
            <a:chExt cx="381145" cy="381032"/>
          </a:xfrm>
        </p:grpSpPr>
        <p:sp>
          <p:nvSpPr>
            <p:cNvPr id="230" name="Google Shape;230;p9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251" name="Google Shape;251;p9"/>
          <p:cNvSpPr txBox="1">
            <a:spLocks noGrp="1"/>
          </p:cNvSpPr>
          <p:nvPr>
            <p:ph type="title" idx="2"/>
          </p:nvPr>
        </p:nvSpPr>
        <p:spPr>
          <a:xfrm>
            <a:off x="4000500" y="605225"/>
            <a:ext cx="26931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2" name="Google Shape;252;p9"/>
          <p:cNvSpPr/>
          <p:nvPr/>
        </p:nvSpPr>
        <p:spPr>
          <a:xfrm rot="10800000" flipH="1">
            <a:off x="-379363" y="2210351"/>
            <a:ext cx="1526229" cy="206737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 rot="10800000" flipH="1">
            <a:off x="-621477" y="1291315"/>
            <a:ext cx="1768018" cy="1420433"/>
            <a:chOff x="4649450" y="3527425"/>
            <a:chExt cx="1224050" cy="983475"/>
          </a:xfrm>
        </p:grpSpPr>
        <p:sp>
          <p:nvSpPr>
            <p:cNvPr id="254" name="Google Shape;254;p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9"/>
          <p:cNvSpPr/>
          <p:nvPr/>
        </p:nvSpPr>
        <p:spPr>
          <a:xfrm rot="10800000" flipH="1">
            <a:off x="-288050" y="-52570"/>
            <a:ext cx="1526229" cy="206737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rot="5400000">
            <a:off x="327786" y="-658075"/>
            <a:ext cx="1407871" cy="190724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9"/>
          <p:cNvGrpSpPr/>
          <p:nvPr/>
        </p:nvGrpSpPr>
        <p:grpSpPr>
          <a:xfrm rot="10800000" flipH="1">
            <a:off x="1360085" y="-200139"/>
            <a:ext cx="1004945" cy="807433"/>
            <a:chOff x="4649450" y="3527425"/>
            <a:chExt cx="1224050" cy="983475"/>
          </a:xfrm>
        </p:grpSpPr>
        <p:sp>
          <p:nvSpPr>
            <p:cNvPr id="260" name="Google Shape;260;p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9"/>
          <p:cNvSpPr/>
          <p:nvPr/>
        </p:nvSpPr>
        <p:spPr>
          <a:xfrm flipH="1">
            <a:off x="7796137" y="3177326"/>
            <a:ext cx="1526229" cy="206737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MAIN_POINT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1143000" y="1228350"/>
            <a:ext cx="68580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4" name="Google Shape;404;p15"/>
          <p:cNvSpPr/>
          <p:nvPr/>
        </p:nvSpPr>
        <p:spPr>
          <a:xfrm rot="-5400000">
            <a:off x="6123141" y="3933034"/>
            <a:ext cx="1121717" cy="151951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15"/>
          <p:cNvGrpSpPr/>
          <p:nvPr/>
        </p:nvGrpSpPr>
        <p:grpSpPr>
          <a:xfrm rot="5400000">
            <a:off x="-407222" y="1123394"/>
            <a:ext cx="1091217" cy="899093"/>
            <a:chOff x="4626556" y="3501085"/>
            <a:chExt cx="1193630" cy="983475"/>
          </a:xfrm>
        </p:grpSpPr>
        <p:sp>
          <p:nvSpPr>
            <p:cNvPr id="406" name="Google Shape;406;p15"/>
            <p:cNvSpPr/>
            <p:nvPr/>
          </p:nvSpPr>
          <p:spPr>
            <a:xfrm>
              <a:off x="4626556" y="4118393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809818" y="3586908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15"/>
          <p:cNvGrpSpPr/>
          <p:nvPr/>
        </p:nvGrpSpPr>
        <p:grpSpPr>
          <a:xfrm rot="-5400000">
            <a:off x="7033878" y="4296163"/>
            <a:ext cx="1299451" cy="1044057"/>
            <a:chOff x="4649450" y="3527425"/>
            <a:chExt cx="1224050" cy="983475"/>
          </a:xfrm>
        </p:grpSpPr>
        <p:sp>
          <p:nvSpPr>
            <p:cNvPr id="410" name="Google Shape;410;p15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15"/>
          <p:cNvSpPr/>
          <p:nvPr/>
        </p:nvSpPr>
        <p:spPr>
          <a:xfrm rot="-5400000">
            <a:off x="7872422" y="3902293"/>
            <a:ext cx="1121717" cy="151951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8490272" y="3745667"/>
            <a:ext cx="738618" cy="100065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 flipH="1">
            <a:off x="-258516" y="-299425"/>
            <a:ext cx="1249219" cy="169223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15"/>
          <p:cNvGrpSpPr/>
          <p:nvPr/>
        </p:nvGrpSpPr>
        <p:grpSpPr>
          <a:xfrm rot="5400000">
            <a:off x="1054076" y="-55625"/>
            <a:ext cx="908735" cy="730132"/>
            <a:chOff x="4649450" y="3527425"/>
            <a:chExt cx="1224050" cy="983475"/>
          </a:xfrm>
        </p:grpSpPr>
        <p:sp>
          <p:nvSpPr>
            <p:cNvPr id="417" name="Google Shape;417;p15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15"/>
          <p:cNvSpPr/>
          <p:nvPr/>
        </p:nvSpPr>
        <p:spPr>
          <a:xfrm rot="5400000">
            <a:off x="281375" y="-501557"/>
            <a:ext cx="924183" cy="125192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"/>
          <p:cNvSpPr/>
          <p:nvPr/>
        </p:nvSpPr>
        <p:spPr>
          <a:xfrm rot="5400000">
            <a:off x="1833339" y="-710152"/>
            <a:ext cx="1344232" cy="182103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 rot="-5400000">
            <a:off x="8464663" y="3128411"/>
            <a:ext cx="1067739" cy="877850"/>
            <a:chOff x="4649450" y="3527425"/>
            <a:chExt cx="1224050" cy="983475"/>
          </a:xfrm>
        </p:grpSpPr>
        <p:sp>
          <p:nvSpPr>
            <p:cNvPr id="423" name="Google Shape;423;p15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2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9"/>
          <p:cNvSpPr/>
          <p:nvPr/>
        </p:nvSpPr>
        <p:spPr>
          <a:xfrm>
            <a:off x="-456853" y="346880"/>
            <a:ext cx="1727852" cy="2340601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9"/>
          <p:cNvGrpSpPr/>
          <p:nvPr/>
        </p:nvGrpSpPr>
        <p:grpSpPr>
          <a:xfrm rot="10800000">
            <a:off x="6573811" y="-401568"/>
            <a:ext cx="1479225" cy="1242621"/>
            <a:chOff x="4649450" y="3501085"/>
            <a:chExt cx="1170736" cy="983475"/>
          </a:xfrm>
        </p:grpSpPr>
        <p:sp>
          <p:nvSpPr>
            <p:cNvPr id="810" name="Google Shape;810;p2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29"/>
          <p:cNvGrpSpPr/>
          <p:nvPr/>
        </p:nvGrpSpPr>
        <p:grpSpPr>
          <a:xfrm>
            <a:off x="-786719" y="2252601"/>
            <a:ext cx="2001689" cy="1608178"/>
            <a:chOff x="4649450" y="3527425"/>
            <a:chExt cx="1224050" cy="983475"/>
          </a:xfrm>
        </p:grpSpPr>
        <p:sp>
          <p:nvSpPr>
            <p:cNvPr id="814" name="Google Shape;814;p2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9"/>
          <p:cNvSpPr/>
          <p:nvPr/>
        </p:nvSpPr>
        <p:spPr>
          <a:xfrm>
            <a:off x="-409500" y="3041439"/>
            <a:ext cx="1727852" cy="2340601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rot="5400000" flipH="1">
            <a:off x="468089" y="4209554"/>
            <a:ext cx="1137776" cy="154136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rot="-5400000" flipH="1">
            <a:off x="7489631" y="-565322"/>
            <a:ext cx="1726514" cy="233878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29"/>
          <p:cNvGrpSpPr/>
          <p:nvPr/>
        </p:nvGrpSpPr>
        <p:grpSpPr>
          <a:xfrm rot="10800000">
            <a:off x="8053010" y="1678417"/>
            <a:ext cx="1255875" cy="1009045"/>
            <a:chOff x="4649450" y="3527425"/>
            <a:chExt cx="1224050" cy="983475"/>
          </a:xfrm>
        </p:grpSpPr>
        <p:sp>
          <p:nvSpPr>
            <p:cNvPr id="821" name="Google Shape;821;p2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29"/>
          <p:cNvSpPr/>
          <p:nvPr/>
        </p:nvSpPr>
        <p:spPr>
          <a:xfrm rot="10800000">
            <a:off x="8297875" y="260505"/>
            <a:ext cx="1277247" cy="17301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9"/>
          <p:cNvSpPr/>
          <p:nvPr/>
        </p:nvSpPr>
        <p:spPr>
          <a:xfrm rot="10800000">
            <a:off x="8007556" y="2171881"/>
            <a:ext cx="1857882" cy="251674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29"/>
          <p:cNvGrpSpPr/>
          <p:nvPr/>
        </p:nvGrpSpPr>
        <p:grpSpPr>
          <a:xfrm>
            <a:off x="1456509" y="4634991"/>
            <a:ext cx="1137754" cy="914140"/>
            <a:chOff x="4649450" y="3527425"/>
            <a:chExt cx="1224050" cy="983475"/>
          </a:xfrm>
        </p:grpSpPr>
        <p:sp>
          <p:nvSpPr>
            <p:cNvPr id="827" name="Google Shape;827;p2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21_1_2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0"/>
          <p:cNvSpPr/>
          <p:nvPr/>
        </p:nvSpPr>
        <p:spPr>
          <a:xfrm rot="5400000">
            <a:off x="2155410" y="-303306"/>
            <a:ext cx="1352261" cy="183191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30"/>
          <p:cNvGrpSpPr/>
          <p:nvPr/>
        </p:nvGrpSpPr>
        <p:grpSpPr>
          <a:xfrm rot="10800000">
            <a:off x="6573811" y="-401568"/>
            <a:ext cx="1479225" cy="1242621"/>
            <a:chOff x="4649450" y="3501085"/>
            <a:chExt cx="1170736" cy="983475"/>
          </a:xfrm>
        </p:grpSpPr>
        <p:sp>
          <p:nvSpPr>
            <p:cNvPr id="833" name="Google Shape;833;p30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 rot="5400000">
            <a:off x="843699" y="-167799"/>
            <a:ext cx="1566539" cy="1258553"/>
            <a:chOff x="4649450" y="3527425"/>
            <a:chExt cx="1224050" cy="983475"/>
          </a:xfrm>
        </p:grpSpPr>
        <p:sp>
          <p:nvSpPr>
            <p:cNvPr id="837" name="Google Shape;837;p30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0"/>
          <p:cNvSpPr/>
          <p:nvPr/>
        </p:nvSpPr>
        <p:spPr>
          <a:xfrm rot="5400000">
            <a:off x="46552" y="-266247"/>
            <a:ext cx="1352261" cy="183191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"/>
          <p:cNvSpPr/>
          <p:nvPr/>
        </p:nvSpPr>
        <p:spPr>
          <a:xfrm rot="10800000" flipH="1">
            <a:off x="-323965" y="502387"/>
            <a:ext cx="890430" cy="120640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0"/>
          <p:cNvSpPr/>
          <p:nvPr/>
        </p:nvSpPr>
        <p:spPr>
          <a:xfrm rot="-5400000" flipH="1">
            <a:off x="7489631" y="-565322"/>
            <a:ext cx="1726514" cy="233878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30"/>
          <p:cNvGrpSpPr/>
          <p:nvPr/>
        </p:nvGrpSpPr>
        <p:grpSpPr>
          <a:xfrm rot="10800000">
            <a:off x="8053010" y="1678417"/>
            <a:ext cx="1255875" cy="1009045"/>
            <a:chOff x="4649450" y="3527425"/>
            <a:chExt cx="1224050" cy="983475"/>
          </a:xfrm>
        </p:grpSpPr>
        <p:sp>
          <p:nvSpPr>
            <p:cNvPr id="844" name="Google Shape;844;p30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30"/>
          <p:cNvSpPr/>
          <p:nvPr/>
        </p:nvSpPr>
        <p:spPr>
          <a:xfrm rot="10800000">
            <a:off x="8297875" y="260505"/>
            <a:ext cx="1277247" cy="17301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0"/>
          <p:cNvSpPr/>
          <p:nvPr/>
        </p:nvSpPr>
        <p:spPr>
          <a:xfrm rot="10800000">
            <a:off x="8007556" y="2171881"/>
            <a:ext cx="1857882" cy="251674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30"/>
          <p:cNvGrpSpPr/>
          <p:nvPr/>
        </p:nvGrpSpPr>
        <p:grpSpPr>
          <a:xfrm rot="5400000">
            <a:off x="-411660" y="1521699"/>
            <a:ext cx="890496" cy="715478"/>
            <a:chOff x="4649450" y="3527425"/>
            <a:chExt cx="1224050" cy="983475"/>
          </a:xfrm>
        </p:grpSpPr>
        <p:sp>
          <p:nvSpPr>
            <p:cNvPr id="850" name="Google Shape;850;p30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_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31"/>
          <p:cNvGrpSpPr/>
          <p:nvPr/>
        </p:nvGrpSpPr>
        <p:grpSpPr>
          <a:xfrm rot="10800000" flipH="1">
            <a:off x="6469468" y="16495"/>
            <a:ext cx="443348" cy="442912"/>
            <a:chOff x="4887569" y="4595026"/>
            <a:chExt cx="381145" cy="381032"/>
          </a:xfrm>
        </p:grpSpPr>
        <p:sp>
          <p:nvSpPr>
            <p:cNvPr id="855" name="Google Shape;855;p31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876" name="Google Shape;876;p31"/>
          <p:cNvSpPr/>
          <p:nvPr/>
        </p:nvSpPr>
        <p:spPr>
          <a:xfrm rot="10800000">
            <a:off x="7737102" y="2481981"/>
            <a:ext cx="1701088" cy="230444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31"/>
          <p:cNvGrpSpPr/>
          <p:nvPr/>
        </p:nvGrpSpPr>
        <p:grpSpPr>
          <a:xfrm rot="10800000" flipH="1">
            <a:off x="1025682" y="-401568"/>
            <a:ext cx="1479225" cy="1242621"/>
            <a:chOff x="4649450" y="3501085"/>
            <a:chExt cx="1170736" cy="983475"/>
          </a:xfrm>
        </p:grpSpPr>
        <p:sp>
          <p:nvSpPr>
            <p:cNvPr id="878" name="Google Shape;878;p31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1"/>
          <p:cNvGrpSpPr/>
          <p:nvPr/>
        </p:nvGrpSpPr>
        <p:grpSpPr>
          <a:xfrm rot="10800000">
            <a:off x="7792232" y="1326924"/>
            <a:ext cx="1970721" cy="1583296"/>
            <a:chOff x="4649450" y="3527425"/>
            <a:chExt cx="1224050" cy="983475"/>
          </a:xfrm>
        </p:grpSpPr>
        <p:sp>
          <p:nvSpPr>
            <p:cNvPr id="882" name="Google Shape;882;p31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31"/>
          <p:cNvSpPr/>
          <p:nvPr/>
        </p:nvSpPr>
        <p:spPr>
          <a:xfrm rot="10800000">
            <a:off x="7690482" y="-170907"/>
            <a:ext cx="1701088" cy="230444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1"/>
          <p:cNvSpPr/>
          <p:nvPr/>
        </p:nvSpPr>
        <p:spPr>
          <a:xfrm rot="-5400000" flipH="1">
            <a:off x="7407383" y="-534038"/>
            <a:ext cx="1120156" cy="15174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1"/>
          <p:cNvSpPr/>
          <p:nvPr/>
        </p:nvSpPr>
        <p:spPr>
          <a:xfrm rot="5400000">
            <a:off x="-137427" y="-565322"/>
            <a:ext cx="1726514" cy="233878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31"/>
          <p:cNvGrpSpPr/>
          <p:nvPr/>
        </p:nvGrpSpPr>
        <p:grpSpPr>
          <a:xfrm rot="10800000" flipH="1">
            <a:off x="-230168" y="1678417"/>
            <a:ext cx="1255875" cy="1009045"/>
            <a:chOff x="4649450" y="3527425"/>
            <a:chExt cx="1224050" cy="983475"/>
          </a:xfrm>
        </p:grpSpPr>
        <p:sp>
          <p:nvSpPr>
            <p:cNvPr id="889" name="Google Shape;889;p31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31"/>
          <p:cNvSpPr/>
          <p:nvPr/>
        </p:nvSpPr>
        <p:spPr>
          <a:xfrm rot="10800000" flipH="1">
            <a:off x="-496404" y="260505"/>
            <a:ext cx="1277247" cy="17301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1"/>
          <p:cNvSpPr/>
          <p:nvPr/>
        </p:nvSpPr>
        <p:spPr>
          <a:xfrm rot="10800000" flipH="1">
            <a:off x="-786719" y="2171881"/>
            <a:ext cx="1857882" cy="251674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 rot="10800000">
            <a:off x="6434392" y="-335257"/>
            <a:ext cx="1120128" cy="899978"/>
            <a:chOff x="4649450" y="3527425"/>
            <a:chExt cx="1224050" cy="983475"/>
          </a:xfrm>
        </p:grpSpPr>
        <p:sp>
          <p:nvSpPr>
            <p:cNvPr id="895" name="Google Shape;895;p31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3125" y="600575"/>
            <a:ext cx="685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ue Ellen Francisco"/>
              <a:buNone/>
              <a:defRPr sz="300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5250" y="2747175"/>
            <a:ext cx="73320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1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14350"/>
            <a:ext cx="5796300" cy="1066500"/>
          </a:xfrm>
        </p:spPr>
        <p:txBody>
          <a:bodyPr/>
          <a:lstStyle/>
          <a:p>
            <a:r>
              <a:rPr lang="id-ID" sz="3200" dirty="0"/>
              <a:t>KELOMPOK 3B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1580850"/>
            <a:ext cx="4800600" cy="4584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id-ID" dirty="0"/>
              <a:t>ANAFIS AL – GHANI :          21254323023</a:t>
            </a:r>
          </a:p>
          <a:p>
            <a:pPr algn="l">
              <a:buFont typeface="Wingdings" pitchFamily="2" charset="2"/>
              <a:buChar char="Ø"/>
            </a:pPr>
            <a:r>
              <a:rPr lang="id-ID" dirty="0"/>
              <a:t>INDRA FARHAN :                 21254323028</a:t>
            </a:r>
          </a:p>
          <a:p>
            <a:pPr algn="l">
              <a:buFont typeface="Wingdings" pitchFamily="2" charset="2"/>
              <a:buChar char="Ø"/>
            </a:pPr>
            <a:r>
              <a:rPr lang="id-ID" dirty="0"/>
              <a:t>M. GHOZI SYAH PUTRA :    21254323029</a:t>
            </a:r>
          </a:p>
          <a:p>
            <a:pPr algn="l">
              <a:buFont typeface="Wingdings" pitchFamily="2" charset="2"/>
              <a:buChar char="Ø"/>
            </a:pPr>
            <a:r>
              <a:rPr lang="id-ID" dirty="0"/>
              <a:t>M. WALDY RAHMAN :          21254323030</a:t>
            </a:r>
          </a:p>
          <a:p>
            <a:pPr algn="l">
              <a:buFont typeface="Wingdings" pitchFamily="2" charset="2"/>
              <a:buChar char="Ø"/>
            </a:pPr>
            <a:r>
              <a:rPr lang="id-ID" dirty="0"/>
              <a:t>RAYYA ADE AVRILLIANA :  21254323031</a:t>
            </a:r>
          </a:p>
          <a:p>
            <a:pPr algn="l">
              <a:buFont typeface="Wingdings" pitchFamily="2" charset="2"/>
              <a:buChar char="Ø"/>
            </a:pPr>
            <a:r>
              <a:rPr lang="id-ID" dirty="0"/>
              <a:t>RENDI AKBAR :                    21254323032</a:t>
            </a:r>
          </a:p>
          <a:p>
            <a:pPr algn="l">
              <a:buFont typeface="Wingdings" pitchFamily="2" charset="2"/>
              <a:buChar char="Ø"/>
            </a:pPr>
            <a:r>
              <a:rPr lang="id-ID" dirty="0"/>
              <a:t>WENDI IRAWAN :                 21254323033</a:t>
            </a:r>
          </a:p>
          <a:p>
            <a:pPr algn="l">
              <a:buFont typeface="Wingdings" pitchFamily="2" charset="2"/>
              <a:buChar char="Ø"/>
            </a:pPr>
            <a:r>
              <a:rPr lang="id-ID" dirty="0"/>
              <a:t>M. RAIHAN PUTRA :             21254323035</a:t>
            </a:r>
          </a:p>
        </p:txBody>
      </p:sp>
    </p:spTree>
    <p:extLst>
      <p:ext uri="{BB962C8B-B14F-4D97-AF65-F5344CB8AC3E}">
        <p14:creationId xmlns:p14="http://schemas.microsoft.com/office/powerpoint/2010/main" val="335982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/>
          <p:nvPr/>
        </p:nvSpPr>
        <p:spPr>
          <a:xfrm>
            <a:off x="1673850" y="1798100"/>
            <a:ext cx="5796299" cy="1339921"/>
          </a:xfrm>
          <a:custGeom>
            <a:avLst/>
            <a:gdLst/>
            <a:ahLst/>
            <a:cxnLst/>
            <a:rect l="l" t="t" r="r" b="b"/>
            <a:pathLst>
              <a:path w="45103" h="8608" extrusionOk="0">
                <a:moveTo>
                  <a:pt x="2650" y="2959"/>
                </a:moveTo>
                <a:cubicBezTo>
                  <a:pt x="2628" y="2960"/>
                  <a:pt x="2604" y="2963"/>
                  <a:pt x="2579" y="2968"/>
                </a:cubicBezTo>
                <a:cubicBezTo>
                  <a:pt x="2603" y="2965"/>
                  <a:pt x="2627" y="2962"/>
                  <a:pt x="2650" y="2959"/>
                </a:cubicBezTo>
                <a:close/>
                <a:moveTo>
                  <a:pt x="3823" y="7559"/>
                </a:moveTo>
                <a:cubicBezTo>
                  <a:pt x="3821" y="7559"/>
                  <a:pt x="3819" y="7559"/>
                  <a:pt x="3817" y="7559"/>
                </a:cubicBezTo>
                <a:cubicBezTo>
                  <a:pt x="3819" y="7559"/>
                  <a:pt x="3821" y="7559"/>
                  <a:pt x="3823" y="7559"/>
                </a:cubicBezTo>
                <a:close/>
                <a:moveTo>
                  <a:pt x="43285" y="0"/>
                </a:moveTo>
                <a:cubicBezTo>
                  <a:pt x="43179" y="0"/>
                  <a:pt x="43056" y="17"/>
                  <a:pt x="42916" y="54"/>
                </a:cubicBezTo>
                <a:cubicBezTo>
                  <a:pt x="29297" y="1032"/>
                  <a:pt x="16191" y="1188"/>
                  <a:pt x="2650" y="2959"/>
                </a:cubicBezTo>
                <a:lnTo>
                  <a:pt x="2650" y="2959"/>
                </a:lnTo>
                <a:cubicBezTo>
                  <a:pt x="2660" y="2958"/>
                  <a:pt x="2669" y="2958"/>
                  <a:pt x="2678" y="2958"/>
                </a:cubicBezTo>
                <a:cubicBezTo>
                  <a:pt x="2764" y="2958"/>
                  <a:pt x="2839" y="2982"/>
                  <a:pt x="2915" y="3020"/>
                </a:cubicBezTo>
                <a:cubicBezTo>
                  <a:pt x="2399" y="3020"/>
                  <a:pt x="1754" y="3277"/>
                  <a:pt x="955" y="3690"/>
                </a:cubicBezTo>
                <a:lnTo>
                  <a:pt x="2863" y="3690"/>
                </a:lnTo>
                <a:cubicBezTo>
                  <a:pt x="2753" y="3722"/>
                  <a:pt x="2624" y="3731"/>
                  <a:pt x="2484" y="3731"/>
                </a:cubicBezTo>
                <a:cubicBezTo>
                  <a:pt x="2331" y="3731"/>
                  <a:pt x="2164" y="3721"/>
                  <a:pt x="1996" y="3721"/>
                </a:cubicBezTo>
                <a:cubicBezTo>
                  <a:pt x="1460" y="3721"/>
                  <a:pt x="907" y="3824"/>
                  <a:pt x="697" y="4696"/>
                </a:cubicBezTo>
                <a:cubicBezTo>
                  <a:pt x="629" y="4684"/>
                  <a:pt x="569" y="4677"/>
                  <a:pt x="515" y="4677"/>
                </a:cubicBezTo>
                <a:cubicBezTo>
                  <a:pt x="112" y="4677"/>
                  <a:pt x="52" y="5031"/>
                  <a:pt x="52" y="5986"/>
                </a:cubicBezTo>
                <a:cubicBezTo>
                  <a:pt x="52" y="6089"/>
                  <a:pt x="26" y="6192"/>
                  <a:pt x="0" y="6192"/>
                </a:cubicBezTo>
                <a:lnTo>
                  <a:pt x="155" y="6192"/>
                </a:lnTo>
                <a:cubicBezTo>
                  <a:pt x="167" y="7154"/>
                  <a:pt x="649" y="7401"/>
                  <a:pt x="1324" y="7401"/>
                </a:cubicBezTo>
                <a:cubicBezTo>
                  <a:pt x="2033" y="7401"/>
                  <a:pt x="2955" y="7129"/>
                  <a:pt x="3769" y="7129"/>
                </a:cubicBezTo>
                <a:cubicBezTo>
                  <a:pt x="3882" y="7129"/>
                  <a:pt x="3993" y="7134"/>
                  <a:pt x="4101" y="7146"/>
                </a:cubicBezTo>
                <a:cubicBezTo>
                  <a:pt x="4000" y="7374"/>
                  <a:pt x="3923" y="7552"/>
                  <a:pt x="3823" y="7559"/>
                </a:cubicBezTo>
                <a:lnTo>
                  <a:pt x="3823" y="7559"/>
                </a:lnTo>
                <a:cubicBezTo>
                  <a:pt x="5394" y="7507"/>
                  <a:pt x="6940" y="7404"/>
                  <a:pt x="8511" y="7327"/>
                </a:cubicBezTo>
                <a:lnTo>
                  <a:pt x="8511" y="7327"/>
                </a:lnTo>
                <a:cubicBezTo>
                  <a:pt x="6268" y="7585"/>
                  <a:pt x="3869" y="7971"/>
                  <a:pt x="1264" y="8281"/>
                </a:cubicBezTo>
                <a:cubicBezTo>
                  <a:pt x="4106" y="8511"/>
                  <a:pt x="7003" y="8608"/>
                  <a:pt x="9932" y="8608"/>
                </a:cubicBezTo>
                <a:cubicBezTo>
                  <a:pt x="20773" y="8608"/>
                  <a:pt x="32041" y="7289"/>
                  <a:pt x="42478" y="6579"/>
                </a:cubicBezTo>
                <a:cubicBezTo>
                  <a:pt x="42551" y="6568"/>
                  <a:pt x="42640" y="6566"/>
                  <a:pt x="42736" y="6566"/>
                </a:cubicBezTo>
                <a:cubicBezTo>
                  <a:pt x="42795" y="6566"/>
                  <a:pt x="42858" y="6566"/>
                  <a:pt x="42921" y="6566"/>
                </a:cubicBezTo>
                <a:cubicBezTo>
                  <a:pt x="43478" y="6566"/>
                  <a:pt x="44142" y="6505"/>
                  <a:pt x="43845" y="5315"/>
                </a:cubicBezTo>
                <a:lnTo>
                  <a:pt x="43845" y="5315"/>
                </a:lnTo>
                <a:cubicBezTo>
                  <a:pt x="43946" y="5339"/>
                  <a:pt x="44039" y="5351"/>
                  <a:pt x="44126" y="5351"/>
                </a:cubicBezTo>
                <a:cubicBezTo>
                  <a:pt x="44678" y="5351"/>
                  <a:pt x="44915" y="4852"/>
                  <a:pt x="44670" y="3871"/>
                </a:cubicBezTo>
                <a:lnTo>
                  <a:pt x="44670" y="3871"/>
                </a:lnTo>
                <a:cubicBezTo>
                  <a:pt x="44706" y="3891"/>
                  <a:pt x="44738" y="3900"/>
                  <a:pt x="44766" y="3900"/>
                </a:cubicBezTo>
                <a:cubicBezTo>
                  <a:pt x="45103" y="3900"/>
                  <a:pt x="44918" y="2589"/>
                  <a:pt x="44799" y="2375"/>
                </a:cubicBezTo>
                <a:lnTo>
                  <a:pt x="44799" y="2375"/>
                </a:lnTo>
                <a:lnTo>
                  <a:pt x="42968" y="2504"/>
                </a:lnTo>
                <a:cubicBezTo>
                  <a:pt x="42994" y="2168"/>
                  <a:pt x="42968" y="1859"/>
                  <a:pt x="42916" y="1550"/>
                </a:cubicBezTo>
                <a:lnTo>
                  <a:pt x="42916" y="1550"/>
                </a:lnTo>
                <a:cubicBezTo>
                  <a:pt x="42993" y="1595"/>
                  <a:pt x="43069" y="1615"/>
                  <a:pt x="43144" y="1615"/>
                </a:cubicBezTo>
                <a:cubicBezTo>
                  <a:pt x="43810" y="1615"/>
                  <a:pt x="44333" y="0"/>
                  <a:pt x="43285" y="0"/>
                </a:cubicBezTo>
                <a:close/>
              </a:path>
            </a:pathLst>
          </a:custGeom>
          <a:solidFill>
            <a:srgbClr val="F7BA9C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5"/>
          <p:cNvSpPr txBox="1">
            <a:spLocks noGrp="1"/>
          </p:cNvSpPr>
          <p:nvPr>
            <p:ph type="ctrTitle"/>
          </p:nvPr>
        </p:nvSpPr>
        <p:spPr>
          <a:xfrm>
            <a:off x="1673850" y="1667960"/>
            <a:ext cx="5796300" cy="16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”GOOD GOVERANCE (SUB-GLOBALISASI)”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4530" y="2301450"/>
            <a:ext cx="77749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930900" y="605225"/>
            <a:ext cx="59505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800" dirty="0"/>
              <a:t>PENGERTIAN GLOBALISASI</a:t>
            </a:r>
            <a:br>
              <a:rPr lang="id-ID" sz="1800" dirty="0"/>
            </a:br>
            <a:endParaRPr sz="1800" dirty="0"/>
          </a:p>
        </p:txBody>
      </p:sp>
      <p:sp>
        <p:nvSpPr>
          <p:cNvPr id="937" name="Google Shape;937;p36"/>
          <p:cNvSpPr txBox="1">
            <a:spLocks noGrp="1"/>
          </p:cNvSpPr>
          <p:nvPr>
            <p:ph type="body" idx="1"/>
          </p:nvPr>
        </p:nvSpPr>
        <p:spPr>
          <a:xfrm>
            <a:off x="748870" y="1047750"/>
            <a:ext cx="76488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id-ID" sz="1200" dirty="0"/>
              <a:t>    </a:t>
            </a:r>
            <a:r>
              <a:rPr lang="en-US" sz="1200" dirty="0"/>
              <a:t> “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diambil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kata global, yang </a:t>
            </a:r>
            <a:r>
              <a:rPr lang="en-US" sz="1200" dirty="0" err="1"/>
              <a:t>maknanya</a:t>
            </a:r>
            <a:r>
              <a:rPr lang="en-US" sz="1200" dirty="0"/>
              <a:t> </a:t>
            </a:r>
            <a:r>
              <a:rPr lang="en-US" sz="1200" dirty="0" err="1"/>
              <a:t>ialah</a:t>
            </a:r>
            <a:r>
              <a:rPr lang="en-US" sz="1200" dirty="0"/>
              <a:t> universal. 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proses </a:t>
            </a:r>
            <a:r>
              <a:rPr lang="en-US" sz="1200" dirty="0" err="1"/>
              <a:t>penyebaran</a:t>
            </a:r>
            <a:r>
              <a:rPr lang="en-US" sz="1200" dirty="0"/>
              <a:t> </a:t>
            </a:r>
            <a:r>
              <a:rPr lang="en-US" sz="1200" dirty="0" err="1"/>
              <a:t>unsur-unsur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khususnya</a:t>
            </a:r>
            <a:r>
              <a:rPr lang="en-US" sz="1200" dirty="0"/>
              <a:t> yang </a:t>
            </a:r>
            <a:r>
              <a:rPr lang="en-US" sz="1200" dirty="0" err="1"/>
              <a:t>menyangkut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mendunia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media </a:t>
            </a:r>
            <a:r>
              <a:rPr lang="en-US" sz="1200" dirty="0" err="1"/>
              <a:t>cetak</a:t>
            </a:r>
            <a:r>
              <a:rPr lang="en-US" sz="1200" dirty="0"/>
              <a:t>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elektronik</a:t>
            </a:r>
            <a:r>
              <a:rPr lang="en-US" sz="1200" dirty="0"/>
              <a:t>”. </a:t>
            </a:r>
            <a:endParaRPr lang="id-ID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id-ID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fenomena</a:t>
            </a:r>
            <a:r>
              <a:rPr lang="en-US" sz="1200" dirty="0"/>
              <a:t>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dielakkan</a:t>
            </a:r>
            <a:r>
              <a:rPr lang="en-US" sz="1200" dirty="0"/>
              <a:t>. 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berelasi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ekonomi</a:t>
            </a:r>
            <a:r>
              <a:rPr lang="en-US" sz="1200" dirty="0"/>
              <a:t>, </a:t>
            </a:r>
            <a:r>
              <a:rPr lang="en-US" sz="1200" dirty="0" err="1"/>
              <a:t>tetapi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di </a:t>
            </a:r>
            <a:r>
              <a:rPr lang="en-US" sz="1200" dirty="0" err="1"/>
              <a:t>lingkungan</a:t>
            </a:r>
            <a:r>
              <a:rPr lang="en-US" sz="1200" dirty="0"/>
              <a:t> </a:t>
            </a:r>
            <a:r>
              <a:rPr lang="en-US" sz="1200" dirty="0" err="1"/>
              <a:t>politik</a:t>
            </a:r>
            <a:r>
              <a:rPr lang="en-US" sz="1200" dirty="0"/>
              <a:t>, </a:t>
            </a:r>
            <a:r>
              <a:rPr lang="en-US" sz="1200" dirty="0" err="1"/>
              <a:t>sosial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</a:t>
            </a:r>
            <a:r>
              <a:rPr lang="en-US" sz="1200" dirty="0" err="1"/>
              <a:t>internasional</a:t>
            </a:r>
            <a:r>
              <a:rPr lang="en-US" sz="1200" dirty="0"/>
              <a:t> </a:t>
            </a:r>
            <a:endParaRPr lang="id-ID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id-ID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id-ID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err="1"/>
              <a:t>Menurut</a:t>
            </a:r>
            <a:r>
              <a:rPr lang="en-US" sz="1200" dirty="0"/>
              <a:t> World Bank, 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peningkatan</a:t>
            </a:r>
            <a:r>
              <a:rPr lang="en-US" sz="1200" dirty="0"/>
              <a:t> </a:t>
            </a: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ketergantungan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</a:t>
            </a:r>
            <a:r>
              <a:rPr lang="en-US" sz="1200" dirty="0" err="1"/>
              <a:t>negara</a:t>
            </a:r>
            <a:r>
              <a:rPr lang="en-US" sz="1200" dirty="0"/>
              <a:t>- </a:t>
            </a:r>
            <a:r>
              <a:rPr lang="en-US" sz="1200" dirty="0" err="1"/>
              <a:t>negara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peningkatan</a:t>
            </a:r>
            <a:r>
              <a:rPr lang="en-US" sz="1200" dirty="0"/>
              <a:t> </a:t>
            </a:r>
            <a:r>
              <a:rPr lang="en-US" sz="1200" dirty="0" err="1"/>
              <a:t>integrasi</a:t>
            </a:r>
            <a:r>
              <a:rPr lang="en-US" sz="1200" dirty="0"/>
              <a:t> </a:t>
            </a:r>
            <a:r>
              <a:rPr lang="en-US" sz="1200" dirty="0" err="1"/>
              <a:t>perdagangan</a:t>
            </a:r>
            <a:r>
              <a:rPr lang="en-US" sz="1200" dirty="0"/>
              <a:t>, </a:t>
            </a:r>
            <a:r>
              <a:rPr lang="en-US" sz="1200" dirty="0" err="1"/>
              <a:t>penduduk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ide yang </a:t>
            </a:r>
            <a:r>
              <a:rPr lang="en-US" sz="1200" dirty="0" err="1"/>
              <a:t>berada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pasar</a:t>
            </a:r>
            <a:r>
              <a:rPr lang="en-US" sz="1200" dirty="0"/>
              <a:t> global. Proses 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turut</a:t>
            </a:r>
            <a:r>
              <a:rPr lang="en-US" sz="1200" dirty="0"/>
              <a:t> </a:t>
            </a:r>
            <a:r>
              <a:rPr lang="en-US" sz="1200" dirty="0" err="1"/>
              <a:t>dipengaruhi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macam</a:t>
            </a:r>
            <a:r>
              <a:rPr lang="en-US" sz="1200" dirty="0"/>
              <a:t> </a:t>
            </a:r>
            <a:r>
              <a:rPr lang="en-US" sz="1200" dirty="0" err="1"/>
              <a:t>faktor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ekonomi</a:t>
            </a:r>
            <a:r>
              <a:rPr lang="en-US" sz="1200" dirty="0"/>
              <a:t>,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alam</a:t>
            </a:r>
            <a:r>
              <a:rPr lang="en-US" sz="1200" dirty="0"/>
              <a:t>, </a:t>
            </a:r>
            <a:r>
              <a:rPr lang="en-US" sz="1200" dirty="0" err="1"/>
              <a:t>pasar</a:t>
            </a:r>
            <a:r>
              <a:rPr lang="en-US" sz="1200" dirty="0"/>
              <a:t>, </a:t>
            </a:r>
            <a:r>
              <a:rPr lang="en-US" sz="1200" dirty="0" err="1"/>
              <a:t>politik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. 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838200" y="396368"/>
            <a:ext cx="59505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800" dirty="0"/>
              <a:t>LATA</a:t>
            </a:r>
            <a:r>
              <a:rPr lang="en-US" sz="1800" dirty="0"/>
              <a:t>R</a:t>
            </a:r>
            <a:r>
              <a:rPr lang="id-ID" sz="1800" dirty="0"/>
              <a:t> BELAKANG GLOBALISASI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r>
              <a:rPr lang="id-ID" sz="1800" dirty="0"/>
              <a:t> </a:t>
            </a:r>
            <a:br>
              <a:rPr lang="id-ID" sz="1800" dirty="0"/>
            </a:br>
            <a:br>
              <a:rPr lang="id-ID" sz="1800" dirty="0"/>
            </a:br>
            <a:endParaRPr sz="1800" dirty="0"/>
          </a:p>
        </p:txBody>
      </p:sp>
      <p:sp>
        <p:nvSpPr>
          <p:cNvPr id="937" name="Google Shape;937;p36"/>
          <p:cNvSpPr txBox="1">
            <a:spLocks noGrp="1"/>
          </p:cNvSpPr>
          <p:nvPr>
            <p:ph type="body" idx="1"/>
          </p:nvPr>
        </p:nvSpPr>
        <p:spPr>
          <a:xfrm>
            <a:off x="747600" y="742950"/>
            <a:ext cx="76488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 err="1"/>
              <a:t>Dampak</a:t>
            </a:r>
            <a:r>
              <a:rPr lang="en-US" sz="1400" dirty="0"/>
              <a:t> </a:t>
            </a:r>
            <a:r>
              <a:rPr lang="en-US" sz="1400" dirty="0" err="1"/>
              <a:t>positif</a:t>
            </a:r>
            <a:r>
              <a:rPr lang="en-US" sz="1400" dirty="0"/>
              <a:t> </a:t>
            </a:r>
            <a:r>
              <a:rPr lang="en-US" sz="1400" dirty="0" err="1"/>
              <a:t>globalisasi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.</a:t>
            </a:r>
            <a:endParaRPr lang="id-ID" sz="1400" dirty="0"/>
          </a:p>
          <a:p>
            <a:pPr marL="152400" indent="0">
              <a:buNone/>
            </a:pPr>
            <a:endParaRPr lang="id-ID" sz="1400" dirty="0"/>
          </a:p>
          <a:p>
            <a:pPr lvl="0"/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memperoleh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ilmu</a:t>
            </a:r>
            <a:r>
              <a:rPr lang="en-US" sz="1400" dirty="0"/>
              <a:t> </a:t>
            </a:r>
            <a:r>
              <a:rPr lang="en-US" sz="1400" dirty="0" err="1"/>
              <a:t>pengetahuan</a:t>
            </a:r>
            <a:r>
              <a:rPr lang="en-US" sz="1400" dirty="0"/>
              <a:t>. </a:t>
            </a:r>
            <a:endParaRPr lang="id-ID" sz="1400" dirty="0"/>
          </a:p>
          <a:p>
            <a:pPr lvl="0"/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komunikasi</a:t>
            </a:r>
            <a:r>
              <a:rPr lang="en-US" sz="1400" dirty="0"/>
              <a:t>. </a:t>
            </a:r>
            <a:endParaRPr lang="id-ID" sz="1400" dirty="0"/>
          </a:p>
          <a:p>
            <a:pPr lvl="0"/>
            <a:r>
              <a:rPr lang="en-US" sz="1400" dirty="0" err="1"/>
              <a:t>Cepat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bepergian</a:t>
            </a:r>
            <a:r>
              <a:rPr lang="en-US" sz="1400" dirty="0"/>
              <a:t> (</a:t>
            </a:r>
            <a:r>
              <a:rPr lang="en-US" sz="1400" dirty="0" err="1"/>
              <a:t>mobilitas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). </a:t>
            </a:r>
            <a:endParaRPr lang="id-ID" sz="1400" dirty="0"/>
          </a:p>
          <a:p>
            <a:pPr lvl="0"/>
            <a:r>
              <a:rPr lang="en-US" sz="1400" dirty="0" err="1"/>
              <a:t>Menumbuhkan</a:t>
            </a:r>
            <a:r>
              <a:rPr lang="en-US" sz="1400" dirty="0"/>
              <a:t> </a:t>
            </a:r>
            <a:r>
              <a:rPr lang="en-US" sz="1400" dirty="0" err="1"/>
              <a:t>sikap</a:t>
            </a:r>
            <a:r>
              <a:rPr lang="en-US" sz="1400" dirty="0"/>
              <a:t> </a:t>
            </a:r>
            <a:r>
              <a:rPr lang="en-US" sz="1400" dirty="0" err="1"/>
              <a:t>kosmopolitan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toleran</a:t>
            </a:r>
            <a:r>
              <a:rPr lang="en-US" sz="1400" dirty="0"/>
              <a:t>. </a:t>
            </a:r>
            <a:endParaRPr lang="id-ID" sz="1400" dirty="0"/>
          </a:p>
          <a:p>
            <a:pPr lvl="0"/>
            <a:r>
              <a:rPr lang="en-US" sz="1400" dirty="0" err="1"/>
              <a:t>Memacu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kualitas</a:t>
            </a:r>
            <a:r>
              <a:rPr lang="en-US" sz="1400" dirty="0"/>
              <a:t> </a:t>
            </a:r>
            <a:r>
              <a:rPr lang="en-US" sz="1400" dirty="0" err="1"/>
              <a:t>diri</a:t>
            </a:r>
            <a:r>
              <a:rPr lang="en-US" sz="1400" dirty="0"/>
              <a:t>. </a:t>
            </a:r>
            <a:endParaRPr lang="id-ID" sz="1400" dirty="0"/>
          </a:p>
          <a:p>
            <a:pPr lvl="0"/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memenuhi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. </a:t>
            </a:r>
            <a:endParaRPr lang="id-ID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6" name="Google Shape;937;p36"/>
          <p:cNvSpPr txBox="1">
            <a:spLocks/>
          </p:cNvSpPr>
          <p:nvPr/>
        </p:nvSpPr>
        <p:spPr>
          <a:xfrm>
            <a:off x="3048000" y="2724150"/>
            <a:ext cx="57057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1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152400" indent="0">
              <a:buNone/>
            </a:pPr>
            <a:r>
              <a:rPr lang="id-ID" sz="1400" dirty="0" err="1"/>
              <a:t>D</a:t>
            </a:r>
            <a:r>
              <a:rPr lang="en-US" sz="1400" dirty="0" err="1"/>
              <a:t>ampak</a:t>
            </a:r>
            <a:r>
              <a:rPr lang="en-US" sz="1400" dirty="0"/>
              <a:t> </a:t>
            </a:r>
            <a:r>
              <a:rPr lang="en-US" sz="1400" dirty="0" err="1"/>
              <a:t>negatif</a:t>
            </a:r>
            <a:r>
              <a:rPr lang="en-US" sz="1400" dirty="0"/>
              <a:t> </a:t>
            </a:r>
            <a:r>
              <a:rPr lang="en-US" sz="1400" dirty="0" err="1"/>
              <a:t>globalisasi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lain: </a:t>
            </a:r>
            <a:endParaRPr lang="id-ID" sz="1400" dirty="0"/>
          </a:p>
          <a:p>
            <a:pPr marL="152400" indent="0">
              <a:buNone/>
            </a:pPr>
            <a:endParaRPr lang="id-ID" sz="1200" dirty="0"/>
          </a:p>
          <a:p>
            <a:pPr lvl="1"/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tersaring</a:t>
            </a:r>
            <a:r>
              <a:rPr lang="en-US" sz="1600" dirty="0"/>
              <a:t>. </a:t>
            </a:r>
            <a:endParaRPr lang="id-ID" sz="1600" dirty="0"/>
          </a:p>
          <a:p>
            <a:pPr lvl="1"/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kreatif</a:t>
            </a:r>
            <a:r>
              <a:rPr lang="en-US" sz="1600" dirty="0"/>
              <a:t>, </a:t>
            </a:r>
            <a:r>
              <a:rPr lang="en-US" sz="1600" dirty="0" err="1"/>
              <a:t>karna</a:t>
            </a:r>
            <a:r>
              <a:rPr lang="en-US" sz="1600" dirty="0"/>
              <a:t> </a:t>
            </a:r>
            <a:r>
              <a:rPr lang="en-US" sz="1600" dirty="0" err="1"/>
              <a:t>prilaku</a:t>
            </a:r>
            <a:r>
              <a:rPr lang="en-US" sz="1600" dirty="0"/>
              <a:t> </a:t>
            </a:r>
            <a:r>
              <a:rPr lang="en-US" sz="1600" dirty="0" err="1"/>
              <a:t>konsumtif</a:t>
            </a:r>
            <a:r>
              <a:rPr lang="en-US" sz="1600" dirty="0"/>
              <a:t>. </a:t>
            </a:r>
            <a:endParaRPr lang="id-ID" sz="1600" dirty="0"/>
          </a:p>
          <a:p>
            <a:pPr lvl="1"/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sikap</a:t>
            </a:r>
            <a:r>
              <a:rPr lang="en-US" sz="1600" dirty="0"/>
              <a:t> </a:t>
            </a:r>
            <a:r>
              <a:rPr lang="en-US" sz="1600" dirty="0" err="1"/>
              <a:t>menutup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, </a:t>
            </a:r>
            <a:r>
              <a:rPr lang="en-US" sz="1600" dirty="0" err="1"/>
              <a:t>berpikir</a:t>
            </a:r>
            <a:r>
              <a:rPr lang="en-US" sz="1600" dirty="0"/>
              <a:t> </a:t>
            </a:r>
            <a:r>
              <a:rPr lang="en-US" sz="1600" dirty="0" err="1"/>
              <a:t>sempit</a:t>
            </a:r>
            <a:r>
              <a:rPr lang="en-US" sz="1600" dirty="0"/>
              <a:t>. </a:t>
            </a:r>
            <a:endParaRPr lang="id-ID" sz="1600" dirty="0"/>
          </a:p>
          <a:p>
            <a:pPr lvl="1"/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meniru</a:t>
            </a:r>
            <a:r>
              <a:rPr lang="en-US" sz="1600" dirty="0"/>
              <a:t> </a:t>
            </a:r>
            <a:r>
              <a:rPr lang="en-US" sz="1600" dirty="0" err="1"/>
              <a:t>perilaku</a:t>
            </a:r>
            <a:r>
              <a:rPr lang="en-US" sz="1600" dirty="0"/>
              <a:t> yang </a:t>
            </a:r>
            <a:r>
              <a:rPr lang="en-US" sz="1600" dirty="0" err="1"/>
              <a:t>buruk</a:t>
            </a:r>
            <a:r>
              <a:rPr lang="en-US" sz="1600" dirty="0"/>
              <a:t>. </a:t>
            </a:r>
            <a:endParaRPr lang="id-ID" sz="1600" dirty="0"/>
          </a:p>
          <a:p>
            <a:pPr lvl="1"/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terpengaruh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kebiasaan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kebudayaan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/>
              <a:t>. </a:t>
            </a:r>
            <a:endParaRPr lang="id-ID" sz="1600" dirty="0"/>
          </a:p>
          <a:p>
            <a:pPr marL="152400" indent="0">
              <a:buNone/>
            </a:pPr>
            <a:r>
              <a:rPr lang="en-US" sz="1200" dirty="0"/>
              <a:t> </a:t>
            </a:r>
            <a:endParaRPr lang="id-ID" sz="12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477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3800" y="2266950"/>
            <a:ext cx="7696200" cy="725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930900" y="605225"/>
            <a:ext cx="59505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800" dirty="0"/>
              <a:t>TANTANGAN DAN ANCAMAN GLOBALISASI</a:t>
            </a:r>
            <a:br>
              <a:rPr lang="id-ID" sz="1800" dirty="0"/>
            </a:br>
            <a:endParaRPr sz="1800" dirty="0"/>
          </a:p>
        </p:txBody>
      </p:sp>
      <p:sp>
        <p:nvSpPr>
          <p:cNvPr id="937" name="Google Shape;937;p36"/>
          <p:cNvSpPr txBox="1">
            <a:spLocks noGrp="1"/>
          </p:cNvSpPr>
          <p:nvPr>
            <p:ph type="body" idx="1"/>
          </p:nvPr>
        </p:nvSpPr>
        <p:spPr>
          <a:xfrm>
            <a:off x="711200" y="1200150"/>
            <a:ext cx="76488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id-ID" sz="1200" dirty="0"/>
              <a:t>   </a:t>
            </a:r>
            <a:r>
              <a:rPr lang="en-US" sz="1200" dirty="0"/>
              <a:t> </a:t>
            </a:r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masyarakat</a:t>
            </a:r>
            <a:r>
              <a:rPr lang="en-US" sz="1200" dirty="0"/>
              <a:t> lain di </a:t>
            </a:r>
            <a:r>
              <a:rPr lang="en-US" sz="1200" dirty="0" err="1"/>
              <a:t>negara</a:t>
            </a:r>
            <a:r>
              <a:rPr lang="en-US" sz="1200" dirty="0"/>
              <a:t> lain.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ekonomi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ikut</a:t>
            </a:r>
            <a:r>
              <a:rPr lang="en-US" sz="1200" dirty="0"/>
              <a:t> </a:t>
            </a:r>
            <a:r>
              <a:rPr lang="en-US" sz="1200" dirty="0" err="1"/>
              <a:t>berkontribusi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konsumen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membeli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-- </a:t>
            </a:r>
            <a:r>
              <a:rPr lang="en-US" sz="1200" dirty="0" err="1"/>
              <a:t>barang</a:t>
            </a:r>
            <a:r>
              <a:rPr lang="en-US" sz="1200" dirty="0"/>
              <a:t> online yang </a:t>
            </a:r>
            <a:r>
              <a:rPr lang="en-US" sz="1200" dirty="0" err="1"/>
              <a:t>dikirim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luar</a:t>
            </a:r>
            <a:r>
              <a:rPr lang="en-US" sz="1200" dirty="0"/>
              <a:t> </a:t>
            </a:r>
            <a:r>
              <a:rPr lang="en-US" sz="1200" dirty="0" err="1"/>
              <a:t>negeri</a:t>
            </a:r>
            <a:r>
              <a:rPr lang="en-US" sz="1200" dirty="0"/>
              <a:t>,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produsen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menjual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pasar</a:t>
            </a:r>
            <a:r>
              <a:rPr lang="en-US" sz="1200" dirty="0"/>
              <a:t> global.</a:t>
            </a:r>
            <a:endParaRPr lang="id-ID" sz="1200" dirty="0"/>
          </a:p>
          <a:p>
            <a:pPr marL="152400" indent="0">
              <a:buNone/>
            </a:pPr>
            <a:endParaRPr lang="id-ID" sz="1200" dirty="0"/>
          </a:p>
          <a:p>
            <a:pPr marL="152400" indent="0">
              <a:buNone/>
            </a:pPr>
            <a:endParaRPr lang="id-ID" sz="1200" dirty="0"/>
          </a:p>
          <a:p>
            <a:pPr marL="152400" indent="0">
              <a:buNone/>
            </a:pPr>
            <a:endParaRPr lang="id-ID" sz="1200" dirty="0"/>
          </a:p>
          <a:p>
            <a:pPr marL="152400" indent="0">
              <a:buNone/>
            </a:pPr>
            <a:r>
              <a:rPr lang="en-US" sz="1200" dirty="0" err="1"/>
              <a:t>Persaingan</a:t>
            </a:r>
            <a:r>
              <a:rPr lang="en-US" sz="1200" dirty="0"/>
              <a:t> </a:t>
            </a:r>
            <a:r>
              <a:rPr lang="en-US" sz="1200" dirty="0" err="1"/>
              <a:t>bisnis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lama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.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mempersiapkan</a:t>
            </a:r>
            <a:r>
              <a:rPr lang="en-US" sz="1200" dirty="0"/>
              <a:t> </a:t>
            </a:r>
            <a:r>
              <a:rPr lang="en-US" sz="1200" dirty="0" err="1"/>
              <a:t>menghadapi</a:t>
            </a:r>
            <a:r>
              <a:rPr lang="en-US" sz="1200" dirty="0"/>
              <a:t> </a:t>
            </a:r>
            <a:r>
              <a:rPr lang="en-US" sz="1200" dirty="0" err="1"/>
              <a:t>globalisasi</a:t>
            </a:r>
            <a:r>
              <a:rPr lang="en-US" sz="1200" dirty="0"/>
              <a:t>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dihentikan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memahami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</a:t>
            </a:r>
            <a:r>
              <a:rPr lang="en-US" sz="1200" dirty="0" err="1"/>
              <a:t>tantangan</a:t>
            </a:r>
            <a:r>
              <a:rPr lang="en-US" sz="1200" dirty="0"/>
              <a:t> yang </a:t>
            </a:r>
            <a:r>
              <a:rPr lang="en-US" sz="1200" dirty="0" err="1"/>
              <a:t>tersedia</a:t>
            </a:r>
            <a:r>
              <a:rPr lang="en-US" sz="1200" dirty="0"/>
              <a:t>.</a:t>
            </a:r>
            <a:endParaRPr lang="id-ID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78790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59505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800" dirty="0"/>
              <a:t>INDONESIA MENGHADAPI GLOBALISASI</a:t>
            </a:r>
            <a:br>
              <a:rPr lang="id-ID" sz="1800" dirty="0"/>
            </a:br>
            <a:r>
              <a:rPr lang="id-ID" sz="1800" b="1" dirty="0"/>
              <a:t> </a:t>
            </a:r>
            <a:br>
              <a:rPr lang="id-ID" sz="1800" dirty="0"/>
            </a:br>
            <a:endParaRPr sz="1800" dirty="0"/>
          </a:p>
        </p:txBody>
      </p:sp>
      <p:sp>
        <p:nvSpPr>
          <p:cNvPr id="937" name="Google Shape;937;p36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76488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200" dirty="0" err="1"/>
              <a:t>Kehadiran</a:t>
            </a:r>
            <a:r>
              <a:rPr lang="en-US" sz="1200" dirty="0"/>
              <a:t> 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tentunya</a:t>
            </a:r>
            <a:r>
              <a:rPr lang="en-US" sz="1200" dirty="0"/>
              <a:t> </a:t>
            </a:r>
            <a:r>
              <a:rPr lang="en-US" sz="1200" dirty="0" err="1"/>
              <a:t>membawa</a:t>
            </a:r>
            <a:r>
              <a:rPr lang="en-US" sz="1200" dirty="0"/>
              <a:t> </a:t>
            </a:r>
            <a:r>
              <a:rPr lang="en-US" sz="1200" dirty="0" err="1"/>
              <a:t>pengaruh</a:t>
            </a:r>
            <a:r>
              <a:rPr lang="en-US" sz="1200" dirty="0"/>
              <a:t> yang </a:t>
            </a: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kehidupan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Indonesia. </a:t>
            </a:r>
            <a:r>
              <a:rPr lang="en-US" sz="1200" dirty="0" err="1"/>
              <a:t>Pengaruh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meliputi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sisi</a:t>
            </a:r>
            <a:r>
              <a:rPr lang="en-US" sz="1200" dirty="0"/>
              <a:t>, </a:t>
            </a:r>
            <a:r>
              <a:rPr lang="en-US" sz="1200" dirty="0" err="1"/>
              <a:t>yakni</a:t>
            </a:r>
            <a:r>
              <a:rPr lang="en-US" sz="1200" dirty="0"/>
              <a:t> </a:t>
            </a:r>
            <a:r>
              <a:rPr lang="en-US" sz="1200" dirty="0" err="1"/>
              <a:t>pengaruh</a:t>
            </a:r>
            <a:r>
              <a:rPr lang="en-US" sz="1200" dirty="0"/>
              <a:t> </a:t>
            </a:r>
            <a:r>
              <a:rPr lang="en-US" sz="1200" dirty="0" err="1"/>
              <a:t>positif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pengaruh</a:t>
            </a:r>
            <a:r>
              <a:rPr lang="en-US" sz="1200" dirty="0"/>
              <a:t> </a:t>
            </a:r>
            <a:r>
              <a:rPr lang="en-US" sz="1200" dirty="0" err="1"/>
              <a:t>negatif</a:t>
            </a:r>
            <a:r>
              <a:rPr lang="en-US" sz="1200" dirty="0"/>
              <a:t>.</a:t>
            </a:r>
            <a:endParaRPr lang="id-ID" sz="1200" dirty="0"/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endParaRPr lang="id-ID" sz="1200" dirty="0"/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200" dirty="0"/>
              <a:t> </a:t>
            </a:r>
            <a:r>
              <a:rPr lang="en-US" sz="1200" dirty="0" err="1"/>
              <a:t>Pengaruh</a:t>
            </a:r>
            <a:r>
              <a:rPr lang="en-US" sz="1200" dirty="0"/>
              <a:t> 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merasuk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kehidupan</a:t>
            </a:r>
            <a:r>
              <a:rPr lang="en-US" sz="1200" dirty="0"/>
              <a:t>, </a:t>
            </a:r>
            <a:r>
              <a:rPr lang="en-US" sz="1200" dirty="0" err="1"/>
              <a:t>termasuk</a:t>
            </a:r>
            <a:r>
              <a:rPr lang="en-US" sz="1200" dirty="0"/>
              <a:t> </a:t>
            </a:r>
            <a:r>
              <a:rPr lang="en-US" sz="1200" dirty="0" err="1"/>
              <a:t>kehidupan</a:t>
            </a:r>
            <a:r>
              <a:rPr lang="en-US" sz="1200" dirty="0"/>
              <a:t> </a:t>
            </a:r>
            <a:r>
              <a:rPr lang="en-US" sz="1200" dirty="0" err="1"/>
              <a:t>politik</a:t>
            </a:r>
            <a:r>
              <a:rPr lang="en-US" sz="1200" dirty="0"/>
              <a:t>, </a:t>
            </a:r>
            <a:r>
              <a:rPr lang="en-US" sz="1200" dirty="0" err="1"/>
              <a:t>ekonomi</a:t>
            </a:r>
            <a:r>
              <a:rPr lang="en-US" sz="1200" dirty="0"/>
              <a:t>, </a:t>
            </a:r>
            <a:r>
              <a:rPr lang="en-US" sz="1200" dirty="0" err="1"/>
              <a:t>ideologi</a:t>
            </a:r>
            <a:r>
              <a:rPr lang="en-US" sz="1200" dirty="0"/>
              <a:t>, </a:t>
            </a:r>
            <a:r>
              <a:rPr lang="en-US" sz="1200" dirty="0" err="1"/>
              <a:t>sosial</a:t>
            </a:r>
            <a:r>
              <a:rPr lang="en-US" sz="1200" dirty="0"/>
              <a:t> </a:t>
            </a:r>
            <a:r>
              <a:rPr lang="en-US" sz="1200" dirty="0" err="1"/>
              <a:t>budaya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lain </a:t>
            </a:r>
            <a:r>
              <a:rPr lang="en-US" sz="1200" dirty="0" err="1"/>
              <a:t>sebagainya</a:t>
            </a:r>
            <a:r>
              <a:rPr lang="en-US" sz="1200" dirty="0"/>
              <a:t>. </a:t>
            </a:r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berlangsung</a:t>
            </a:r>
            <a:r>
              <a:rPr lang="en-US" sz="1200" dirty="0"/>
              <a:t> di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kehidupan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ideologi</a:t>
            </a:r>
            <a:r>
              <a:rPr lang="en-US" sz="1200" dirty="0"/>
              <a:t>, </a:t>
            </a:r>
            <a:r>
              <a:rPr lang="en-US" sz="1200" dirty="0" err="1"/>
              <a:t>politik</a:t>
            </a:r>
            <a:r>
              <a:rPr lang="en-US" sz="1200" dirty="0"/>
              <a:t>, </a:t>
            </a:r>
            <a:r>
              <a:rPr lang="en-US" sz="1200" dirty="0" err="1"/>
              <a:t>ekonomi</a:t>
            </a:r>
            <a:r>
              <a:rPr lang="en-US" sz="1200" dirty="0"/>
              <a:t>, </a:t>
            </a:r>
            <a:r>
              <a:rPr lang="en-US" sz="1200" dirty="0" err="1"/>
              <a:t>sosial</a:t>
            </a:r>
            <a:r>
              <a:rPr lang="en-US" sz="1200" dirty="0"/>
              <a:t> </a:t>
            </a:r>
            <a:r>
              <a:rPr lang="en-US" sz="1200" dirty="0" err="1"/>
              <a:t>budaya</a:t>
            </a:r>
            <a:r>
              <a:rPr lang="en-US" sz="1200" dirty="0"/>
              <a:t>, </a:t>
            </a:r>
            <a:r>
              <a:rPr lang="en-US" sz="1200" dirty="0" err="1"/>
              <a:t>pertahanan</a:t>
            </a:r>
            <a:r>
              <a:rPr lang="en-US" sz="1200" dirty="0"/>
              <a:t> </a:t>
            </a:r>
            <a:r>
              <a:rPr lang="en-US" sz="1200" dirty="0" err="1"/>
              <a:t>keamanan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lainlain</a:t>
            </a:r>
            <a:r>
              <a:rPr lang="en-US" sz="1200" dirty="0"/>
              <a:t>.</a:t>
            </a:r>
            <a:endParaRPr lang="x-none" sz="1200"/>
          </a:p>
        </p:txBody>
      </p:sp>
      <p:pic>
        <p:nvPicPr>
          <p:cNvPr id="6146" name="Picture 2" descr="C:\Users\Asus\AppData\Local\Microsoft\Windows\Temporary Internet Files\Content.IE5\79KTG05O\ReadingAnimated1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59981"/>
            <a:ext cx="1616958" cy="11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8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990600" y="514350"/>
            <a:ext cx="604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800" dirty="0"/>
              <a:t>MEMPERKUAT DAYA TAHAN DAN DAYA SAING BANGSA</a:t>
            </a:r>
            <a:br>
              <a:rPr lang="id-ID" sz="1800" dirty="0"/>
            </a:br>
            <a:endParaRPr sz="1800" dirty="0"/>
          </a:p>
        </p:txBody>
      </p:sp>
      <p:sp>
        <p:nvSpPr>
          <p:cNvPr id="937" name="Google Shape;937;p36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73914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saing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yang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, </a:t>
            </a:r>
            <a:r>
              <a:rPr lang="en-US" sz="1200" dirty="0" err="1"/>
              <a:t>khususnya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era </a:t>
            </a:r>
            <a:r>
              <a:rPr lang="en-US" sz="1200" dirty="0" err="1"/>
              <a:t>globalisasi</a:t>
            </a:r>
            <a:r>
              <a:rPr lang="en-US" sz="1200" dirty="0"/>
              <a:t>. </a:t>
            </a:r>
            <a:r>
              <a:rPr lang="en-US" sz="1200" dirty="0" err="1"/>
              <a:t>Bangsa</a:t>
            </a:r>
            <a:r>
              <a:rPr lang="en-US" sz="1200" dirty="0"/>
              <a:t>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kompetitif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bersaing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lain di </a:t>
            </a:r>
            <a:r>
              <a:rPr lang="en-US" sz="1200" dirty="0" err="1"/>
              <a:t>dunia</a:t>
            </a:r>
            <a:r>
              <a:rPr lang="en-US" sz="1200" dirty="0"/>
              <a:t> yang </a:t>
            </a:r>
            <a:r>
              <a:rPr lang="en-US" sz="1200" dirty="0" err="1"/>
              <a:t>semakin</a:t>
            </a:r>
            <a:r>
              <a:rPr lang="en-US" sz="1200" dirty="0"/>
              <a:t> lama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segala</a:t>
            </a:r>
            <a:r>
              <a:rPr lang="en-US" sz="1200" dirty="0"/>
              <a:t> </a:t>
            </a:r>
            <a:r>
              <a:rPr lang="en-US" sz="1200" dirty="0" err="1"/>
              <a:t>interkoneksinya</a:t>
            </a:r>
            <a:r>
              <a:rPr lang="en-US" sz="1200" dirty="0"/>
              <a:t>. </a:t>
            </a:r>
            <a:endParaRPr lang="id-ID" sz="12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d-ID" sz="12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yang </a:t>
            </a:r>
            <a:r>
              <a:rPr lang="en-US" sz="1200" dirty="0" err="1"/>
              <a:t>mempunyai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saing</a:t>
            </a:r>
            <a:r>
              <a:rPr lang="en-US" sz="1200" dirty="0"/>
              <a:t> yang </a:t>
            </a:r>
            <a:r>
              <a:rPr lang="en-US" sz="1200" dirty="0" err="1"/>
              <a:t>tinggi</a:t>
            </a:r>
            <a:r>
              <a:rPr lang="en-US" sz="1200" dirty="0"/>
              <a:t>,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mampu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mandiri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tergantung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lain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memenuhi</a:t>
            </a:r>
            <a:r>
              <a:rPr lang="en-US" sz="1200" dirty="0"/>
              <a:t> </a:t>
            </a:r>
            <a:r>
              <a:rPr lang="en-US" sz="1200" dirty="0" err="1"/>
              <a:t>kebutuhannya</a:t>
            </a:r>
            <a:r>
              <a:rPr lang="en-US" sz="1200" dirty="0"/>
              <a:t>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mempunyai</a:t>
            </a:r>
            <a:r>
              <a:rPr lang="en-US" sz="1200" dirty="0"/>
              <a:t> </a:t>
            </a:r>
            <a:r>
              <a:rPr lang="en-US" sz="1200" dirty="0" err="1"/>
              <a:t>keunggulan</a:t>
            </a:r>
            <a:r>
              <a:rPr lang="en-US" sz="1200" dirty="0"/>
              <a:t> </a:t>
            </a:r>
            <a:r>
              <a:rPr lang="en-US" sz="1200" dirty="0" err="1"/>
              <a:t>kompetitif</a:t>
            </a:r>
            <a:r>
              <a:rPr lang="en-US" sz="1200" dirty="0"/>
              <a:t>.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91728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930900" y="605225"/>
            <a:ext cx="59505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/>
              <a:t>Kajian</a:t>
            </a:r>
            <a:r>
              <a:rPr lang="en-US" sz="1800" b="1" dirty="0"/>
              <a:t> </a:t>
            </a:r>
            <a:r>
              <a:rPr lang="en-US" sz="1800" b="1" dirty="0" err="1"/>
              <a:t>Kasus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Good Governance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Globalisasi</a:t>
            </a:r>
            <a:br>
              <a:rPr lang="id-ID" sz="1800" dirty="0"/>
            </a:br>
            <a:br>
              <a:rPr lang="id-ID" sz="1800" b="1" dirty="0"/>
            </a:br>
            <a:endParaRPr sz="1800" dirty="0"/>
          </a:p>
        </p:txBody>
      </p:sp>
      <p:sp>
        <p:nvSpPr>
          <p:cNvPr id="937" name="Google Shape;937;p36"/>
          <p:cNvSpPr txBox="1">
            <a:spLocks noGrp="1"/>
          </p:cNvSpPr>
          <p:nvPr>
            <p:ph type="body" idx="1"/>
          </p:nvPr>
        </p:nvSpPr>
        <p:spPr>
          <a:xfrm>
            <a:off x="762000" y="1352550"/>
            <a:ext cx="76488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17145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200" dirty="0" err="1"/>
              <a:t>Kajian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Good Corporate Governance di Indonesia Bank Indonesia yang </a:t>
            </a:r>
            <a:r>
              <a:rPr lang="en-US" sz="1200" dirty="0" err="1"/>
              <a:t>terlibat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, </a:t>
            </a:r>
            <a:r>
              <a:rPr lang="en-US" sz="1200" dirty="0" err="1"/>
              <a:t>proaktif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menegakkan</a:t>
            </a:r>
            <a:r>
              <a:rPr lang="en-US" sz="1200" dirty="0"/>
              <a:t> </a:t>
            </a:r>
            <a:r>
              <a:rPr lang="en-US" sz="1200" dirty="0" err="1"/>
              <a:t>governancy</a:t>
            </a:r>
            <a:r>
              <a:rPr lang="en-US" sz="1200" dirty="0"/>
              <a:t>.</a:t>
            </a:r>
            <a:endParaRPr lang="id-ID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id-ID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id-ID" sz="1200" dirty="0"/>
          </a:p>
          <a:p>
            <a:pPr marL="171450" lvl="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200" dirty="0" err="1"/>
              <a:t>Kajian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Pelanggaran</a:t>
            </a:r>
            <a:r>
              <a:rPr lang="en-US" sz="1200" dirty="0"/>
              <a:t> Good Corporate Governance </a:t>
            </a:r>
            <a:r>
              <a:rPr lang="en-US" sz="1200" dirty="0" err="1"/>
              <a:t>Oleh</a:t>
            </a:r>
            <a:r>
              <a:rPr lang="en-US" sz="1200" dirty="0"/>
              <a:t> PT Katarina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Pelanggaran</a:t>
            </a:r>
            <a:r>
              <a:rPr lang="en-US" sz="1200" dirty="0"/>
              <a:t> Good Corporate Governance </a:t>
            </a:r>
            <a:r>
              <a:rPr lang="en-US" sz="1200" dirty="0" err="1"/>
              <a:t>oleh</a:t>
            </a:r>
            <a:r>
              <a:rPr lang="en-US" sz="1200" dirty="0"/>
              <a:t> PT. Katarina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Tbk</a:t>
            </a:r>
            <a:r>
              <a:rPr lang="en-US" sz="1200" dirty="0"/>
              <a:t>. </a:t>
            </a:r>
            <a:r>
              <a:rPr lang="en-US" sz="1200" dirty="0" err="1"/>
              <a:t>Berkaitan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pasar</a:t>
            </a:r>
            <a:r>
              <a:rPr lang="en-US" sz="1200" dirty="0"/>
              <a:t> modal di Indonesia. </a:t>
            </a:r>
            <a:endParaRPr lang="id-ID" sz="1200" dirty="0"/>
          </a:p>
          <a:p>
            <a:pPr marL="171450" lvl="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id-ID" sz="1200" dirty="0"/>
          </a:p>
          <a:p>
            <a:pPr marL="171450" lvl="0" indent="-1714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200" dirty="0" err="1"/>
              <a:t>Permasalahan</a:t>
            </a:r>
            <a:r>
              <a:rPr lang="en-US" sz="1200" dirty="0"/>
              <a:t> Good Governance di Indonesia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yang </a:t>
            </a: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efektif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menanggulangi</a:t>
            </a:r>
            <a:r>
              <a:rPr lang="en-US" sz="1200" dirty="0"/>
              <a:t> </a:t>
            </a:r>
            <a:r>
              <a:rPr lang="en-US" sz="1200" dirty="0" err="1"/>
              <a:t>korupsi</a:t>
            </a:r>
            <a:r>
              <a:rPr lang="en-US" sz="1200" dirty="0"/>
              <a:t> </a:t>
            </a:r>
            <a:r>
              <a:rPr lang="id-ID" sz="1200" dirty="0"/>
              <a:t>:  </a:t>
            </a:r>
            <a:r>
              <a:rPr lang="en-US" sz="1200" dirty="0"/>
              <a:t>di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sektor</a:t>
            </a:r>
            <a:r>
              <a:rPr lang="en-US" sz="1200" dirty="0"/>
              <a:t> </a:t>
            </a:r>
            <a:r>
              <a:rPr lang="en-US" sz="1200" dirty="0" err="1"/>
              <a:t>pemerintahan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kesejahteraan</a:t>
            </a:r>
            <a:r>
              <a:rPr lang="en-US" sz="1200" dirty="0"/>
              <a:t> </a:t>
            </a:r>
            <a:r>
              <a:rPr lang="en-US" sz="1200" dirty="0" err="1"/>
              <a:t>pegawai</a:t>
            </a:r>
            <a:r>
              <a:rPr lang="en-US" sz="1200" dirty="0"/>
              <a:t> </a:t>
            </a:r>
            <a:r>
              <a:rPr lang="en-US" sz="1200" dirty="0" err="1"/>
              <a:t>Penegakan</a:t>
            </a:r>
            <a:r>
              <a:rPr lang="en-US" sz="1200" dirty="0"/>
              <a:t> </a:t>
            </a:r>
            <a:r>
              <a:rPr lang="en-US" sz="1200" dirty="0" err="1"/>
              <a:t>hukum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tegas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menerapkan</a:t>
            </a:r>
            <a:r>
              <a:rPr lang="en-US" sz="1200" dirty="0"/>
              <a:t> </a:t>
            </a:r>
            <a:r>
              <a:rPr lang="en-US" sz="1200" dirty="0" err="1"/>
              <a:t>peraturan</a:t>
            </a:r>
            <a:r>
              <a:rPr lang="en-US" sz="1200" dirty="0"/>
              <a:t> </a:t>
            </a:r>
            <a:r>
              <a:rPr lang="en-US" sz="1200" dirty="0" err="1"/>
              <a:t>perundang-undangan</a:t>
            </a:r>
            <a:r>
              <a:rPr lang="en-US" sz="1200" dirty="0"/>
              <a:t> yang </a:t>
            </a:r>
            <a:r>
              <a:rPr lang="en-US" sz="1200" dirty="0" err="1"/>
              <a:t>mengatur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korupsi</a:t>
            </a:r>
            <a:r>
              <a:rPr lang="en-US" sz="1200" dirty="0"/>
              <a:t>, </a:t>
            </a:r>
            <a:r>
              <a:rPr lang="en-US" sz="1200" dirty="0" err="1"/>
              <a:t>kolusi</a:t>
            </a:r>
            <a:r>
              <a:rPr lang="en-US" sz="1200" dirty="0"/>
              <a:t>, dan </a:t>
            </a:r>
            <a:r>
              <a:rPr lang="en-US" sz="1200" dirty="0" err="1"/>
              <a:t>nepotisme</a:t>
            </a:r>
            <a:r>
              <a:rPr lang="en-US" sz="1200" dirty="0"/>
              <a:t>.</a:t>
            </a:r>
            <a:endParaRPr lang="x-none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x-none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x-none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pic>
        <p:nvPicPr>
          <p:cNvPr id="7170" name="Picture 2" descr="C:\Users\Asus\AppData\Local\Microsoft\Windows\Temporary Internet Files\Content.IE5\SHQAPAWU\KvODH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2828"/>
            <a:ext cx="970701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54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 txBox="1">
            <a:spLocks noGrp="1"/>
          </p:cNvSpPr>
          <p:nvPr>
            <p:ph type="title"/>
          </p:nvPr>
        </p:nvSpPr>
        <p:spPr>
          <a:xfrm>
            <a:off x="1143000" y="1228350"/>
            <a:ext cx="68580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dirty="0">
                <a:latin typeface="MV Boli" pitchFamily="2" charset="0"/>
                <a:cs typeface="MV Boli" pitchFamily="2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847021396"/>
      </p:ext>
    </p:extLst>
  </p:cSld>
  <p:clrMapOvr>
    <a:masterClrMapping/>
  </p:clrMapOvr>
</p:sld>
</file>

<file path=ppt/theme/theme1.xml><?xml version="1.0" encoding="utf-8"?>
<a:theme xmlns:a="http://schemas.openxmlformats.org/drawingml/2006/main" name="Studying Organizer by Slidesgo">
  <a:themeElements>
    <a:clrScheme name="Simple Light">
      <a:dk1>
        <a:srgbClr val="000000"/>
      </a:dk1>
      <a:lt1>
        <a:srgbClr val="981D04"/>
      </a:lt1>
      <a:dk2>
        <a:srgbClr val="027268"/>
      </a:dk2>
      <a:lt2>
        <a:srgbClr val="F7BA9C"/>
      </a:lt2>
      <a:accent1>
        <a:srgbClr val="E1A28D"/>
      </a:accent1>
      <a:accent2>
        <a:srgbClr val="D74A2E"/>
      </a:accent2>
      <a:accent3>
        <a:srgbClr val="00C3B1"/>
      </a:accent3>
      <a:accent4>
        <a:srgbClr val="029083"/>
      </a:accent4>
      <a:accent5>
        <a:srgbClr val="C18A78"/>
      </a:accent5>
      <a:accent6>
        <a:srgbClr val="764B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609</Words>
  <Application>Microsoft Office PowerPoint</Application>
  <PresentationFormat>On-screen Show (16:9)</PresentationFormat>
  <Paragraphs>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Comfortaa</vt:lpstr>
      <vt:lpstr>Fredericka the Great</vt:lpstr>
      <vt:lpstr>MV Boli</vt:lpstr>
      <vt:lpstr>Roboto</vt:lpstr>
      <vt:lpstr>Roboto Condensed Light</vt:lpstr>
      <vt:lpstr>Sue Ellen Francisco</vt:lpstr>
      <vt:lpstr>Wingdings</vt:lpstr>
      <vt:lpstr>Studying Organizer by Slidesgo</vt:lpstr>
      <vt:lpstr>KELOMPOK 3B</vt:lpstr>
      <vt:lpstr>”GOOD GOVERANCE (SUB-GLOBALISASI)”</vt:lpstr>
      <vt:lpstr>PENGERTIAN GLOBALISASI </vt:lpstr>
      <vt:lpstr>LATAR BELAKANG GLOBALISASI                      </vt:lpstr>
      <vt:lpstr>TANTANGAN DAN ANCAMAN GLOBALISASI </vt:lpstr>
      <vt:lpstr>INDONESIA MENGHADAPI GLOBALISASI   </vt:lpstr>
      <vt:lpstr>MEMPERKUAT DAYA TAHAN DAN DAYA SAING BANGSA </vt:lpstr>
      <vt:lpstr>Kajian Kasus untuk Good Governance dan Globalisasi 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”Peralatan Instrumentasi dan Sistem Kontrol dalam Bidang pertanian”</dc:title>
  <dc:creator>Asus</dc:creator>
  <cp:lastModifiedBy>M.Ghozi Syah Putra</cp:lastModifiedBy>
  <cp:revision>29</cp:revision>
  <dcterms:modified xsi:type="dcterms:W3CDTF">2022-07-05T07:35:47Z</dcterms:modified>
</cp:coreProperties>
</file>