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525" r:id="rId3"/>
    <p:sldId id="522" r:id="rId4"/>
    <p:sldId id="265" r:id="rId5"/>
    <p:sldId id="5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380" r:id="rId14"/>
    <p:sldId id="381" r:id="rId15"/>
    <p:sldId id="382" r:id="rId16"/>
    <p:sldId id="383" r:id="rId17"/>
    <p:sldId id="384" r:id="rId18"/>
    <p:sldId id="585" r:id="rId19"/>
    <p:sldId id="5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2640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60994" y="5502680"/>
            <a:ext cx="6432043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- 11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Arithmetic: Ripple Carry Adder and Carry Look-ahead Adder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5187" y="1365545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Computer Organization &amp; Architecture  (21CSH-281)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Siddharth Kumar (E12853)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4497" y="-190698"/>
            <a:ext cx="672592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Ripple </a:t>
            </a:r>
            <a:r>
              <a:rPr spc="170" dirty="0"/>
              <a:t>Carry </a:t>
            </a:r>
            <a:r>
              <a:rPr spc="250" dirty="0"/>
              <a:t>Adder-Truth</a:t>
            </a:r>
            <a:r>
              <a:rPr spc="45" dirty="0"/>
              <a:t> </a:t>
            </a:r>
            <a:r>
              <a:rPr spc="15" dirty="0"/>
              <a:t>Table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10</a:t>
            </a:fld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06422" y="1190372"/>
          <a:ext cx="8277223" cy="4336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4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4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4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44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F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D9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54200" y="1403350"/>
            <a:ext cx="7682230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latin typeface="Arial"/>
                <a:cs typeface="Arial"/>
              </a:rPr>
              <a:t>These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114" dirty="0">
                <a:latin typeface="Arial"/>
                <a:cs typeface="Arial"/>
              </a:rPr>
              <a:t>adders </a:t>
            </a:r>
            <a:r>
              <a:rPr sz="2400" spc="135" dirty="0">
                <a:latin typeface="Arial"/>
                <a:cs typeface="Arial"/>
              </a:rPr>
              <a:t>are </a:t>
            </a:r>
            <a:r>
              <a:rPr sz="2400" spc="25" dirty="0">
                <a:latin typeface="Arial"/>
                <a:cs typeface="Arial"/>
              </a:rPr>
              <a:t>used </a:t>
            </a:r>
            <a:r>
              <a:rPr sz="2400" spc="195" dirty="0">
                <a:latin typeface="Arial"/>
                <a:cs typeface="Arial"/>
              </a:rPr>
              <a:t>mostly </a:t>
            </a:r>
            <a:r>
              <a:rPr sz="2400" spc="204" dirty="0">
                <a:latin typeface="Arial"/>
                <a:cs typeface="Arial"/>
              </a:rPr>
              <a:t>in </a:t>
            </a:r>
            <a:r>
              <a:rPr sz="2400" spc="200" dirty="0">
                <a:latin typeface="Arial"/>
                <a:cs typeface="Arial"/>
              </a:rPr>
              <a:t>addition  </a:t>
            </a:r>
            <a:r>
              <a:rPr sz="2400" spc="240" dirty="0">
                <a:latin typeface="Arial"/>
                <a:cs typeface="Arial"/>
              </a:rPr>
              <a:t>to </a:t>
            </a:r>
            <a:r>
              <a:rPr sz="2400" spc="330" dirty="0">
                <a:latin typeface="Arial"/>
                <a:cs typeface="Arial"/>
              </a:rPr>
              <a:t>n-bit </a:t>
            </a:r>
            <a:r>
              <a:rPr sz="2400" spc="240" dirty="0">
                <a:latin typeface="Arial"/>
                <a:cs typeface="Arial"/>
              </a:rPr>
              <a:t>input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sequences.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sz="3400">
              <a:latin typeface="Arial"/>
              <a:cs typeface="Arial"/>
            </a:endParaRPr>
          </a:p>
          <a:p>
            <a:pPr marL="355600" marR="28575" indent="-343535">
              <a:buFont typeface="Wingdings"/>
              <a:buChar char=""/>
              <a:tabLst>
                <a:tab pos="356235" algn="l"/>
                <a:tab pos="5657215" algn="l"/>
              </a:tabLst>
            </a:pPr>
            <a:r>
              <a:rPr sz="2400" spc="-10" dirty="0">
                <a:latin typeface="Arial"/>
                <a:cs typeface="Arial"/>
              </a:rPr>
              <a:t>These 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114" dirty="0">
                <a:latin typeface="Arial"/>
                <a:cs typeface="Arial"/>
              </a:rPr>
              <a:t>adders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are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applicable	</a:t>
            </a:r>
            <a:r>
              <a:rPr sz="2400" spc="204" dirty="0">
                <a:latin typeface="Arial"/>
                <a:cs typeface="Arial"/>
              </a:rPr>
              <a:t>in </a:t>
            </a:r>
            <a:r>
              <a:rPr sz="2400" spc="175" dirty="0">
                <a:latin typeface="Arial"/>
                <a:cs typeface="Arial"/>
              </a:rPr>
              <a:t>the </a:t>
            </a:r>
            <a:r>
              <a:rPr sz="2400" spc="180" dirty="0">
                <a:latin typeface="Arial"/>
                <a:cs typeface="Arial"/>
              </a:rPr>
              <a:t>digital  </a:t>
            </a:r>
            <a:r>
              <a:rPr sz="2400" spc="80" dirty="0">
                <a:latin typeface="Arial"/>
                <a:cs typeface="Arial"/>
              </a:rPr>
              <a:t>signal </a:t>
            </a:r>
            <a:r>
              <a:rPr sz="2400" spc="65" dirty="0">
                <a:latin typeface="Arial"/>
                <a:cs typeface="Arial"/>
              </a:rPr>
              <a:t>processing </a:t>
            </a:r>
            <a:r>
              <a:rPr sz="2400" spc="190" dirty="0">
                <a:latin typeface="Arial"/>
                <a:cs typeface="Arial"/>
              </a:rPr>
              <a:t>and</a:t>
            </a:r>
            <a:r>
              <a:rPr sz="2400" spc="72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microprocessors.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4497" y="-190698"/>
            <a:ext cx="680974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Ripple </a:t>
            </a:r>
            <a:r>
              <a:rPr spc="170" dirty="0"/>
              <a:t>Carry</a:t>
            </a:r>
            <a:r>
              <a:rPr spc="-190" dirty="0"/>
              <a:t> </a:t>
            </a:r>
            <a:r>
              <a:rPr spc="114" dirty="0"/>
              <a:t>Adder-Applications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BD1C-AA6E-47EF-8999-EDEE22F0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look-ahead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DF67-C963-4508-AAD6-176E922F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ripple-carry adder, its limiting factor is the time it takes to propagate the carry.</a:t>
            </a:r>
          </a:p>
          <a:p>
            <a:r>
              <a:rPr lang="en-US" dirty="0"/>
              <a:t> The carry look-ahead adder solves this problem by calculating the carry signals in advance, based on the input signals. </a:t>
            </a:r>
          </a:p>
          <a:p>
            <a:r>
              <a:rPr lang="en-US" dirty="0"/>
              <a:t>The result is a reduced carry propagation time. </a:t>
            </a:r>
          </a:p>
          <a:p>
            <a:r>
              <a:rPr lang="en-US" dirty="0"/>
              <a:t>The Propagate P and generate G in a full-adder, is given as: </a:t>
            </a:r>
          </a:p>
          <a:p>
            <a:pPr marL="0" indent="0">
              <a:buNone/>
            </a:pPr>
            <a:r>
              <a:rPr lang="en-US" dirty="0"/>
              <a:t>Pi = Ai ⊕ Bi Carry propagate </a:t>
            </a:r>
          </a:p>
          <a:p>
            <a:pPr marL="0" indent="0">
              <a:buNone/>
            </a:pPr>
            <a:r>
              <a:rPr lang="en-US" dirty="0"/>
              <a:t>Gi = </a:t>
            </a:r>
            <a:r>
              <a:rPr lang="en-US" dirty="0" err="1"/>
              <a:t>AiBB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Carry generate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F0AA-9EEC-40E8-9B1C-473B16AE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9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A9A6-3869-4CB5-AF77-116C46F6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/>
          <a:lstStyle/>
          <a:p>
            <a:r>
              <a:rPr lang="en-US" dirty="0"/>
              <a:t>both propagate and generate signals depend only on the input bits and thus will be valid after one gate delay. </a:t>
            </a:r>
          </a:p>
          <a:p>
            <a:r>
              <a:rPr lang="en-US" dirty="0"/>
              <a:t>The new expressions for the output sum and the carryout are given by:</a:t>
            </a:r>
          </a:p>
          <a:p>
            <a:pPr marL="0" indent="0">
              <a:buNone/>
            </a:pPr>
            <a:r>
              <a:rPr lang="en-US" dirty="0"/>
              <a:t> Si = Pi ⊕ Ci-1</a:t>
            </a:r>
          </a:p>
          <a:p>
            <a:pPr marL="0" indent="0">
              <a:buNone/>
            </a:pPr>
            <a:r>
              <a:rPr lang="en-US" dirty="0"/>
              <a:t> Ci+1= Gi + </a:t>
            </a:r>
            <a:r>
              <a:rPr lang="en-US" dirty="0" err="1"/>
              <a:t>PiCi</a:t>
            </a:r>
            <a:r>
              <a:rPr lang="en-US" dirty="0"/>
              <a:t> </a:t>
            </a:r>
          </a:p>
          <a:p>
            <a:r>
              <a:rPr lang="en-US" dirty="0"/>
              <a:t>These equations show that a carry signal will be generated in two cases: </a:t>
            </a:r>
          </a:p>
          <a:p>
            <a:pPr marL="0" indent="0">
              <a:buNone/>
            </a:pPr>
            <a:r>
              <a:rPr lang="en-US" dirty="0"/>
              <a:t>1) if both bits Ai and Bi are 1    </a:t>
            </a:r>
          </a:p>
          <a:p>
            <a:pPr marL="0" indent="0">
              <a:buNone/>
            </a:pPr>
            <a:r>
              <a:rPr lang="en-US" dirty="0"/>
              <a:t>2) if either Ai or Bi is 1 and the carry-in Ci is 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FC590-9549-4E25-8568-A1F6F92F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2005-FA38-4AA6-81E4-2E11379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44437" cy="1325563"/>
          </a:xfrm>
        </p:spPr>
        <p:txBody>
          <a:bodyPr/>
          <a:lstStyle/>
          <a:p>
            <a:r>
              <a:rPr lang="en-US" dirty="0"/>
              <a:t>Apply these equations for a 4-bit adder: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F2B5-D761-48E1-A2ED-78E07537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 = G0 + P0C0 </a:t>
            </a:r>
          </a:p>
          <a:p>
            <a:r>
              <a:rPr lang="en-US" dirty="0"/>
              <a:t>C2 = G1 + P1C1 = G1 + P1(G0 + P0C0) = G1 + P1G0 + P1P0C0 </a:t>
            </a:r>
          </a:p>
          <a:p>
            <a:r>
              <a:rPr lang="en-US" dirty="0"/>
              <a:t>C3 = G2 + P2C2 = G2 + P2G1 + P2P1G0 + P2P1P0C0 </a:t>
            </a:r>
          </a:p>
          <a:p>
            <a:r>
              <a:rPr lang="en-US" dirty="0"/>
              <a:t>C4 = G3 + P3C3 = G3 + P3G2 + P3P2G1 + P3P2P1G0 + P3P2P1P0C0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5FCA-211E-47DB-B912-AF7CA3E8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9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B7B2-7958-4175-B72D-6C7296E7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5182664"/>
          </a:xfrm>
        </p:spPr>
        <p:txBody>
          <a:bodyPr/>
          <a:lstStyle/>
          <a:p>
            <a:r>
              <a:rPr lang="en-US" dirty="0"/>
              <a:t>These expressions show that C2, C3 and C4 do not depend on its previous carry-in. </a:t>
            </a:r>
          </a:p>
          <a:p>
            <a:r>
              <a:rPr lang="en-US" dirty="0"/>
              <a:t>Therefore C4 does not need to wait for C3 to propagate. As soon as C0 is computed, C4 can reach steady state. </a:t>
            </a:r>
          </a:p>
          <a:p>
            <a:r>
              <a:rPr lang="en-US" dirty="0"/>
              <a:t>The same is also true for C2 and C3</a:t>
            </a:r>
          </a:p>
          <a:p>
            <a:r>
              <a:rPr lang="en-US" dirty="0"/>
              <a:t> The general expression is Ci+1= Gi + PiGi-1 + PiPi-1Gi-2 + ……. PiPi-1….P2P1G0 + PiPi-1 ….P1P0C0.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A287-F5E3-4A01-B29A-1B660310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1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306B21-B6A6-4D82-9F1F-80C11F886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51" y="301840"/>
            <a:ext cx="7421731" cy="58681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9479D-374E-4174-BE10-F9FC7A93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3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09" y="1622612"/>
            <a:ext cx="11349317" cy="264458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Ripple carry adder.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look ahead adder.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514A40-F4C0-3B72-92F2-CA704821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09" y="984630"/>
            <a:ext cx="11183471" cy="85836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02A8D-2B50-177B-EC6E-80BCD8C808F8}"/>
              </a:ext>
            </a:extLst>
          </p:cNvPr>
          <p:cNvSpPr txBox="1">
            <a:spLocks/>
          </p:cNvSpPr>
          <p:nvPr/>
        </p:nvSpPr>
        <p:spPr>
          <a:xfrm>
            <a:off x="403408" y="4091268"/>
            <a:ext cx="11183471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Assessment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B9A315-E456-5AB7-37E9-6394B8115673}"/>
              </a:ext>
            </a:extLst>
          </p:cNvPr>
          <p:cNvSpPr txBox="1">
            <a:spLocks/>
          </p:cNvSpPr>
          <p:nvPr/>
        </p:nvSpPr>
        <p:spPr>
          <a:xfrm>
            <a:off x="403408" y="4818061"/>
            <a:ext cx="11349317" cy="14253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How is ripple carry adder calculated?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Which adder works faster than ripple carry adder?</a:t>
            </a:r>
          </a:p>
        </p:txBody>
      </p:sp>
    </p:spTree>
    <p:extLst>
      <p:ext uri="{BB962C8B-B14F-4D97-AF65-F5344CB8AC3E}">
        <p14:creationId xmlns:p14="http://schemas.microsoft.com/office/powerpoint/2010/main" val="19514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Architecture: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34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course is to introduce principles of computer organization and the basic architectural concepts.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begins with basic organization, design, and programming of a simple digital computer and introduces simple register transfer language to specify various computer operations.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include computer arithmetic, instruction set design, microprogrammed control unit, pipelining and vector processing, memory organization and I/O systems, and multiprocessors.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familiarize Students with the detailed Architectures of a Central Processing Unit.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different types of serial communication techniques.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55E2FE-46B0-12E1-A9C2-7E842F641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80553"/>
              </p:ext>
            </p:extLst>
          </p:nvPr>
        </p:nvGraphicFramePr>
        <p:xfrm>
          <a:off x="393700" y="1725805"/>
          <a:ext cx="11441985" cy="45955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82270">
                  <a:extLst>
                    <a:ext uri="{9D8B030D-6E8A-4147-A177-3AD203B41FA5}">
                      <a16:colId xmlns:a16="http://schemas.microsoft.com/office/drawing/2014/main" val="663356417"/>
                    </a:ext>
                  </a:extLst>
                </a:gridCol>
                <a:gridCol w="10859715">
                  <a:extLst>
                    <a:ext uri="{9D8B030D-6E8A-4147-A177-3AD203B41FA5}">
                      <a16:colId xmlns:a16="http://schemas.microsoft.com/office/drawing/2014/main" val="784375743"/>
                    </a:ext>
                  </a:extLst>
                </a:gridCol>
              </a:tblGrid>
              <a:tr h="72590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and interpret the basics of instruction sets and their impact on the design, organization, and functionality of various functional units of a computer comparable to the CPU, memory organization, I/O organization, and parallel processors.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86850652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the design of arithmetic &amp; logic unit and understanding of the fixed point and floating-point arithmetic operations.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379315392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 cost performance and design trade-offs in designing and constructing a computer processor which includes memory.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45006100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 the different ways of communicating with I/O devices and standard I/O interfaces.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1597029053"/>
                  </a:ext>
                </a:extLst>
              </a:tr>
              <a:tr h="36931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2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control unit techniques and the concept of Pipelining.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71" marR="5771" marT="5771" marB="0" anchor="b"/>
                </a:tc>
                <a:extLst>
                  <a:ext uri="{0D108BD9-81ED-4DB2-BD59-A6C34878D82A}">
                    <a16:rowId xmlns:a16="http://schemas.microsoft.com/office/drawing/2014/main" val="51196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1" y="1174376"/>
            <a:ext cx="11367248" cy="527124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adder is a digital circuit that performs  addition of numbers.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adders are operated on  binary numbers.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processor it is used to calculate addresses,  table	indices, and similar operations.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514A40-F4C0-3B72-92F2-CA704821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670"/>
            <a:ext cx="11183471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is Adder ?</a:t>
            </a:r>
          </a:p>
        </p:txBody>
      </p:sp>
    </p:spTree>
    <p:extLst>
      <p:ext uri="{BB962C8B-B14F-4D97-AF65-F5344CB8AC3E}">
        <p14:creationId xmlns:p14="http://schemas.microsoft.com/office/powerpoint/2010/main" val="277290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0921" y="291688"/>
            <a:ext cx="2714625" cy="4553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/>
            <a:r>
              <a:rPr sz="3200" b="1" dirty="0">
                <a:latin typeface="Times New Roman" pitchFamily="18" charset="0"/>
                <a:cs typeface="Times New Roman" pitchFamily="18" charset="0"/>
              </a:rPr>
              <a:t>Full Adder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5637" y="1201928"/>
            <a:ext cx="78816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85" marR="30480" indent="-287020">
              <a:spcBef>
                <a:spcPts val="95"/>
              </a:spcBef>
              <a:buFont typeface="Wingdings"/>
              <a:buChar char=""/>
              <a:tabLst>
                <a:tab pos="350520" algn="l"/>
              </a:tabLst>
            </a:pPr>
            <a:r>
              <a:rPr sz="2200" spc="85" dirty="0">
                <a:latin typeface="Arial"/>
                <a:cs typeface="Arial"/>
              </a:rPr>
              <a:t>Full </a:t>
            </a:r>
            <a:r>
              <a:rPr sz="2200" spc="160" dirty="0">
                <a:latin typeface="Arial"/>
                <a:cs typeface="Arial"/>
              </a:rPr>
              <a:t>adder </a:t>
            </a:r>
            <a:r>
              <a:rPr sz="2200" spc="-15" dirty="0">
                <a:latin typeface="Arial"/>
                <a:cs typeface="Arial"/>
              </a:rPr>
              <a:t>is </a:t>
            </a:r>
            <a:r>
              <a:rPr sz="2200" spc="65" dirty="0">
                <a:latin typeface="Arial"/>
                <a:cs typeface="Arial"/>
              </a:rPr>
              <a:t>a logic </a:t>
            </a:r>
            <a:r>
              <a:rPr sz="2200" spc="175" dirty="0">
                <a:latin typeface="Arial"/>
                <a:cs typeface="Arial"/>
              </a:rPr>
              <a:t>circuit </a:t>
            </a:r>
            <a:r>
              <a:rPr sz="2200" spc="260" dirty="0">
                <a:latin typeface="Arial"/>
                <a:cs typeface="Arial"/>
              </a:rPr>
              <a:t>that </a:t>
            </a:r>
            <a:r>
              <a:rPr sz="2200" spc="85" dirty="0">
                <a:latin typeface="Arial"/>
                <a:cs typeface="Arial"/>
              </a:rPr>
              <a:t>adds </a:t>
            </a:r>
            <a:r>
              <a:rPr sz="2200" spc="260" dirty="0">
                <a:latin typeface="Arial"/>
                <a:cs typeface="Arial"/>
              </a:rPr>
              <a:t>two </a:t>
            </a:r>
            <a:r>
              <a:rPr sz="2200" spc="215" dirty="0">
                <a:latin typeface="Arial"/>
                <a:cs typeface="Arial"/>
              </a:rPr>
              <a:t>input  </a:t>
            </a:r>
            <a:r>
              <a:rPr sz="2200" spc="145" dirty="0">
                <a:latin typeface="Arial"/>
                <a:cs typeface="Arial"/>
              </a:rPr>
              <a:t>operand </a:t>
            </a:r>
            <a:r>
              <a:rPr sz="2200" spc="110" dirty="0">
                <a:latin typeface="Arial"/>
                <a:cs typeface="Arial"/>
              </a:rPr>
              <a:t>bits </a:t>
            </a:r>
            <a:r>
              <a:rPr sz="2200" spc="65" dirty="0">
                <a:latin typeface="Arial"/>
                <a:cs typeface="Arial"/>
              </a:rPr>
              <a:t>plus a </a:t>
            </a:r>
            <a:r>
              <a:rPr sz="2200" spc="190" dirty="0">
                <a:latin typeface="Arial"/>
                <a:cs typeface="Arial"/>
              </a:rPr>
              <a:t>Carry </a:t>
            </a:r>
            <a:r>
              <a:rPr sz="2200" spc="185" dirty="0">
                <a:latin typeface="Arial"/>
                <a:cs typeface="Arial"/>
              </a:rPr>
              <a:t>in </a:t>
            </a:r>
            <a:r>
              <a:rPr sz="2200" spc="200" dirty="0">
                <a:latin typeface="Arial"/>
                <a:cs typeface="Arial"/>
              </a:rPr>
              <a:t>bit </a:t>
            </a:r>
            <a:r>
              <a:rPr sz="2200" spc="170" dirty="0">
                <a:latin typeface="Arial"/>
                <a:cs typeface="Arial"/>
              </a:rPr>
              <a:t>and </a:t>
            </a:r>
            <a:r>
              <a:rPr sz="2200" spc="150" dirty="0">
                <a:latin typeface="Arial"/>
                <a:cs typeface="Arial"/>
              </a:rPr>
              <a:t>outputs </a:t>
            </a:r>
            <a:r>
              <a:rPr sz="2200" spc="65" dirty="0">
                <a:latin typeface="Arial"/>
                <a:cs typeface="Arial"/>
              </a:rPr>
              <a:t>a </a:t>
            </a:r>
            <a:r>
              <a:rPr sz="2200" spc="190" dirty="0">
                <a:latin typeface="Arial"/>
                <a:cs typeface="Arial"/>
              </a:rPr>
              <a:t>Carry  </a:t>
            </a:r>
            <a:r>
              <a:rPr sz="2200" spc="180" dirty="0">
                <a:latin typeface="Arial"/>
                <a:cs typeface="Arial"/>
              </a:rPr>
              <a:t>out </a:t>
            </a:r>
            <a:r>
              <a:rPr sz="2200" spc="204" dirty="0">
                <a:latin typeface="Arial"/>
                <a:cs typeface="Arial"/>
              </a:rPr>
              <a:t>bit </a:t>
            </a:r>
            <a:r>
              <a:rPr sz="2200" spc="170" dirty="0">
                <a:latin typeface="Arial"/>
                <a:cs typeface="Arial"/>
              </a:rPr>
              <a:t>and </a:t>
            </a:r>
            <a:r>
              <a:rPr sz="2200" spc="65" dirty="0">
                <a:latin typeface="Arial"/>
                <a:cs typeface="Arial"/>
              </a:rPr>
              <a:t>a </a:t>
            </a:r>
            <a:r>
              <a:rPr sz="2200" spc="120" dirty="0">
                <a:latin typeface="Arial"/>
                <a:cs typeface="Arial"/>
              </a:rPr>
              <a:t>sum</a:t>
            </a:r>
            <a:r>
              <a:rPr sz="2200" spc="680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bit.</a:t>
            </a:r>
            <a:endParaRPr sz="2200" dirty="0">
              <a:latin typeface="Arial"/>
              <a:cs typeface="Arial"/>
            </a:endParaRPr>
          </a:p>
          <a:p>
            <a:pPr marL="349885" marR="395605" indent="-287020">
              <a:spcBef>
                <a:spcPts val="2640"/>
              </a:spcBef>
              <a:buFont typeface="Wingdings"/>
              <a:buChar char=""/>
              <a:tabLst>
                <a:tab pos="350520" algn="l"/>
                <a:tab pos="2398395" algn="l"/>
              </a:tabLst>
            </a:pPr>
            <a:r>
              <a:rPr sz="2200" spc="65" dirty="0">
                <a:latin typeface="Arial"/>
                <a:cs typeface="Arial"/>
              </a:rPr>
              <a:t>The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155" dirty="0">
                <a:latin typeface="Arial"/>
                <a:cs typeface="Arial"/>
              </a:rPr>
              <a:t>Sum</a:t>
            </a:r>
            <a:r>
              <a:rPr sz="2200" spc="275" dirty="0">
                <a:latin typeface="Arial"/>
                <a:cs typeface="Arial"/>
              </a:rPr>
              <a:t> </a:t>
            </a:r>
            <a:r>
              <a:rPr sz="2200" spc="180" dirty="0">
                <a:latin typeface="Arial"/>
                <a:cs typeface="Arial"/>
              </a:rPr>
              <a:t>out	</a:t>
            </a:r>
            <a:r>
              <a:rPr sz="2200" spc="85" dirty="0">
                <a:latin typeface="Arial"/>
                <a:cs typeface="Arial"/>
              </a:rPr>
              <a:t>(S</a:t>
            </a:r>
            <a:r>
              <a:rPr sz="2175" spc="127" baseline="-21072" dirty="0">
                <a:latin typeface="Arial"/>
                <a:cs typeface="Arial"/>
              </a:rPr>
              <a:t>out</a:t>
            </a:r>
            <a:r>
              <a:rPr sz="2200" spc="85" dirty="0">
                <a:latin typeface="Arial"/>
                <a:cs typeface="Arial"/>
              </a:rPr>
              <a:t>) </a:t>
            </a:r>
            <a:r>
              <a:rPr sz="2200" spc="110" dirty="0">
                <a:latin typeface="Arial"/>
                <a:cs typeface="Arial"/>
              </a:rPr>
              <a:t>of </a:t>
            </a:r>
            <a:r>
              <a:rPr sz="2200" spc="65" dirty="0">
                <a:latin typeface="Arial"/>
                <a:cs typeface="Arial"/>
              </a:rPr>
              <a:t>a </a:t>
            </a:r>
            <a:r>
              <a:rPr sz="2200" spc="150" dirty="0">
                <a:latin typeface="Arial"/>
                <a:cs typeface="Arial"/>
              </a:rPr>
              <a:t>full </a:t>
            </a:r>
            <a:r>
              <a:rPr sz="2200" spc="160" dirty="0">
                <a:latin typeface="Arial"/>
                <a:cs typeface="Arial"/>
              </a:rPr>
              <a:t>adder </a:t>
            </a:r>
            <a:r>
              <a:rPr sz="2200" spc="-15" dirty="0">
                <a:latin typeface="Arial"/>
                <a:cs typeface="Arial"/>
              </a:rPr>
              <a:t>is </a:t>
            </a:r>
            <a:r>
              <a:rPr sz="2200" spc="160" dirty="0">
                <a:latin typeface="Arial"/>
                <a:cs typeface="Arial"/>
              </a:rPr>
              <a:t>the </a:t>
            </a:r>
            <a:r>
              <a:rPr sz="2200" spc="65" dirty="0">
                <a:latin typeface="Arial"/>
                <a:cs typeface="Arial"/>
              </a:rPr>
              <a:t>XOR </a:t>
            </a:r>
            <a:r>
              <a:rPr sz="2200" spc="105" dirty="0">
                <a:latin typeface="Arial"/>
                <a:cs typeface="Arial"/>
              </a:rPr>
              <a:t>of  </a:t>
            </a:r>
            <a:r>
              <a:rPr sz="2200" spc="215" dirty="0">
                <a:latin typeface="Arial"/>
                <a:cs typeface="Arial"/>
              </a:rPr>
              <a:t>input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145" dirty="0">
                <a:latin typeface="Arial"/>
                <a:cs typeface="Arial"/>
              </a:rPr>
              <a:t>operand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bits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185" dirty="0">
                <a:latin typeface="Arial"/>
                <a:cs typeface="Arial"/>
              </a:rPr>
              <a:t>A,</a:t>
            </a:r>
            <a:r>
              <a:rPr sz="2200" spc="260" dirty="0">
                <a:latin typeface="Arial"/>
                <a:cs typeface="Arial"/>
              </a:rPr>
              <a:t> </a:t>
            </a:r>
            <a:r>
              <a:rPr sz="2200" spc="145" dirty="0">
                <a:latin typeface="Arial"/>
                <a:cs typeface="Arial"/>
              </a:rPr>
              <a:t>B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170" dirty="0">
                <a:latin typeface="Arial"/>
                <a:cs typeface="Arial"/>
              </a:rPr>
              <a:t>and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160" dirty="0">
                <a:latin typeface="Arial"/>
                <a:cs typeface="Arial"/>
              </a:rPr>
              <a:t>the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190" dirty="0">
                <a:latin typeface="Arial"/>
                <a:cs typeface="Arial"/>
              </a:rPr>
              <a:t>Carry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185" dirty="0">
                <a:latin typeface="Arial"/>
                <a:cs typeface="Arial"/>
              </a:rPr>
              <a:t>in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(C</a:t>
            </a:r>
            <a:r>
              <a:rPr sz="2175" spc="135" baseline="-21072" dirty="0">
                <a:latin typeface="Arial"/>
                <a:cs typeface="Arial"/>
              </a:rPr>
              <a:t>in</a:t>
            </a:r>
            <a:r>
              <a:rPr sz="2200" spc="90" dirty="0">
                <a:latin typeface="Arial"/>
                <a:cs typeface="Arial"/>
              </a:rPr>
              <a:t>)</a:t>
            </a:r>
            <a:r>
              <a:rPr sz="2200" spc="265" dirty="0">
                <a:latin typeface="Arial"/>
                <a:cs typeface="Arial"/>
              </a:rPr>
              <a:t> </a:t>
            </a:r>
            <a:r>
              <a:rPr sz="2200" spc="135" dirty="0">
                <a:latin typeface="Arial"/>
                <a:cs typeface="Arial"/>
              </a:rPr>
              <a:t>bit.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39" y="3305556"/>
            <a:ext cx="2447544" cy="3179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0445" y="3429000"/>
            <a:ext cx="2188463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8277" y="-118189"/>
            <a:ext cx="7030084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Ripple </a:t>
            </a:r>
            <a:r>
              <a:rPr spc="170" dirty="0"/>
              <a:t>Carry </a:t>
            </a:r>
            <a:r>
              <a:rPr spc="285" dirty="0"/>
              <a:t>Adder-</a:t>
            </a:r>
            <a:r>
              <a:rPr spc="45" dirty="0"/>
              <a:t> </a:t>
            </a:r>
            <a:r>
              <a:rPr spc="114" dirty="0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010562" y="1328115"/>
            <a:ext cx="7866380" cy="377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SzPct val="89583"/>
              <a:buFont typeface="Wingdings"/>
              <a:buChar char=""/>
              <a:tabLst>
                <a:tab pos="355600" algn="l"/>
              </a:tabLst>
            </a:pPr>
            <a:r>
              <a:rPr sz="2400" spc="70" dirty="0">
                <a:latin typeface="Arial"/>
                <a:cs typeface="Arial"/>
              </a:rPr>
              <a:t>The </a:t>
            </a:r>
            <a:r>
              <a:rPr sz="2400" spc="175" dirty="0">
                <a:latin typeface="Arial"/>
                <a:cs typeface="Arial"/>
              </a:rPr>
              <a:t>ripple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180" dirty="0">
                <a:latin typeface="Arial"/>
                <a:cs typeface="Arial"/>
              </a:rPr>
              <a:t>adder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155" dirty="0">
                <a:latin typeface="Arial"/>
                <a:cs typeface="Arial"/>
              </a:rPr>
              <a:t>constructed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  <a:tabLst>
                <a:tab pos="2644140" algn="l"/>
              </a:tabLst>
            </a:pPr>
            <a:r>
              <a:rPr sz="2400" spc="70" dirty="0">
                <a:latin typeface="Arial"/>
                <a:cs typeface="Arial"/>
              </a:rPr>
              <a:t>cascading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full	</a:t>
            </a:r>
            <a:r>
              <a:rPr sz="2400" spc="175" dirty="0">
                <a:latin typeface="Arial"/>
                <a:cs typeface="Arial"/>
              </a:rPr>
              <a:t>adder </a:t>
            </a:r>
            <a:r>
              <a:rPr sz="2400" spc="40" dirty="0">
                <a:latin typeface="Arial"/>
                <a:cs typeface="Arial"/>
              </a:rPr>
              <a:t>blocks </a:t>
            </a:r>
            <a:r>
              <a:rPr sz="2400" spc="204" dirty="0">
                <a:latin typeface="Arial"/>
                <a:cs typeface="Arial"/>
              </a:rPr>
              <a:t>in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endParaRPr sz="2400">
              <a:latin typeface="Arial"/>
              <a:cs typeface="Arial"/>
            </a:endParaRPr>
          </a:p>
          <a:p>
            <a:pPr marL="355600" marR="249554" indent="-342900">
              <a:spcBef>
                <a:spcPts val="1895"/>
              </a:spcBef>
              <a:buSzPct val="89583"/>
              <a:buFont typeface="Wingdings"/>
              <a:buChar char=""/>
              <a:tabLst>
                <a:tab pos="355600" algn="l"/>
                <a:tab pos="2303780" algn="l"/>
              </a:tabLst>
            </a:pPr>
            <a:r>
              <a:rPr sz="2400" spc="75" dirty="0">
                <a:latin typeface="Arial"/>
                <a:cs typeface="Arial"/>
              </a:rPr>
              <a:t>The </a:t>
            </a:r>
            <a:r>
              <a:rPr sz="2400" spc="220" dirty="0">
                <a:latin typeface="Arial"/>
                <a:cs typeface="Arial"/>
              </a:rPr>
              <a:t>carryout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60" dirty="0">
                <a:latin typeface="Arial"/>
                <a:cs typeface="Arial"/>
              </a:rPr>
              <a:t>one </a:t>
            </a:r>
            <a:r>
              <a:rPr sz="2400" spc="55" dirty="0">
                <a:latin typeface="Arial"/>
                <a:cs typeface="Arial"/>
              </a:rPr>
              <a:t>stage </a:t>
            </a:r>
            <a:r>
              <a:rPr sz="2400" spc="-20" dirty="0">
                <a:latin typeface="Arial"/>
                <a:cs typeface="Arial"/>
              </a:rPr>
              <a:t>is </a:t>
            </a:r>
            <a:r>
              <a:rPr sz="2400" spc="130" dirty="0">
                <a:latin typeface="Arial"/>
                <a:cs typeface="Arial"/>
              </a:rPr>
              <a:t>fed </a:t>
            </a:r>
            <a:r>
              <a:rPr sz="2400" spc="200" dirty="0">
                <a:latin typeface="Arial"/>
                <a:cs typeface="Arial"/>
              </a:rPr>
              <a:t>directly </a:t>
            </a:r>
            <a:r>
              <a:rPr sz="2400" spc="240" dirty="0">
                <a:latin typeface="Arial"/>
                <a:cs typeface="Arial"/>
              </a:rPr>
              <a:t>to </a:t>
            </a:r>
            <a:r>
              <a:rPr sz="2400" spc="175" dirty="0">
                <a:latin typeface="Arial"/>
                <a:cs typeface="Arial"/>
              </a:rPr>
              <a:t>the  </a:t>
            </a:r>
            <a:r>
              <a:rPr sz="2400" spc="285" dirty="0">
                <a:latin typeface="Arial"/>
                <a:cs typeface="Arial"/>
              </a:rPr>
              <a:t>carry-in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of	</a:t>
            </a:r>
            <a:r>
              <a:rPr sz="2400" spc="175" dirty="0">
                <a:latin typeface="Arial"/>
                <a:cs typeface="Arial"/>
              </a:rPr>
              <a:t>the next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stage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spcBef>
                <a:spcPts val="2280"/>
              </a:spcBef>
              <a:buSzPct val="89583"/>
              <a:buFont typeface="Wingdings"/>
              <a:buChar char=""/>
              <a:tabLst>
                <a:tab pos="355600" algn="l"/>
                <a:tab pos="6828790" algn="l"/>
              </a:tabLst>
            </a:pPr>
            <a:r>
              <a:rPr sz="2400" spc="70" dirty="0">
                <a:latin typeface="Arial"/>
                <a:cs typeface="Arial"/>
              </a:rPr>
              <a:t>This </a:t>
            </a:r>
            <a:r>
              <a:rPr sz="2400" spc="175" dirty="0">
                <a:latin typeface="Arial"/>
                <a:cs typeface="Arial"/>
              </a:rPr>
              <a:t>adder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90" dirty="0">
                <a:latin typeface="Arial"/>
                <a:cs typeface="Arial"/>
              </a:rPr>
              <a:t>called </a:t>
            </a:r>
            <a:r>
              <a:rPr sz="2400" spc="70" dirty="0">
                <a:latin typeface="Arial"/>
                <a:cs typeface="Arial"/>
              </a:rPr>
              <a:t>a </a:t>
            </a:r>
            <a:r>
              <a:rPr sz="2400" spc="175" dirty="0">
                <a:latin typeface="Arial"/>
                <a:cs typeface="Arial"/>
              </a:rPr>
              <a:t>ripple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175" dirty="0">
                <a:latin typeface="Arial"/>
                <a:cs typeface="Arial"/>
              </a:rPr>
              <a:t>adder </a:t>
            </a:r>
            <a:r>
              <a:rPr sz="2400" spc="-15" dirty="0">
                <a:latin typeface="Arial"/>
                <a:cs typeface="Arial"/>
              </a:rPr>
              <a:t>because  </a:t>
            </a:r>
            <a:r>
              <a:rPr sz="2400" spc="40" dirty="0">
                <a:latin typeface="Arial"/>
                <a:cs typeface="Arial"/>
              </a:rPr>
              <a:t>each 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220" dirty="0">
                <a:latin typeface="Arial"/>
                <a:cs typeface="Arial"/>
              </a:rPr>
              <a:t>bit </a:t>
            </a:r>
            <a:r>
              <a:rPr sz="2400" spc="50" dirty="0">
                <a:latin typeface="Arial"/>
                <a:cs typeface="Arial"/>
              </a:rPr>
              <a:t>gets </a:t>
            </a:r>
            <a:r>
              <a:rPr sz="2400" spc="185" dirty="0">
                <a:latin typeface="Arial"/>
                <a:cs typeface="Arial"/>
              </a:rPr>
              <a:t>rippled </a:t>
            </a:r>
            <a:r>
              <a:rPr sz="2400" spc="220" dirty="0">
                <a:latin typeface="Arial"/>
                <a:cs typeface="Arial"/>
              </a:rPr>
              <a:t>into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the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next	</a:t>
            </a:r>
            <a:r>
              <a:rPr sz="2400" spc="35" dirty="0">
                <a:latin typeface="Arial"/>
                <a:cs typeface="Arial"/>
              </a:rPr>
              <a:t>stage.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280"/>
              </a:spcBef>
              <a:buSzPct val="89583"/>
              <a:buFont typeface="Wingdings"/>
              <a:buChar char=""/>
              <a:tabLst>
                <a:tab pos="355600" algn="l"/>
              </a:tabLst>
            </a:pPr>
            <a:r>
              <a:rPr sz="2400" spc="135" dirty="0">
                <a:latin typeface="Arial"/>
                <a:cs typeface="Arial"/>
              </a:rPr>
              <a:t>For </a:t>
            </a:r>
            <a:r>
              <a:rPr sz="2400" spc="165" dirty="0">
                <a:latin typeface="Arial"/>
                <a:cs typeface="Arial"/>
              </a:rPr>
              <a:t>an </a:t>
            </a:r>
            <a:r>
              <a:rPr sz="2400" spc="330" dirty="0">
                <a:latin typeface="Arial"/>
                <a:cs typeface="Arial"/>
              </a:rPr>
              <a:t>n-bit </a:t>
            </a:r>
            <a:r>
              <a:rPr sz="2400" spc="175" dirty="0">
                <a:latin typeface="Arial"/>
                <a:cs typeface="Arial"/>
              </a:rPr>
              <a:t>ripple </a:t>
            </a:r>
            <a:r>
              <a:rPr sz="2400" spc="150" dirty="0">
                <a:latin typeface="Arial"/>
                <a:cs typeface="Arial"/>
              </a:rPr>
              <a:t>adder, </a:t>
            </a:r>
            <a:r>
              <a:rPr sz="2400" spc="130" dirty="0">
                <a:latin typeface="Arial"/>
                <a:cs typeface="Arial"/>
              </a:rPr>
              <a:t>we </a:t>
            </a:r>
            <a:r>
              <a:rPr sz="2400" spc="140" dirty="0">
                <a:latin typeface="Arial"/>
                <a:cs typeface="Arial"/>
              </a:rPr>
              <a:t>require 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1120" dirty="0">
                <a:latin typeface="Arial"/>
                <a:cs typeface="Arial"/>
              </a:rPr>
              <a:t> </a:t>
            </a:r>
            <a:r>
              <a:rPr sz="2400" spc="165" dirty="0">
                <a:latin typeface="Arial"/>
                <a:cs typeface="Arial"/>
              </a:rPr>
              <a:t>full</a:t>
            </a:r>
            <a:endParaRPr sz="24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400" spc="114" dirty="0">
                <a:latin typeface="Arial"/>
                <a:cs typeface="Arial"/>
              </a:rPr>
              <a:t>adders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31797" y="961135"/>
            <a:ext cx="8627110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581025" indent="-287020">
              <a:spcBef>
                <a:spcPts val="100"/>
              </a:spcBef>
              <a:buFont typeface="Wingdings"/>
              <a:buChar char=""/>
              <a:tabLst>
                <a:tab pos="312420" algn="l"/>
              </a:tabLst>
            </a:pPr>
            <a:r>
              <a:rPr sz="2400" spc="160" dirty="0">
                <a:latin typeface="Arial"/>
                <a:cs typeface="Arial"/>
              </a:rPr>
              <a:t>Propagation </a:t>
            </a:r>
            <a:r>
              <a:rPr sz="2400" spc="65" dirty="0">
                <a:latin typeface="Arial"/>
                <a:cs typeface="Arial"/>
              </a:rPr>
              <a:t>delays </a:t>
            </a:r>
            <a:r>
              <a:rPr sz="2400" spc="90" dirty="0">
                <a:latin typeface="Arial"/>
                <a:cs typeface="Arial"/>
              </a:rPr>
              <a:t>inside </a:t>
            </a:r>
            <a:r>
              <a:rPr sz="2400" spc="175" dirty="0">
                <a:latin typeface="Arial"/>
                <a:cs typeface="Arial"/>
              </a:rPr>
              <a:t>the </a:t>
            </a:r>
            <a:r>
              <a:rPr sz="2400" spc="75" dirty="0">
                <a:latin typeface="Arial"/>
                <a:cs typeface="Arial"/>
              </a:rPr>
              <a:t>logic </a:t>
            </a:r>
            <a:r>
              <a:rPr sz="2400" spc="220" dirty="0">
                <a:latin typeface="Arial"/>
                <a:cs typeface="Arial"/>
              </a:rPr>
              <a:t>circuitry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180" dirty="0">
                <a:latin typeface="Arial"/>
                <a:cs typeface="Arial"/>
              </a:rPr>
              <a:t>the  </a:t>
            </a:r>
            <a:r>
              <a:rPr sz="2400" spc="80" dirty="0">
                <a:latin typeface="Arial"/>
                <a:cs typeface="Arial"/>
              </a:rPr>
              <a:t>reason </a:t>
            </a:r>
            <a:r>
              <a:rPr sz="2400" spc="130" dirty="0">
                <a:latin typeface="Arial"/>
                <a:cs typeface="Arial"/>
              </a:rPr>
              <a:t>behind</a:t>
            </a:r>
            <a:r>
              <a:rPr sz="2400" spc="509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this</a:t>
            </a:r>
            <a:endParaRPr sz="2400" dirty="0">
              <a:latin typeface="Arial"/>
              <a:cs typeface="Arial"/>
            </a:endParaRPr>
          </a:p>
          <a:p>
            <a:pPr marL="311785" marR="1097280" indent="-287020">
              <a:spcBef>
                <a:spcPts val="1080"/>
              </a:spcBef>
              <a:buFont typeface="Wingdings"/>
              <a:buChar char=""/>
              <a:tabLst>
                <a:tab pos="312420" algn="l"/>
              </a:tabLst>
            </a:pPr>
            <a:r>
              <a:rPr sz="2400" spc="160" dirty="0">
                <a:latin typeface="Arial"/>
                <a:cs typeface="Arial"/>
              </a:rPr>
              <a:t>Propagation </a:t>
            </a:r>
            <a:r>
              <a:rPr sz="2400" spc="114" dirty="0">
                <a:latin typeface="Arial"/>
                <a:cs typeface="Arial"/>
              </a:rPr>
              <a:t>delay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245" dirty="0">
                <a:latin typeface="Arial"/>
                <a:cs typeface="Arial"/>
              </a:rPr>
              <a:t>time </a:t>
            </a:r>
            <a:r>
              <a:rPr sz="2400" spc="45" dirty="0">
                <a:latin typeface="Arial"/>
                <a:cs typeface="Arial"/>
              </a:rPr>
              <a:t>elapsed </a:t>
            </a:r>
            <a:r>
              <a:rPr sz="2400" spc="120" dirty="0">
                <a:latin typeface="Arial"/>
                <a:cs typeface="Arial"/>
              </a:rPr>
              <a:t>between </a:t>
            </a:r>
            <a:r>
              <a:rPr sz="2400" spc="175" dirty="0">
                <a:latin typeface="Arial"/>
                <a:cs typeface="Arial"/>
              </a:rPr>
              <a:t>the  </a:t>
            </a:r>
            <a:r>
              <a:rPr sz="2400" spc="160" dirty="0">
                <a:latin typeface="Arial"/>
                <a:cs typeface="Arial"/>
              </a:rPr>
              <a:t>application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165" dirty="0">
                <a:latin typeface="Arial"/>
                <a:cs typeface="Arial"/>
              </a:rPr>
              <a:t>an </a:t>
            </a:r>
            <a:r>
              <a:rPr sz="2400" spc="240" dirty="0">
                <a:latin typeface="Arial"/>
                <a:cs typeface="Arial"/>
              </a:rPr>
              <a:t>input </a:t>
            </a:r>
            <a:r>
              <a:rPr sz="2400" spc="195" dirty="0">
                <a:latin typeface="Arial"/>
                <a:cs typeface="Arial"/>
              </a:rPr>
              <a:t>and </a:t>
            </a:r>
            <a:r>
              <a:rPr sz="2400" spc="90" dirty="0">
                <a:latin typeface="Arial"/>
                <a:cs typeface="Arial"/>
              </a:rPr>
              <a:t>occurance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180" dirty="0">
                <a:latin typeface="Arial"/>
                <a:cs typeface="Arial"/>
              </a:rPr>
              <a:t>the  </a:t>
            </a:r>
            <a:r>
              <a:rPr sz="2400" spc="140" dirty="0">
                <a:latin typeface="Arial"/>
                <a:cs typeface="Arial"/>
              </a:rPr>
              <a:t>corresponding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spc="185" dirty="0">
                <a:latin typeface="Arial"/>
                <a:cs typeface="Arial"/>
              </a:rPr>
              <a:t>output.</a:t>
            </a:r>
            <a:endParaRPr sz="2400" dirty="0">
              <a:latin typeface="Arial"/>
              <a:cs typeface="Arial"/>
            </a:endParaRPr>
          </a:p>
          <a:p>
            <a:pPr marL="311785" marR="205740" indent="-287020">
              <a:spcBef>
                <a:spcPts val="1080"/>
              </a:spcBef>
              <a:buFont typeface="Wingdings"/>
              <a:buChar char=""/>
              <a:tabLst>
                <a:tab pos="312420" algn="l"/>
              </a:tabLst>
            </a:pPr>
            <a:r>
              <a:rPr sz="2400" spc="95" dirty="0">
                <a:latin typeface="Arial"/>
                <a:cs typeface="Arial"/>
              </a:rPr>
              <a:t>Consider </a:t>
            </a:r>
            <a:r>
              <a:rPr sz="2400" spc="70" dirty="0">
                <a:latin typeface="Arial"/>
                <a:cs typeface="Arial"/>
              </a:rPr>
              <a:t>a </a:t>
            </a:r>
            <a:r>
              <a:rPr sz="2400" spc="135" dirty="0">
                <a:latin typeface="Arial"/>
                <a:cs typeface="Arial"/>
              </a:rPr>
              <a:t>NOT </a:t>
            </a:r>
            <a:r>
              <a:rPr sz="2400" spc="120" dirty="0">
                <a:latin typeface="Arial"/>
                <a:cs typeface="Arial"/>
              </a:rPr>
              <a:t>gate, </a:t>
            </a:r>
            <a:r>
              <a:rPr sz="2400" spc="75" dirty="0">
                <a:latin typeface="Arial"/>
                <a:cs typeface="Arial"/>
              </a:rPr>
              <a:t>The </a:t>
            </a:r>
            <a:r>
              <a:rPr sz="2400" spc="250" dirty="0">
                <a:latin typeface="Arial"/>
                <a:cs typeface="Arial"/>
              </a:rPr>
              <a:t>time </a:t>
            </a:r>
            <a:r>
              <a:rPr sz="2400" spc="180" dirty="0">
                <a:latin typeface="Arial"/>
                <a:cs typeface="Arial"/>
              </a:rPr>
              <a:t>taken </a:t>
            </a:r>
            <a:r>
              <a:rPr sz="2400" spc="220" dirty="0">
                <a:latin typeface="Arial"/>
                <a:cs typeface="Arial"/>
              </a:rPr>
              <a:t>for </a:t>
            </a:r>
            <a:r>
              <a:rPr sz="2400" spc="175" dirty="0">
                <a:latin typeface="Arial"/>
                <a:cs typeface="Arial"/>
              </a:rPr>
              <a:t>the </a:t>
            </a:r>
            <a:r>
              <a:rPr sz="2400" spc="130" dirty="0">
                <a:latin typeface="Arial"/>
                <a:cs typeface="Arial"/>
              </a:rPr>
              <a:t>NOT  </a:t>
            </a:r>
            <a:r>
              <a:rPr sz="2400" spc="50" dirty="0">
                <a:latin typeface="Arial"/>
                <a:cs typeface="Arial"/>
              </a:rPr>
              <a:t>gate’s </a:t>
            </a:r>
            <a:r>
              <a:rPr sz="2400" spc="229" dirty="0">
                <a:latin typeface="Arial"/>
                <a:cs typeface="Arial"/>
              </a:rPr>
              <a:t>output </a:t>
            </a:r>
            <a:r>
              <a:rPr sz="2400" spc="240" dirty="0">
                <a:latin typeface="Arial"/>
                <a:cs typeface="Arial"/>
              </a:rPr>
              <a:t>to </a:t>
            </a:r>
            <a:r>
              <a:rPr sz="2400" spc="60" dirty="0">
                <a:latin typeface="Arial"/>
                <a:cs typeface="Arial"/>
              </a:rPr>
              <a:t>become </a:t>
            </a:r>
            <a:r>
              <a:rPr sz="2400" spc="525" dirty="0">
                <a:latin typeface="Arial"/>
                <a:cs typeface="Arial"/>
              </a:rPr>
              <a:t>“0” </a:t>
            </a:r>
            <a:r>
              <a:rPr sz="2400" spc="215" dirty="0">
                <a:latin typeface="Arial"/>
                <a:cs typeface="Arial"/>
              </a:rPr>
              <a:t>after </a:t>
            </a:r>
            <a:r>
              <a:rPr sz="2400" spc="175" dirty="0">
                <a:latin typeface="Arial"/>
                <a:cs typeface="Arial"/>
              </a:rPr>
              <a:t>the </a:t>
            </a:r>
            <a:r>
              <a:rPr sz="2400" spc="160" dirty="0">
                <a:latin typeface="Arial"/>
                <a:cs typeface="Arial"/>
              </a:rPr>
              <a:t>application </a:t>
            </a:r>
            <a:r>
              <a:rPr sz="2400" spc="114" dirty="0">
                <a:latin typeface="Arial"/>
                <a:cs typeface="Arial"/>
              </a:rPr>
              <a:t>of  </a:t>
            </a:r>
            <a:r>
              <a:rPr sz="2400" spc="75" dirty="0">
                <a:latin typeface="Arial"/>
                <a:cs typeface="Arial"/>
              </a:rPr>
              <a:t>logic </a:t>
            </a:r>
            <a:r>
              <a:rPr sz="2400" spc="525" dirty="0">
                <a:latin typeface="Arial"/>
                <a:cs typeface="Arial"/>
              </a:rPr>
              <a:t>“1” </a:t>
            </a:r>
            <a:r>
              <a:rPr sz="2400" spc="240" dirty="0">
                <a:latin typeface="Arial"/>
                <a:cs typeface="Arial"/>
              </a:rPr>
              <a:t>to </a:t>
            </a:r>
            <a:r>
              <a:rPr sz="2400" spc="180" dirty="0">
                <a:latin typeface="Arial"/>
                <a:cs typeface="Arial"/>
              </a:rPr>
              <a:t>the </a:t>
            </a:r>
            <a:r>
              <a:rPr sz="2400" spc="135" dirty="0">
                <a:latin typeface="Arial"/>
                <a:cs typeface="Arial"/>
              </a:rPr>
              <a:t>NOT </a:t>
            </a:r>
            <a:r>
              <a:rPr sz="2400" spc="50" dirty="0">
                <a:latin typeface="Arial"/>
                <a:cs typeface="Arial"/>
              </a:rPr>
              <a:t>gate’s </a:t>
            </a:r>
            <a:r>
              <a:rPr sz="2400" spc="240" dirty="0">
                <a:latin typeface="Arial"/>
                <a:cs typeface="Arial"/>
              </a:rPr>
              <a:t>input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180" dirty="0">
                <a:latin typeface="Arial"/>
                <a:cs typeface="Arial"/>
              </a:rPr>
              <a:t>the </a:t>
            </a:r>
            <a:r>
              <a:rPr sz="2400" spc="175" dirty="0">
                <a:latin typeface="Arial"/>
                <a:cs typeface="Arial"/>
              </a:rPr>
              <a:t>propagation  </a:t>
            </a:r>
            <a:r>
              <a:rPr sz="2400" spc="114" dirty="0">
                <a:latin typeface="Arial"/>
                <a:cs typeface="Arial"/>
              </a:rPr>
              <a:t>delay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here.</a:t>
            </a:r>
            <a:endParaRPr sz="2400" dirty="0">
              <a:latin typeface="Arial"/>
              <a:cs typeface="Arial"/>
            </a:endParaRPr>
          </a:p>
          <a:p>
            <a:pPr marL="311785" marR="17780" indent="-287020">
              <a:spcBef>
                <a:spcPts val="1085"/>
              </a:spcBef>
              <a:buFont typeface="Wingdings"/>
              <a:buChar char=""/>
              <a:tabLst>
                <a:tab pos="433705" algn="l"/>
                <a:tab pos="434340" algn="l"/>
                <a:tab pos="5474970" algn="l"/>
              </a:tabLst>
            </a:pPr>
            <a:r>
              <a:rPr dirty="0"/>
              <a:t>	</a:t>
            </a:r>
            <a:r>
              <a:rPr sz="2400" spc="190" dirty="0">
                <a:latin typeface="Arial"/>
                <a:cs typeface="Arial"/>
              </a:rPr>
              <a:t>Similarly </a:t>
            </a:r>
            <a:r>
              <a:rPr sz="2400" spc="175" dirty="0">
                <a:latin typeface="Arial"/>
                <a:cs typeface="Arial"/>
              </a:rPr>
              <a:t>the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spc="225" dirty="0">
                <a:latin typeface="Arial"/>
                <a:cs typeface="Arial"/>
              </a:rPr>
              <a:t>carry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propagation	</a:t>
            </a:r>
            <a:r>
              <a:rPr sz="2400" spc="114" dirty="0">
                <a:latin typeface="Arial"/>
                <a:cs typeface="Arial"/>
              </a:rPr>
              <a:t>delay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180" dirty="0">
                <a:latin typeface="Arial"/>
                <a:cs typeface="Arial"/>
              </a:rPr>
              <a:t>the </a:t>
            </a:r>
            <a:r>
              <a:rPr sz="2400" spc="250" dirty="0">
                <a:latin typeface="Arial"/>
                <a:cs typeface="Arial"/>
              </a:rPr>
              <a:t>time  </a:t>
            </a:r>
            <a:r>
              <a:rPr sz="2400" spc="45" dirty="0">
                <a:latin typeface="Arial"/>
                <a:cs typeface="Arial"/>
              </a:rPr>
              <a:t>elapsed </a:t>
            </a:r>
            <a:r>
              <a:rPr sz="2400" spc="120" dirty="0">
                <a:latin typeface="Arial"/>
                <a:cs typeface="Arial"/>
              </a:rPr>
              <a:t>between </a:t>
            </a:r>
            <a:r>
              <a:rPr sz="2400" spc="175" dirty="0">
                <a:latin typeface="Arial"/>
                <a:cs typeface="Arial"/>
              </a:rPr>
              <a:t>the </a:t>
            </a:r>
            <a:r>
              <a:rPr sz="2400" spc="160" dirty="0">
                <a:latin typeface="Arial"/>
                <a:cs typeface="Arial"/>
              </a:rPr>
              <a:t>application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180" dirty="0">
                <a:latin typeface="Arial"/>
                <a:cs typeface="Arial"/>
              </a:rPr>
              <a:t>the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204" dirty="0">
                <a:latin typeface="Arial"/>
                <a:cs typeface="Arial"/>
              </a:rPr>
              <a:t>in </a:t>
            </a:r>
            <a:r>
              <a:rPr sz="2400" spc="80" dirty="0">
                <a:latin typeface="Arial"/>
                <a:cs typeface="Arial"/>
              </a:rPr>
              <a:t>signal  </a:t>
            </a:r>
            <a:r>
              <a:rPr sz="2400" spc="195" dirty="0">
                <a:latin typeface="Arial"/>
                <a:cs typeface="Arial"/>
              </a:rPr>
              <a:t>and </a:t>
            </a:r>
            <a:r>
              <a:rPr sz="2400" spc="180" dirty="0">
                <a:latin typeface="Arial"/>
                <a:cs typeface="Arial"/>
              </a:rPr>
              <a:t>the </a:t>
            </a:r>
            <a:r>
              <a:rPr sz="2400" spc="90" dirty="0">
                <a:latin typeface="Arial"/>
                <a:cs typeface="Arial"/>
              </a:rPr>
              <a:t>occurance </a:t>
            </a:r>
            <a:r>
              <a:rPr sz="2400" spc="120" dirty="0">
                <a:latin typeface="Arial"/>
                <a:cs typeface="Arial"/>
              </a:rPr>
              <a:t>of </a:t>
            </a:r>
            <a:r>
              <a:rPr sz="2400" spc="180" dirty="0">
                <a:latin typeface="Arial"/>
                <a:cs typeface="Arial"/>
              </a:rPr>
              <a:t>the </a:t>
            </a:r>
            <a:r>
              <a:rPr sz="2400" spc="225" dirty="0">
                <a:latin typeface="Arial"/>
                <a:cs typeface="Arial"/>
              </a:rPr>
              <a:t>carry </a:t>
            </a:r>
            <a:r>
              <a:rPr sz="2400" spc="200" dirty="0">
                <a:latin typeface="Arial"/>
                <a:cs typeface="Arial"/>
              </a:rPr>
              <a:t>out </a:t>
            </a:r>
            <a:r>
              <a:rPr sz="2400" spc="95" dirty="0">
                <a:latin typeface="Arial"/>
                <a:cs typeface="Arial"/>
              </a:rPr>
              <a:t>(C</a:t>
            </a:r>
            <a:r>
              <a:rPr sz="2400" spc="142" baseline="-20833" dirty="0">
                <a:latin typeface="Arial"/>
                <a:cs typeface="Arial"/>
              </a:rPr>
              <a:t>out</a:t>
            </a:r>
            <a:r>
              <a:rPr sz="2400" spc="95" dirty="0">
                <a:latin typeface="Arial"/>
                <a:cs typeface="Arial"/>
              </a:rPr>
              <a:t>)</a:t>
            </a:r>
            <a:r>
              <a:rPr sz="2400" spc="38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signal.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4498" y="147856"/>
            <a:ext cx="709386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Ripple </a:t>
            </a:r>
            <a:r>
              <a:rPr spc="170" dirty="0"/>
              <a:t>Carry</a:t>
            </a:r>
            <a:r>
              <a:rPr spc="-190" dirty="0"/>
              <a:t> </a:t>
            </a:r>
            <a:r>
              <a:rPr spc="140" dirty="0"/>
              <a:t>Adder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79" y="307480"/>
            <a:ext cx="7609840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Ripple </a:t>
            </a:r>
            <a:r>
              <a:rPr spc="170" dirty="0"/>
              <a:t>Carry </a:t>
            </a:r>
            <a:r>
              <a:rPr spc="175" dirty="0"/>
              <a:t>Adder-Circuit</a:t>
            </a:r>
            <a:r>
              <a:rPr spc="70" dirty="0"/>
              <a:t> </a:t>
            </a:r>
            <a:r>
              <a:rPr spc="150" dirty="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F74D-B6FD-4632-A0AD-8621D238BAE2}"/>
              </a:ext>
            </a:extLst>
          </p:cNvPr>
          <p:cNvSpPr txBox="1"/>
          <p:nvPr/>
        </p:nvSpPr>
        <p:spPr>
          <a:xfrm>
            <a:off x="3124939" y="5850384"/>
            <a:ext cx="871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Img</a:t>
            </a:r>
            <a:r>
              <a:rPr lang="en-US" sz="800" dirty="0"/>
              <a:t> source: https://www.researchgate.net/profile/Harshil_Goyal2/publication/306284009/figure/fig1/AS:396637412315138@1471577136832/Benchmark-circuit-structure-an-n-bit-ripple-carry-adder.png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66869-A014-4E4B-9BED-49FC1E8D9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48" y="2070716"/>
            <a:ext cx="7372945" cy="2716567"/>
          </a:xfrm>
          <a:prstGeom prst="rect">
            <a:avLst/>
          </a:prstGeom>
        </p:spPr>
      </p:pic>
      <p:pic>
        <p:nvPicPr>
          <p:cNvPr id="8" name="Picture 7" descr="C:\Users\OM\Downloads\naac-st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505682" y="182563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7529"/>
            <a:ext cx="585788" cy="57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051" y="374277"/>
            <a:ext cx="7280909" cy="136704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Ripple </a:t>
            </a:r>
            <a:r>
              <a:rPr spc="170" dirty="0"/>
              <a:t>Carry </a:t>
            </a:r>
            <a:r>
              <a:rPr spc="120" dirty="0"/>
              <a:t>Adder-Logic</a:t>
            </a:r>
            <a:r>
              <a:rPr spc="60" dirty="0"/>
              <a:t> </a:t>
            </a:r>
            <a:r>
              <a:rPr spc="14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613916" y="1741318"/>
            <a:ext cx="8933185" cy="3488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38361" y="6626853"/>
            <a:ext cx="217170" cy="172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40"/>
                </a:spcBef>
              </a:pPr>
              <a:t>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CE64-33DE-4331-AE50-9231BD18E726}"/>
              </a:ext>
            </a:extLst>
          </p:cNvPr>
          <p:cNvSpPr txBox="1"/>
          <p:nvPr/>
        </p:nvSpPr>
        <p:spPr>
          <a:xfrm>
            <a:off x="6561322" y="6098959"/>
            <a:ext cx="4354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</a:t>
            </a:r>
            <a:r>
              <a:rPr lang="en-US" sz="800" dirty="0" err="1"/>
              <a:t>source:https</a:t>
            </a:r>
            <a:r>
              <a:rPr lang="en-US" sz="800" dirty="0"/>
              <a:t>://www.circuitstoday.com/wp-content/uploads/2012/03/ripple-carry-adder.png</a:t>
            </a:r>
          </a:p>
        </p:txBody>
      </p:sp>
      <p:pic>
        <p:nvPicPr>
          <p:cNvPr id="7" name="Picture 6" descr="C:\Users\OM\Downloads\naac-sti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7"/>
          <a:stretch>
            <a:fillRect/>
          </a:stretch>
        </p:blipFill>
        <p:spPr bwMode="auto">
          <a:xfrm>
            <a:off x="9311095" y="189961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" y="6234113"/>
            <a:ext cx="585788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1236</TotalTime>
  <Words>1105</Words>
  <Application>Microsoft Office PowerPoint</Application>
  <PresentationFormat>Widescreen</PresentationFormat>
  <Paragraphs>209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Casper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Computer Organization &amp; Architecture: Course Objectives</vt:lpstr>
      <vt:lpstr>COURSE OUTCOMES</vt:lpstr>
      <vt:lpstr>What is Adder ?</vt:lpstr>
      <vt:lpstr>Full Adder</vt:lpstr>
      <vt:lpstr>Ripple Carry Adder- Introduction</vt:lpstr>
      <vt:lpstr>Ripple Carry Adder</vt:lpstr>
      <vt:lpstr>Ripple Carry Adder-Circuit Diagram</vt:lpstr>
      <vt:lpstr>Ripple Carry Adder-Logic Diagram</vt:lpstr>
      <vt:lpstr>Ripple Carry Adder-Truth Table</vt:lpstr>
      <vt:lpstr>Ripple Carry Adder-Applications</vt:lpstr>
      <vt:lpstr>Carry look-ahead adder</vt:lpstr>
      <vt:lpstr>PowerPoint Presentation</vt:lpstr>
      <vt:lpstr>Apply these equations for a 4-bit adder: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Siddharth Kumar</cp:lastModifiedBy>
  <cp:revision>192</cp:revision>
  <dcterms:created xsi:type="dcterms:W3CDTF">2019-01-09T10:33:58Z</dcterms:created>
  <dcterms:modified xsi:type="dcterms:W3CDTF">2023-01-19T07:52:17Z</dcterms:modified>
</cp:coreProperties>
</file>