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1"/>
    <p:sldMasterId id="2147483686" r:id="rId2"/>
  </p:sldMasterIdLst>
  <p:notesMasterIdLst>
    <p:notesMasterId r:id="rId15"/>
  </p:notesMasterIdLst>
  <p:handoutMasterIdLst>
    <p:handoutMasterId r:id="rId16"/>
  </p:handoutMasterIdLst>
  <p:sldIdLst>
    <p:sldId id="525" r:id="rId3"/>
    <p:sldId id="522" r:id="rId4"/>
    <p:sldId id="265" r:id="rId5"/>
    <p:sldId id="592" r:id="rId6"/>
    <p:sldId id="598" r:id="rId7"/>
    <p:sldId id="570" r:id="rId8"/>
    <p:sldId id="590" r:id="rId9"/>
    <p:sldId id="593" r:id="rId10"/>
    <p:sldId id="594" r:id="rId11"/>
    <p:sldId id="595" r:id="rId12"/>
    <p:sldId id="585" r:id="rId13"/>
    <p:sldId id="52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4660"/>
  </p:normalViewPr>
  <p:slideViewPr>
    <p:cSldViewPr snapToGrid="0">
      <p:cViewPr varScale="1">
        <p:scale>
          <a:sx n="71" d="100"/>
          <a:sy n="71" d="100"/>
        </p:scale>
        <p:origin x="392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1/16/2023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By: Pramod Vishwakarma (E9758)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903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By: Pramod Vishwakarma (E9758)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705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22640"/>
              </p:ext>
            </p:extLst>
          </p:nvPr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169000" imgH="2169360" progId="">
                  <p:embed/>
                </p:oleObj>
              </mc:Choice>
              <mc:Fallback>
                <p:oleObj name="CorelDRAW" r:id="rId2" imgW="2169000" imgH="2169360" progId="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25771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309627" y="5505662"/>
            <a:ext cx="6432043" cy="1218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- 7</a:t>
            </a: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set architecture of a CPU: RTL Interpretation of Instructions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55187" y="1365545"/>
            <a:ext cx="11103427" cy="3391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IN" sz="4800" b="1" dirty="0">
                <a:latin typeface="Cambria" panose="02040503050406030204" pitchFamily="18" charset="0"/>
              </a:rPr>
              <a:t>APEX INSTITUTE OF TECHNOLOGY</a:t>
            </a:r>
            <a:endParaRPr lang="en-US" sz="4800" dirty="0">
              <a:latin typeface="Cambria" panose="02040503050406030204" pitchFamily="18" charset="0"/>
            </a:endParaRPr>
          </a:p>
          <a:p>
            <a:pPr algn="ctr"/>
            <a:r>
              <a:rPr lang="en-IN" sz="3200" b="1" dirty="0">
                <a:latin typeface="Cambria" panose="02040503050406030204" pitchFamily="18" charset="0"/>
              </a:rPr>
              <a:t>DEPARTMENT OF COMPUTER SCIENCE &amp; ENGINEERING</a:t>
            </a:r>
            <a:endParaRPr lang="en-US" sz="3200" b="1" dirty="0">
              <a:latin typeface="Cambria" panose="02040503050406030204" pitchFamily="18" charset="0"/>
            </a:endParaRP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en-US" sz="3200" b="1" dirty="0">
              <a:latin typeface="Cambria" panose="02040503050406030204" pitchFamily="18" charset="0"/>
              <a:ea typeface="Calibri" charset="0"/>
              <a:cs typeface="Times New Roman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Computer Organization &amp; Architecture  (21CSH-281)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Faculty:</a:t>
            </a: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Siddharth Kumar (E12853)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70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411" y="376518"/>
            <a:ext cx="11403107" cy="6069106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Simultaneous Operations – If 2 or more operations are to occur simultaneously then they are separated with comma (,). 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control function P=1, then load the content of R1 into R2 and at the same clock load the content of R2 into R1.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63A7A84-3072-127A-7D60-2D2BDF40C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838" y="1566863"/>
            <a:ext cx="4886325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891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409" y="1111623"/>
            <a:ext cx="11349317" cy="537882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Summary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Discussed about Register Transfer Language (RTL).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Discussed about Micro-operations.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Discussed about Register Transfer.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Assessment Questions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Q1. What are micro operations?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Q2. What are different operations of RTL?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Q3. What are replacement operators?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Q4. What is simultaneous operation in RTL?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4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id="{CAD0D7B8-E462-453C-B296-CA0154FA54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2" imgW="2169000" imgH="2169360" progId="">
                    <p:embed/>
                  </p:oleObj>
                </mc:Choice>
                <mc:Fallback>
                  <p:oleObj name="CorelDRAW" r:id="rId2" imgW="2169000" imgH="2169360" progId="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354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11" y="0"/>
            <a:ext cx="10515600" cy="1352282"/>
          </a:xfrm>
        </p:spPr>
        <p:txBody>
          <a:bodyPr>
            <a:normAutofit/>
          </a:bodyPr>
          <a:lstStyle/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Computer Organization &amp; Architecture: Course Objectives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34095" y="1146220"/>
            <a:ext cx="11075831" cy="5340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OBJECTIVES</a:t>
            </a:r>
          </a:p>
          <a:p>
            <a:pPr lvl="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course aims to: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the course is to introduce principles of computer organization and the basic architectural concepts.</a:t>
            </a: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begins with basic organization, design, and programming of a simple digital computer and introduces simple register transfer language to specify various computer operations.</a:t>
            </a: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Topics include computer arithmetic, instruction set design, microprogrammed control unit, pipelining and vector processing, memory organization and I/O systems, and multiprocessors.</a:t>
            </a: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familiarize Students with the detailed Architectures of a Central Processing Unit.</a:t>
            </a: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the different types of serial communication techniques.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10166" y="351468"/>
            <a:ext cx="11125519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COURSE OUTCOMES</a:t>
            </a:r>
          </a:p>
        </p:txBody>
      </p:sp>
      <p:sp>
        <p:nvSpPr>
          <p:cNvPr id="10" name="Oval 9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20497" y="1170835"/>
            <a:ext cx="88801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completion of this course, the students shall be able to:-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A55E2FE-46B0-12E1-A9C2-7E842F641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080553"/>
              </p:ext>
            </p:extLst>
          </p:nvPr>
        </p:nvGraphicFramePr>
        <p:xfrm>
          <a:off x="393700" y="1725805"/>
          <a:ext cx="11441985" cy="459552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82270">
                  <a:extLst>
                    <a:ext uri="{9D8B030D-6E8A-4147-A177-3AD203B41FA5}">
                      <a16:colId xmlns:a16="http://schemas.microsoft.com/office/drawing/2014/main" val="663356417"/>
                    </a:ext>
                  </a:extLst>
                </a:gridCol>
                <a:gridCol w="10859715">
                  <a:extLst>
                    <a:ext uri="{9D8B030D-6E8A-4147-A177-3AD203B41FA5}">
                      <a16:colId xmlns:a16="http://schemas.microsoft.com/office/drawing/2014/main" val="784375743"/>
                    </a:ext>
                  </a:extLst>
                </a:gridCol>
              </a:tblGrid>
              <a:tr h="725904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IN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CO1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1" marR="5771" marT="5771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Identify and interpret the basics of instruction sets and their impact on the design, organization, and functionality of various functional units of a computer comparable to the CPU, memory organization, I/O organization, and parallel processors.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1" marR="5771" marT="5771" marB="0" anchor="b"/>
                </a:tc>
                <a:extLst>
                  <a:ext uri="{0D108BD9-81ED-4DB2-BD59-A6C34878D82A}">
                    <a16:rowId xmlns:a16="http://schemas.microsoft.com/office/drawing/2014/main" val="1868506522"/>
                  </a:ext>
                </a:extLst>
              </a:tr>
              <a:tr h="369319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IN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CO2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1" marR="5771" marT="5771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Analysis of the design of arithmetic &amp; logic unit and understanding of the fixed point and floating-point arithmetic operations.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1" marR="5771" marT="5771" marB="0" anchor="b"/>
                </a:tc>
                <a:extLst>
                  <a:ext uri="{0D108BD9-81ED-4DB2-BD59-A6C34878D82A}">
                    <a16:rowId xmlns:a16="http://schemas.microsoft.com/office/drawing/2014/main" val="379315392"/>
                  </a:ext>
                </a:extLst>
              </a:tr>
              <a:tr h="369319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IN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CO3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1" marR="5771" marT="5771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2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Relate cost performance and design trade-offs in designing and constructing a computer processor which includes memory.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1" marR="5771" marT="5771" marB="0" anchor="b"/>
                </a:tc>
                <a:extLst>
                  <a:ext uri="{0D108BD9-81ED-4DB2-BD59-A6C34878D82A}">
                    <a16:rowId xmlns:a16="http://schemas.microsoft.com/office/drawing/2014/main" val="145006100"/>
                  </a:ext>
                </a:extLst>
              </a:tr>
              <a:tr h="369319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IN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CO4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1" marR="5771" marT="5771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Understanding the different ways of communicating with I/O devices and standard I/O interfaces.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1" marR="5771" marT="5771" marB="0" anchor="b"/>
                </a:tc>
                <a:extLst>
                  <a:ext uri="{0D108BD9-81ED-4DB2-BD59-A6C34878D82A}">
                    <a16:rowId xmlns:a16="http://schemas.microsoft.com/office/drawing/2014/main" val="1597029053"/>
                  </a:ext>
                </a:extLst>
              </a:tr>
              <a:tr h="369319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IN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CO5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1" marR="5771" marT="5771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Implementation of control unit techniques and the concept of Pipelining.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1" marR="5771" marT="5771" marB="0" anchor="b"/>
                </a:tc>
                <a:extLst>
                  <a:ext uri="{0D108BD9-81ED-4DB2-BD59-A6C34878D82A}">
                    <a16:rowId xmlns:a16="http://schemas.microsoft.com/office/drawing/2014/main" val="511960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097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411" y="251012"/>
            <a:ext cx="11403107" cy="6194612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Transfer Language (RTL)</a:t>
            </a:r>
          </a:p>
          <a:p>
            <a:pPr marL="0" indent="0" algn="ctr">
              <a:lnSpc>
                <a:spcPct val="120000"/>
              </a:lnSpc>
              <a:buNone/>
            </a:pPr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digital computer system exhibits an interconnection of digital modules such as registers, decoders, arithmetic elements, and Control logic.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digital modules are interconnected with some common data and control paths to form a complete digital system.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Moreover, digital modules are best defined by the registers and the operations that are performed on the data stored in them.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operations performed on the data stored in registers are called Micro-operations.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internal hardware organization of a digital system is best defined by specifying:</a:t>
            </a:r>
          </a:p>
          <a:p>
            <a:pPr marL="538163" algn="just">
              <a:lnSpc>
                <a:spcPct val="12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set of registers and the flow of data between them.</a:t>
            </a:r>
          </a:p>
          <a:p>
            <a:pPr marL="538163" algn="just">
              <a:lnSpc>
                <a:spcPct val="12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sequence of micro-operations performed on the data which are stored in the registers.</a:t>
            </a:r>
          </a:p>
          <a:p>
            <a:pPr marL="538163" algn="just">
              <a:lnSpc>
                <a:spcPct val="12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control paths that initiates the sequence of micro-operation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453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411" y="251012"/>
            <a:ext cx="11403107" cy="6194612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buNone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20000"/>
              </a:lnSpc>
              <a:buNone/>
            </a:pPr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Register Transfer Language (RTL) is the symbolic representation of notations used to specify the sequence of micro-operations.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computer system, data transfer takes place between processor registers and memory and between processor registers and input-output systems. 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data transfer can be represented by standard notations given below: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8163" algn="just">
              <a:lnSpc>
                <a:spcPct val="12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Notations R0, R1, R2..., and so on represent processor registers.</a:t>
            </a:r>
          </a:p>
          <a:p>
            <a:pPr marL="538163" algn="just">
              <a:lnSpc>
                <a:spcPct val="12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addresses of memory locations are represented by names such as LOC, PLACE, MEM, etc.</a:t>
            </a:r>
          </a:p>
          <a:p>
            <a:pPr marL="538163" algn="just">
              <a:lnSpc>
                <a:spcPct val="12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Input-output registers are represented by names such as DATA IN, DATA OUT and so on.</a:t>
            </a:r>
          </a:p>
          <a:p>
            <a:pPr marL="538163" algn="just">
              <a:lnSpc>
                <a:spcPct val="12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content of register or memory location is denoted by placing square brackets around the name of the register or memory location.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695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411" y="251012"/>
            <a:ext cx="11403107" cy="6194612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transfer Language and Micro operation</a:t>
            </a:r>
          </a:p>
          <a:p>
            <a:pPr marL="0" indent="0" algn="ctr">
              <a:lnSpc>
                <a:spcPct val="120000"/>
              </a:lnSpc>
              <a:buNone/>
            </a:pPr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symbolic notation, it is used to describe the micro-operations transfer among registers. 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kind of intermediate representation (IR) that is very close to assembly language, such as that which is used in a compiler. 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term “Register Transfer” can perform micro-operations and transfer the result of operation to the same or other register.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Micro-operations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operation executed on the data store in registers are called micro-operations. They are detailed low-level instructions used in some designs to implement complex machine instructions.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Transfer: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information transformed from one register to another register is represented in symbolic form by replacement operator is called Register Transfer.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Replacement Operator: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statement, R2 &lt;- R1, &lt;- acts as a replacement operator. This statement defines the transfer of content of register R1 into register R2.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909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411" y="313764"/>
            <a:ext cx="11403107" cy="6131859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various methods of RTL –</a:t>
            </a:r>
          </a:p>
          <a:p>
            <a:pPr marL="268288" indent="0" algn="just">
              <a:lnSpc>
                <a:spcPct val="12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General way of representing a register is by the name of the register in closed in a rectangular box as shown in (a). </a:t>
            </a:r>
          </a:p>
          <a:p>
            <a:pPr marL="268288" indent="0" algn="just">
              <a:lnSpc>
                <a:spcPct val="12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Register is numbered in a sequence of 0 to (n-1) as shown in (b). </a:t>
            </a:r>
          </a:p>
          <a:p>
            <a:pPr marL="268288" indent="0" algn="just">
              <a:lnSpc>
                <a:spcPct val="12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The numbering of bits in a register can be marked on the top of the box as shown in (c).</a:t>
            </a:r>
          </a:p>
          <a:p>
            <a:pPr marL="268288" indent="0" algn="just">
              <a:lnSpc>
                <a:spcPct val="12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 16-bit register PC is divided into 2 parts- Bits (0 to 7) are assigned with lower byte of 16-bit address and bits (8 to 15) are assigned with higher bytes of 16-bit address as shown in (d)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F4FBDBC-8120-65EB-3DD9-72F459C27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369" y="4177553"/>
            <a:ext cx="5119190" cy="2543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0353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411" y="251012"/>
            <a:ext cx="11403107" cy="6194612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symbols of RTL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A7659E-AF7D-1D2A-A6EF-CC567F9B0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641303"/>
              </p:ext>
            </p:extLst>
          </p:nvPr>
        </p:nvGraphicFramePr>
        <p:xfrm>
          <a:off x="519954" y="1264024"/>
          <a:ext cx="11268636" cy="5092326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514164">
                  <a:extLst>
                    <a:ext uri="{9D8B030D-6E8A-4147-A177-3AD203B41FA5}">
                      <a16:colId xmlns:a16="http://schemas.microsoft.com/office/drawing/2014/main" val="2908473802"/>
                    </a:ext>
                  </a:extLst>
                </a:gridCol>
                <a:gridCol w="3998260">
                  <a:extLst>
                    <a:ext uri="{9D8B030D-6E8A-4147-A177-3AD203B41FA5}">
                      <a16:colId xmlns:a16="http://schemas.microsoft.com/office/drawing/2014/main" val="417179689"/>
                    </a:ext>
                  </a:extLst>
                </a:gridCol>
                <a:gridCol w="3756212">
                  <a:extLst>
                    <a:ext uri="{9D8B030D-6E8A-4147-A177-3AD203B41FA5}">
                      <a16:colId xmlns:a16="http://schemas.microsoft.com/office/drawing/2014/main" val="2698653953"/>
                    </a:ext>
                  </a:extLst>
                </a:gridCol>
              </a:tblGrid>
              <a:tr h="487208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Symbol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888158820"/>
                  </a:ext>
                </a:extLst>
              </a:tr>
              <a:tr h="553949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Letters and Numbers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Denotes a Register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MAR, R1, R2</a:t>
                      </a:r>
                    </a:p>
                  </a:txBody>
                  <a:tcPr marL="63500" marR="63500" marT="88900" marB="88900" anchor="ctr"/>
                </a:tc>
                <a:extLst>
                  <a:ext uri="{0D108BD9-81ED-4DB2-BD59-A6C34878D82A}">
                    <a16:rowId xmlns:a16="http://schemas.microsoft.com/office/drawing/2014/main" val="826861805"/>
                  </a:ext>
                </a:extLst>
              </a:tr>
              <a:tr h="874305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)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Denotes a part of register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R1(8-bit)</a:t>
                      </a:r>
                    </a:p>
                    <a:p>
                      <a:pPr algn="ctr" fontAlgn="base"/>
                      <a:r>
                        <a:rPr lang="en-IN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R1(0-7)</a:t>
                      </a:r>
                    </a:p>
                  </a:txBody>
                  <a:tcPr marL="63500" marR="63500" marT="88900" marB="88900" anchor="ctr"/>
                </a:tc>
                <a:extLst>
                  <a:ext uri="{0D108BD9-81ED-4DB2-BD59-A6C34878D82A}">
                    <a16:rowId xmlns:a16="http://schemas.microsoft.com/office/drawing/2014/main" val="3324498224"/>
                  </a:ext>
                </a:extLst>
              </a:tr>
              <a:tr h="553949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&lt;-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Denotes a transfer of information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R2 &lt;- R1</a:t>
                      </a:r>
                    </a:p>
                  </a:txBody>
                  <a:tcPr marL="63500" marR="63500" marT="88900" marB="88900" anchor="ctr"/>
                </a:tc>
                <a:extLst>
                  <a:ext uri="{0D108BD9-81ED-4DB2-BD59-A6C34878D82A}">
                    <a16:rowId xmlns:a16="http://schemas.microsoft.com/office/drawing/2014/main" val="1720983584"/>
                  </a:ext>
                </a:extLst>
              </a:tr>
              <a:tr h="874305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Specify two micro-operations of Register Transfer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 &lt;- R2</a:t>
                      </a:r>
                    </a:p>
                    <a:p>
                      <a:pPr algn="ctr" fontAlgn="base"/>
                      <a:r>
                        <a:rPr lang="en-IN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R2 &lt;- R1</a:t>
                      </a:r>
                    </a:p>
                  </a:txBody>
                  <a:tcPr marL="63500" marR="63500" marT="88900" marB="88900" anchor="ctr"/>
                </a:tc>
                <a:extLst>
                  <a:ext uri="{0D108BD9-81ED-4DB2-BD59-A6C34878D82A}">
                    <a16:rowId xmlns:a16="http://schemas.microsoft.com/office/drawing/2014/main" val="4168153041"/>
                  </a:ext>
                </a:extLst>
              </a:tr>
              <a:tr h="874305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Denotes conditional operations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: R2 &lt;- R1</a:t>
                      </a:r>
                    </a:p>
                    <a:p>
                      <a:pPr algn="ctr" fontAlgn="base"/>
                      <a:r>
                        <a:rPr lang="pt-BR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P=1</a:t>
                      </a:r>
                    </a:p>
                  </a:txBody>
                  <a:tcPr marL="63500" marR="63500" marT="88900" marB="88900" anchor="ctr"/>
                </a:tc>
                <a:extLst>
                  <a:ext uri="{0D108BD9-81ED-4DB2-BD59-A6C34878D82A}">
                    <a16:rowId xmlns:a16="http://schemas.microsoft.com/office/drawing/2014/main" val="1352685087"/>
                  </a:ext>
                </a:extLst>
              </a:tr>
              <a:tr h="874305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Naming Operator (:=)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Denotes another name for an already existing register/alias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 := R1</a:t>
                      </a:r>
                    </a:p>
                  </a:txBody>
                  <a:tcPr marL="63500" marR="63500" marT="88900" marB="88900" anchor="ctr"/>
                </a:tc>
                <a:extLst>
                  <a:ext uri="{0D108BD9-81ED-4DB2-BD59-A6C34878D82A}">
                    <a16:rowId xmlns:a16="http://schemas.microsoft.com/office/drawing/2014/main" val="3629878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8249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411" y="251012"/>
            <a:ext cx="11403107" cy="6194612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 Transfer Operations</a:t>
            </a:r>
          </a:p>
          <a:p>
            <a:pPr marL="0" indent="0" algn="ctr">
              <a:lnSpc>
                <a:spcPct val="120000"/>
              </a:lnSpc>
              <a:buNone/>
            </a:pPr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operation performed on the data stored in the registers are referred to as register transfer operations.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different types of register transfer operations: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Simple Transfer – R2 &lt;- R1: The content of R1 are copied into R2 without affecting the content of R1. It is an unconditional type of transfer operation. 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Conditional Transfer – It indicates that if P=1, then the content of R1 is transferred to R2. It is a unidirectional operation.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050" name="Picture 2" descr="Lightbox">
            <a:extLst>
              <a:ext uri="{FF2B5EF4-FFF2-40B4-BE49-F238E27FC236}">
                <a16:creationId xmlns:a16="http://schemas.microsoft.com/office/drawing/2014/main" id="{AB545B88-6F53-3565-A558-9E4DA6C97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507" y="3571828"/>
            <a:ext cx="3938986" cy="303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68131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1293</TotalTime>
  <Words>1118</Words>
  <Application>Microsoft Office PowerPoint</Application>
  <PresentationFormat>Widescreen</PresentationFormat>
  <Paragraphs>128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Calibri Light</vt:lpstr>
      <vt:lpstr>Cambria</vt:lpstr>
      <vt:lpstr>Casper</vt:lpstr>
      <vt:lpstr>Times New Roman</vt:lpstr>
      <vt:lpstr>Wingdings</vt:lpstr>
      <vt:lpstr>1_Office Theme</vt:lpstr>
      <vt:lpstr>Contents Slide Master</vt:lpstr>
      <vt:lpstr>CorelDRAW</vt:lpstr>
      <vt:lpstr>PowerPoint Presentation</vt:lpstr>
      <vt:lpstr>Computer Organization &amp; Architecture: Course Objectives</vt:lpstr>
      <vt:lpstr>COURSE OUTCOMES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Siddharth Kumar</cp:lastModifiedBy>
  <cp:revision>227</cp:revision>
  <dcterms:created xsi:type="dcterms:W3CDTF">2019-01-09T10:33:58Z</dcterms:created>
  <dcterms:modified xsi:type="dcterms:W3CDTF">2023-01-16T07:10:43Z</dcterms:modified>
</cp:coreProperties>
</file>