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 id="2147483701" r:id="rId3"/>
    <p:sldMasterId id="2147483714" r:id="rId4"/>
  </p:sldMasterIdLst>
  <p:notesMasterIdLst>
    <p:notesMasterId r:id="rId46"/>
  </p:notesMasterIdLst>
  <p:handoutMasterIdLst>
    <p:handoutMasterId r:id="rId47"/>
  </p:handoutMasterIdLst>
  <p:sldIdLst>
    <p:sldId id="525" r:id="rId5"/>
    <p:sldId id="522" r:id="rId6"/>
    <p:sldId id="265" r:id="rId7"/>
    <p:sldId id="490" r:id="rId8"/>
    <p:sldId id="570" r:id="rId9"/>
    <p:sldId id="307" r:id="rId10"/>
    <p:sldId id="380" r:id="rId11"/>
    <p:sldId id="381" r:id="rId12"/>
    <p:sldId id="378" r:id="rId13"/>
    <p:sldId id="258" r:id="rId14"/>
    <p:sldId id="259" r:id="rId15"/>
    <p:sldId id="260" r:id="rId16"/>
    <p:sldId id="261" r:id="rId17"/>
    <p:sldId id="262" r:id="rId18"/>
    <p:sldId id="264" r:id="rId19"/>
    <p:sldId id="263" r:id="rId20"/>
    <p:sldId id="571" r:id="rId21"/>
    <p:sldId id="267" r:id="rId22"/>
    <p:sldId id="266" r:id="rId23"/>
    <p:sldId id="268" r:id="rId24"/>
    <p:sldId id="303" r:id="rId25"/>
    <p:sldId id="272" r:id="rId26"/>
    <p:sldId id="302" r:id="rId27"/>
    <p:sldId id="274" r:id="rId28"/>
    <p:sldId id="275" r:id="rId29"/>
    <p:sldId id="276" r:id="rId30"/>
    <p:sldId id="379" r:id="rId31"/>
    <p:sldId id="278" r:id="rId32"/>
    <p:sldId id="279" r:id="rId33"/>
    <p:sldId id="280" r:id="rId34"/>
    <p:sldId id="281" r:id="rId35"/>
    <p:sldId id="383" r:id="rId36"/>
    <p:sldId id="384" r:id="rId37"/>
    <p:sldId id="385" r:id="rId38"/>
    <p:sldId id="386" r:id="rId39"/>
    <p:sldId id="387" r:id="rId40"/>
    <p:sldId id="389" r:id="rId41"/>
    <p:sldId id="390" r:id="rId42"/>
    <p:sldId id="391" r:id="rId43"/>
    <p:sldId id="371" r:id="rId44"/>
    <p:sldId id="5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92D7A8E-772D-4282-BCDA-F058DF49C9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09C5FF1-E71B-43AD-B23D-277B5FD5DC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Date Placeholder 3">
            <a:extLst>
              <a:ext uri="{FF2B5EF4-FFF2-40B4-BE49-F238E27FC236}">
                <a16:creationId xmlns:a16="http://schemas.microsoft.com/office/drawing/2014/main" id="{00387B8D-6C9B-46CF-BEE3-B7C00954C568}"/>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F86279-FAC2-4BCA-AC22-C3011360F09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125" name="Footer Placeholder 4">
            <a:extLst>
              <a:ext uri="{FF2B5EF4-FFF2-40B4-BE49-F238E27FC236}">
                <a16:creationId xmlns:a16="http://schemas.microsoft.com/office/drawing/2014/main" id="{B9BB8279-8B5C-4B46-AC1A-14CABD4D001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5126" name="Slide Number Placeholder 5">
            <a:extLst>
              <a:ext uri="{FF2B5EF4-FFF2-40B4-BE49-F238E27FC236}">
                <a16:creationId xmlns:a16="http://schemas.microsoft.com/office/drawing/2014/main" id="{8ED46B43-7494-4624-90A1-70AAF39323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8E0DBC-7A1C-499D-9EBD-B0B0FCB5266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93819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91C4533-3790-4587-A7E8-932C04821F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A303EC0-EF13-46AF-B1E2-25D89F460B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Date Placeholder 3">
            <a:extLst>
              <a:ext uri="{FF2B5EF4-FFF2-40B4-BE49-F238E27FC236}">
                <a16:creationId xmlns:a16="http://schemas.microsoft.com/office/drawing/2014/main" id="{8561503A-7A97-4264-9378-F175BC915203}"/>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6FCDD7-A576-4D26-B4D4-4B94A77199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6869" name="Footer Placeholder 4">
            <a:extLst>
              <a:ext uri="{FF2B5EF4-FFF2-40B4-BE49-F238E27FC236}">
                <a16:creationId xmlns:a16="http://schemas.microsoft.com/office/drawing/2014/main" id="{F51F9F6D-3A46-481F-90A8-5DE9C9D5905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6870" name="Slide Number Placeholder 5">
            <a:extLst>
              <a:ext uri="{FF2B5EF4-FFF2-40B4-BE49-F238E27FC236}">
                <a16:creationId xmlns:a16="http://schemas.microsoft.com/office/drawing/2014/main" id="{286FB302-87AC-4B99-88E3-0B6D6555FF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8654D9-D841-496A-BEEC-F44F49A1617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098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842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12FE23E-2070-4E4D-B80C-DBA3F701B5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02E066B-5FCE-49E5-8B17-1C3214A29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Date Placeholder 3">
            <a:extLst>
              <a:ext uri="{FF2B5EF4-FFF2-40B4-BE49-F238E27FC236}">
                <a16:creationId xmlns:a16="http://schemas.microsoft.com/office/drawing/2014/main" id="{CC3D26A8-83AE-4F36-8170-3B2AA801527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784371-5C8E-49CB-8E0F-7A43CB196CC2}"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7413" name="Footer Placeholder 4">
            <a:extLst>
              <a:ext uri="{FF2B5EF4-FFF2-40B4-BE49-F238E27FC236}">
                <a16:creationId xmlns:a16="http://schemas.microsoft.com/office/drawing/2014/main" id="{B633E378-6548-459F-BF3B-0B0B242E5B9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17414" name="Slide Number Placeholder 5">
            <a:extLst>
              <a:ext uri="{FF2B5EF4-FFF2-40B4-BE49-F238E27FC236}">
                <a16:creationId xmlns:a16="http://schemas.microsoft.com/office/drawing/2014/main" id="{A28F45F5-7E31-4EB5-B39D-FDC3A496B2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695D5C3-1243-4678-9A18-95A0DF75CDB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4858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C79B790-58D8-45C8-8418-E9C80DAE6E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D810BA24-1C2F-4F77-8990-D59EAAFEC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Date Placeholder 3">
            <a:extLst>
              <a:ext uri="{FF2B5EF4-FFF2-40B4-BE49-F238E27FC236}">
                <a16:creationId xmlns:a16="http://schemas.microsoft.com/office/drawing/2014/main" id="{FB8BF083-2778-484D-AA27-6637A9CA5D8A}"/>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CBA49-A247-474A-A9FD-261F0EC92899}"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1509" name="Footer Placeholder 4">
            <a:extLst>
              <a:ext uri="{FF2B5EF4-FFF2-40B4-BE49-F238E27FC236}">
                <a16:creationId xmlns:a16="http://schemas.microsoft.com/office/drawing/2014/main" id="{29692922-137D-43DD-9C27-81E3BDFF72A5}"/>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1510" name="Slide Number Placeholder 5">
            <a:extLst>
              <a:ext uri="{FF2B5EF4-FFF2-40B4-BE49-F238E27FC236}">
                <a16:creationId xmlns:a16="http://schemas.microsoft.com/office/drawing/2014/main" id="{91CDD3C6-6E70-40C8-91CD-55F3B3FF0C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DC4551-A179-4560-A4EA-688803B6F5D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2832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06CC4D0-A0B9-4631-9081-E01D700224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4B02751-1F4B-4EFE-A05E-AC4C07197D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DBFAC724-EE4D-4CF4-B7E1-362F0B7CB9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D366D21-8B4D-4965-8F41-889B7473E1E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8811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856639A-FF0D-417B-B1E4-6CF0AD5321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F4151ADF-47DD-40AE-8C60-94C1E3E76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Date Placeholder 3">
            <a:extLst>
              <a:ext uri="{FF2B5EF4-FFF2-40B4-BE49-F238E27FC236}">
                <a16:creationId xmlns:a16="http://schemas.microsoft.com/office/drawing/2014/main" id="{A847B69D-9CD3-46D1-B6FF-D7BBBC1B1B5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DE5A1-243C-464A-9C54-50C8C35E10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8677" name="Footer Placeholder 4">
            <a:extLst>
              <a:ext uri="{FF2B5EF4-FFF2-40B4-BE49-F238E27FC236}">
                <a16:creationId xmlns:a16="http://schemas.microsoft.com/office/drawing/2014/main" id="{6C2E60E9-EF6B-44D0-A71E-8EAA725E612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8678" name="Slide Number Placeholder 5">
            <a:extLst>
              <a:ext uri="{FF2B5EF4-FFF2-40B4-BE49-F238E27FC236}">
                <a16:creationId xmlns:a16="http://schemas.microsoft.com/office/drawing/2014/main" id="{4ECA0529-0DF2-4D75-9D95-275EF8F03C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D0F9193-5B9D-4A72-8C9D-8C04211DF2D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5256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EC329BA-5B86-4A3E-B05E-E3AC6594E7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34E0A7A4-BFD5-4B05-BDAA-F7C5E47DC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Date Placeholder 3">
            <a:extLst>
              <a:ext uri="{FF2B5EF4-FFF2-40B4-BE49-F238E27FC236}">
                <a16:creationId xmlns:a16="http://schemas.microsoft.com/office/drawing/2014/main" id="{6CB97445-C4A1-47E6-A7FD-634C787A5CA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844ED4-B9A6-4F87-B72B-14FF1E81806A}"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0725" name="Footer Placeholder 4">
            <a:extLst>
              <a:ext uri="{FF2B5EF4-FFF2-40B4-BE49-F238E27FC236}">
                <a16:creationId xmlns:a16="http://schemas.microsoft.com/office/drawing/2014/main" id="{2A5527BC-B5DE-479E-A04D-E16DD16C1E9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0726" name="Slide Number Placeholder 5">
            <a:extLst>
              <a:ext uri="{FF2B5EF4-FFF2-40B4-BE49-F238E27FC236}">
                <a16:creationId xmlns:a16="http://schemas.microsoft.com/office/drawing/2014/main" id="{DD0A9358-C43D-48C2-9E82-0289D488E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65FDC49-156E-4C23-A993-52B84BDC774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4262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2FEAE44-3ED4-4CA9-A2A1-C6F49261F7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1204DBA-D249-453E-B9FE-D4013763A8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Date Placeholder 3">
            <a:extLst>
              <a:ext uri="{FF2B5EF4-FFF2-40B4-BE49-F238E27FC236}">
                <a16:creationId xmlns:a16="http://schemas.microsoft.com/office/drawing/2014/main" id="{3AC733F9-A520-4986-A4F8-A062CA6943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A42480-1AB8-4CEA-8198-5B6668E5F42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2773" name="Footer Placeholder 4">
            <a:extLst>
              <a:ext uri="{FF2B5EF4-FFF2-40B4-BE49-F238E27FC236}">
                <a16:creationId xmlns:a16="http://schemas.microsoft.com/office/drawing/2014/main" id="{A2EB5E8B-0E07-4BD6-8755-7D814575696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2774" name="Slide Number Placeholder 5">
            <a:extLst>
              <a:ext uri="{FF2B5EF4-FFF2-40B4-BE49-F238E27FC236}">
                <a16:creationId xmlns:a16="http://schemas.microsoft.com/office/drawing/2014/main" id="{60EEF0E0-C8BB-47E6-9ABC-974D92F956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8BDE48-71C3-4CCD-96C2-53726EE784A0}"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9409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3539089-1596-4069-9C40-C75DD02CD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2ECC088-C194-41EB-979A-4D378B0CB9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Date Placeholder 3">
            <a:extLst>
              <a:ext uri="{FF2B5EF4-FFF2-40B4-BE49-F238E27FC236}">
                <a16:creationId xmlns:a16="http://schemas.microsoft.com/office/drawing/2014/main" id="{32BBB5CB-C3D8-4A59-8D66-0EA91605B11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F7B5B9-D616-47EF-8745-EB804C1B3A4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4821" name="Footer Placeholder 4">
            <a:extLst>
              <a:ext uri="{FF2B5EF4-FFF2-40B4-BE49-F238E27FC236}">
                <a16:creationId xmlns:a16="http://schemas.microsoft.com/office/drawing/2014/main" id="{5B8DDA2B-F1DA-465D-9B04-55992FB9D6E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4822" name="Slide Number Placeholder 5">
            <a:extLst>
              <a:ext uri="{FF2B5EF4-FFF2-40B4-BE49-F238E27FC236}">
                <a16:creationId xmlns:a16="http://schemas.microsoft.com/office/drawing/2014/main" id="{F2DB5E63-42B0-403E-A67D-FBBA710B4B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D99E6F-42D1-4482-8095-3C091BC642EC}"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2504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623411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148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31375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053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305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5673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36176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89008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48096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450524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76086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47046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014832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89149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9459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566591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519863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912765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746590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12304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282541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49246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545959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597461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3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pic>
        <p:nvPicPr>
          <p:cNvPr id="7" name="Picture 2" descr="C:\Users\OM\Downloads\naac-sticker.png"/>
          <p:cNvPicPr>
            <a:picLocks noChangeAspect="1" noChangeArrowheads="1"/>
          </p:cNvPicPr>
          <p:nvPr userDrawn="1"/>
        </p:nvPicPr>
        <p:blipFill>
          <a:blip r:embed="rId15">
            <a:extLst>
              <a:ext uri="{28A0092B-C50C-407E-A947-70E740481C1C}">
                <a14:useLocalDpi xmlns:a14="http://schemas.microsoft.com/office/drawing/2010/main" val="0"/>
              </a:ext>
            </a:extLst>
          </a:blip>
          <a:srcRect b="23807"/>
          <a:stretch>
            <a:fillRect/>
          </a:stretch>
        </p:blipFill>
        <p:spPr bwMode="auto">
          <a:xfrm>
            <a:off x="8839200" y="365125"/>
            <a:ext cx="2514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463" y="626586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91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1640756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Data Representation</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C2B294E-6259-4C9D-B6C9-743EBE7BB081}"/>
              </a:ext>
            </a:extLst>
          </p:cNvPr>
          <p:cNvSpPr>
            <a:spLocks noGrp="1"/>
          </p:cNvSpPr>
          <p:nvPr>
            <p:ph type="title"/>
          </p:nvPr>
        </p:nvSpPr>
        <p:spPr>
          <a:xfrm>
            <a:off x="838200" y="365125"/>
            <a:ext cx="8048223"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Binary to Decimal</a:t>
            </a:r>
          </a:p>
        </p:txBody>
      </p:sp>
      <p:sp>
        <p:nvSpPr>
          <p:cNvPr id="6147" name="Content Placeholder 2">
            <a:extLst>
              <a:ext uri="{FF2B5EF4-FFF2-40B4-BE49-F238E27FC236}">
                <a16:creationId xmlns:a16="http://schemas.microsoft.com/office/drawing/2014/main" id="{C83FCBC6-CBFB-466D-9E88-5204BD5CBE5F}"/>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binary to decimal. This conversion is based on the formula:</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p>
          <a:p>
            <a:pPr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remembering that the digits in the binary representation are the coefficients.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given 101011</a:t>
            </a:r>
            <a:r>
              <a:rPr lang="en-US" altLang="en-US" sz="2000" baseline="-25000" dirty="0">
                <a:latin typeface="Times New Roman" panose="02020603050405020304" pitchFamily="18" charset="0"/>
                <a:cs typeface="Times New Roman" panose="02020603050405020304" pitchFamily="18" charset="0"/>
              </a:rPr>
              <a:t>two</a:t>
            </a:r>
            <a:r>
              <a:rPr lang="en-US" altLang="en-US" sz="2000" dirty="0">
                <a:latin typeface="Times New Roman" panose="02020603050405020304" pitchFamily="18" charset="0"/>
                <a:cs typeface="Times New Roman" panose="02020603050405020304" pitchFamily="18" charset="0"/>
              </a:rPr>
              <a:t>, in decimal, it is </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5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 + 2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0 </a:t>
            </a:r>
            <a:r>
              <a:rPr lang="en-US" altLang="en-US" sz="2000" i="1" dirty="0">
                <a:latin typeface="Times New Roman" panose="02020603050405020304" pitchFamily="18" charset="0"/>
                <a:cs typeface="Times New Roman" panose="02020603050405020304" pitchFamily="18" charset="0"/>
              </a:rPr>
              <a:t>= 43.</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30296C-1659-4816-A249-24D39275A8C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7171" name="Content Placeholder 2">
            <a:extLst>
              <a:ext uri="{FF2B5EF4-FFF2-40B4-BE49-F238E27FC236}">
                <a16:creationId xmlns:a16="http://schemas.microsoft.com/office/drawing/2014/main" id="{1F02DF08-DD67-4B39-A2F6-23F4D4DAD04D}"/>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decimal to binary: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Repeatedly divide it by 2, until the quotient is 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Write down the remainder, the last remainder first.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Example: 11</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is 1011</a:t>
            </a:r>
            <a:r>
              <a:rPr lang="en-US" altLang="en-US" sz="2000" baseline="-25000" dirty="0">
                <a:latin typeface="Times New Roman" panose="02020603050405020304" pitchFamily="18" charset="0"/>
                <a:cs typeface="Times New Roman" panose="02020603050405020304" pitchFamily="18" charset="0"/>
              </a:rPr>
              <a:t>two</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164A05-CAFE-4E0C-B5D2-198B40A036BC}"/>
              </a:ext>
            </a:extLst>
          </p:cNvPr>
          <p:cNvGraphicFramePr>
            <a:graphicFrameLocks noGrp="1"/>
          </p:cNvGraphicFramePr>
          <p:nvPr>
            <p:extLst>
              <p:ext uri="{D42A27DB-BD31-4B8C-83A1-F6EECF244321}">
                <p14:modId xmlns:p14="http://schemas.microsoft.com/office/powerpoint/2010/main" val="2402196818"/>
              </p:ext>
            </p:extLst>
          </p:nvPr>
        </p:nvGraphicFramePr>
        <p:xfrm>
          <a:off x="2908852" y="4098235"/>
          <a:ext cx="6096000" cy="1981200"/>
        </p:xfrm>
        <a:graphic>
          <a:graphicData uri="http://schemas.openxmlformats.org/drawingml/2006/table">
            <a:tbl>
              <a:tblPr>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Quotient</a:t>
                      </a:r>
                      <a:endParaRPr kumimoji="0" lang="en-US" sz="2000" b="1"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Remainder</a:t>
                      </a:r>
                      <a:endParaRPr kumimoji="0" lang="en-US" sz="2000" b="1"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0"/>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5</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1"/>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2"/>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3"/>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F07EF0B-5709-4BD8-9308-833A8F2B1B5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8195" name="Content Placeholder 2">
            <a:extLst>
              <a:ext uri="{FF2B5EF4-FFF2-40B4-BE49-F238E27FC236}">
                <a16:creationId xmlns:a16="http://schemas.microsoft.com/office/drawing/2014/main" id="{FF8C9356-8189-494B-A41D-D5B955771848}"/>
              </a:ext>
            </a:extLst>
          </p:cNvPr>
          <p:cNvSpPr>
            <a:spLocks noGrp="1"/>
          </p:cNvSpPr>
          <p:nvPr>
            <p:ph idx="1"/>
          </p:nvPr>
        </p:nvSpPr>
        <p:spPr>
          <a:xfrm>
            <a:off x="838200" y="1444487"/>
            <a:ext cx="10515600" cy="4732476"/>
          </a:xfrm>
        </p:spPr>
        <p:txBody>
          <a:bodyPr>
            <a:normAutofit fontScale="92500" lnSpcReduction="1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Why can a binary number be obtained by keeping on dividing it by 2, and why should the last remainder be the first bit?</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decimal number can be represented by the summation of the powers of 2: </a:t>
            </a:r>
          </a:p>
          <a:p>
            <a:pPr lvl="1"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endParaRPr lang="en-US" altLang="en-US" sz="2000" i="1"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16 + 2 + 1 = 1 * 2</a:t>
            </a:r>
            <a:r>
              <a:rPr lang="en-US" altLang="en-US" baseline="30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binary representation is the binary coefficients. </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So 19</a:t>
            </a:r>
            <a:r>
              <a:rPr lang="en-US" altLang="en-US" baseline="-25000" dirty="0">
                <a:latin typeface="Times New Roman" panose="02020603050405020304" pitchFamily="18" charset="0"/>
                <a:cs typeface="Times New Roman" panose="02020603050405020304" pitchFamily="18" charset="0"/>
              </a:rPr>
              <a:t>ten</a:t>
            </a:r>
            <a:r>
              <a:rPr lang="en-US" altLang="en-US" dirty="0">
                <a:latin typeface="Times New Roman" panose="02020603050405020304" pitchFamily="18" charset="0"/>
                <a:cs typeface="Times New Roman" panose="02020603050405020304" pitchFamily="18" charset="0"/>
              </a:rPr>
              <a:t> in binary is 10011</a:t>
            </a:r>
            <a:r>
              <a:rPr lang="en-US" altLang="en-US" baseline="-25000" dirty="0">
                <a:latin typeface="Times New Roman" panose="02020603050405020304" pitchFamily="18" charset="0"/>
                <a:cs typeface="Times New Roman" panose="02020603050405020304" pitchFamily="18" charset="0"/>
              </a:rPr>
              <a:t>two</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So the conversion is to find the coefficients. Easiest way to do so is to repeatedly divide it by 2.</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 * 10</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+ 9 * 10</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How do you get the 1 and 9? You divide 19 by 10 repeatedly until the quotient is 0, same as binary!</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41FA6AD-0181-45EF-B7D8-46A083C1C1B3}"/>
              </a:ext>
            </a:extLst>
          </p:cNvPr>
          <p:cNvSpPr>
            <a:spLocks noGrp="1"/>
          </p:cNvSpPr>
          <p:nvPr>
            <p:ph type="title"/>
          </p:nvPr>
        </p:nvSpPr>
        <p:spPr>
          <a:xfrm>
            <a:off x="838200" y="365125"/>
            <a:ext cx="7919434"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Base 16 and Base 2</a:t>
            </a:r>
          </a:p>
        </p:txBody>
      </p:sp>
      <p:sp>
        <p:nvSpPr>
          <p:cNvPr id="9219" name="Content Placeholder 2">
            <a:extLst>
              <a:ext uri="{FF2B5EF4-FFF2-40B4-BE49-F238E27FC236}">
                <a16:creationId xmlns:a16="http://schemas.microsoft.com/office/drawing/2014/main" id="{510E6687-28E0-4F1E-ABBF-3A38FD05AD1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Extremely easy.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2 to base 16: divide the digits in to groups of 4, then apply the table.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16 to base 2: replace every digit by a 4-bit string according to the table.</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 Because 16 is 2 to the power of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78EED8-7E5E-43D1-8A9F-0EB3ED30AC5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0243" name="Content Placeholder 2">
            <a:extLst>
              <a:ext uri="{FF2B5EF4-FFF2-40B4-BE49-F238E27FC236}">
                <a16:creationId xmlns:a16="http://schemas.microsoft.com/office/drawing/2014/main" id="{7B015266-3B17-4676-9BD2-320ACE33564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to do it in binary?</a:t>
            </a: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8F64F84-B54C-44CE-944A-024BD09908DD}"/>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2291" name="Content Placeholder 2">
            <a:extLst>
              <a:ext uri="{FF2B5EF4-FFF2-40B4-BE49-F238E27FC236}">
                <a16:creationId xmlns:a16="http://schemas.microsoft.com/office/drawing/2014/main" id="{CB395476-C4BA-4150-BAAF-0E60909D402C}"/>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addition is bit by bit.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We will encounter at most 4 cases, where the leading bit of the result is the carry: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0+0+0=00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1+0+0=01</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1+1+0=10</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1+1+1=11</a:t>
            </a:r>
          </a:p>
          <a:p>
            <a:pPr marL="400050" lvl="1" indent="0" eaLnBrk="1" hangingPunct="1">
              <a:lnSpc>
                <a:spcPct val="150000"/>
              </a:lnSpc>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DE89DE7-072E-4660-8814-E8F030818CF8}"/>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1267" name="Content Placeholder 2">
            <a:extLst>
              <a:ext uri="{FF2B5EF4-FFF2-40B4-BE49-F238E27FC236}">
                <a16:creationId xmlns:a16="http://schemas.microsoft.com/office/drawing/2014/main" id="{C752EBD2-D70C-4B1C-9F3A-BAA73B120B8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First,  convert the numbers to binary forms. We are using 8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00100111</a:t>
            </a:r>
            <a:r>
              <a:rPr lang="en-US" altLang="en-US" sz="2000" baseline="-25000" dirty="0">
                <a:latin typeface="Times New Roman" panose="02020603050405020304" pitchFamily="18" charset="0"/>
                <a:cs typeface="Times New Roman" panose="02020603050405020304" pitchFamily="18" charset="0"/>
              </a:rPr>
              <a:t>2</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00111001</a:t>
            </a:r>
            <a:r>
              <a:rPr lang="en-US" altLang="en-US" sz="2000" baseline="-25000" dirty="0">
                <a:latin typeface="Times New Roman" panose="02020603050405020304" pitchFamily="18" charset="0"/>
                <a:cs typeface="Times New Roman" panose="02020603050405020304" pitchFamily="18" charset="0"/>
              </a:rPr>
              <a:t>2</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Second,  add them.</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01100000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4C072F0-8C3D-4850-94A7-C0E6054230B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3315" name="Content Placeholder 2">
            <a:extLst>
              <a:ext uri="{FF2B5EF4-FFF2-40B4-BE49-F238E27FC236}">
                <a16:creationId xmlns:a16="http://schemas.microsoft.com/office/drawing/2014/main" id="{8E4777BD-8B87-4AE3-A213-510F2BFAE79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39</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CB93A4F-D3B6-4169-B8D1-9BBA3836F03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5363" name="Content Placeholder 2">
            <a:extLst>
              <a:ext uri="{FF2B5EF4-FFF2-40B4-BE49-F238E27FC236}">
                <a16:creationId xmlns:a16="http://schemas.microsoft.com/office/drawing/2014/main" id="{32579E9C-26D8-4297-8E74-E14C93BAF92A}"/>
              </a:ext>
            </a:extLst>
          </p:cNvPr>
          <p:cNvSpPr>
            <a:spLocks noGrp="1"/>
          </p:cNvSpPr>
          <p:nvPr>
            <p:ph idx="1"/>
          </p:nvPr>
        </p:nvSpPr>
        <p:spPr>
          <a:xfrm>
            <a:off x="838200" y="1311965"/>
            <a:ext cx="10515600" cy="4864998"/>
          </a:xfrm>
        </p:spPr>
        <p:txBody>
          <a:bodyPr>
            <a:normAutofit fontScale="92500" lnSpcReduction="2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Do this digit by digit.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 problem if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0 - 0 = 0,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1 - 0 = 1</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1 = 0.</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When encounter 0 - 1,  set the result to be 1 first, then borrow 1 from the next more significant bit, just as in decimal.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Borrow means setting the borrowed bit to be 0 and the bits from the bit following the borrowed bit to the bit before the current bit to be 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Think about, for example, subtracting 349 from 5003 (both based 10). The last digit is first set to be 4, and you will be basically subtracting 34 from 499 from now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97DBE60-169F-4523-92EC-5356B05774EF}"/>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4339" name="Content Placeholder 2">
            <a:extLst>
              <a:ext uri="{FF2B5EF4-FFF2-40B4-BE49-F238E27FC236}">
                <a16:creationId xmlns:a16="http://schemas.microsoft.com/office/drawing/2014/main" id="{9DEA0F94-7EC3-45EC-AB11-7377B97CD015}"/>
              </a:ext>
            </a:extLst>
          </p:cNvPr>
          <p:cNvSpPr>
            <a:spLocks noGrp="1"/>
          </p:cNvSpPr>
          <p:nvPr>
            <p:ph idx="1"/>
          </p:nvPr>
        </p:nvSpPr>
        <p:spPr/>
        <p:txBody>
          <a:bodyPr>
            <a:normAutofit/>
          </a:bodyPr>
          <a:lstStyle/>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00010010</a:t>
            </a:r>
          </a:p>
        </p:txBody>
      </p:sp>
      <p:cxnSp>
        <p:nvCxnSpPr>
          <p:cNvPr id="4" name="Straight Connector 3">
            <a:extLst>
              <a:ext uri="{FF2B5EF4-FFF2-40B4-BE49-F238E27FC236}">
                <a16:creationId xmlns:a16="http://schemas.microsoft.com/office/drawing/2014/main" id="{DA2D7BD3-E2C6-4BA1-90EA-32091E85A998}"/>
              </a:ext>
            </a:extLst>
          </p:cNvPr>
          <p:cNvCxnSpPr/>
          <p:nvPr/>
        </p:nvCxnSpPr>
        <p:spPr>
          <a:xfrm>
            <a:off x="993154" y="28981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latin typeface="Times New Roman" panose="02020603050405020304" pitchFamily="18" charset="0"/>
                <a:cs typeface="Times New Roman" panose="02020603050405020304" pitchFamily="18" charset="0"/>
              </a:rPr>
              <a:t>COA: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565947"/>
          </a:xfrm>
          <a:prstGeom prst="rect">
            <a:avLst/>
          </a:prstGeom>
        </p:spPr>
        <p:txBody>
          <a:bodyPr wrap="square">
            <a:sp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1. The purpose of the course is to introduce principles of computer organization and the basic architectural concepts.</a:t>
            </a:r>
          </a:p>
          <a:p>
            <a:pPr lvl="0" algn="just">
              <a:lnSpc>
                <a:spcPct val="150000"/>
              </a:lnSpc>
            </a:pPr>
            <a:r>
              <a:rPr lang="en-US" sz="2400" dirty="0">
                <a:latin typeface="Times New Roman" panose="02020603050405020304" pitchFamily="18" charset="0"/>
                <a:cs typeface="Times New Roman" panose="02020603050405020304" pitchFamily="18" charset="0"/>
              </a:rPr>
              <a:t>2. It begins with basic organization, design, and programming of a simple digital computer and introduces simple register transfer language to specify various computer operations.</a:t>
            </a:r>
          </a:p>
          <a:p>
            <a:pPr lvl="0" algn="just">
              <a:lnSpc>
                <a:spcPct val="150000"/>
              </a:lnSpc>
            </a:pPr>
            <a:r>
              <a:rPr lang="en-US" sz="2400" dirty="0">
                <a:latin typeface="Times New Roman" panose="02020603050405020304" pitchFamily="18" charset="0"/>
                <a:cs typeface="Times New Roman" panose="02020603050405020304" pitchFamily="18" charset="0"/>
              </a:rPr>
              <a:t>3. Topics include computer arithmetic, instruction set design, microprogrammed control unit, pipelining and vector processing, memory organization and I/O systems, and multiprocessors.</a:t>
            </a:r>
          </a:p>
          <a:p>
            <a:pPr lvl="0" algn="just">
              <a:lnSpc>
                <a:spcPct val="150000"/>
              </a:lnSpc>
            </a:pPr>
            <a:r>
              <a:rPr lang="en-US" sz="2400" dirty="0">
                <a:latin typeface="Times New Roman" panose="02020603050405020304" pitchFamily="18" charset="0"/>
                <a:cs typeface="Times New Roman" panose="02020603050405020304" pitchFamily="18" charset="0"/>
              </a:rPr>
              <a:t>4. To familiarize Students with the detailed Architectures of a Central Processing Unit.</a:t>
            </a:r>
          </a:p>
          <a:p>
            <a:pPr lvl="0" algn="just">
              <a:lnSpc>
                <a:spcPct val="150000"/>
              </a:lnSpc>
            </a:pPr>
            <a:r>
              <a:rPr lang="en-US" sz="2400" dirty="0">
                <a:latin typeface="Times New Roman" panose="02020603050405020304" pitchFamily="18" charset="0"/>
                <a:cs typeface="Times New Roman" panose="02020603050405020304" pitchFamily="18" charset="0"/>
              </a:rPr>
              <a:t>5. 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4">
            <a:extLst>
              <a:ext uri="{FF2B5EF4-FFF2-40B4-BE49-F238E27FC236}">
                <a16:creationId xmlns:a16="http://schemas.microsoft.com/office/drawing/2014/main" id="{748CB6BB-A969-4946-B56B-63B836DC4D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16388" name="Slide Number Placeholder 5">
            <a:extLst>
              <a:ext uri="{FF2B5EF4-FFF2-40B4-BE49-F238E27FC236}">
                <a16:creationId xmlns:a16="http://schemas.microsoft.com/office/drawing/2014/main" id="{529F8E32-C302-42F1-A6CB-33E5540C3E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AB618CB-D9B3-45FB-B57D-BBD56EFB2675}"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16389" name="Rectangle 2">
            <a:extLst>
              <a:ext uri="{FF2B5EF4-FFF2-40B4-BE49-F238E27FC236}">
                <a16:creationId xmlns:a16="http://schemas.microsoft.com/office/drawing/2014/main" id="{8241C12C-0DC1-46D6-9FF9-72992B23170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6390" name="Rectangle 3">
            <a:extLst>
              <a:ext uri="{FF2B5EF4-FFF2-40B4-BE49-F238E27FC236}">
                <a16:creationId xmlns:a16="http://schemas.microsoft.com/office/drawing/2014/main" id="{6C0D0827-2B0A-4D41-B35F-1E862DB239E7}"/>
              </a:ext>
            </a:extLst>
          </p:cNvPr>
          <p:cNvSpPr>
            <a:spLocks noGrp="1" noChangeArrowheads="1"/>
          </p:cNvSpPr>
          <p:nvPr>
            <p:ph type="body" idx="1"/>
          </p:nvPr>
        </p:nvSpPr>
        <p:spPr>
          <a:xfrm>
            <a:off x="838200" y="1690688"/>
            <a:ext cx="10515600" cy="4724400"/>
          </a:xfrm>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Two’s complement in n bits: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of a two’s complement is given by inverting each bit (0 to 1 or 1 to 0) and then adding 1, ignore any carry beyond n bits (take only the lower n bits).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If numbers are represented in n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positive numbers are from 0000…01 to 0111…11,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is all 0: 0000…00,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numbers are from 1000…00 to 1111…11.</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leading bit is called the “sign bit”: 0 means non-negative, 1 means </a:t>
            </a:r>
            <a:r>
              <a:rPr lang="en-US" altLang="en-US" sz="2000" dirty="0" err="1">
                <a:latin typeface="Times New Roman" panose="02020603050405020304" pitchFamily="18" charset="0"/>
                <a:cs typeface="Times New Roman" panose="02020603050405020304" pitchFamily="18" charset="0"/>
              </a:rPr>
              <a:t>nagative</a:t>
            </a: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2CF5A-9834-4286-9A09-66673746378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8435" name="Content Placeholder 2">
            <a:extLst>
              <a:ext uri="{FF2B5EF4-FFF2-40B4-BE49-F238E27FC236}">
                <a16:creationId xmlns:a16="http://schemas.microsoft.com/office/drawing/2014/main" id="{656566EA-3B66-4D27-8D59-63DAFCD0C723}"/>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What is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 in 8 bits?</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00111001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11000110 (invert)</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11000111 (add 1)</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a:extLst>
              <a:ext uri="{FF2B5EF4-FFF2-40B4-BE49-F238E27FC236}">
                <a16:creationId xmlns:a16="http://schemas.microsoft.com/office/drawing/2014/main" id="{4FCEFA69-BF2A-445C-AF5D-DCB1309E26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0484" name="Slide Number Placeholder 5">
            <a:extLst>
              <a:ext uri="{FF2B5EF4-FFF2-40B4-BE49-F238E27FC236}">
                <a16:creationId xmlns:a16="http://schemas.microsoft.com/office/drawing/2014/main" id="{6B7652CC-7932-499E-B3B3-7FD993A401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0803AE2-2E1C-4AC3-802C-A9E9A9A893A7}"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0485" name="Rectangle 2">
            <a:extLst>
              <a:ext uri="{FF2B5EF4-FFF2-40B4-BE49-F238E27FC236}">
                <a16:creationId xmlns:a16="http://schemas.microsoft.com/office/drawing/2014/main" id="{62D78634-9623-4510-A3A7-167BC604857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graphicFrame>
        <p:nvGraphicFramePr>
          <p:cNvPr id="491560" name="Group 40">
            <a:extLst>
              <a:ext uri="{FF2B5EF4-FFF2-40B4-BE49-F238E27FC236}">
                <a16:creationId xmlns:a16="http://schemas.microsoft.com/office/drawing/2014/main" id="{61DDEAB0-0D92-4B44-9BFD-767891C5F4C6}"/>
              </a:ext>
            </a:extLst>
          </p:cNvPr>
          <p:cNvGraphicFramePr>
            <a:graphicFrameLocks noGrp="1"/>
          </p:cNvGraphicFramePr>
          <p:nvPr>
            <p:extLst>
              <p:ext uri="{D42A27DB-BD31-4B8C-83A1-F6EECF244321}">
                <p14:modId xmlns:p14="http://schemas.microsoft.com/office/powerpoint/2010/main" val="4215399399"/>
              </p:ext>
            </p:extLst>
          </p:nvPr>
        </p:nvGraphicFramePr>
        <p:xfrm>
          <a:off x="1752600" y="1524000"/>
          <a:ext cx="8686800" cy="4367225"/>
        </p:xfrm>
        <a:graphic>
          <a:graphicData uri="http://schemas.openxmlformats.org/drawingml/2006/table">
            <a:tbl>
              <a:tblPr/>
              <a:tblGrid>
                <a:gridCol w="2843213">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3475037">
                  <a:extLst>
                    <a:ext uri="{9D8B030D-6E8A-4147-A177-3AD203B41FA5}">
                      <a16:colId xmlns:a16="http://schemas.microsoft.com/office/drawing/2014/main" val="20002"/>
                    </a:ext>
                  </a:extLst>
                </a:gridCol>
              </a:tblGrid>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Type (C)</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Number of 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Range (decimal)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10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char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-128 to 127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short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-32768 to 32767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07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int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1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long long</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 bits (in general)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to 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 </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- 1</a:t>
                      </a:r>
                      <a:endPar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5EE6ABC-9007-45B9-806C-CDB9439448D8}"/>
              </a:ext>
            </a:extLst>
          </p:cNvPr>
          <p:cNvSpPr>
            <a:spLocks noGrp="1"/>
          </p:cNvSpPr>
          <p:nvPr>
            <p:ph type="title"/>
          </p:nvPr>
        </p:nvSpPr>
        <p:spPr>
          <a:xfrm>
            <a:off x="979867" y="198437"/>
            <a:ext cx="7752008"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Why use 2’s complement? (Not required) </a:t>
            </a:r>
          </a:p>
        </p:txBody>
      </p:sp>
      <p:sp>
        <p:nvSpPr>
          <p:cNvPr id="58371" name="Content Placeholder 2">
            <a:extLst>
              <a:ext uri="{FF2B5EF4-FFF2-40B4-BE49-F238E27FC236}">
                <a16:creationId xmlns:a16="http://schemas.microsoft.com/office/drawing/2014/main" id="{92ACD84A-715B-493B-AC40-DFB584D65318}"/>
              </a:ext>
            </a:extLst>
          </p:cNvPr>
          <p:cNvSpPr>
            <a:spLocks noGrp="1"/>
          </p:cNvSpPr>
          <p:nvPr>
            <p:ph idx="1"/>
          </p:nvPr>
        </p:nvSpPr>
        <p:spPr>
          <a:xfrm>
            <a:off x="979867" y="1258957"/>
            <a:ext cx="10232266" cy="5115339"/>
          </a:xfrm>
        </p:spPr>
        <p:txBody>
          <a:bodyPr rtlCol="0">
            <a:noAutofit/>
          </a:bodyPr>
          <a:lstStyle/>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If you think about it,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in 2’s complement with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bits is just </a:t>
            </a:r>
            <a:r>
              <a:rPr lang="en-US" sz="2000" i="1" dirty="0">
                <a:latin typeface="Times New Roman" panose="02020603050405020304" pitchFamily="18" charset="0"/>
                <a:cs typeface="Times New Roman" panose="02020603050405020304" pitchFamily="18" charset="0"/>
              </a:rPr>
              <a:t>2</a:t>
            </a:r>
            <a:r>
              <a:rPr lang="en-US" sz="2000" i="1" baseline="30000" dirty="0">
                <a:latin typeface="Times New Roman" panose="02020603050405020304" pitchFamily="18" charset="0"/>
                <a:cs typeface="Times New Roman" panose="02020603050405020304" pitchFamily="18" charset="0"/>
              </a:rPr>
              <a:t>n</a:t>
            </a:r>
            <a:r>
              <a:rPr lang="en-US" sz="2000" i="1" dirty="0">
                <a:latin typeface="Times New Roman" panose="02020603050405020304" pitchFamily="18" charset="0"/>
                <a:cs typeface="Times New Roman" panose="02020603050405020304" pitchFamily="18" charset="0"/>
              </a:rPr>
              <a:t>-x. </a:t>
            </a: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Consider 01101 +(– 00011) = 01101 – 00011 = 01010 (13-3=10 in decimal).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01101 – 00011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+ 11101 – 100000		            		                 </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101010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01010</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11101 is the 2’s complement of 00011.</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Means that computer (the adder) does not have to be specifically redesigned for dealing with negative numbers, make life easier for the computer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The reason is, assume you are subtracting a with b , where 2^{n-1}&gt;a&gt;b&gt;0.  Note that a-b=a+2^{n}-b-2^{n}. But 2^{n}-b is the 2’s complement of b. So if represented in binary forms, a+2^{n}-b will be having a 1 bit in bit n and some thing in bit 0 to bit n-2 equal to a-b. Bit n-1 will be 0. So you take what is in bit 0 to bit n and it must be 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C6A1E1C-72F7-4B14-AA4E-38CDC03CE25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24579" name="Content Placeholder 2">
            <a:extLst>
              <a:ext uri="{FF2B5EF4-FFF2-40B4-BE49-F238E27FC236}">
                <a16:creationId xmlns:a16="http://schemas.microsoft.com/office/drawing/2014/main" id="{3E842CD1-F5AE-4DCA-8855-F4157F98957A}"/>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about 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a:t>
            </a: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A842EA-326C-480C-8FFB-5046DA91758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3" name="Content Placeholder 2">
            <a:extLst>
              <a:ext uri="{FF2B5EF4-FFF2-40B4-BE49-F238E27FC236}">
                <a16:creationId xmlns:a16="http://schemas.microsoft.com/office/drawing/2014/main" id="{320B67D1-7DF6-4C3F-9DCA-77452CA84794}"/>
              </a:ext>
            </a:extLst>
          </p:cNvPr>
          <p:cNvSpPr>
            <a:spLocks noGrp="1"/>
          </p:cNvSpPr>
          <p:nvPr>
            <p:ph idx="1"/>
          </p:nvPr>
        </p:nvSpPr>
        <p:spPr/>
        <p:txBody>
          <a:bodyPr rtlCol="0">
            <a:normAutofit/>
          </a:bodyPr>
          <a:lstStyle/>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First, what is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 in 8 bits?</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00111001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11000110 (invert)</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11000111 (add 1)</a:t>
            </a:r>
          </a:p>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Second, add them.</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00100111</a:t>
            </a:r>
          </a:p>
          <a:p>
            <a:pPr marL="971550" lvl="1" indent="-514350"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11000111</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11101110</a:t>
            </a:r>
          </a:p>
        </p:txBody>
      </p:sp>
      <p:cxnSp>
        <p:nvCxnSpPr>
          <p:cNvPr id="4" name="Straight Connector 3">
            <a:extLst>
              <a:ext uri="{FF2B5EF4-FFF2-40B4-BE49-F238E27FC236}">
                <a16:creationId xmlns:a16="http://schemas.microsoft.com/office/drawing/2014/main" id="{AF58A5D9-D4E4-4DAF-BD26-DD5DA5F97D20}"/>
              </a:ext>
            </a:extLst>
          </p:cNvPr>
          <p:cNvCxnSpPr/>
          <p:nvPr/>
        </p:nvCxnSpPr>
        <p:spPr>
          <a:xfrm>
            <a:off x="968582" y="56032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10A9DDF-85A2-43A5-B956-A1D547B79D21}"/>
              </a:ext>
            </a:extLst>
          </p:cNvPr>
          <p:cNvSpPr>
            <a:spLocks noGrp="1"/>
          </p:cNvSpPr>
          <p:nvPr>
            <p:ph type="title"/>
          </p:nvPr>
        </p:nvSpPr>
        <p:spPr>
          <a:xfrm>
            <a:off x="992746" y="223457"/>
            <a:ext cx="7739130"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Converting 2’s complement to decimal</a:t>
            </a:r>
          </a:p>
        </p:txBody>
      </p:sp>
      <p:sp>
        <p:nvSpPr>
          <p:cNvPr id="3" name="Content Placeholder 2">
            <a:extLst>
              <a:ext uri="{FF2B5EF4-FFF2-40B4-BE49-F238E27FC236}">
                <a16:creationId xmlns:a16="http://schemas.microsoft.com/office/drawing/2014/main" id="{54111360-C5A1-4183-AF33-5A98A8B0FB74}"/>
              </a:ext>
            </a:extLst>
          </p:cNvPr>
          <p:cNvSpPr>
            <a:spLocks noGrp="1"/>
          </p:cNvSpPr>
          <p:nvPr>
            <p:ph idx="1"/>
          </p:nvPr>
        </p:nvSpPr>
        <p:spPr/>
        <p:txBody>
          <a:bodyPr rtlCol="0">
            <a:normAutofit/>
          </a:bodyPr>
          <a:lstStyle/>
          <a:p>
            <a:pPr marL="342900" lvl="1" indent="-342900"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What is 11101110</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decimal if it represents a two’s complement number?</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11101110 (original)</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11101101 (after minus 1)</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00010010 (after inversion)</a:t>
            </a:r>
          </a:p>
          <a:p>
            <a:pPr marL="342900" lvl="1" indent="-342900"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a:extLst>
              <a:ext uri="{FF2B5EF4-FFF2-40B4-BE49-F238E27FC236}">
                <a16:creationId xmlns:a16="http://schemas.microsoft.com/office/drawing/2014/main" id="{C3DEEDB2-45F8-4ED5-9332-9C7C8AA62C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7652" name="Slide Number Placeholder 5">
            <a:extLst>
              <a:ext uri="{FF2B5EF4-FFF2-40B4-BE49-F238E27FC236}">
                <a16:creationId xmlns:a16="http://schemas.microsoft.com/office/drawing/2014/main" id="{464933E0-1DA5-4501-B081-08A894D641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BB74475-2239-4B45-A5CE-FA1132562FBC}"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7653" name="Rectangle 2">
            <a:extLst>
              <a:ext uri="{FF2B5EF4-FFF2-40B4-BE49-F238E27FC236}">
                <a16:creationId xmlns:a16="http://schemas.microsoft.com/office/drawing/2014/main" id="{2D5BE549-9714-427B-889D-45A6334964B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sp>
        <p:nvSpPr>
          <p:cNvPr id="27654" name="Rectangle 3">
            <a:extLst>
              <a:ext uri="{FF2B5EF4-FFF2-40B4-BE49-F238E27FC236}">
                <a16:creationId xmlns:a16="http://schemas.microsoft.com/office/drawing/2014/main" id="{675D752E-2AC3-4CC3-B4A0-C65A4D6C0D0A}"/>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Sign extension</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often need to convert a number in n bits to a number represented with more than n bits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From char to int for example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This can be done by taking the most significant bit from the shorter one and replicating it to fill the new bits of the longer one</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Existing bits are simply copied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a:extLst>
              <a:ext uri="{FF2B5EF4-FFF2-40B4-BE49-F238E27FC236}">
                <a16:creationId xmlns:a16="http://schemas.microsoft.com/office/drawing/2014/main" id="{F94F684C-8F50-4F7D-AA61-1A24AC9807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97B0F7E-6BD0-4037-A8FD-EF26D53C30E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9701" name="Rectangle 2">
            <a:extLst>
              <a:ext uri="{FF2B5EF4-FFF2-40B4-BE49-F238E27FC236}">
                <a16:creationId xmlns:a16="http://schemas.microsoft.com/office/drawing/2014/main" id="{5D9CD1D2-0B87-4231-972A-E07BB4B5ECBD}"/>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a:t>
            </a:r>
          </a:p>
        </p:txBody>
      </p:sp>
      <p:graphicFrame>
        <p:nvGraphicFramePr>
          <p:cNvPr id="502606" name="Group 846">
            <a:extLst>
              <a:ext uri="{FF2B5EF4-FFF2-40B4-BE49-F238E27FC236}">
                <a16:creationId xmlns:a16="http://schemas.microsoft.com/office/drawing/2014/main" id="{CE078FA7-CD38-41CA-A794-03C7522E6DAF}"/>
              </a:ext>
            </a:extLst>
          </p:cNvPr>
          <p:cNvGraphicFramePr>
            <a:graphicFrameLocks noGrp="1"/>
          </p:cNvGraphicFramePr>
          <p:nvPr>
            <p:extLst>
              <p:ext uri="{D42A27DB-BD31-4B8C-83A1-F6EECF244321}">
                <p14:modId xmlns:p14="http://schemas.microsoft.com/office/powerpoint/2010/main" val="481639469"/>
              </p:ext>
            </p:extLst>
          </p:nvPr>
        </p:nvGraphicFramePr>
        <p:xfrm>
          <a:off x="993913" y="2514600"/>
          <a:ext cx="9470879" cy="1889760"/>
        </p:xfrm>
        <a:graphic>
          <a:graphicData uri="http://schemas.openxmlformats.org/drawingml/2006/table">
            <a:tbl>
              <a:tblPr/>
              <a:tblGrid>
                <a:gridCol w="326154">
                  <a:extLst>
                    <a:ext uri="{9D8B030D-6E8A-4147-A177-3AD203B41FA5}">
                      <a16:colId xmlns:a16="http://schemas.microsoft.com/office/drawing/2014/main" val="20000"/>
                    </a:ext>
                  </a:extLst>
                </a:gridCol>
                <a:gridCol w="267480">
                  <a:extLst>
                    <a:ext uri="{9D8B030D-6E8A-4147-A177-3AD203B41FA5}">
                      <a16:colId xmlns:a16="http://schemas.microsoft.com/office/drawing/2014/main" val="20001"/>
                    </a:ext>
                  </a:extLst>
                </a:gridCol>
                <a:gridCol w="258852">
                  <a:extLst>
                    <a:ext uri="{9D8B030D-6E8A-4147-A177-3AD203B41FA5}">
                      <a16:colId xmlns:a16="http://schemas.microsoft.com/office/drawing/2014/main" val="20002"/>
                    </a:ext>
                  </a:extLst>
                </a:gridCol>
                <a:gridCol w="260578">
                  <a:extLst>
                    <a:ext uri="{9D8B030D-6E8A-4147-A177-3AD203B41FA5}">
                      <a16:colId xmlns:a16="http://schemas.microsoft.com/office/drawing/2014/main" val="20003"/>
                    </a:ext>
                  </a:extLst>
                </a:gridCol>
                <a:gridCol w="255400">
                  <a:extLst>
                    <a:ext uri="{9D8B030D-6E8A-4147-A177-3AD203B41FA5}">
                      <a16:colId xmlns:a16="http://schemas.microsoft.com/office/drawing/2014/main" val="20004"/>
                    </a:ext>
                  </a:extLst>
                </a:gridCol>
                <a:gridCol w="257126">
                  <a:extLst>
                    <a:ext uri="{9D8B030D-6E8A-4147-A177-3AD203B41FA5}">
                      <a16:colId xmlns:a16="http://schemas.microsoft.com/office/drawing/2014/main" val="20005"/>
                    </a:ext>
                  </a:extLst>
                </a:gridCol>
                <a:gridCol w="260578">
                  <a:extLst>
                    <a:ext uri="{9D8B030D-6E8A-4147-A177-3AD203B41FA5}">
                      <a16:colId xmlns:a16="http://schemas.microsoft.com/office/drawing/2014/main" val="20006"/>
                    </a:ext>
                  </a:extLst>
                </a:gridCol>
                <a:gridCol w="255400">
                  <a:extLst>
                    <a:ext uri="{9D8B030D-6E8A-4147-A177-3AD203B41FA5}">
                      <a16:colId xmlns:a16="http://schemas.microsoft.com/office/drawing/2014/main" val="20007"/>
                    </a:ext>
                  </a:extLst>
                </a:gridCol>
                <a:gridCol w="258852">
                  <a:extLst>
                    <a:ext uri="{9D8B030D-6E8A-4147-A177-3AD203B41FA5}">
                      <a16:colId xmlns:a16="http://schemas.microsoft.com/office/drawing/2014/main" val="20008"/>
                    </a:ext>
                  </a:extLst>
                </a:gridCol>
                <a:gridCol w="260577">
                  <a:extLst>
                    <a:ext uri="{9D8B030D-6E8A-4147-A177-3AD203B41FA5}">
                      <a16:colId xmlns:a16="http://schemas.microsoft.com/office/drawing/2014/main" val="20009"/>
                    </a:ext>
                  </a:extLst>
                </a:gridCol>
                <a:gridCol w="253675">
                  <a:extLst>
                    <a:ext uri="{9D8B030D-6E8A-4147-A177-3AD203B41FA5}">
                      <a16:colId xmlns:a16="http://schemas.microsoft.com/office/drawing/2014/main" val="20010"/>
                    </a:ext>
                  </a:extLst>
                </a:gridCol>
                <a:gridCol w="258852">
                  <a:extLst>
                    <a:ext uri="{9D8B030D-6E8A-4147-A177-3AD203B41FA5}">
                      <a16:colId xmlns:a16="http://schemas.microsoft.com/office/drawing/2014/main" val="20011"/>
                    </a:ext>
                  </a:extLst>
                </a:gridCol>
                <a:gridCol w="260577">
                  <a:extLst>
                    <a:ext uri="{9D8B030D-6E8A-4147-A177-3AD203B41FA5}">
                      <a16:colId xmlns:a16="http://schemas.microsoft.com/office/drawing/2014/main" val="20012"/>
                    </a:ext>
                  </a:extLst>
                </a:gridCol>
                <a:gridCol w="258852">
                  <a:extLst>
                    <a:ext uri="{9D8B030D-6E8A-4147-A177-3AD203B41FA5}">
                      <a16:colId xmlns:a16="http://schemas.microsoft.com/office/drawing/2014/main" val="20013"/>
                    </a:ext>
                  </a:extLst>
                </a:gridCol>
                <a:gridCol w="255400">
                  <a:extLst>
                    <a:ext uri="{9D8B030D-6E8A-4147-A177-3AD203B41FA5}">
                      <a16:colId xmlns:a16="http://schemas.microsoft.com/office/drawing/2014/main" val="20014"/>
                    </a:ext>
                  </a:extLst>
                </a:gridCol>
                <a:gridCol w="258852">
                  <a:extLst>
                    <a:ext uri="{9D8B030D-6E8A-4147-A177-3AD203B41FA5}">
                      <a16:colId xmlns:a16="http://schemas.microsoft.com/office/drawing/2014/main" val="20015"/>
                    </a:ext>
                  </a:extLst>
                </a:gridCol>
                <a:gridCol w="260578">
                  <a:extLst>
                    <a:ext uri="{9D8B030D-6E8A-4147-A177-3AD203B41FA5}">
                      <a16:colId xmlns:a16="http://schemas.microsoft.com/office/drawing/2014/main" val="20016"/>
                    </a:ext>
                  </a:extLst>
                </a:gridCol>
                <a:gridCol w="257126">
                  <a:extLst>
                    <a:ext uri="{9D8B030D-6E8A-4147-A177-3AD203B41FA5}">
                      <a16:colId xmlns:a16="http://schemas.microsoft.com/office/drawing/2014/main" val="20017"/>
                    </a:ext>
                  </a:extLst>
                </a:gridCol>
                <a:gridCol w="257127">
                  <a:extLst>
                    <a:ext uri="{9D8B030D-6E8A-4147-A177-3AD203B41FA5}">
                      <a16:colId xmlns:a16="http://schemas.microsoft.com/office/drawing/2014/main" val="20018"/>
                    </a:ext>
                  </a:extLst>
                </a:gridCol>
                <a:gridCol w="257126">
                  <a:extLst>
                    <a:ext uri="{9D8B030D-6E8A-4147-A177-3AD203B41FA5}">
                      <a16:colId xmlns:a16="http://schemas.microsoft.com/office/drawing/2014/main" val="20019"/>
                    </a:ext>
                  </a:extLst>
                </a:gridCol>
                <a:gridCol w="258852">
                  <a:extLst>
                    <a:ext uri="{9D8B030D-6E8A-4147-A177-3AD203B41FA5}">
                      <a16:colId xmlns:a16="http://schemas.microsoft.com/office/drawing/2014/main" val="20020"/>
                    </a:ext>
                  </a:extLst>
                </a:gridCol>
                <a:gridCol w="257127">
                  <a:extLst>
                    <a:ext uri="{9D8B030D-6E8A-4147-A177-3AD203B41FA5}">
                      <a16:colId xmlns:a16="http://schemas.microsoft.com/office/drawing/2014/main" val="20021"/>
                    </a:ext>
                  </a:extLst>
                </a:gridCol>
                <a:gridCol w="260577">
                  <a:extLst>
                    <a:ext uri="{9D8B030D-6E8A-4147-A177-3AD203B41FA5}">
                      <a16:colId xmlns:a16="http://schemas.microsoft.com/office/drawing/2014/main" val="20022"/>
                    </a:ext>
                  </a:extLst>
                </a:gridCol>
                <a:gridCol w="258852">
                  <a:extLst>
                    <a:ext uri="{9D8B030D-6E8A-4147-A177-3AD203B41FA5}">
                      <a16:colId xmlns:a16="http://schemas.microsoft.com/office/drawing/2014/main" val="20023"/>
                    </a:ext>
                  </a:extLst>
                </a:gridCol>
                <a:gridCol w="257127">
                  <a:extLst>
                    <a:ext uri="{9D8B030D-6E8A-4147-A177-3AD203B41FA5}">
                      <a16:colId xmlns:a16="http://schemas.microsoft.com/office/drawing/2014/main" val="20024"/>
                    </a:ext>
                  </a:extLst>
                </a:gridCol>
                <a:gridCol w="262303">
                  <a:extLst>
                    <a:ext uri="{9D8B030D-6E8A-4147-A177-3AD203B41FA5}">
                      <a16:colId xmlns:a16="http://schemas.microsoft.com/office/drawing/2014/main" val="20025"/>
                    </a:ext>
                  </a:extLst>
                </a:gridCol>
                <a:gridCol w="253674">
                  <a:extLst>
                    <a:ext uri="{9D8B030D-6E8A-4147-A177-3AD203B41FA5}">
                      <a16:colId xmlns:a16="http://schemas.microsoft.com/office/drawing/2014/main" val="20026"/>
                    </a:ext>
                  </a:extLst>
                </a:gridCol>
                <a:gridCol w="262303">
                  <a:extLst>
                    <a:ext uri="{9D8B030D-6E8A-4147-A177-3AD203B41FA5}">
                      <a16:colId xmlns:a16="http://schemas.microsoft.com/office/drawing/2014/main" val="20027"/>
                    </a:ext>
                  </a:extLst>
                </a:gridCol>
                <a:gridCol w="255400">
                  <a:extLst>
                    <a:ext uri="{9D8B030D-6E8A-4147-A177-3AD203B41FA5}">
                      <a16:colId xmlns:a16="http://schemas.microsoft.com/office/drawing/2014/main" val="20028"/>
                    </a:ext>
                  </a:extLst>
                </a:gridCol>
                <a:gridCol w="260578">
                  <a:extLst>
                    <a:ext uri="{9D8B030D-6E8A-4147-A177-3AD203B41FA5}">
                      <a16:colId xmlns:a16="http://schemas.microsoft.com/office/drawing/2014/main" val="20029"/>
                    </a:ext>
                  </a:extLst>
                </a:gridCol>
                <a:gridCol w="251950">
                  <a:extLst>
                    <a:ext uri="{9D8B030D-6E8A-4147-A177-3AD203B41FA5}">
                      <a16:colId xmlns:a16="http://schemas.microsoft.com/office/drawing/2014/main" val="20030"/>
                    </a:ext>
                  </a:extLst>
                </a:gridCol>
                <a:gridCol w="227790">
                  <a:extLst>
                    <a:ext uri="{9D8B030D-6E8A-4147-A177-3AD203B41FA5}">
                      <a16:colId xmlns:a16="http://schemas.microsoft.com/office/drawing/2014/main" val="20031"/>
                    </a:ext>
                  </a:extLst>
                </a:gridCol>
                <a:gridCol w="226411">
                  <a:extLst>
                    <a:ext uri="{9D8B030D-6E8A-4147-A177-3AD203B41FA5}">
                      <a16:colId xmlns:a16="http://schemas.microsoft.com/office/drawing/2014/main" val="20032"/>
                    </a:ext>
                  </a:extLst>
                </a:gridCol>
                <a:gridCol w="938773">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29876" name="Text Box 847">
            <a:extLst>
              <a:ext uri="{FF2B5EF4-FFF2-40B4-BE49-F238E27FC236}">
                <a16:creationId xmlns:a16="http://schemas.microsoft.com/office/drawing/2014/main" id="{27F087E1-EBBB-46FA-8663-75DA54380D4A}"/>
              </a:ext>
            </a:extLst>
          </p:cNvPr>
          <p:cNvSpPr txBox="1">
            <a:spLocks noChangeArrowheads="1"/>
          </p:cNvSpPr>
          <p:nvPr/>
        </p:nvSpPr>
        <p:spPr bwMode="auto">
          <a:xfrm>
            <a:off x="2057400" y="4953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How about unsigned numbers?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a:extLst>
              <a:ext uri="{FF2B5EF4-FFF2-40B4-BE49-F238E27FC236}">
                <a16:creationId xmlns:a16="http://schemas.microsoft.com/office/drawing/2014/main" id="{F1C25FC2-62C8-46AF-8F72-2393F585C9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4FA91C4-658F-415F-A005-48C4AFE761D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1749" name="Rectangle 2">
            <a:extLst>
              <a:ext uri="{FF2B5EF4-FFF2-40B4-BE49-F238E27FC236}">
                <a16:creationId xmlns:a16="http://schemas.microsoft.com/office/drawing/2014/main" id="{B5741E96-E72F-4ABC-8895-AC566CE1286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 Unsigned</a:t>
            </a:r>
          </a:p>
        </p:txBody>
      </p:sp>
      <p:graphicFrame>
        <p:nvGraphicFramePr>
          <p:cNvPr id="518147" name="Group 3">
            <a:extLst>
              <a:ext uri="{FF2B5EF4-FFF2-40B4-BE49-F238E27FC236}">
                <a16:creationId xmlns:a16="http://schemas.microsoft.com/office/drawing/2014/main" id="{0F4F187A-45FA-4BC8-A07B-EF4E2619A7DC}"/>
              </a:ext>
            </a:extLst>
          </p:cNvPr>
          <p:cNvGraphicFramePr>
            <a:graphicFrameLocks noGrp="1"/>
          </p:cNvGraphicFramePr>
          <p:nvPr>
            <p:extLst>
              <p:ext uri="{D42A27DB-BD31-4B8C-83A1-F6EECF244321}">
                <p14:modId xmlns:p14="http://schemas.microsoft.com/office/powerpoint/2010/main" val="1074234020"/>
              </p:ext>
            </p:extLst>
          </p:nvPr>
        </p:nvGraphicFramePr>
        <p:xfrm>
          <a:off x="940904" y="2514600"/>
          <a:ext cx="9523894" cy="1889760"/>
        </p:xfrm>
        <a:graphic>
          <a:graphicData uri="http://schemas.openxmlformats.org/drawingml/2006/table">
            <a:tbl>
              <a:tblPr/>
              <a:tblGrid>
                <a:gridCol w="327980">
                  <a:extLst>
                    <a:ext uri="{9D8B030D-6E8A-4147-A177-3AD203B41FA5}">
                      <a16:colId xmlns:a16="http://schemas.microsoft.com/office/drawing/2014/main" val="20000"/>
                    </a:ext>
                  </a:extLst>
                </a:gridCol>
                <a:gridCol w="268978">
                  <a:extLst>
                    <a:ext uri="{9D8B030D-6E8A-4147-A177-3AD203B41FA5}">
                      <a16:colId xmlns:a16="http://schemas.microsoft.com/office/drawing/2014/main" val="20001"/>
                    </a:ext>
                  </a:extLst>
                </a:gridCol>
                <a:gridCol w="260301">
                  <a:extLst>
                    <a:ext uri="{9D8B030D-6E8A-4147-A177-3AD203B41FA5}">
                      <a16:colId xmlns:a16="http://schemas.microsoft.com/office/drawing/2014/main" val="20002"/>
                    </a:ext>
                  </a:extLst>
                </a:gridCol>
                <a:gridCol w="262037">
                  <a:extLst>
                    <a:ext uri="{9D8B030D-6E8A-4147-A177-3AD203B41FA5}">
                      <a16:colId xmlns:a16="http://schemas.microsoft.com/office/drawing/2014/main" val="20003"/>
                    </a:ext>
                  </a:extLst>
                </a:gridCol>
                <a:gridCol w="256830">
                  <a:extLst>
                    <a:ext uri="{9D8B030D-6E8A-4147-A177-3AD203B41FA5}">
                      <a16:colId xmlns:a16="http://schemas.microsoft.com/office/drawing/2014/main" val="20004"/>
                    </a:ext>
                  </a:extLst>
                </a:gridCol>
                <a:gridCol w="258565">
                  <a:extLst>
                    <a:ext uri="{9D8B030D-6E8A-4147-A177-3AD203B41FA5}">
                      <a16:colId xmlns:a16="http://schemas.microsoft.com/office/drawing/2014/main" val="20005"/>
                    </a:ext>
                  </a:extLst>
                </a:gridCol>
                <a:gridCol w="262037">
                  <a:extLst>
                    <a:ext uri="{9D8B030D-6E8A-4147-A177-3AD203B41FA5}">
                      <a16:colId xmlns:a16="http://schemas.microsoft.com/office/drawing/2014/main" val="20006"/>
                    </a:ext>
                  </a:extLst>
                </a:gridCol>
                <a:gridCol w="256830">
                  <a:extLst>
                    <a:ext uri="{9D8B030D-6E8A-4147-A177-3AD203B41FA5}">
                      <a16:colId xmlns:a16="http://schemas.microsoft.com/office/drawing/2014/main" val="20007"/>
                    </a:ext>
                  </a:extLst>
                </a:gridCol>
                <a:gridCol w="260301">
                  <a:extLst>
                    <a:ext uri="{9D8B030D-6E8A-4147-A177-3AD203B41FA5}">
                      <a16:colId xmlns:a16="http://schemas.microsoft.com/office/drawing/2014/main" val="20008"/>
                    </a:ext>
                  </a:extLst>
                </a:gridCol>
                <a:gridCol w="262036">
                  <a:extLst>
                    <a:ext uri="{9D8B030D-6E8A-4147-A177-3AD203B41FA5}">
                      <a16:colId xmlns:a16="http://schemas.microsoft.com/office/drawing/2014/main" val="20009"/>
                    </a:ext>
                  </a:extLst>
                </a:gridCol>
                <a:gridCol w="255095">
                  <a:extLst>
                    <a:ext uri="{9D8B030D-6E8A-4147-A177-3AD203B41FA5}">
                      <a16:colId xmlns:a16="http://schemas.microsoft.com/office/drawing/2014/main" val="20010"/>
                    </a:ext>
                  </a:extLst>
                </a:gridCol>
                <a:gridCol w="260301">
                  <a:extLst>
                    <a:ext uri="{9D8B030D-6E8A-4147-A177-3AD203B41FA5}">
                      <a16:colId xmlns:a16="http://schemas.microsoft.com/office/drawing/2014/main" val="20011"/>
                    </a:ext>
                  </a:extLst>
                </a:gridCol>
                <a:gridCol w="262036">
                  <a:extLst>
                    <a:ext uri="{9D8B030D-6E8A-4147-A177-3AD203B41FA5}">
                      <a16:colId xmlns:a16="http://schemas.microsoft.com/office/drawing/2014/main" val="20012"/>
                    </a:ext>
                  </a:extLst>
                </a:gridCol>
                <a:gridCol w="260301">
                  <a:extLst>
                    <a:ext uri="{9D8B030D-6E8A-4147-A177-3AD203B41FA5}">
                      <a16:colId xmlns:a16="http://schemas.microsoft.com/office/drawing/2014/main" val="20013"/>
                    </a:ext>
                  </a:extLst>
                </a:gridCol>
                <a:gridCol w="256830">
                  <a:extLst>
                    <a:ext uri="{9D8B030D-6E8A-4147-A177-3AD203B41FA5}">
                      <a16:colId xmlns:a16="http://schemas.microsoft.com/office/drawing/2014/main" val="20014"/>
                    </a:ext>
                  </a:extLst>
                </a:gridCol>
                <a:gridCol w="260301">
                  <a:extLst>
                    <a:ext uri="{9D8B030D-6E8A-4147-A177-3AD203B41FA5}">
                      <a16:colId xmlns:a16="http://schemas.microsoft.com/office/drawing/2014/main" val="20015"/>
                    </a:ext>
                  </a:extLst>
                </a:gridCol>
                <a:gridCol w="262037">
                  <a:extLst>
                    <a:ext uri="{9D8B030D-6E8A-4147-A177-3AD203B41FA5}">
                      <a16:colId xmlns:a16="http://schemas.microsoft.com/office/drawing/2014/main" val="20016"/>
                    </a:ext>
                  </a:extLst>
                </a:gridCol>
                <a:gridCol w="258565">
                  <a:extLst>
                    <a:ext uri="{9D8B030D-6E8A-4147-A177-3AD203B41FA5}">
                      <a16:colId xmlns:a16="http://schemas.microsoft.com/office/drawing/2014/main" val="20017"/>
                    </a:ext>
                  </a:extLst>
                </a:gridCol>
                <a:gridCol w="258566">
                  <a:extLst>
                    <a:ext uri="{9D8B030D-6E8A-4147-A177-3AD203B41FA5}">
                      <a16:colId xmlns:a16="http://schemas.microsoft.com/office/drawing/2014/main" val="20018"/>
                    </a:ext>
                  </a:extLst>
                </a:gridCol>
                <a:gridCol w="258565">
                  <a:extLst>
                    <a:ext uri="{9D8B030D-6E8A-4147-A177-3AD203B41FA5}">
                      <a16:colId xmlns:a16="http://schemas.microsoft.com/office/drawing/2014/main" val="20019"/>
                    </a:ext>
                  </a:extLst>
                </a:gridCol>
                <a:gridCol w="260301">
                  <a:extLst>
                    <a:ext uri="{9D8B030D-6E8A-4147-A177-3AD203B41FA5}">
                      <a16:colId xmlns:a16="http://schemas.microsoft.com/office/drawing/2014/main" val="20020"/>
                    </a:ext>
                  </a:extLst>
                </a:gridCol>
                <a:gridCol w="258566">
                  <a:extLst>
                    <a:ext uri="{9D8B030D-6E8A-4147-A177-3AD203B41FA5}">
                      <a16:colId xmlns:a16="http://schemas.microsoft.com/office/drawing/2014/main" val="20021"/>
                    </a:ext>
                  </a:extLst>
                </a:gridCol>
                <a:gridCol w="262036">
                  <a:extLst>
                    <a:ext uri="{9D8B030D-6E8A-4147-A177-3AD203B41FA5}">
                      <a16:colId xmlns:a16="http://schemas.microsoft.com/office/drawing/2014/main" val="20022"/>
                    </a:ext>
                  </a:extLst>
                </a:gridCol>
                <a:gridCol w="260301">
                  <a:extLst>
                    <a:ext uri="{9D8B030D-6E8A-4147-A177-3AD203B41FA5}">
                      <a16:colId xmlns:a16="http://schemas.microsoft.com/office/drawing/2014/main" val="20023"/>
                    </a:ext>
                  </a:extLst>
                </a:gridCol>
                <a:gridCol w="258566">
                  <a:extLst>
                    <a:ext uri="{9D8B030D-6E8A-4147-A177-3AD203B41FA5}">
                      <a16:colId xmlns:a16="http://schemas.microsoft.com/office/drawing/2014/main" val="20024"/>
                    </a:ext>
                  </a:extLst>
                </a:gridCol>
                <a:gridCol w="263771">
                  <a:extLst>
                    <a:ext uri="{9D8B030D-6E8A-4147-A177-3AD203B41FA5}">
                      <a16:colId xmlns:a16="http://schemas.microsoft.com/office/drawing/2014/main" val="20025"/>
                    </a:ext>
                  </a:extLst>
                </a:gridCol>
                <a:gridCol w="255094">
                  <a:extLst>
                    <a:ext uri="{9D8B030D-6E8A-4147-A177-3AD203B41FA5}">
                      <a16:colId xmlns:a16="http://schemas.microsoft.com/office/drawing/2014/main" val="20026"/>
                    </a:ext>
                  </a:extLst>
                </a:gridCol>
                <a:gridCol w="263771">
                  <a:extLst>
                    <a:ext uri="{9D8B030D-6E8A-4147-A177-3AD203B41FA5}">
                      <a16:colId xmlns:a16="http://schemas.microsoft.com/office/drawing/2014/main" val="20027"/>
                    </a:ext>
                  </a:extLst>
                </a:gridCol>
                <a:gridCol w="256830">
                  <a:extLst>
                    <a:ext uri="{9D8B030D-6E8A-4147-A177-3AD203B41FA5}">
                      <a16:colId xmlns:a16="http://schemas.microsoft.com/office/drawing/2014/main" val="20028"/>
                    </a:ext>
                  </a:extLst>
                </a:gridCol>
                <a:gridCol w="262037">
                  <a:extLst>
                    <a:ext uri="{9D8B030D-6E8A-4147-A177-3AD203B41FA5}">
                      <a16:colId xmlns:a16="http://schemas.microsoft.com/office/drawing/2014/main" val="20029"/>
                    </a:ext>
                  </a:extLst>
                </a:gridCol>
                <a:gridCol w="253360">
                  <a:extLst>
                    <a:ext uri="{9D8B030D-6E8A-4147-A177-3AD203B41FA5}">
                      <a16:colId xmlns:a16="http://schemas.microsoft.com/office/drawing/2014/main" val="20030"/>
                    </a:ext>
                  </a:extLst>
                </a:gridCol>
                <a:gridCol w="229064">
                  <a:extLst>
                    <a:ext uri="{9D8B030D-6E8A-4147-A177-3AD203B41FA5}">
                      <a16:colId xmlns:a16="http://schemas.microsoft.com/office/drawing/2014/main" val="20031"/>
                    </a:ext>
                  </a:extLst>
                </a:gridCol>
                <a:gridCol w="227679">
                  <a:extLst>
                    <a:ext uri="{9D8B030D-6E8A-4147-A177-3AD203B41FA5}">
                      <a16:colId xmlns:a16="http://schemas.microsoft.com/office/drawing/2014/main" val="20032"/>
                    </a:ext>
                  </a:extLst>
                </a:gridCol>
                <a:gridCol w="944026">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latin typeface="Times New Roman" panose="02020603050405020304" pitchFamily="18" charset="0"/>
                <a:cs typeface="Times New Roman" panose="02020603050405020304" pitchFamily="18" charset="0"/>
              </a:rPr>
              <a:t>COURSE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20093034"/>
              </p:ext>
            </p:extLst>
          </p:nvPr>
        </p:nvGraphicFramePr>
        <p:xfrm>
          <a:off x="837127" y="1931829"/>
          <a:ext cx="10824649" cy="100584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200" dirty="0">
                          <a:solidFill>
                            <a:srgbClr val="000000"/>
                          </a:solidFill>
                          <a:effectLst/>
                          <a:latin typeface="Times New Roman"/>
                          <a:ea typeface="Times New Roman"/>
                          <a:cs typeface="Arial"/>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a:extLst>
              <a:ext uri="{FF2B5EF4-FFF2-40B4-BE49-F238E27FC236}">
                <a16:creationId xmlns:a16="http://schemas.microsoft.com/office/drawing/2014/main" id="{56507E2B-6DC4-43BE-A95C-4D7BA0C8292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3796" name="Slide Number Placeholder 5">
            <a:extLst>
              <a:ext uri="{FF2B5EF4-FFF2-40B4-BE49-F238E27FC236}">
                <a16:creationId xmlns:a16="http://schemas.microsoft.com/office/drawing/2014/main" id="{42D82646-F7B7-4044-9233-DC94EDF1B4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BCA91A1-8700-438D-81D1-B087AA60E7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3797" name="Rectangle 2">
            <a:extLst>
              <a:ext uri="{FF2B5EF4-FFF2-40B4-BE49-F238E27FC236}">
                <a16:creationId xmlns:a16="http://schemas.microsoft.com/office/drawing/2014/main" id="{D1F76612-C048-4054-AF30-665715802D5C}"/>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3798" name="Rectangle 3">
            <a:extLst>
              <a:ext uri="{FF2B5EF4-FFF2-40B4-BE49-F238E27FC236}">
                <a16:creationId xmlns:a16="http://schemas.microsoft.com/office/drawing/2014/main" id="{56570B70-A34D-4391-A640-785C05A7756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of the following binary numbers is larger?</a:t>
            </a:r>
          </a:p>
        </p:txBody>
      </p:sp>
      <p:pic>
        <p:nvPicPr>
          <p:cNvPr id="33799" name="Picture 4">
            <a:extLst>
              <a:ext uri="{FF2B5EF4-FFF2-40B4-BE49-F238E27FC236}">
                <a16:creationId xmlns:a16="http://schemas.microsoft.com/office/drawing/2014/main" id="{EB96C411-F671-47AC-9C7C-339BA3962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417" y="3445668"/>
            <a:ext cx="9939131" cy="218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4">
            <a:extLst>
              <a:ext uri="{FF2B5EF4-FFF2-40B4-BE49-F238E27FC236}">
                <a16:creationId xmlns:a16="http://schemas.microsoft.com/office/drawing/2014/main" id="{85411DFF-030A-42EF-B283-4CCDC2FDC4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5844" name="Slide Number Placeholder 5">
            <a:extLst>
              <a:ext uri="{FF2B5EF4-FFF2-40B4-BE49-F238E27FC236}">
                <a16:creationId xmlns:a16="http://schemas.microsoft.com/office/drawing/2014/main" id="{2D1EB648-CE9F-46A4-9934-297A271D2E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3B9C9C4-AAC1-4E25-B5CD-443C557F91A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5845" name="Rectangle 2">
            <a:extLst>
              <a:ext uri="{FF2B5EF4-FFF2-40B4-BE49-F238E27FC236}">
                <a16:creationId xmlns:a16="http://schemas.microsoft.com/office/drawing/2014/main" id="{6EB039D4-D3EA-4ECC-B868-C68EFBC1B95A}"/>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5846" name="Rectangle 3">
            <a:extLst>
              <a:ext uri="{FF2B5EF4-FFF2-40B4-BE49-F238E27FC236}">
                <a16:creationId xmlns:a16="http://schemas.microsoft.com/office/drawing/2014/main" id="{7FB53FE8-18B3-46F9-BCAE-0D180835A338}"/>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one is larger?</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Unsigned numbers?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Signed numbers?</a:t>
            </a:r>
          </a:p>
        </p:txBody>
      </p:sp>
      <p:pic>
        <p:nvPicPr>
          <p:cNvPr id="35847" name="Picture 4">
            <a:extLst>
              <a:ext uri="{FF2B5EF4-FFF2-40B4-BE49-F238E27FC236}">
                <a16:creationId xmlns:a16="http://schemas.microsoft.com/office/drawing/2014/main" id="{5F91359D-8C06-4526-A8D1-BD3D335FAD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306" y="3445669"/>
            <a:ext cx="7696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FC7-6111-4098-AB09-12647EA05514}"/>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Fixed-Point Representation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ED3784-D69E-48C5-8147-3B50454FC94A}"/>
              </a:ext>
            </a:extLst>
          </p:cNvPr>
          <p:cNvSpPr>
            <a:spLocks noGrp="1"/>
          </p:cNvSpPr>
          <p:nvPr>
            <p:ph idx="1"/>
          </p:nvPr>
        </p:nvSpPr>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This representation has fixed number of bits for integer part and for fractional part.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For example, if given fixed-point representation is IIII.FFFF, then you can store minimum value is 0000.0001 and maximum value is 9999.9999.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There are three parts of a fixed-point number representation: the sign field, integer field, and fractional field.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3F459E-F1CE-4B49-80B7-C81B0047A4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124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041BA-7B03-4336-97BC-9CA2730573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AutoShape 6">
            <a:extLst>
              <a:ext uri="{FF2B5EF4-FFF2-40B4-BE49-F238E27FC236}">
                <a16:creationId xmlns:a16="http://schemas.microsoft.com/office/drawing/2014/main" id="{B4BD8FD5-BC45-4FE0-AF00-EEA3C1628864}"/>
              </a:ext>
            </a:extLst>
          </p:cNvPr>
          <p:cNvSpPr>
            <a:spLocks noGrp="1" noChangeAspect="1" noChangeArrowheads="1"/>
          </p:cNvSpPr>
          <p:nvPr>
            <p:ph idx="1"/>
          </p:nvPr>
        </p:nvSpPr>
        <p:spPr bwMode="auto">
          <a:xfrm>
            <a:off x="838200" y="1109709"/>
            <a:ext cx="10515600" cy="50672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lnSpc>
                <a:spcPct val="150000"/>
              </a:lnSpc>
              <a:buNone/>
            </a:pPr>
            <a:r>
              <a:rPr lang="en-US" sz="2000" b="0" i="0" dirty="0">
                <a:solidFill>
                  <a:srgbClr val="262626"/>
                </a:solidFill>
                <a:effectLst/>
                <a:latin typeface="Times New Roman" panose="02020603050405020304" pitchFamily="18" charset="0"/>
                <a:cs typeface="Times New Roman" panose="02020603050405020304" pitchFamily="18" charset="0"/>
              </a:rPr>
              <a:t>We can represent these numbers using:</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Signed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1’s complement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range from -(2(k-1)) to (2(k-1)-1), for k bits.</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is preferred in computer system because of unambiguous property and easier for arithmetic operations.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FD56-BCBF-4BAA-9690-2FA130B2C060}"/>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Floating-Point Representation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6EF7B-D15A-46AA-A0D2-43EE3ED04F1C}"/>
              </a:ext>
            </a:extLst>
          </p:cNvPr>
          <p:cNvSpPr>
            <a:spLocks noGrp="1"/>
          </p:cNvSpPr>
          <p:nvPr>
            <p:ph idx="1"/>
          </p:nvPr>
        </p:nvSpPr>
        <p:spPr>
          <a:xfrm>
            <a:off x="838200" y="1414808"/>
            <a:ext cx="10515600" cy="4941542"/>
          </a:xfrm>
        </p:spPr>
        <p:txBody>
          <a:bodyPr>
            <a:normAutofit lnSpcReduction="10000"/>
          </a:bodyPr>
          <a:lstStyle/>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This representation does not reserve a specific number of bits for the integer part or the fractional part.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Instead it reserves a certain number of bits for the number (called the mantissa or significand) and a certain number of bits to say where within that number the decimal place sits (called the exponent).</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floating number representation of a number has two part: the first part represents a signed fixed point number called mantissa.</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second part of designates the position of the decimal (or binary) point and is called the exponent.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fixed point mantissa may be fraction or an integer. Floating -point is always interpreted to represent a number in the following form: </a:t>
            </a:r>
            <a:r>
              <a:rPr lang="en-US" sz="2000" i="0" dirty="0" err="1">
                <a:solidFill>
                  <a:srgbClr val="262626"/>
                </a:solidFill>
                <a:effectLst/>
                <a:latin typeface="Times New Roman" panose="02020603050405020304" pitchFamily="18" charset="0"/>
                <a:cs typeface="Times New Roman" panose="02020603050405020304" pitchFamily="18" charset="0"/>
              </a:rPr>
              <a:t>Mxre</a:t>
            </a:r>
            <a:r>
              <a:rPr lang="en-US" sz="2000" i="0" dirty="0">
                <a:solidFill>
                  <a:srgbClr val="262626"/>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1E6929-57D3-483E-8164-501E3BBBD1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21633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5D0CB-582B-40E8-88C0-4FD1CD4B1D9D}"/>
              </a:ext>
            </a:extLst>
          </p:cNvPr>
          <p:cNvSpPr>
            <a:spLocks noGrp="1"/>
          </p:cNvSpPr>
          <p:nvPr>
            <p:ph idx="1"/>
          </p:nvPr>
        </p:nvSpPr>
        <p:spPr>
          <a:xfrm>
            <a:off x="554115" y="1674812"/>
            <a:ext cx="10515600" cy="4351338"/>
          </a:xfrm>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Only the mantissa m and the exponent e are physically represented in the register (including their sign). A floating-point binary number is represented in a similar manner except that is uses base 2 for the exponent.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A floating-point number is said to be normalized if the most significant digit of the mantissa is 1.</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So, actual number is (-1)s(1+m)x2(e-Bias), where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sign bit,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m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mantissa,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e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exponent value, and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Bias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bias number.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Note that signed integers and exponent are represented by either sign representation, or one’s complement representation, or two’s complement representation.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FD12DE-36BC-4559-8A25-CD7830D251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a:extLst>
              <a:ext uri="{FF2B5EF4-FFF2-40B4-BE49-F238E27FC236}">
                <a16:creationId xmlns:a16="http://schemas.microsoft.com/office/drawing/2014/main" id="{2EB0302B-F684-45A6-9097-BD414AF0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440" y="541336"/>
            <a:ext cx="37909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92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60AE-B6CD-4ABE-9A2D-DF9E2D361B6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Key points</a:t>
            </a:r>
          </a:p>
        </p:txBody>
      </p:sp>
      <p:sp>
        <p:nvSpPr>
          <p:cNvPr id="3" name="Content Placeholder 2">
            <a:extLst>
              <a:ext uri="{FF2B5EF4-FFF2-40B4-BE49-F238E27FC236}">
                <a16:creationId xmlns:a16="http://schemas.microsoft.com/office/drawing/2014/main" id="{387F0587-2FF4-4446-8C5D-60F48ADB08BB}"/>
              </a:ext>
            </a:extLst>
          </p:cNvPr>
          <p:cNvSpPr>
            <a:spLocks noGrp="1"/>
          </p:cNvSpPr>
          <p:nvPr>
            <p:ph idx="1"/>
          </p:nvPr>
        </p:nvSpPr>
        <p:spPr/>
        <p:txBody>
          <a:bodyPr>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of one number system to another</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6C5A7F-5C9A-4B9B-9FB3-BF6F23D9AB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6031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2"/>
            <a:ext cx="10515600" cy="5107098"/>
          </a:xfrm>
        </p:spPr>
        <p:txBody>
          <a:bodyPr>
            <a:normAutofit fontScale="85000" lnSpcReduction="20000"/>
          </a:bodyPr>
          <a:lstStyle/>
          <a:p>
            <a:pPr>
              <a:lnSpc>
                <a:spcPct val="150000"/>
              </a:lnSpc>
            </a:pPr>
            <a:r>
              <a:rPr lang="en-US" sz="2000" dirty="0">
                <a:latin typeface="Times New Roman" panose="02020603050405020304" pitchFamily="18" charset="0"/>
                <a:cs typeface="Times New Roman" panose="02020603050405020304" pitchFamily="18" charset="0"/>
              </a:rPr>
              <a:t>Character sets</a:t>
            </a:r>
          </a:p>
          <a:p>
            <a:pPr lvl="1">
              <a:lnSpc>
                <a:spcPct val="150000"/>
              </a:lnSpc>
            </a:pPr>
            <a:r>
              <a:rPr lang="en-US" sz="2000" dirty="0">
                <a:latin typeface="Times New Roman" panose="02020603050405020304" pitchFamily="18" charset="0"/>
                <a:cs typeface="Times New Roman" panose="02020603050405020304" pitchFamily="18" charset="0"/>
              </a:rPr>
              <a:t>Standard ASCII: 7-bit character codes (0 – 127)</a:t>
            </a:r>
          </a:p>
          <a:p>
            <a:pPr lvl="1">
              <a:lnSpc>
                <a:spcPct val="150000"/>
              </a:lnSpc>
            </a:pPr>
            <a:r>
              <a:rPr lang="en-US" sz="2000" dirty="0">
                <a:latin typeface="Times New Roman" panose="02020603050405020304" pitchFamily="18" charset="0"/>
                <a:cs typeface="Times New Roman" panose="02020603050405020304" pitchFamily="18" charset="0"/>
              </a:rPr>
              <a:t>Extended ASCII: 8-bit character codes (0 – 255)</a:t>
            </a:r>
          </a:p>
          <a:p>
            <a:pPr lvl="1">
              <a:lnSpc>
                <a:spcPct val="150000"/>
              </a:lnSpc>
            </a:pPr>
            <a:r>
              <a:rPr lang="en-US" sz="2000" dirty="0">
                <a:latin typeface="Times New Roman" panose="02020603050405020304" pitchFamily="18" charset="0"/>
                <a:cs typeface="Times New Roman" panose="02020603050405020304" pitchFamily="18" charset="0"/>
              </a:rPr>
              <a:t>Unicode: 16-bit character codes (0 – 65,535)</a:t>
            </a:r>
          </a:p>
          <a:p>
            <a:pPr lvl="1">
              <a:lnSpc>
                <a:spcPct val="150000"/>
              </a:lnSpc>
            </a:pPr>
            <a:r>
              <a:rPr lang="en-US" sz="2000" dirty="0">
                <a:latin typeface="Times New Roman" panose="02020603050405020304" pitchFamily="18" charset="0"/>
                <a:cs typeface="Times New Roman" panose="02020603050405020304" pitchFamily="18" charset="0"/>
              </a:rPr>
              <a:t>Unicode standard represents a universal character set</a:t>
            </a:r>
          </a:p>
          <a:p>
            <a:pPr lvl="2">
              <a:lnSpc>
                <a:spcPct val="150000"/>
              </a:lnSpc>
            </a:pPr>
            <a:r>
              <a:rPr lang="en-US" dirty="0">
                <a:latin typeface="Times New Roman" panose="02020603050405020304" pitchFamily="18" charset="0"/>
                <a:cs typeface="Times New Roman" panose="02020603050405020304" pitchFamily="18" charset="0"/>
              </a:rPr>
              <a:t>Defines codes for characters used in all major languages</a:t>
            </a:r>
          </a:p>
          <a:p>
            <a:pPr lvl="2">
              <a:lnSpc>
                <a:spcPct val="150000"/>
              </a:lnSpc>
            </a:pPr>
            <a:r>
              <a:rPr lang="en-US" dirty="0">
                <a:latin typeface="Times New Roman" panose="02020603050405020304" pitchFamily="18" charset="0"/>
                <a:cs typeface="Times New Roman" panose="02020603050405020304" pitchFamily="18" charset="0"/>
              </a:rPr>
              <a:t>Used in Windows-XP: each character is encoded as 16 bits</a:t>
            </a:r>
          </a:p>
          <a:p>
            <a:pPr lvl="1">
              <a:lnSpc>
                <a:spcPct val="150000"/>
              </a:lnSpc>
            </a:pPr>
            <a:r>
              <a:rPr lang="en-US" sz="2000" dirty="0">
                <a:latin typeface="Times New Roman" panose="02020603050405020304" pitchFamily="18" charset="0"/>
                <a:cs typeface="Times New Roman" panose="02020603050405020304" pitchFamily="18" charset="0"/>
              </a:rPr>
              <a:t>UTF-8: variable-length encoding used in HTML</a:t>
            </a:r>
          </a:p>
          <a:p>
            <a:pPr lvl="2">
              <a:lnSpc>
                <a:spcPct val="150000"/>
              </a:lnSpc>
            </a:pPr>
            <a:r>
              <a:rPr lang="en-US" dirty="0">
                <a:latin typeface="Times New Roman" panose="02020603050405020304" pitchFamily="18" charset="0"/>
                <a:cs typeface="Times New Roman" panose="02020603050405020304" pitchFamily="18" charset="0"/>
              </a:rPr>
              <a:t>Encodes all Unicode characters</a:t>
            </a:r>
          </a:p>
          <a:p>
            <a:pPr lvl="2">
              <a:lnSpc>
                <a:spcPct val="150000"/>
              </a:lnSpc>
            </a:pPr>
            <a:r>
              <a:rPr lang="en-US" dirty="0">
                <a:latin typeface="Times New Roman" panose="02020603050405020304" pitchFamily="18" charset="0"/>
                <a:cs typeface="Times New Roman" panose="02020603050405020304" pitchFamily="18" charset="0"/>
              </a:rPr>
              <a:t>Uses 1 byte for ASCII, but multiple bytes for other characters</a:t>
            </a:r>
          </a:p>
          <a:p>
            <a:pPr>
              <a:lnSpc>
                <a:spcPct val="150000"/>
              </a:lnSpc>
            </a:pPr>
            <a:r>
              <a:rPr lang="en-US" sz="2000" dirty="0">
                <a:latin typeface="Times New Roman" panose="02020603050405020304" pitchFamily="18" charset="0"/>
                <a:cs typeface="Times New Roman" panose="02020603050405020304" pitchFamily="18" charset="0"/>
              </a:rPr>
              <a:t>Null-terminated String</a:t>
            </a:r>
          </a:p>
          <a:p>
            <a:pPr lvl="1">
              <a:lnSpc>
                <a:spcPct val="150000"/>
              </a:lnSpc>
            </a:pPr>
            <a:r>
              <a:rPr lang="en-US" sz="2000" dirty="0">
                <a:latin typeface="Times New Roman" panose="02020603050405020304" pitchFamily="18" charset="0"/>
                <a:cs typeface="Times New Roman" panose="02020603050405020304" pitchFamily="18" charset="0"/>
              </a:rPr>
              <a:t>Array of characters followed by a NULL character</a:t>
            </a: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
          <p:cNvSpPr>
            <a:spLocks noGrp="1" noChangeArrowheads="1"/>
          </p:cNvSpPr>
          <p:nvPr>
            <p:ph type="title"/>
          </p:nvPr>
        </p:nvSpPr>
        <p:spPr>
          <a:xfrm>
            <a:off x="1223492" y="320676"/>
            <a:ext cx="7572777" cy="928576"/>
          </a:xfrm>
        </p:spPr>
        <p:txBody>
          <a:bodyPr>
            <a:normAutofit/>
          </a:bodyPr>
          <a:lstStyle/>
          <a:p>
            <a:pPr eaLnBrk="1" hangingPunct="1"/>
            <a:r>
              <a:rPr lang="en-US" sz="3200" b="1" dirty="0">
                <a:latin typeface="Times New Roman" panose="02020603050405020304" pitchFamily="18" charset="0"/>
                <a:cs typeface="Times New Roman" panose="02020603050405020304" pitchFamily="18" charset="0"/>
              </a:rPr>
              <a:t>Character Representation</a:t>
            </a:r>
          </a:p>
        </p:txBody>
      </p:sp>
    </p:spTree>
    <p:extLst>
      <p:ext uri="{BB962C8B-B14F-4D97-AF65-F5344CB8AC3E}">
        <p14:creationId xmlns:p14="http://schemas.microsoft.com/office/powerpoint/2010/main" val="35929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ASCII (American Standard Code for</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Information Interchange) Codes</a:t>
            </a:r>
            <a:endParaRPr lang="en-GB"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89"/>
          <p:cNvSpPr>
            <a:spLocks noChangeArrowheads="1"/>
          </p:cNvSpPr>
          <p:nvPr/>
        </p:nvSpPr>
        <p:spPr bwMode="auto">
          <a:xfrm>
            <a:off x="1677080" y="4532377"/>
            <a:ext cx="8305120" cy="169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eaLnBrk="0" hangingPunct="0">
              <a:defRPr>
                <a:solidFill>
                  <a:schemeClr val="tx1"/>
                </a:solidFill>
                <a:latin typeface="Arial" panose="020B0604020202020204" pitchFamily="34" charset="0"/>
                <a:cs typeface="Arial" panose="020B0604020202020204" pitchFamily="34" charset="0"/>
              </a:defRPr>
            </a:lvl1pPr>
            <a:lvl2pPr marL="798513" indent="-3365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7663" marR="0" lvl="0" indent="-347663" algn="l" defTabSz="914400" rtl="0" eaLnBrk="1" fontAlgn="auto" latinLnBrk="0" hangingPunct="1">
              <a:lnSpc>
                <a:spcPct val="100000"/>
              </a:lnSpc>
              <a:spcBef>
                <a:spcPct val="4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Examples:</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space character = 20 (hex) = 32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41 (hex) = 65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61 (hex) = 97 (decimal)</a:t>
            </a:r>
          </a:p>
        </p:txBody>
      </p:sp>
      <p:pic>
        <p:nvPicPr>
          <p:cNvPr id="6" name="Picture 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3489"/>
            <a:ext cx="10515600" cy="298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2060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Control Characters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1964"/>
            <a:ext cx="10515600" cy="5044385"/>
          </a:xfrm>
        </p:spPr>
        <p:txBody>
          <a:bodyPr>
            <a:normAutofit fontScale="85000" lnSpcReduction="10000"/>
          </a:bodyPr>
          <a:lstStyle/>
          <a:p>
            <a:pPr>
              <a:lnSpc>
                <a:spcPct val="150000"/>
              </a:lnSpc>
              <a:spcBef>
                <a:spcPct val="30000"/>
              </a:spcBef>
            </a:pPr>
            <a:r>
              <a:rPr lang="en-US" sz="2000" dirty="0">
                <a:latin typeface="Times New Roman" panose="02020603050405020304" pitchFamily="18" charset="0"/>
                <a:cs typeface="Times New Roman" panose="02020603050405020304" pitchFamily="18" charset="0"/>
              </a:rPr>
              <a:t>The first 32 characters of ASCII table are used for control</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Control character codes = 00 to 1F (hex)</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Examples of Control Characters</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 is the </a:t>
            </a:r>
            <a:r>
              <a:rPr lang="en-US" sz="2000" dirty="0">
                <a:solidFill>
                  <a:srgbClr val="FF0000"/>
                </a:solidFill>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character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used to terminate a string</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9 is the </a:t>
            </a:r>
            <a:r>
              <a:rPr lang="en-US" sz="2000" dirty="0">
                <a:solidFill>
                  <a:srgbClr val="FF0000"/>
                </a:solidFill>
                <a:latin typeface="Times New Roman" panose="02020603050405020304" pitchFamily="18" charset="0"/>
                <a:cs typeface="Times New Roman" panose="02020603050405020304" pitchFamily="18" charset="0"/>
              </a:rPr>
              <a:t>Horizontal Tab (HT)</a:t>
            </a:r>
            <a:r>
              <a:rPr lang="en-US" sz="2000" dirty="0">
                <a:latin typeface="Times New Roman" panose="02020603050405020304" pitchFamily="18" charset="0"/>
                <a:cs typeface="Times New Roman" panose="02020603050405020304" pitchFamily="18" charset="0"/>
              </a:rPr>
              <a:t> character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0A (hex) = 10 (decimal) is the </a:t>
            </a:r>
            <a:r>
              <a:rPr lang="en-US" sz="2000" dirty="0">
                <a:solidFill>
                  <a:srgbClr val="FF0000"/>
                </a:solidFill>
                <a:latin typeface="Times New Roman" panose="02020603050405020304" pitchFamily="18" charset="0"/>
                <a:cs typeface="Times New Roman" panose="02020603050405020304" pitchFamily="18" charset="0"/>
              </a:rPr>
              <a:t>Line Feed (LF)</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0D (hex) = 13 (decimal) is the </a:t>
            </a:r>
            <a:r>
              <a:rPr lang="en-US" sz="2000" dirty="0">
                <a:solidFill>
                  <a:srgbClr val="FF0000"/>
                </a:solidFill>
                <a:latin typeface="Times New Roman" panose="02020603050405020304" pitchFamily="18" charset="0"/>
                <a:cs typeface="Times New Roman" panose="02020603050405020304" pitchFamily="18" charset="0"/>
              </a:rPr>
              <a:t>Carriage Return (CR)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The LF and CR characters are used together</a:t>
            </a:r>
          </a:p>
          <a:p>
            <a:pPr lvl="2">
              <a:lnSpc>
                <a:spcPct val="150000"/>
              </a:lnSpc>
              <a:spcBef>
                <a:spcPct val="30000"/>
              </a:spcBef>
            </a:pPr>
            <a:r>
              <a:rPr lang="en-US" dirty="0">
                <a:latin typeface="Times New Roman" panose="02020603050405020304" pitchFamily="18" charset="0"/>
                <a:cs typeface="Times New Roman" panose="02020603050405020304" pitchFamily="18" charset="0"/>
              </a:rPr>
              <a:t>They advance the cursor to the beginning of next line</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One control character appears at end of ASCII table</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7F (hex) is the </a:t>
            </a:r>
            <a:r>
              <a:rPr lang="en-US" sz="2000" dirty="0">
                <a:solidFill>
                  <a:srgbClr val="FF0000"/>
                </a:solidFill>
                <a:latin typeface="Times New Roman" panose="02020603050405020304" pitchFamily="18" charset="0"/>
                <a:cs typeface="Times New Roman" panose="02020603050405020304" pitchFamily="18" charset="0"/>
              </a:rPr>
              <a:t>Delete (DEL)</a:t>
            </a:r>
            <a:r>
              <a:rPr lang="en-US" sz="2000" dirty="0">
                <a:latin typeface="Times New Roman" panose="02020603050405020304" pitchFamily="18" charset="0"/>
                <a:cs typeface="Times New Roman" panose="02020603050405020304" pitchFamily="18" charset="0"/>
              </a:rPr>
              <a:t> character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3828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3" name="Table 2">
            <a:extLst>
              <a:ext uri="{FF2B5EF4-FFF2-40B4-BE49-F238E27FC236}">
                <a16:creationId xmlns:a16="http://schemas.microsoft.com/office/drawing/2014/main" id="{AB88C6BA-9C8E-A4B6-5A59-14D1FADB7BF2}"/>
              </a:ext>
            </a:extLst>
          </p:cNvPr>
          <p:cNvGraphicFramePr>
            <a:graphicFrameLocks noGrp="1"/>
          </p:cNvGraphicFramePr>
          <p:nvPr>
            <p:extLst>
              <p:ext uri="{D42A27DB-BD31-4B8C-83A1-F6EECF244321}">
                <p14:modId xmlns:p14="http://schemas.microsoft.com/office/powerpoint/2010/main" val="3037728848"/>
              </p:ext>
            </p:extLst>
          </p:nvPr>
        </p:nvGraphicFramePr>
        <p:xfrm>
          <a:off x="838200" y="953038"/>
          <a:ext cx="10515601" cy="5315835"/>
        </p:xfrm>
        <a:graphic>
          <a:graphicData uri="http://schemas.openxmlformats.org/drawingml/2006/table">
            <a:tbl>
              <a:tblPr bandRow="1">
                <a:tableStyleId>{5940675A-B579-460E-94D1-54222C63F5DA}</a:tableStyleId>
              </a:tblPr>
              <a:tblGrid>
                <a:gridCol w="1706217">
                  <a:extLst>
                    <a:ext uri="{9D8B030D-6E8A-4147-A177-3AD203B41FA5}">
                      <a16:colId xmlns:a16="http://schemas.microsoft.com/office/drawing/2014/main" val="4104788180"/>
                    </a:ext>
                  </a:extLst>
                </a:gridCol>
                <a:gridCol w="5867119">
                  <a:extLst>
                    <a:ext uri="{9D8B030D-6E8A-4147-A177-3AD203B41FA5}">
                      <a16:colId xmlns:a16="http://schemas.microsoft.com/office/drawing/2014/main" val="794039158"/>
                    </a:ext>
                  </a:extLst>
                </a:gridCol>
                <a:gridCol w="2942265">
                  <a:extLst>
                    <a:ext uri="{9D8B030D-6E8A-4147-A177-3AD203B41FA5}">
                      <a16:colId xmlns:a16="http://schemas.microsoft.com/office/drawing/2014/main" val="3647420426"/>
                    </a:ext>
                  </a:extLst>
                </a:gridCol>
              </a:tblGrid>
              <a:tr h="666741">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Unit-1</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Basic Organization of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Contact Hours</a:t>
                      </a:r>
                      <a:r>
                        <a:rPr lang="en-IN" sz="2000" b="1">
                          <a:effectLst/>
                          <a:latin typeface="Times New Roman" panose="02020603050405020304" pitchFamily="18" charset="0"/>
                          <a:cs typeface="Times New Roman" panose="02020603050405020304" pitchFamily="18" charset="0"/>
                        </a:rPr>
                        <a:t>:15 </a:t>
                      </a:r>
                      <a:r>
                        <a:rPr lang="en-IN" sz="2000" b="1" dirty="0">
                          <a:effectLst/>
                          <a:latin typeface="Times New Roman" panose="02020603050405020304" pitchFamily="18" charset="0"/>
                          <a:cs typeface="Times New Roman" panose="02020603050405020304" pitchFamily="18" charset="0"/>
                        </a:rPr>
                        <a:t>hours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extLst>
                  <a:ext uri="{0D108BD9-81ED-4DB2-BD59-A6C34878D82A}">
                    <a16:rowId xmlns:a16="http://schemas.microsoft.com/office/drawing/2014/main" val="1236352220"/>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Data representation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Signed number representation, fixed and floating-point representations, character representation.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823266977"/>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Functional blocks of a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CPU, memory, input-output subsystems, control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1349069549"/>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Instruction set architecture of a CPU:</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a:effectLst/>
                          <a:latin typeface="Times New Roman" panose="02020603050405020304" pitchFamily="18" charset="0"/>
                          <a:cs typeface="Times New Roman" panose="02020603050405020304" pitchFamily="18" charset="0"/>
                        </a:rPr>
                        <a:t>Registers, instruction execution cycle, RTL interpretation of instructions, addressing modes, instruction set. Outlining instruction sets of some common CPUs.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560039952"/>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Computer arithmetic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Integer addition and subtraction, ripple carry adder, carry look-ahead adder, etc. multiplication – shift-and-add, Booth multiplier, carry save multiplier, etc. Division restoring and non-restoring techniques, floating point arithmetic, IEEE 754 format.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38568582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FB3E-74BE-4567-8306-94DB87441652}"/>
              </a:ext>
            </a:extLst>
          </p:cNvPr>
          <p:cNvSpPr>
            <a:spLocks noGrp="1"/>
          </p:cNvSpPr>
          <p:nvPr>
            <p:ph type="title"/>
          </p:nvPr>
        </p:nvSpPr>
        <p:spPr>
          <a:xfrm>
            <a:off x="838200" y="136525"/>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D133A0-8705-49D8-87D3-023A00952EE0}"/>
              </a:ext>
            </a:extLst>
          </p:cNvPr>
          <p:cNvSpPr>
            <a:spLocks noGrp="1"/>
          </p:cNvSpPr>
          <p:nvPr>
            <p:ph idx="1"/>
          </p:nvPr>
        </p:nvSpPr>
        <p:spPr/>
        <p:txBody>
          <a:bodyPr>
            <a:normAutofit/>
          </a:bodyPr>
          <a:lstStyle/>
          <a:p>
            <a:pPr>
              <a:lnSpc>
                <a:spcPct val="150000"/>
              </a:lnSpc>
            </a:pPr>
            <a:r>
              <a:rPr lang="en-IN" sz="2000" b="1" dirty="0">
                <a:latin typeface="Times New Roman" panose="02020603050405020304" pitchFamily="18" charset="0"/>
                <a:cs typeface="Times New Roman" panose="02020603050405020304" pitchFamily="18" charset="0"/>
              </a:rPr>
              <a:t>Text Books:</a:t>
            </a:r>
            <a:endParaRPr lang="en-IN" sz="2000" dirty="0">
              <a:latin typeface="Times New Roman" panose="02020603050405020304" pitchFamily="18" charset="0"/>
              <a:cs typeface="Times New Roman" panose="02020603050405020304" pitchFamily="18" charset="0"/>
            </a:endParaRPr>
          </a:p>
          <a:p>
            <a:pPr lvl="1">
              <a:lnSpc>
                <a:spcPct val="150000"/>
              </a:lnSpc>
            </a:pPr>
            <a:r>
              <a:rPr lang="en-IN" sz="2000" i="1" dirty="0">
                <a:latin typeface="Times New Roman" panose="02020603050405020304" pitchFamily="18" charset="0"/>
                <a:cs typeface="Times New Roman" panose="02020603050405020304" pitchFamily="18" charset="0"/>
              </a:rPr>
              <a:t>Computer System Architecture </a:t>
            </a:r>
            <a:r>
              <a:rPr lang="en-IN" sz="2000" dirty="0">
                <a:latin typeface="Times New Roman" panose="02020603050405020304" pitchFamily="18" charset="0"/>
                <a:cs typeface="Times New Roman" panose="02020603050405020304" pitchFamily="18" charset="0"/>
              </a:rPr>
              <a:t>M. M. Mano:, 3rd ed., Prentice Hall of India, New Delhi, 1993.</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Design: The Hardware/Software Interface</a:t>
            </a:r>
            <a:r>
              <a:rPr lang="en-IN" sz="2000" dirty="0">
                <a:latin typeface="Times New Roman" panose="02020603050405020304" pitchFamily="18" charset="0"/>
                <a:cs typeface="Times New Roman" panose="02020603050405020304" pitchFamily="18" charset="0"/>
              </a:rPr>
              <a:t>, David A. Patterson and John L. Hennessy.</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Embedded Systems</a:t>
            </a:r>
            <a:r>
              <a:rPr lang="en-IN" sz="2000" dirty="0">
                <a:latin typeface="Times New Roman" panose="02020603050405020304" pitchFamily="18" charset="0"/>
                <a:cs typeface="Times New Roman" panose="02020603050405020304" pitchFamily="18" charset="0"/>
              </a:rPr>
              <a:t>, Carl </a:t>
            </a:r>
            <a:r>
              <a:rPr lang="en-IN" sz="2000" dirty="0" err="1">
                <a:latin typeface="Times New Roman" panose="02020603050405020304" pitchFamily="18" charset="0"/>
                <a:cs typeface="Times New Roman" panose="02020603050405020304" pitchFamily="18" charset="0"/>
              </a:rPr>
              <a:t>Hamacher</a:t>
            </a:r>
            <a:r>
              <a:rPr lang="en-IN" sz="200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C4868D-1AF8-4893-8582-9D7065E0A4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210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ea typeface="+mn-ea"/>
                <a:cs typeface="+mn-cs"/>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734766" y="4936271"/>
            <a:ext cx="6609502" cy="107721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Segoe UI" panose="020B0502040204020203" pitchFamily="34" charset="0"/>
                <a:cs typeface="Times New Roman" panose="02020603050405020304" pitchFamily="18" charset="0"/>
              </a:rPr>
              <a:t>For queries</a:t>
            </a:r>
          </a:p>
          <a:p>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Email: </a:t>
            </a:r>
            <a:r>
              <a:rPr lang="en-IN" sz="3200" b="0" i="0">
                <a:solidFill>
                  <a:srgbClr val="333333"/>
                </a:solidFill>
                <a:effectLst/>
                <a:latin typeface="Roboto" panose="02000000000000000000" pitchFamily="2" charset="0"/>
              </a:rPr>
              <a:t>siddharth.e12853@cumail.in</a:t>
            </a:r>
          </a:p>
        </p:txBody>
      </p:sp>
      <p:sp>
        <p:nvSpPr>
          <p:cNvPr id="16" name="Slide Number Placeholder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9A48AB-23F1-45F1-98E5-D2CDC7A5261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835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sz="3200" b="1" dirty="0">
                <a:latin typeface="Times New Roman" pitchFamily="18" charset="0"/>
                <a:cs typeface="Times New Roman" pitchFamily="18" charset="0"/>
              </a:rPr>
              <a:t>SUGGESTIVE</a:t>
            </a:r>
            <a:r>
              <a:rPr lang="en-US" dirty="0">
                <a:latin typeface="Times New Roman" panose="02020603050405020304" pitchFamily="18" charset="0"/>
                <a:cs typeface="Times New Roman" panose="02020603050405020304" pitchFamily="18" charset="0"/>
              </a:rPr>
              <a:t> </a:t>
            </a:r>
            <a:r>
              <a:rPr lang="en-US" sz="3200" b="1" dirty="0">
                <a:latin typeface="Times New Roman" pitchFamily="18" charset="0"/>
                <a:cs typeface="Times New Roman" pitchFamily="18" charset="0"/>
              </a:rPr>
              <a:t>READINGS</a:t>
            </a:r>
          </a:p>
        </p:txBody>
      </p:sp>
      <p:sp>
        <p:nvSpPr>
          <p:cNvPr id="3" name="Content Placeholder 2"/>
          <p:cNvSpPr>
            <a:spLocks noGrp="1"/>
          </p:cNvSpPr>
          <p:nvPr>
            <p:ph idx="1"/>
          </p:nvPr>
        </p:nvSpPr>
        <p:spPr>
          <a:xfrm>
            <a:off x="838200" y="1302026"/>
            <a:ext cx="10515600" cy="4253948"/>
          </a:xfrm>
        </p:spPr>
        <p:txBody>
          <a:bodyPr>
            <a:noAutofit/>
          </a:bodyPr>
          <a:lstStyle/>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 / 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T1:</a:t>
            </a:r>
            <a:r>
              <a:rPr lang="en-IN" sz="2000" dirty="0">
                <a:latin typeface="Times New Roman" panose="02020603050405020304" pitchFamily="18" charset="0"/>
                <a:cs typeface="Times New Roman" panose="02020603050405020304" pitchFamily="18" charset="0"/>
              </a:rPr>
              <a:t> Computer System Architecture M. M. Mano: 3rd ed., Prentice Hall of India, New Delhi, 1993.</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T2:</a:t>
            </a:r>
            <a:r>
              <a:rPr lang="en-IN" sz="2000" dirty="0">
                <a:latin typeface="Times New Roman" panose="02020603050405020304" pitchFamily="18" charset="0"/>
                <a:cs typeface="Times New Roman" panose="02020603050405020304" pitchFamily="18" charset="0"/>
              </a:rPr>
              <a:t> Computer Organization and Design: The Hardware/Software Interface, David A. Patterson and John L. Hennessy.</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T3:</a:t>
            </a:r>
            <a:r>
              <a:rPr lang="en-IN" sz="2000" dirty="0">
                <a:latin typeface="Times New Roman" panose="02020603050405020304" pitchFamily="18" charset="0"/>
                <a:cs typeface="Times New Roman" panose="02020603050405020304" pitchFamily="18" charset="0"/>
              </a:rPr>
              <a:t> Computer Organization and Embedded Systems, Carl </a:t>
            </a:r>
            <a:r>
              <a:rPr lang="en-IN" sz="2000" dirty="0" err="1">
                <a:latin typeface="Times New Roman" panose="02020603050405020304" pitchFamily="18" charset="0"/>
                <a:cs typeface="Times New Roman" panose="02020603050405020304" pitchFamily="18" charset="0"/>
              </a:rPr>
              <a:t>Hamacher</a:t>
            </a:r>
            <a:r>
              <a:rPr lang="en-IN" sz="2000" dirty="0">
                <a:latin typeface="Times New Roman" panose="02020603050405020304" pitchFamily="18" charset="0"/>
                <a:cs typeface="Times New Roman" panose="02020603050405020304" pitchFamily="18" charset="0"/>
              </a:rPr>
              <a:t>.</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R1:</a:t>
            </a:r>
            <a:r>
              <a:rPr lang="en-IN" sz="2000" dirty="0">
                <a:latin typeface="Times New Roman" panose="02020603050405020304" pitchFamily="18" charset="0"/>
                <a:cs typeface="Times New Roman" panose="02020603050405020304" pitchFamily="18" charset="0"/>
              </a:rPr>
              <a:t> Computer Architecture and Organization, John P. Hayes.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R2:</a:t>
            </a:r>
            <a:r>
              <a:rPr lang="en-IN" sz="2000" dirty="0">
                <a:latin typeface="Times New Roman" panose="02020603050405020304" pitchFamily="18" charset="0"/>
                <a:cs typeface="Times New Roman" panose="02020603050405020304" pitchFamily="18" charset="0"/>
              </a:rPr>
              <a:t> Computer Organization and Architecture: Designing for Performance, William Stallings.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R3:</a:t>
            </a:r>
            <a:r>
              <a:rPr lang="en-IN" sz="2000" dirty="0">
                <a:latin typeface="Times New Roman" panose="02020603050405020304" pitchFamily="18" charset="0"/>
                <a:cs typeface="Times New Roman" panose="02020603050405020304" pitchFamily="18" charset="0"/>
              </a:rPr>
              <a:t> Computer System Design and Architecture, Vincent P. </a:t>
            </a:r>
            <a:r>
              <a:rPr lang="en-IN" sz="2000" dirty="0" err="1">
                <a:latin typeface="Times New Roman" panose="02020603050405020304" pitchFamily="18" charset="0"/>
                <a:cs typeface="Times New Roman" panose="02020603050405020304" pitchFamily="18" charset="0"/>
              </a:rPr>
              <a:t>Heuring</a:t>
            </a:r>
            <a:r>
              <a:rPr lang="en-IN" sz="2000" dirty="0">
                <a:latin typeface="Times New Roman" panose="02020603050405020304" pitchFamily="18" charset="0"/>
                <a:cs typeface="Times New Roman" panose="02020603050405020304" pitchFamily="18" charset="0"/>
              </a:rPr>
              <a:t> and Harry F. Jordan.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254C1-D624-4CEB-9E62-4AC11437F9D4}"/>
              </a:ext>
            </a:extLst>
          </p:cNvPr>
          <p:cNvSpPr>
            <a:spLocks noGrp="1"/>
          </p:cNvSpPr>
          <p:nvPr>
            <p:ph type="title"/>
          </p:nvPr>
        </p:nvSpPr>
        <p:spPr>
          <a:xfrm>
            <a:off x="1014274" y="426544"/>
            <a:ext cx="7924800" cy="609600"/>
          </a:xfrm>
        </p:spPr>
        <p:txBody>
          <a:bodyPr>
            <a:noAutofit/>
          </a:bodyPr>
          <a:lstStyle/>
          <a:p>
            <a:pPr>
              <a:defRPr/>
            </a:pPr>
            <a:r>
              <a:rPr lang="en-US" sz="3200" b="1" dirty="0">
                <a:latin typeface="Times New Roman" panose="02020603050405020304" pitchFamily="18" charset="0"/>
                <a:cs typeface="Times New Roman" panose="02020603050405020304" pitchFamily="18" charset="0"/>
              </a:rPr>
              <a:t>Contents to be Covered</a:t>
            </a:r>
            <a:endParaRPr lang="en-IN" sz="3200" b="1" dirty="0">
              <a:latin typeface="Times New Roman" panose="02020603050405020304" pitchFamily="18" charset="0"/>
              <a:cs typeface="Times New Roman" panose="02020603050405020304" pitchFamily="18" charset="0"/>
            </a:endParaRPr>
          </a:p>
        </p:txBody>
      </p:sp>
      <p:sp>
        <p:nvSpPr>
          <p:cNvPr id="15365" name="Content Placeholder 4">
            <a:extLst>
              <a:ext uri="{FF2B5EF4-FFF2-40B4-BE49-F238E27FC236}">
                <a16:creationId xmlns:a16="http://schemas.microsoft.com/office/drawing/2014/main" id="{1A47A174-9D50-4B02-8BE4-306B20A89D5F}"/>
              </a:ext>
            </a:extLst>
          </p:cNvPr>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From Binary to Decimal</a:t>
            </a:r>
          </a:p>
          <a:p>
            <a:pPr>
              <a:lnSpc>
                <a:spcPct val="150000"/>
              </a:lnSpc>
            </a:pPr>
            <a:r>
              <a:rPr lang="en-US" altLang="en-US" sz="2000" dirty="0">
                <a:latin typeface="Times New Roman" panose="02020603050405020304" pitchFamily="18" charset="0"/>
                <a:cs typeface="Times New Roman" panose="02020603050405020304" pitchFamily="18" charset="0"/>
              </a:rPr>
              <a:t>Conversion From Decimal to Binary</a:t>
            </a:r>
          </a:p>
          <a:p>
            <a:pPr>
              <a:lnSpc>
                <a:spcPct val="150000"/>
              </a:lnSpc>
            </a:pPr>
            <a:r>
              <a:rPr lang="en-US" altLang="en-US" sz="2000" dirty="0">
                <a:latin typeface="Times New Roman" panose="02020603050405020304" pitchFamily="18" charset="0"/>
                <a:cs typeface="Times New Roman" panose="02020603050405020304" pitchFamily="18" charset="0"/>
              </a:rPr>
              <a:t>Signed Numbers</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Data Representation</a:t>
            </a:r>
          </a:p>
          <a:p>
            <a:pPr lvl="1">
              <a:lnSpc>
                <a:spcPct val="150000"/>
              </a:lnSpc>
            </a:pPr>
            <a:r>
              <a:rPr lang="en-GB" altLang="en-US" sz="2000" dirty="0">
                <a:latin typeface="Times New Roman" panose="02020603050405020304" pitchFamily="18" charset="0"/>
                <a:cs typeface="Times New Roman" panose="02020603050405020304" pitchFamily="18" charset="0"/>
              </a:rPr>
              <a:t>Decimal</a:t>
            </a:r>
          </a:p>
          <a:p>
            <a:pPr lvl="1">
              <a:lnSpc>
                <a:spcPct val="150000"/>
              </a:lnSpc>
            </a:pPr>
            <a:r>
              <a:rPr lang="en-GB" altLang="en-US" sz="2000" dirty="0">
                <a:latin typeface="Times New Roman" panose="02020603050405020304" pitchFamily="18" charset="0"/>
                <a:cs typeface="Times New Roman" panose="02020603050405020304" pitchFamily="18" charset="0"/>
              </a:rPr>
              <a:t>Binary</a:t>
            </a:r>
          </a:p>
          <a:p>
            <a:pPr lvl="1">
              <a:lnSpc>
                <a:spcPct val="150000"/>
              </a:lnSpc>
            </a:pPr>
            <a:r>
              <a:rPr lang="en-GB" altLang="en-US" sz="2000" dirty="0">
                <a:latin typeface="Times New Roman" panose="02020603050405020304" pitchFamily="18" charset="0"/>
                <a:cs typeface="Times New Roman" panose="02020603050405020304" pitchFamily="18" charset="0"/>
              </a:rPr>
              <a:t>Octal</a:t>
            </a:r>
          </a:p>
          <a:p>
            <a:pPr lvl="1">
              <a:lnSpc>
                <a:spcPct val="150000"/>
              </a:lnSpc>
            </a:pPr>
            <a:r>
              <a:rPr lang="en-GB" altLang="en-US" sz="2000" dirty="0">
                <a:latin typeface="Times New Roman" panose="02020603050405020304" pitchFamily="18" charset="0"/>
                <a:cs typeface="Times New Roman" panose="02020603050405020304" pitchFamily="18" charset="0"/>
              </a:rPr>
              <a:t>Hexadecimal</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966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Complements</a:t>
            </a:r>
          </a:p>
          <a:p>
            <a:pPr lvl="1">
              <a:lnSpc>
                <a:spcPct val="150000"/>
              </a:lnSpc>
            </a:pPr>
            <a:r>
              <a:rPr lang="en-GB" altLang="en-US" sz="2000" dirty="0">
                <a:latin typeface="Times New Roman" panose="02020603050405020304" pitchFamily="18" charset="0"/>
                <a:cs typeface="Times New Roman" panose="02020603050405020304" pitchFamily="18" charset="0"/>
              </a:rPr>
              <a:t>(r-1)’s complement</a:t>
            </a:r>
          </a:p>
          <a:p>
            <a:pPr lvl="2">
              <a:lnSpc>
                <a:spcPct val="150000"/>
              </a:lnSpc>
            </a:pPr>
            <a:r>
              <a:rPr lang="en-GB" altLang="en-US" dirty="0">
                <a:latin typeface="Times New Roman" panose="02020603050405020304" pitchFamily="18" charset="0"/>
                <a:cs typeface="Times New Roman" panose="02020603050405020304" pitchFamily="18" charset="0"/>
              </a:rPr>
              <a:t>9’ complement</a:t>
            </a:r>
          </a:p>
          <a:p>
            <a:pPr lvl="2">
              <a:lnSpc>
                <a:spcPct val="150000"/>
              </a:lnSpc>
            </a:pPr>
            <a:r>
              <a:rPr lang="en-GB" altLang="en-US" dirty="0">
                <a:latin typeface="Times New Roman" panose="02020603050405020304" pitchFamily="18" charset="0"/>
                <a:cs typeface="Times New Roman" panose="02020603050405020304" pitchFamily="18" charset="0"/>
              </a:rPr>
              <a:t>1’ complement</a:t>
            </a:r>
          </a:p>
          <a:p>
            <a:pPr lvl="2">
              <a:lnSpc>
                <a:spcPct val="150000"/>
              </a:lnSpc>
              <a:buNone/>
            </a:pPr>
            <a:endParaRPr lang="en-GB" altLang="en-US" dirty="0">
              <a:latin typeface="Times New Roman" panose="02020603050405020304" pitchFamily="18" charset="0"/>
              <a:cs typeface="Times New Roman" panose="02020603050405020304" pitchFamily="18" charset="0"/>
            </a:endParaRPr>
          </a:p>
          <a:p>
            <a:pPr lvl="1">
              <a:lnSpc>
                <a:spcPct val="150000"/>
              </a:lnSpc>
            </a:pPr>
            <a:r>
              <a:rPr lang="en-GB" altLang="en-US" sz="2000" dirty="0">
                <a:latin typeface="Times New Roman" panose="02020603050405020304" pitchFamily="18" charset="0"/>
                <a:cs typeface="Times New Roman" panose="02020603050405020304" pitchFamily="18" charset="0"/>
              </a:rPr>
              <a:t>(r’)s complement</a:t>
            </a:r>
          </a:p>
          <a:p>
            <a:pPr lvl="2">
              <a:lnSpc>
                <a:spcPct val="150000"/>
              </a:lnSpc>
            </a:pPr>
            <a:r>
              <a:rPr lang="en-GB" altLang="en-US" dirty="0">
                <a:latin typeface="Times New Roman" panose="02020603050405020304" pitchFamily="18" charset="0"/>
                <a:cs typeface="Times New Roman" panose="02020603050405020304" pitchFamily="18" charset="0"/>
              </a:rPr>
              <a:t>10’ complement</a:t>
            </a:r>
          </a:p>
          <a:p>
            <a:pPr lvl="2">
              <a:lnSpc>
                <a:spcPct val="150000"/>
              </a:lnSpc>
            </a:pPr>
            <a:r>
              <a:rPr lang="en-GB" altLang="en-US" dirty="0">
                <a:latin typeface="Times New Roman" panose="02020603050405020304" pitchFamily="18" charset="0"/>
                <a:cs typeface="Times New Roman" panose="02020603050405020304" pitchFamily="18" charset="0"/>
              </a:rPr>
              <a:t>2’ complement</a:t>
            </a:r>
          </a:p>
          <a:p>
            <a:pPr lvl="1">
              <a:lnSpc>
                <a:spcPct val="150000"/>
              </a:lnSpc>
            </a:pPr>
            <a:endParaRPr lang="en-GB" alt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358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a:extLst>
              <a:ext uri="{FF2B5EF4-FFF2-40B4-BE49-F238E27FC236}">
                <a16:creationId xmlns:a16="http://schemas.microsoft.com/office/drawing/2014/main" id="{E59A8745-4405-42FB-B546-79313B34C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595161D-FFC3-40A9-9415-42F589302F4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4101" name="Rectangle 2">
            <a:extLst>
              <a:ext uri="{FF2B5EF4-FFF2-40B4-BE49-F238E27FC236}">
                <a16:creationId xmlns:a16="http://schemas.microsoft.com/office/drawing/2014/main" id="{78294485-836E-41F5-8DAE-C840AF244D77}"/>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Representations</a:t>
            </a:r>
          </a:p>
        </p:txBody>
      </p:sp>
      <p:sp>
        <p:nvSpPr>
          <p:cNvPr id="4102" name="Rectangle 3">
            <a:extLst>
              <a:ext uri="{FF2B5EF4-FFF2-40B4-BE49-F238E27FC236}">
                <a16:creationId xmlns:a16="http://schemas.microsoft.com/office/drawing/2014/main" id="{C333C935-D8F1-41C0-868C-4F01300ACDC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Now we can represent a quantity in different number representations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convert a decimal number to binary?</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then convert a binary number to a decimal one?</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1087</TotalTime>
  <Words>2763</Words>
  <Application>Microsoft Office PowerPoint</Application>
  <PresentationFormat>Widescreen</PresentationFormat>
  <Paragraphs>520</Paragraphs>
  <Slides>41</Slides>
  <Notes>10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41</vt:i4>
      </vt:variant>
    </vt:vector>
  </HeadingPairs>
  <TitlesOfParts>
    <vt:vector size="54" baseType="lpstr">
      <vt:lpstr>Arial</vt:lpstr>
      <vt:lpstr>Calibri</vt:lpstr>
      <vt:lpstr>Calibri Light</vt:lpstr>
      <vt:lpstr>Cambria</vt:lpstr>
      <vt:lpstr>Casper</vt:lpstr>
      <vt:lpstr>Roboto</vt:lpstr>
      <vt:lpstr>Times New Roman</vt:lpstr>
      <vt:lpstr>Wingdings</vt:lpstr>
      <vt:lpstr>1_Office Theme</vt:lpstr>
      <vt:lpstr>Contents Slide Master</vt:lpstr>
      <vt:lpstr>2_Office Theme</vt:lpstr>
      <vt:lpstr>3_Office Theme</vt:lpstr>
      <vt:lpstr>CorelDRAW</vt:lpstr>
      <vt:lpstr>PowerPoint Presentation</vt:lpstr>
      <vt:lpstr>COA: Course Objectives</vt:lpstr>
      <vt:lpstr>COURSE OUTCOMES</vt:lpstr>
      <vt:lpstr>Unit-1 Syllabus</vt:lpstr>
      <vt:lpstr>SUGGESTIVE READINGS</vt:lpstr>
      <vt:lpstr>Contents to be Covered</vt:lpstr>
      <vt:lpstr>Number System</vt:lpstr>
      <vt:lpstr>Number System</vt:lpstr>
      <vt:lpstr>Conversion between Representations</vt:lpstr>
      <vt:lpstr>Conversion From Binary to Decimal</vt:lpstr>
      <vt:lpstr>Conversion From Decimal to Binary</vt:lpstr>
      <vt:lpstr>Conversion From Decimal to Binary</vt:lpstr>
      <vt:lpstr>Conversion between Base 16 and Base 2</vt:lpstr>
      <vt:lpstr>Addition in binary</vt:lpstr>
      <vt:lpstr>Addition in binary</vt:lpstr>
      <vt:lpstr>Addition in Binary</vt:lpstr>
      <vt:lpstr>Subtraction in Binary</vt:lpstr>
      <vt:lpstr>Subtraction in binary</vt:lpstr>
      <vt:lpstr>Subtraction in Binary</vt:lpstr>
      <vt:lpstr>Signed Numbers</vt:lpstr>
      <vt:lpstr>Signed numbers</vt:lpstr>
      <vt:lpstr>Two’s Complement Representation</vt:lpstr>
      <vt:lpstr>Why use 2’s complement? (Not required) </vt:lpstr>
      <vt:lpstr>Subtraction with 2’s Complement</vt:lpstr>
      <vt:lpstr>Subtraction with 2’s Complement</vt:lpstr>
      <vt:lpstr>Converting 2’s complement to decimal</vt:lpstr>
      <vt:lpstr>Two’s Complement Representation</vt:lpstr>
      <vt:lpstr>Sign Extension Example</vt:lpstr>
      <vt:lpstr>Sign Extension Example: Unsigned</vt:lpstr>
      <vt:lpstr>Unsigned and Signed Numbers</vt:lpstr>
      <vt:lpstr>Unsigned and Signed Numbers</vt:lpstr>
      <vt:lpstr>Fixed-Point Representation</vt:lpstr>
      <vt:lpstr>PowerPoint Presentation</vt:lpstr>
      <vt:lpstr>Floating-Point Representation</vt:lpstr>
      <vt:lpstr>PowerPoint Presentation</vt:lpstr>
      <vt:lpstr>Key points</vt:lpstr>
      <vt:lpstr>Character Representation</vt:lpstr>
      <vt:lpstr>ASCII (American Standard Code for Information Interchange) Codes</vt:lpstr>
      <vt:lpstr>Control Characters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176</cp:revision>
  <dcterms:created xsi:type="dcterms:W3CDTF">2019-01-09T10:33:58Z</dcterms:created>
  <dcterms:modified xsi:type="dcterms:W3CDTF">2023-01-13T09:21:06Z</dcterms:modified>
</cp:coreProperties>
</file>