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22"/>
  </p:notesMasterIdLst>
  <p:handoutMasterIdLst>
    <p:handoutMasterId r:id="rId23"/>
  </p:handoutMasterIdLst>
  <p:sldIdLst>
    <p:sldId id="525" r:id="rId3"/>
    <p:sldId id="522" r:id="rId4"/>
    <p:sldId id="265" r:id="rId5"/>
    <p:sldId id="309" r:id="rId6"/>
    <p:sldId id="320" r:id="rId7"/>
    <p:sldId id="321" r:id="rId8"/>
    <p:sldId id="311" r:id="rId9"/>
    <p:sldId id="312" r:id="rId10"/>
    <p:sldId id="313" r:id="rId11"/>
    <p:sldId id="315" r:id="rId12"/>
    <p:sldId id="316" r:id="rId13"/>
    <p:sldId id="317" r:id="rId14"/>
    <p:sldId id="318" r:id="rId15"/>
    <p:sldId id="319" r:id="rId16"/>
    <p:sldId id="281" r:id="rId17"/>
    <p:sldId id="282" r:id="rId18"/>
    <p:sldId id="280" r:id="rId19"/>
    <p:sldId id="585" r:id="rId20"/>
    <p:sldId id="5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2640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60994" y="5502680"/>
            <a:ext cx="6432043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- 10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Arithmetic: Integer Addition and Subtraction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5187" y="1365545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Computer Organization &amp; Architecture  (21CSH-281)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Siddharth Kumar (E12853)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CA9B-AAD2-4229-80F3-609D1565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20688"/>
            <a:ext cx="7924800" cy="6096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4 – bit Incrementor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AF597902-D2DB-4498-9F2F-D4307300C2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557338"/>
            <a:ext cx="8001000" cy="446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94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0C78-3F19-4106-8AC3-340621CC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31168"/>
            <a:ext cx="7924800" cy="6096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bit Arithmetic Circuit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7" name="Picture 3">
            <a:extLst>
              <a:ext uri="{FF2B5EF4-FFF2-40B4-BE49-F238E27FC236}">
                <a16:creationId xmlns:a16="http://schemas.microsoft.com/office/drawing/2014/main" id="{074CAE49-9C21-411E-8017-91A8EC9359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79713"/>
            <a:ext cx="4819650" cy="1009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2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Boparai\Desktop\Untitled.png">
            <a:extLst>
              <a:ext uri="{FF2B5EF4-FFF2-40B4-BE49-F238E27FC236}">
                <a16:creationId xmlns:a16="http://schemas.microsoft.com/office/drawing/2014/main" id="{4E3E7DCA-D14B-4B09-88D4-0F6ACA5D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935163"/>
            <a:ext cx="8836025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A180024-57F6-48D5-9B7F-6C55DECC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31168"/>
            <a:ext cx="7924800" cy="6096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bit Arithmetic Circuit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2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8E6817-AF1D-4C11-99D2-4032C7647F75}"/>
              </a:ext>
            </a:extLst>
          </p:cNvPr>
          <p:cNvSpPr txBox="1">
            <a:spLocks/>
          </p:cNvSpPr>
          <p:nvPr/>
        </p:nvSpPr>
        <p:spPr>
          <a:xfrm>
            <a:off x="987642" y="313918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Logical Operations</a:t>
            </a:r>
            <a:endParaRPr lang="en-I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5A430176-5ADA-447B-8306-DF5631CFD7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36" y="1184682"/>
            <a:ext cx="6543675" cy="535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35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2">
            <a:extLst>
              <a:ext uri="{FF2B5EF4-FFF2-40B4-BE49-F238E27FC236}">
                <a16:creationId xmlns:a16="http://schemas.microsoft.com/office/drawing/2014/main" id="{318477F6-DC1C-43AA-8122-653C2125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263DFD6-EA7C-4C9A-A921-A38F48E9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150" y="0"/>
            <a:ext cx="4514850" cy="6429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Pre-requirements</a:t>
            </a:r>
          </a:p>
        </p:txBody>
      </p:sp>
      <p:sp>
        <p:nvSpPr>
          <p:cNvPr id="32773" name="Content Placeholder 2">
            <a:extLst>
              <a:ext uri="{FF2B5EF4-FFF2-40B4-BE49-F238E27FC236}">
                <a16:creationId xmlns:a16="http://schemas.microsoft.com/office/drawing/2014/main" id="{5B6A7908-65E6-4D51-AF29-A2FF3816C0C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524000" y="714376"/>
            <a:ext cx="5614988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altLang="en-US" dirty="0"/>
              <a:t>Logical Microoperations</a:t>
            </a:r>
          </a:p>
        </p:txBody>
      </p:sp>
      <p:pic>
        <p:nvPicPr>
          <p:cNvPr id="32774" name="Picture 2">
            <a:extLst>
              <a:ext uri="{FF2B5EF4-FFF2-40B4-BE49-F238E27FC236}">
                <a16:creationId xmlns:a16="http://schemas.microsoft.com/office/drawing/2014/main" id="{2B95983D-2C5F-43AF-8F42-A2D6B58C8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6"/>
          <a:stretch/>
        </p:blipFill>
        <p:spPr bwMode="auto">
          <a:xfrm>
            <a:off x="2452688" y="1988598"/>
            <a:ext cx="7715250" cy="51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Content Placeholder 2">
            <a:extLst>
              <a:ext uri="{FF2B5EF4-FFF2-40B4-BE49-F238E27FC236}">
                <a16:creationId xmlns:a16="http://schemas.microsoft.com/office/drawing/2014/main" id="{4747D21D-14B9-4BA9-BBD9-05A5CE31C6B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524001" y="642938"/>
            <a:ext cx="9314328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ct val="0"/>
              </a:spcBef>
              <a:buNone/>
              <a:defRPr/>
            </a:pPr>
            <a:r>
              <a:rPr lang="en-GB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Shift Microoperations</a:t>
            </a:r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23EAECF7-DAD1-46B6-B23D-7E53957F3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43" b="40043"/>
          <a:stretch/>
        </p:blipFill>
        <p:spPr bwMode="auto">
          <a:xfrm>
            <a:off x="3452812" y="4771472"/>
            <a:ext cx="52863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3">
            <a:extLst>
              <a:ext uri="{FF2B5EF4-FFF2-40B4-BE49-F238E27FC236}">
                <a16:creationId xmlns:a16="http://schemas.microsoft.com/office/drawing/2014/main" id="{70ECE238-C3E2-44BA-BD6A-073E77382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/>
          <a:stretch/>
        </p:blipFill>
        <p:spPr bwMode="auto">
          <a:xfrm>
            <a:off x="2524126" y="2050742"/>
            <a:ext cx="7053263" cy="349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Content Placeholder 2">
            <a:extLst>
              <a:ext uri="{FF2B5EF4-FFF2-40B4-BE49-F238E27FC236}">
                <a16:creationId xmlns:a16="http://schemas.microsoft.com/office/drawing/2014/main" id="{627B860E-70B8-47C8-8D3F-0DFF327FB2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52625" y="9286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spcBef>
                <a:spcPct val="0"/>
              </a:spcBef>
              <a:buNone/>
              <a:defRPr/>
            </a:pPr>
            <a:r>
              <a:rPr lang="en-GB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Tools for Arithmetic Micro-operations</a:t>
            </a:r>
          </a:p>
          <a:p>
            <a:pPr marL="0" indent="0" algn="ctr">
              <a:spcBef>
                <a:spcPct val="0"/>
              </a:spcBef>
              <a:buNone/>
              <a:defRPr/>
            </a:pPr>
            <a:endParaRPr lang="en-GB" altLang="en-US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/>
            <a:r>
              <a:rPr lang="en-GB" altLang="en-US" dirty="0"/>
              <a:t>Binary Adder</a:t>
            </a:r>
          </a:p>
          <a:p>
            <a:pPr lvl="1" eaLnBrk="1" hangingPunct="1"/>
            <a:r>
              <a:rPr lang="en-GB" altLang="en-US" dirty="0"/>
              <a:t>Binary-Adder-Subtractor</a:t>
            </a:r>
          </a:p>
          <a:p>
            <a:pPr lvl="1" eaLnBrk="1" hangingPunct="1"/>
            <a:r>
              <a:rPr lang="en-GB" altLang="en-US" dirty="0"/>
              <a:t>Binary Incrementor</a:t>
            </a:r>
          </a:p>
          <a:p>
            <a:pPr lvl="1" eaLnBrk="1" hangingPunct="1"/>
            <a:r>
              <a:rPr lang="en-GB" altLang="en-US" dirty="0"/>
              <a:t>Arithmetic Circuit</a:t>
            </a:r>
          </a:p>
          <a:p>
            <a:pPr lvl="1"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09" y="1622612"/>
            <a:ext cx="11349317" cy="264458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Addition and Subtraction.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514A40-F4C0-3B72-92F2-CA704821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09" y="984630"/>
            <a:ext cx="11183471" cy="85836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02A8D-2B50-177B-EC6E-80BCD8C808F8}"/>
              </a:ext>
            </a:extLst>
          </p:cNvPr>
          <p:cNvSpPr txBox="1">
            <a:spLocks/>
          </p:cNvSpPr>
          <p:nvPr/>
        </p:nvSpPr>
        <p:spPr>
          <a:xfrm>
            <a:off x="403408" y="4091268"/>
            <a:ext cx="11183471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Assessment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B9A315-E456-5AB7-37E9-6394B8115673}"/>
              </a:ext>
            </a:extLst>
          </p:cNvPr>
          <p:cNvSpPr txBox="1">
            <a:spLocks/>
          </p:cNvSpPr>
          <p:nvPr/>
        </p:nvSpPr>
        <p:spPr>
          <a:xfrm>
            <a:off x="403408" y="4818061"/>
            <a:ext cx="11349317" cy="142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How is Addition performed.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How is Subtraction performed.</a:t>
            </a:r>
          </a:p>
        </p:txBody>
      </p:sp>
    </p:spTree>
    <p:extLst>
      <p:ext uri="{BB962C8B-B14F-4D97-AF65-F5344CB8AC3E}">
        <p14:creationId xmlns:p14="http://schemas.microsoft.com/office/powerpoint/2010/main" val="195144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Architecture: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34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course is to introduce principles of computer organization and the basic architectural concepts.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begins with basic organization, design, and programming of a simple digital computer and introduces simple register transfer language to specify various computer operations.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include computer arithmetic, instruction set design, microprogrammed control unit, pipelining and vector processing, memory organization and I/O systems, and multiprocessors.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Students with the detailed Architectures of a Central Processing Unit.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different types of serial communication techniques.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55E2FE-46B0-12E1-A9C2-7E842F64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80553"/>
              </p:ext>
            </p:extLst>
          </p:nvPr>
        </p:nvGraphicFramePr>
        <p:xfrm>
          <a:off x="393700" y="1725805"/>
          <a:ext cx="11441985" cy="45955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82270">
                  <a:extLst>
                    <a:ext uri="{9D8B030D-6E8A-4147-A177-3AD203B41FA5}">
                      <a16:colId xmlns:a16="http://schemas.microsoft.com/office/drawing/2014/main" val="663356417"/>
                    </a:ext>
                  </a:extLst>
                </a:gridCol>
                <a:gridCol w="10859715">
                  <a:extLst>
                    <a:ext uri="{9D8B030D-6E8A-4147-A177-3AD203B41FA5}">
                      <a16:colId xmlns:a16="http://schemas.microsoft.com/office/drawing/2014/main" val="784375743"/>
                    </a:ext>
                  </a:extLst>
                </a:gridCol>
              </a:tblGrid>
              <a:tr h="7259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interpret the basics of instruction sets and their impact on the design, organization, and functionality of various functional units of a computer comparable to the CPU, memory organization, I/O organization, and parallel processors.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86850652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the design of arithmetic &amp; logic unit and understanding of the fixed point and floating-point arithmetic operations.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37931539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 cost performance and design trade-offs in designing and constructing a computer processor which includes memory.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45006100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the different ways of communicating with I/O devices and standard I/O interfaces.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597029053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control unit techniques and the concept of Pipelining.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51196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7C85-9D09-4553-AFAD-3F0D8F3D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7423"/>
            <a:ext cx="11111752" cy="8565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&amp; Logical Unit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Content Placeholder 2">
            <a:extLst>
              <a:ext uri="{FF2B5EF4-FFF2-40B4-BE49-F238E27FC236}">
                <a16:creationId xmlns:a16="http://schemas.microsoft.com/office/drawing/2014/main" id="{B5E3CDAA-CFAB-468C-927A-8C158AF04E4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532662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Data Manipulation</a:t>
            </a:r>
            <a:endParaRPr lang="en-IN" altLang="en-US" dirty="0"/>
          </a:p>
          <a:p>
            <a:pPr lvl="1"/>
            <a:r>
              <a:rPr lang="en-US" altLang="en-US" dirty="0"/>
              <a:t>Arithmetic Operations</a:t>
            </a:r>
          </a:p>
          <a:p>
            <a:pPr lvl="1"/>
            <a:r>
              <a:rPr lang="en-US" altLang="en-US" dirty="0"/>
              <a:t>Logical Operations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23405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F6DE-1470-47DE-95F0-A318773E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36" y="281372"/>
            <a:ext cx="8712955" cy="864096"/>
          </a:xfrm>
        </p:spPr>
        <p:txBody>
          <a:bodyPr vert="horz">
            <a:normAutofit/>
          </a:bodyPr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Basic ALU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7" name="Picture 5" descr="C:\Users\Boparai\Desktop\Untitled.png">
            <a:extLst>
              <a:ext uri="{FF2B5EF4-FFF2-40B4-BE49-F238E27FC236}">
                <a16:creationId xmlns:a16="http://schemas.microsoft.com/office/drawing/2014/main" id="{9FA48DEA-C66F-4735-8329-58E3C1ED4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194" y="1402672"/>
            <a:ext cx="7848600" cy="49714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8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93AC-5474-4C61-A1DB-40B256B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92696"/>
            <a:ext cx="7924800" cy="6096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Table of ALU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B54F8625-E824-487E-9EBE-E559F4C9D2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597025"/>
            <a:ext cx="6859588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2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2654-D3DE-472F-BA05-D13D1220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216" y="245765"/>
            <a:ext cx="7924800" cy="97531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1" name="Picture 2" descr="C:\Users\Boparai\Desktop\Untitled.png">
            <a:extLst>
              <a:ext uri="{FF2B5EF4-FFF2-40B4-BE49-F238E27FC236}">
                <a16:creationId xmlns:a16="http://schemas.microsoft.com/office/drawing/2014/main" id="{A00A7281-2F8D-47F2-9317-D41BD95BE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82" y="1424588"/>
            <a:ext cx="7576235" cy="48785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7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9A80F9-F550-471C-99E3-847CFD91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33" y="137349"/>
            <a:ext cx="10848513" cy="15405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ALU Component:</a:t>
            </a:r>
            <a:r>
              <a:rPr lang="en-US" sz="2800" b="1" dirty="0"/>
              <a:t> 4 – bit Binary Adder </a:t>
            </a:r>
            <a:endParaRPr lang="en-IN" b="1" dirty="0"/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30ACBCDA-3313-457D-885C-782DA124B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468563"/>
            <a:ext cx="8001000" cy="211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03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1C1D-7C6B-41BB-80E8-9AF208DF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764704"/>
            <a:ext cx="7924800" cy="6096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bit Binary Adder - Subtractor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4A81EBDA-D096-486D-A9B6-30148F266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133600"/>
            <a:ext cx="8431212" cy="3919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960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1248</TotalTime>
  <Words>381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Casper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Computer Organization &amp; Architecture: Course Objectives</vt:lpstr>
      <vt:lpstr>COURSE OUTCOMES</vt:lpstr>
      <vt:lpstr>Arithmetic &amp; Logical Unit</vt:lpstr>
      <vt:lpstr>Block Diagram of Basic ALU</vt:lpstr>
      <vt:lpstr>Functional Table of ALU</vt:lpstr>
      <vt:lpstr>Arithmetic Operations</vt:lpstr>
      <vt:lpstr>An Example of ALU Component: 4 – bit Binary Adder </vt:lpstr>
      <vt:lpstr>4 – bit Binary Adder - Subtractor</vt:lpstr>
      <vt:lpstr>Binary 4 – bit Incrementor</vt:lpstr>
      <vt:lpstr>4 – bit Arithmetic Circuit</vt:lpstr>
      <vt:lpstr>4 – bit Arithmetic Circuit</vt:lpstr>
      <vt:lpstr>PowerPoint Presentation</vt:lpstr>
      <vt:lpstr>PowerPoint Presentation</vt:lpstr>
      <vt:lpstr>Pre-requirements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Siddharth Kumar</cp:lastModifiedBy>
  <cp:revision>195</cp:revision>
  <dcterms:created xsi:type="dcterms:W3CDTF">2019-01-09T10:33:58Z</dcterms:created>
  <dcterms:modified xsi:type="dcterms:W3CDTF">2023-01-26T12:21:18Z</dcterms:modified>
</cp:coreProperties>
</file>