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5"/>
  </p:notesMasterIdLst>
  <p:handoutMasterIdLst>
    <p:handoutMasterId r:id="rId16"/>
  </p:handoutMasterIdLst>
  <p:sldIdLst>
    <p:sldId id="525" r:id="rId3"/>
    <p:sldId id="522" r:id="rId4"/>
    <p:sldId id="265" r:id="rId5"/>
    <p:sldId id="570" r:id="rId6"/>
    <p:sldId id="574" r:id="rId7"/>
    <p:sldId id="582" r:id="rId8"/>
    <p:sldId id="583" r:id="rId9"/>
    <p:sldId id="584" r:id="rId10"/>
    <p:sldId id="581" r:id="rId11"/>
    <p:sldId id="586" r:id="rId12"/>
    <p:sldId id="585" r:id="rId13"/>
    <p:sldId id="52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5187" y="6027219"/>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- 13</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Computer Arithmetic: Booth Multiplier</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49317" cy="5459506"/>
          </a:xfrm>
        </p:spPr>
        <p:txBody>
          <a:bodyPr>
            <a:noAutofit/>
          </a:bodyPr>
          <a:lstStyle/>
          <a:p>
            <a:pPr marL="0" indent="0" algn="just">
              <a:lnSpc>
                <a:spcPct val="120000"/>
              </a:lnSpc>
              <a:buNone/>
            </a:pPr>
            <a:r>
              <a:rPr lang="en-US" sz="2000" b="1" dirty="0">
                <a:latin typeface="Times New Roman" panose="02020603050405020304" pitchFamily="18" charset="0"/>
                <a:cs typeface="Times New Roman" panose="02020603050405020304" pitchFamily="18" charset="0"/>
              </a:rPr>
              <a:t>Hardware Implementation of Booth’s Algorithm</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hardware implementation of the booth algorithm requires the register configuration shown in the figure below.</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3074" name="Picture 2">
            <a:extLst>
              <a:ext uri="{FF2B5EF4-FFF2-40B4-BE49-F238E27FC236}">
                <a16:creationId xmlns:a16="http://schemas.microsoft.com/office/drawing/2014/main" id="{528CADD0-BBB0-8853-87B3-5C52B84BD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511" y="2528048"/>
            <a:ext cx="6736977" cy="36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33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622612"/>
            <a:ext cx="11349317" cy="2644588"/>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Booth's multiplication algorithm.</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the working mechanism of Booth's multiplication algorithm.</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see that Booth’s algorithm conforms to this scheme. It performs a subtraction when the first 1 is encountered (10), an addition when (01) is encountered, and finally another subtraction when the first 1 of the next block of 1s is encountered. Thus, Booth’s algorithm performs fewer additions and subtractions than a more straightforward algorithm</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403409" y="984630"/>
            <a:ext cx="11183471" cy="858368"/>
          </a:xfrm>
        </p:spPr>
        <p:txBody>
          <a:bodyPr>
            <a:normAutofit/>
          </a:bodyPr>
          <a:lstStyle/>
          <a:p>
            <a:r>
              <a:rPr lang="en-IN" sz="3200" b="1" dirty="0">
                <a:latin typeface="Times New Roman" pitchFamily="18" charset="0"/>
                <a:cs typeface="Times New Roman" pitchFamily="18" charset="0"/>
              </a:rPr>
              <a:t>Summary</a:t>
            </a:r>
          </a:p>
        </p:txBody>
      </p:sp>
      <p:sp>
        <p:nvSpPr>
          <p:cNvPr id="2" name="Title 1">
            <a:extLst>
              <a:ext uri="{FF2B5EF4-FFF2-40B4-BE49-F238E27FC236}">
                <a16:creationId xmlns:a16="http://schemas.microsoft.com/office/drawing/2014/main" id="{12602A8D-2B50-177B-EC6E-80BCD8C808F8}"/>
              </a:ext>
            </a:extLst>
          </p:cNvPr>
          <p:cNvSpPr txBox="1">
            <a:spLocks/>
          </p:cNvSpPr>
          <p:nvPr/>
        </p:nvSpPr>
        <p:spPr>
          <a:xfrm>
            <a:off x="403408" y="4091268"/>
            <a:ext cx="11183471" cy="858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Assessment Questions</a:t>
            </a:r>
          </a:p>
        </p:txBody>
      </p:sp>
      <p:sp>
        <p:nvSpPr>
          <p:cNvPr id="4" name="Content Placeholder 2">
            <a:extLst>
              <a:ext uri="{FF2B5EF4-FFF2-40B4-BE49-F238E27FC236}">
                <a16:creationId xmlns:a16="http://schemas.microsoft.com/office/drawing/2014/main" id="{DCB9A315-E456-5AB7-37E9-6394B8115673}"/>
              </a:ext>
            </a:extLst>
          </p:cNvPr>
          <p:cNvSpPr txBox="1">
            <a:spLocks/>
          </p:cNvSpPr>
          <p:nvPr/>
        </p:nvSpPr>
        <p:spPr>
          <a:xfrm>
            <a:off x="403408" y="4818061"/>
            <a:ext cx="11349317" cy="1425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Q1. Given x = 0101 and y = 1010 in twos complement notation (i.e., x = 5, y = -6), compute the product p = x × y with Booth’s algorithm.</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Use the Booth algorithm to multiply 23 (multiplicand) by 29 (multiplier), where each number is represented using 6 bits.</a:t>
            </a:r>
          </a:p>
        </p:txBody>
      </p:sp>
    </p:spTree>
    <p:extLst>
      <p:ext uri="{BB962C8B-B14F-4D97-AF65-F5344CB8AC3E}">
        <p14:creationId xmlns:p14="http://schemas.microsoft.com/office/powerpoint/2010/main" val="19514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7019365" cy="5271248"/>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Working of booth multiplier is based on the concept of Booth's multiplication algorithm is an algorithm which multiplies 2 signed integers in 2's complement. This approach uses fewer additions and subtractions than more straightforward algorithms.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Booth’s algorithm is depicted in figure and can be described as follows. As before, the multiplier and multiplicand are placed in the Q and M registers, respectively. There is also a 1-bit register placed logically to the right of the least significant bit (Q</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of the Q register and designated Q</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its use is explained shortly.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results of the multiplication will appear in the A and Q registers. A and Q</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are initialized to 0. As before, control logic scans the bits of the multiplier one at a time. Now, as each bit is examined, the bit to its right is also examined. </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IN" sz="3200" b="1" dirty="0">
                <a:latin typeface="Times New Roman" pitchFamily="18" charset="0"/>
                <a:cs typeface="Times New Roman" pitchFamily="18" charset="0"/>
              </a:rPr>
              <a:t>Booth Multiplier</a:t>
            </a:r>
          </a:p>
        </p:txBody>
      </p:sp>
      <p:pic>
        <p:nvPicPr>
          <p:cNvPr id="4" name="Picture 3">
            <a:extLst>
              <a:ext uri="{FF2B5EF4-FFF2-40B4-BE49-F238E27FC236}">
                <a16:creationId xmlns:a16="http://schemas.microsoft.com/office/drawing/2014/main" id="{4178349D-B00F-3214-3800-AA2A61431AC3}"/>
              </a:ext>
            </a:extLst>
          </p:cNvPr>
          <p:cNvPicPr>
            <a:picLocks noChangeAspect="1"/>
          </p:cNvPicPr>
          <p:nvPr/>
        </p:nvPicPr>
        <p:blipFill>
          <a:blip r:embed="rId2"/>
          <a:stretch>
            <a:fillRect/>
          </a:stretch>
        </p:blipFill>
        <p:spPr>
          <a:xfrm>
            <a:off x="7422776" y="1174376"/>
            <a:ext cx="4365813" cy="5248035"/>
          </a:xfrm>
          <a:prstGeom prst="rect">
            <a:avLst/>
          </a:prstGeom>
        </p:spPr>
      </p:pic>
      <p:sp>
        <p:nvSpPr>
          <p:cNvPr id="6" name="Content Placeholder 2">
            <a:extLst>
              <a:ext uri="{FF2B5EF4-FFF2-40B4-BE49-F238E27FC236}">
                <a16:creationId xmlns:a16="http://schemas.microsoft.com/office/drawing/2014/main" id="{F27DF9B2-829B-D64C-2ACD-AD4DC9BD216A}"/>
              </a:ext>
            </a:extLst>
          </p:cNvPr>
          <p:cNvSpPr txBox="1">
            <a:spLocks/>
          </p:cNvSpPr>
          <p:nvPr/>
        </p:nvSpPr>
        <p:spPr>
          <a:xfrm>
            <a:off x="6902822" y="6332194"/>
            <a:ext cx="5056095" cy="337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Twos Complement Multiplication</a:t>
            </a:r>
          </a:p>
          <a:p>
            <a:pPr marL="0" indent="0" algn="ctr">
              <a:lnSpc>
                <a:spcPct val="120000"/>
              </a:lnSpc>
              <a:buNone/>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90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49317" cy="2770095"/>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two bits are the same (1–1 or 0–0), then all of the bits of the A, Q, and Q</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registers are shifted to the right 1 bit. If the two bits differ, then the multiplicand is added to or subtracted from the A register, depending on whether the two bits are 0–1 or 1–0.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Following the addition or subtraction, the right shift occurs. In either case, the right shift is such that the leftmost bit of A, namely A</a:t>
            </a:r>
            <a:r>
              <a:rPr lang="en-US" sz="2000" baseline="-25000" dirty="0">
                <a:latin typeface="Times New Roman" panose="02020603050405020304" pitchFamily="18" charset="0"/>
                <a:cs typeface="Times New Roman" panose="02020603050405020304" pitchFamily="18" charset="0"/>
              </a:rPr>
              <a:t>n-1</a:t>
            </a:r>
            <a:r>
              <a:rPr lang="en-US" sz="2000" dirty="0">
                <a:latin typeface="Times New Roman" panose="02020603050405020304" pitchFamily="18" charset="0"/>
                <a:cs typeface="Times New Roman" panose="02020603050405020304" pitchFamily="18" charset="0"/>
              </a:rPr>
              <a:t>, not only is shifted into A</a:t>
            </a:r>
            <a:r>
              <a:rPr lang="en-US" sz="2000" baseline="-25000" dirty="0">
                <a:latin typeface="Times New Roman" panose="02020603050405020304" pitchFamily="18" charset="0"/>
                <a:cs typeface="Times New Roman" panose="02020603050405020304" pitchFamily="18" charset="0"/>
              </a:rPr>
              <a:t>n-2</a:t>
            </a:r>
            <a:r>
              <a:rPr lang="en-US" sz="2000" dirty="0">
                <a:latin typeface="Times New Roman" panose="02020603050405020304" pitchFamily="18" charset="0"/>
                <a:cs typeface="Times New Roman" panose="02020603050405020304" pitchFamily="18" charset="0"/>
              </a:rPr>
              <a:t>, but also remains in A</a:t>
            </a:r>
            <a:r>
              <a:rPr lang="en-US" sz="2000" baseline="-25000" dirty="0">
                <a:latin typeface="Times New Roman" panose="02020603050405020304" pitchFamily="18" charset="0"/>
                <a:cs typeface="Times New Roman" panose="02020603050405020304" pitchFamily="18" charset="0"/>
              </a:rPr>
              <a:t>n-1</a:t>
            </a:r>
            <a:r>
              <a:rPr lang="en-US" sz="2000" dirty="0">
                <a:latin typeface="Times New Roman" panose="02020603050405020304" pitchFamily="18" charset="0"/>
                <a:cs typeface="Times New Roman" panose="02020603050405020304" pitchFamily="18" charset="0"/>
              </a:rPr>
              <a:t>. This is required to preserve the sign of the number in A and Q. It is known as an arithmetic shift, because it preserves the sign bit.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pic>
        <p:nvPicPr>
          <p:cNvPr id="8" name="Picture 7">
            <a:extLst>
              <a:ext uri="{FF2B5EF4-FFF2-40B4-BE49-F238E27FC236}">
                <a16:creationId xmlns:a16="http://schemas.microsoft.com/office/drawing/2014/main" id="{E1863B0A-02FB-9ADC-B45C-B460FA6D0E8C}"/>
              </a:ext>
            </a:extLst>
          </p:cNvPr>
          <p:cNvPicPr>
            <a:picLocks noChangeAspect="1"/>
          </p:cNvPicPr>
          <p:nvPr/>
        </p:nvPicPr>
        <p:blipFill>
          <a:blip r:embed="rId2"/>
          <a:stretch>
            <a:fillRect/>
          </a:stretch>
        </p:blipFill>
        <p:spPr>
          <a:xfrm>
            <a:off x="6809289" y="3562099"/>
            <a:ext cx="4943440" cy="2770095"/>
          </a:xfrm>
          <a:prstGeom prst="rect">
            <a:avLst/>
          </a:prstGeom>
        </p:spPr>
      </p:pic>
      <p:sp>
        <p:nvSpPr>
          <p:cNvPr id="9" name="Content Placeholder 2">
            <a:extLst>
              <a:ext uri="{FF2B5EF4-FFF2-40B4-BE49-F238E27FC236}">
                <a16:creationId xmlns:a16="http://schemas.microsoft.com/office/drawing/2014/main" id="{2FE3B81F-C82D-3680-A9E6-B00F71122BC2}"/>
              </a:ext>
            </a:extLst>
          </p:cNvPr>
          <p:cNvSpPr txBox="1">
            <a:spLocks/>
          </p:cNvSpPr>
          <p:nvPr/>
        </p:nvSpPr>
        <p:spPr>
          <a:xfrm>
            <a:off x="403410" y="3762749"/>
            <a:ext cx="6405879" cy="2907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Figure (Example of Booth’s Algorithm (7 * 3)) shows the sequence of events in Booth’s algorithm for the multiplication of 7 by 3.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compactly, the same operation is depicted in Figure (Examples Using Booth’s Algorithm (a)) in next page.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rest of Figure (Examples Using Booth’s Algorithm) gives other examples of the algorithm. </a:t>
            </a:r>
          </a:p>
        </p:txBody>
      </p:sp>
      <p:sp>
        <p:nvSpPr>
          <p:cNvPr id="10" name="Content Placeholder 2">
            <a:extLst>
              <a:ext uri="{FF2B5EF4-FFF2-40B4-BE49-F238E27FC236}">
                <a16:creationId xmlns:a16="http://schemas.microsoft.com/office/drawing/2014/main" id="{108E91AE-E6B9-C96B-32E4-42610177F7DC}"/>
              </a:ext>
            </a:extLst>
          </p:cNvPr>
          <p:cNvSpPr txBox="1">
            <a:spLocks/>
          </p:cNvSpPr>
          <p:nvPr/>
        </p:nvSpPr>
        <p:spPr>
          <a:xfrm>
            <a:off x="6902822" y="6332194"/>
            <a:ext cx="5056095" cy="337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Example of Booth’s Algorithm (7 * 3)</a:t>
            </a:r>
          </a:p>
        </p:txBody>
      </p:sp>
    </p:spTree>
    <p:extLst>
      <p:ext uri="{BB962C8B-B14F-4D97-AF65-F5344CB8AC3E}">
        <p14:creationId xmlns:p14="http://schemas.microsoft.com/office/powerpoint/2010/main" val="145339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5602942" cy="4607859"/>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can be seen, it works with any combination of positive and negative numbers. Note also the efficiency of the algorithm. Blocks of 1s or 0s are skipped over, with an average of only one addition or subtraction per block.</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Why does Booth’s algorithm work? Consider first the case of a positive multiplier. In particular, consider a positive multiplier consisting of one block of 1s surrounded by 0s (e.g., 00011110). As we know, multiplication can be achieved by adding appropriately shifted copies of the multiplicand:</a:t>
            </a: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
        <p:nvSpPr>
          <p:cNvPr id="10" name="Content Placeholder 2">
            <a:extLst>
              <a:ext uri="{FF2B5EF4-FFF2-40B4-BE49-F238E27FC236}">
                <a16:creationId xmlns:a16="http://schemas.microsoft.com/office/drawing/2014/main" id="{108E91AE-E6B9-C96B-32E4-42610177F7DC}"/>
              </a:ext>
            </a:extLst>
          </p:cNvPr>
          <p:cNvSpPr txBox="1">
            <a:spLocks/>
          </p:cNvSpPr>
          <p:nvPr/>
        </p:nvSpPr>
        <p:spPr>
          <a:xfrm>
            <a:off x="6535272" y="4873779"/>
            <a:ext cx="5056095"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Examples Using Booth’s Algorithm</a:t>
            </a:r>
          </a:p>
        </p:txBody>
      </p:sp>
      <p:pic>
        <p:nvPicPr>
          <p:cNvPr id="4" name="Picture 3">
            <a:extLst>
              <a:ext uri="{FF2B5EF4-FFF2-40B4-BE49-F238E27FC236}">
                <a16:creationId xmlns:a16="http://schemas.microsoft.com/office/drawing/2014/main" id="{13317230-E8FF-A6CC-5F9B-C12B8A038D9C}"/>
              </a:ext>
            </a:extLst>
          </p:cNvPr>
          <p:cNvPicPr>
            <a:picLocks noChangeAspect="1"/>
          </p:cNvPicPr>
          <p:nvPr/>
        </p:nvPicPr>
        <p:blipFill>
          <a:blip r:embed="rId2"/>
          <a:stretch>
            <a:fillRect/>
          </a:stretch>
        </p:blipFill>
        <p:spPr>
          <a:xfrm>
            <a:off x="6006353" y="1332720"/>
            <a:ext cx="5952564" cy="3541059"/>
          </a:xfrm>
          <a:prstGeom prst="rect">
            <a:avLst/>
          </a:prstGeom>
        </p:spPr>
      </p:pic>
      <p:pic>
        <p:nvPicPr>
          <p:cNvPr id="7" name="Picture 6">
            <a:extLst>
              <a:ext uri="{FF2B5EF4-FFF2-40B4-BE49-F238E27FC236}">
                <a16:creationId xmlns:a16="http://schemas.microsoft.com/office/drawing/2014/main" id="{2F6F9A32-F62B-D1C6-89E8-F571308565B3}"/>
              </a:ext>
            </a:extLst>
          </p:cNvPr>
          <p:cNvPicPr>
            <a:picLocks noChangeAspect="1"/>
          </p:cNvPicPr>
          <p:nvPr/>
        </p:nvPicPr>
        <p:blipFill>
          <a:blip r:embed="rId3"/>
          <a:stretch>
            <a:fillRect/>
          </a:stretch>
        </p:blipFill>
        <p:spPr>
          <a:xfrm>
            <a:off x="1258507" y="5781627"/>
            <a:ext cx="3892750" cy="939848"/>
          </a:xfrm>
          <a:prstGeom prst="rect">
            <a:avLst/>
          </a:prstGeom>
        </p:spPr>
      </p:pic>
      <p:sp>
        <p:nvSpPr>
          <p:cNvPr id="11" name="Content Placeholder 2">
            <a:extLst>
              <a:ext uri="{FF2B5EF4-FFF2-40B4-BE49-F238E27FC236}">
                <a16:creationId xmlns:a16="http://schemas.microsoft.com/office/drawing/2014/main" id="{11BCE4C3-EFD1-BF49-0FBC-687A91ED8EF8}"/>
              </a:ext>
            </a:extLst>
          </p:cNvPr>
          <p:cNvSpPr txBox="1">
            <a:spLocks/>
          </p:cNvSpPr>
          <p:nvPr/>
        </p:nvSpPr>
        <p:spPr>
          <a:xfrm>
            <a:off x="6095999" y="5450540"/>
            <a:ext cx="5692589" cy="12709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number of such operations can be reduced to two if we observe that: </a:t>
            </a:r>
          </a:p>
          <a:p>
            <a:pPr marL="0" indent="0" algn="ctr">
              <a:lnSpc>
                <a:spcPct val="120000"/>
              </a:lnSpc>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+ 2</a:t>
            </a:r>
            <a:r>
              <a:rPr lang="en-US" sz="2000" baseline="30000" dirty="0">
                <a:latin typeface="Times New Roman" panose="02020603050405020304" pitchFamily="18" charset="0"/>
                <a:cs typeface="Times New Roman" panose="02020603050405020304" pitchFamily="18" charset="0"/>
              </a:rPr>
              <a:t>n-1</a:t>
            </a:r>
            <a:r>
              <a:rPr lang="en-US" sz="2000" dirty="0">
                <a:latin typeface="Times New Roman" panose="02020603050405020304" pitchFamily="18" charset="0"/>
                <a:cs typeface="Times New Roman" panose="02020603050405020304" pitchFamily="18" charset="0"/>
              </a:rPr>
              <a:t> + ………. + 2</a:t>
            </a:r>
            <a:r>
              <a:rPr lang="en-US" sz="2000" baseline="30000" dirty="0">
                <a:latin typeface="Times New Roman" panose="02020603050405020304" pitchFamily="18" charset="0"/>
                <a:cs typeface="Times New Roman" panose="02020603050405020304" pitchFamily="18" charset="0"/>
              </a:rPr>
              <a:t>n-K</a:t>
            </a:r>
            <a:r>
              <a:rPr lang="en-US" sz="2000" dirty="0">
                <a:latin typeface="Times New Roman" panose="02020603050405020304" pitchFamily="18" charset="0"/>
                <a:cs typeface="Times New Roman" panose="02020603050405020304" pitchFamily="18" charset="0"/>
              </a:rPr>
              <a:t> = 2</a:t>
            </a:r>
            <a:r>
              <a:rPr lang="en-US" sz="2000" baseline="30000" dirty="0">
                <a:latin typeface="Times New Roman" panose="02020603050405020304" pitchFamily="18" charset="0"/>
                <a:cs typeface="Times New Roman" panose="02020603050405020304" pitchFamily="18" charset="0"/>
              </a:rPr>
              <a:t>n+1 </a:t>
            </a:r>
            <a:r>
              <a:rPr lang="en-US" sz="2000" dirty="0">
                <a:latin typeface="Times New Roman" panose="02020603050405020304" pitchFamily="18" charset="0"/>
                <a:cs typeface="Times New Roman" panose="02020603050405020304" pitchFamily="18" charset="0"/>
              </a:rPr>
              <a:t>- 2</a:t>
            </a:r>
            <a:r>
              <a:rPr lang="en-US" sz="2000" baseline="30000" dirty="0">
                <a:latin typeface="Times New Roman" panose="02020603050405020304" pitchFamily="18" charset="0"/>
                <a:cs typeface="Times New Roman" panose="02020603050405020304" pitchFamily="18" charset="0"/>
              </a:rPr>
              <a:t>n-K</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8102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0" y="1996562"/>
            <a:ext cx="11385177" cy="3785673"/>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the product can be generated by one addition and one subtraction of the multiplicand. This scheme extends to any number of blocks of 1s in a multiplier, including the case in which a single 1 is treated as a block.</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Booth’s algorithm conforms to this scheme by performing a subtraction when the first 1 of the block is encountered (1–0) and an addition when the end of the block is encountered (0–1).</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show that the same scheme works for a negative multiplier, we need to observe the following. Let X be a negative number in twos complement notation:</a:t>
            </a:r>
          </a:p>
          <a:p>
            <a:pPr marL="0" indent="0" algn="ctr">
              <a:lnSpc>
                <a:spcPct val="120000"/>
              </a:lnSpc>
              <a:buNone/>
            </a:pPr>
            <a:r>
              <a:rPr lang="en-US" sz="2000" dirty="0">
                <a:latin typeface="Times New Roman" panose="02020603050405020304" pitchFamily="18" charset="0"/>
                <a:cs typeface="Times New Roman" panose="02020603050405020304" pitchFamily="18" charset="0"/>
              </a:rPr>
              <a:t>Representation of X = {1x</a:t>
            </a:r>
            <a:r>
              <a:rPr lang="en-US" sz="2000" baseline="-25000" dirty="0">
                <a:latin typeface="Times New Roman" panose="02020603050405020304" pitchFamily="18" charset="0"/>
                <a:cs typeface="Times New Roman" panose="02020603050405020304" pitchFamily="18" charset="0"/>
              </a:rPr>
              <a:t>n-2</a:t>
            </a:r>
            <a:r>
              <a:rPr lang="en-US" sz="2000"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n-3</a:t>
            </a:r>
            <a:r>
              <a:rPr lang="en-US" sz="2000" dirty="0">
                <a:latin typeface="Times New Roman" panose="02020603050405020304" pitchFamily="18" charset="0"/>
                <a:cs typeface="Times New Roman" panose="02020603050405020304" pitchFamily="18" charset="0"/>
              </a:rPr>
              <a:t> …. 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6" name="Picture 5">
            <a:extLst>
              <a:ext uri="{FF2B5EF4-FFF2-40B4-BE49-F238E27FC236}">
                <a16:creationId xmlns:a16="http://schemas.microsoft.com/office/drawing/2014/main" id="{9037A486-CB13-38B4-1860-4EE5DCC56658}"/>
              </a:ext>
            </a:extLst>
          </p:cNvPr>
          <p:cNvPicPr>
            <a:picLocks noChangeAspect="1"/>
          </p:cNvPicPr>
          <p:nvPr/>
        </p:nvPicPr>
        <p:blipFill>
          <a:blip r:embed="rId2"/>
          <a:stretch>
            <a:fillRect/>
          </a:stretch>
        </p:blipFill>
        <p:spPr>
          <a:xfrm>
            <a:off x="4575096" y="1075765"/>
            <a:ext cx="3041806" cy="920797"/>
          </a:xfrm>
          <a:prstGeom prst="rect">
            <a:avLst/>
          </a:prstGeom>
        </p:spPr>
      </p:pic>
      <p:pic>
        <p:nvPicPr>
          <p:cNvPr id="9" name="Picture 8">
            <a:extLst>
              <a:ext uri="{FF2B5EF4-FFF2-40B4-BE49-F238E27FC236}">
                <a16:creationId xmlns:a16="http://schemas.microsoft.com/office/drawing/2014/main" id="{56620A26-A73F-FDD1-C38E-4DB68CADAC8E}"/>
              </a:ext>
            </a:extLst>
          </p:cNvPr>
          <p:cNvPicPr>
            <a:picLocks noChangeAspect="1"/>
          </p:cNvPicPr>
          <p:nvPr/>
        </p:nvPicPr>
        <p:blipFill>
          <a:blip r:embed="rId3"/>
          <a:stretch>
            <a:fillRect/>
          </a:stretch>
        </p:blipFill>
        <p:spPr>
          <a:xfrm>
            <a:off x="3489805" y="3165627"/>
            <a:ext cx="5212386" cy="920796"/>
          </a:xfrm>
          <a:prstGeom prst="rect">
            <a:avLst/>
          </a:prstGeom>
        </p:spPr>
      </p:pic>
    </p:spTree>
    <p:extLst>
      <p:ext uri="{BB962C8B-B14F-4D97-AF65-F5344CB8AC3E}">
        <p14:creationId xmlns:p14="http://schemas.microsoft.com/office/powerpoint/2010/main" val="63862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49317" cy="5459506"/>
          </a:xfrm>
        </p:spPr>
        <p:txBody>
          <a:bodyPr>
            <a:noAutofit/>
          </a:bodyPr>
          <a:lstStyle/>
          <a:p>
            <a:pPr marL="0" indent="0" algn="just">
              <a:lnSpc>
                <a:spcPct val="120000"/>
              </a:lnSpc>
              <a:buNone/>
            </a:pPr>
            <a:r>
              <a:rPr lang="en-US" sz="2000" b="1" dirty="0">
                <a:latin typeface="Times New Roman" panose="02020603050405020304" pitchFamily="18" charset="0"/>
                <a:cs typeface="Times New Roman" panose="02020603050405020304" pitchFamily="18" charset="0"/>
              </a:rPr>
              <a:t>Design Issues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Booth's algorithm can be implemented in many ways. This experiment is designed using a controller and a Datapath. The operations on the data in the Datapath is controlled by the control signal received from the controller. The Datapath contains registers to hold multiplier, multiplicand, intermediate results, data processing units like ALU, adder/subtractor etc., counter and other combinational units. Following is the schematic diagram of the Booth's multiplier which multiplies two 4-bit numbers in 2's complement of this experiment. Here the adder/subtractor unit is used as data processing unit. M, Q, A are 4-bit and Q-1 is a 1-bit register. M holds the multiplicand, Q holds the multiplier, A holds the results of adder/subtractor unit.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counter is a down counter which counts the number of operations needed for the multiplication. The data flow in the data path is controlled by the five control signals generated from the controller. these signals are load (to load data in registers), add (to initiate addition operation), sub (to initiate subtraction operation), shift (to initiate arithmetic right shift operation), dc (this is to decrement counter). The controller generates the control signals according to the input received from the Datapath. Here the inputs are the least significant Q0 bit of Q register, Q-1 bit and count bit from the down counter.</a:t>
            </a: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spTree>
    <p:extLst>
      <p:ext uri="{BB962C8B-B14F-4D97-AF65-F5344CB8AC3E}">
        <p14:creationId xmlns:p14="http://schemas.microsoft.com/office/powerpoint/2010/main" val="2920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a:p>
        </p:txBody>
      </p:sp>
      <p:pic>
        <p:nvPicPr>
          <p:cNvPr id="2050" name="Picture 2">
            <a:extLst>
              <a:ext uri="{FF2B5EF4-FFF2-40B4-BE49-F238E27FC236}">
                <a16:creationId xmlns:a16="http://schemas.microsoft.com/office/drawing/2014/main" id="{CF62299E-906C-0836-5AE4-17C947D81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42" y="1353671"/>
            <a:ext cx="10721788" cy="484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5327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1226</TotalTime>
  <Words>1346</Words>
  <Application>Microsoft Office PowerPoint</Application>
  <PresentationFormat>Widescreen</PresentationFormat>
  <Paragraphs>76</Paragraphs>
  <Slides>12</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2"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Booth Multiplier</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190</cp:revision>
  <dcterms:created xsi:type="dcterms:W3CDTF">2019-01-09T10:33:58Z</dcterms:created>
  <dcterms:modified xsi:type="dcterms:W3CDTF">2023-01-10T15:57:35Z</dcterms:modified>
</cp:coreProperties>
</file>