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7"/>
  </p:notesMasterIdLst>
  <p:handoutMasterIdLst>
    <p:handoutMasterId r:id="rId18"/>
  </p:handoutMasterIdLst>
  <p:sldIdLst>
    <p:sldId id="525" r:id="rId3"/>
    <p:sldId id="522" r:id="rId4"/>
    <p:sldId id="265" r:id="rId5"/>
    <p:sldId id="570" r:id="rId6"/>
    <p:sldId id="574" r:id="rId7"/>
    <p:sldId id="582" r:id="rId8"/>
    <p:sldId id="583" r:id="rId9"/>
    <p:sldId id="584" r:id="rId10"/>
    <p:sldId id="586" r:id="rId11"/>
    <p:sldId id="587" r:id="rId12"/>
    <p:sldId id="588" r:id="rId13"/>
    <p:sldId id="589" r:id="rId14"/>
    <p:sldId id="585" r:id="rId15"/>
    <p:sldId id="5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- 14</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Computer Arithmetic: Carry Save Multiplier, Division restoring and non-restoring techniques</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7808260" cy="4607859"/>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Now we will learn steps of the non-restoring division algorithm, which are described as follows: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1: In this step, the corresponding value will be initialized to the registers, i.e., register A will contain value 0, register M will contain Divisor, register Q will contain Dividend, and N is used to specify the number of bits in dividend.</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2: In this step, we will check the sign bit of A.</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3: If this bit of register A is 1, then shift the value of AQ through left, and perform A = A + M. If this bit is 0, then shift the value of AQ into left and perform A = A - M. That means in case of 0, the 2's complement of M is added into register A, and the result is stored into A.</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4: Now, we will check the sign bit of A again.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sp>
        <p:nvSpPr>
          <p:cNvPr id="10" name="Content Placeholder 2">
            <a:extLst>
              <a:ext uri="{FF2B5EF4-FFF2-40B4-BE49-F238E27FC236}">
                <a16:creationId xmlns:a16="http://schemas.microsoft.com/office/drawing/2014/main" id="{108E91AE-E6B9-C96B-32E4-42610177F7DC}"/>
              </a:ext>
            </a:extLst>
          </p:cNvPr>
          <p:cNvSpPr txBox="1">
            <a:spLocks/>
          </p:cNvSpPr>
          <p:nvPr/>
        </p:nvSpPr>
        <p:spPr>
          <a:xfrm>
            <a:off x="7216590" y="6386886"/>
            <a:ext cx="5056095"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Flowchart</a:t>
            </a:r>
          </a:p>
        </p:txBody>
      </p:sp>
      <p:pic>
        <p:nvPicPr>
          <p:cNvPr id="5122" name="Picture 2" descr="Non-Restoring Division Algorithm for Unsigned Integer">
            <a:extLst>
              <a:ext uri="{FF2B5EF4-FFF2-40B4-BE49-F238E27FC236}">
                <a16:creationId xmlns:a16="http://schemas.microsoft.com/office/drawing/2014/main" id="{EC819955-A7F5-5596-032E-82637734E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1672" y="1174376"/>
            <a:ext cx="3576918" cy="530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27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0" y="1138518"/>
            <a:ext cx="11385177" cy="5656729"/>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5: If this bit of register A is 1, then Q[0] will become 0. If this bit is 0, then Q[0] will become 1. Here Q[0] indicates the least significant bit of Q.</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6: After that, the value of N will be decremented. Here N is used as a counter.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7: If the value of N = 0, then we will go to the next step. Otherwise, we have to again go to step 2.</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8: We will perform A = A + M if the sign bit of register A is 1.</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9: This is the last step. In this step, register A contains the remainder, and register Q contains the quotient.</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For example: </a:t>
            </a:r>
            <a:r>
              <a:rPr lang="en-US" sz="2000" dirty="0">
                <a:latin typeface="Times New Roman" panose="02020603050405020304" pitchFamily="18" charset="0"/>
                <a:cs typeface="Times New Roman" panose="02020603050405020304" pitchFamily="18" charset="0"/>
              </a:rPr>
              <a:t>In this example, we will perform a Non-Restoring Division algorithm with the help of an Unsigned integer.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Dividend = 11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Divisor = 3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 = 11101</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155565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6356350"/>
            <a:ext cx="11349317" cy="277531"/>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register A contains the remainder 2, and register Q contains the quotient 3.</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dirty="0"/>
          </a:p>
        </p:txBody>
      </p:sp>
      <p:graphicFrame>
        <p:nvGraphicFramePr>
          <p:cNvPr id="4" name="Table 3">
            <a:extLst>
              <a:ext uri="{FF2B5EF4-FFF2-40B4-BE49-F238E27FC236}">
                <a16:creationId xmlns:a16="http://schemas.microsoft.com/office/drawing/2014/main" id="{8AAE7F4E-846D-9829-1C97-B221C7DA70CB}"/>
              </a:ext>
            </a:extLst>
          </p:cNvPr>
          <p:cNvGraphicFramePr>
            <a:graphicFrameLocks noGrp="1"/>
          </p:cNvGraphicFramePr>
          <p:nvPr>
            <p:extLst>
              <p:ext uri="{D42A27DB-BD31-4B8C-83A1-F6EECF244321}">
                <p14:modId xmlns:p14="http://schemas.microsoft.com/office/powerpoint/2010/main" val="1450748726"/>
              </p:ext>
            </p:extLst>
          </p:nvPr>
        </p:nvGraphicFramePr>
        <p:xfrm>
          <a:off x="403411" y="1212198"/>
          <a:ext cx="11349315" cy="5213264"/>
        </p:xfrm>
        <a:graphic>
          <a:graphicData uri="http://schemas.openxmlformats.org/drawingml/2006/table">
            <a:tbl>
              <a:tblPr>
                <a:tableStyleId>{35758FB7-9AC5-4552-8A53-C91805E547FA}</a:tableStyleId>
              </a:tblPr>
              <a:tblGrid>
                <a:gridCol w="1604683">
                  <a:extLst>
                    <a:ext uri="{9D8B030D-6E8A-4147-A177-3AD203B41FA5}">
                      <a16:colId xmlns:a16="http://schemas.microsoft.com/office/drawing/2014/main" val="1111990277"/>
                    </a:ext>
                  </a:extLst>
                </a:gridCol>
                <a:gridCol w="2286000">
                  <a:extLst>
                    <a:ext uri="{9D8B030D-6E8A-4147-A177-3AD203B41FA5}">
                      <a16:colId xmlns:a16="http://schemas.microsoft.com/office/drawing/2014/main" val="1557046177"/>
                    </a:ext>
                  </a:extLst>
                </a:gridCol>
                <a:gridCol w="2375647">
                  <a:extLst>
                    <a:ext uri="{9D8B030D-6E8A-4147-A177-3AD203B41FA5}">
                      <a16:colId xmlns:a16="http://schemas.microsoft.com/office/drawing/2014/main" val="3086864061"/>
                    </a:ext>
                  </a:extLst>
                </a:gridCol>
                <a:gridCol w="2232212">
                  <a:extLst>
                    <a:ext uri="{9D8B030D-6E8A-4147-A177-3AD203B41FA5}">
                      <a16:colId xmlns:a16="http://schemas.microsoft.com/office/drawing/2014/main" val="2893392839"/>
                    </a:ext>
                  </a:extLst>
                </a:gridCol>
                <a:gridCol w="2850773">
                  <a:extLst>
                    <a:ext uri="{9D8B030D-6E8A-4147-A177-3AD203B41FA5}">
                      <a16:colId xmlns:a16="http://schemas.microsoft.com/office/drawing/2014/main" val="3898167585"/>
                    </a:ext>
                  </a:extLst>
                </a:gridCol>
              </a:tblGrid>
              <a:tr h="0">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N</a:t>
                      </a:r>
                    </a:p>
                  </a:txBody>
                  <a:tcPr marL="49597" marR="49597" marT="49597" marB="49597"/>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M</a:t>
                      </a:r>
                    </a:p>
                  </a:txBody>
                  <a:tcPr marL="49597" marR="49597" marT="49597" marB="49597"/>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A</a:t>
                      </a:r>
                    </a:p>
                  </a:txBody>
                  <a:tcPr marL="49597" marR="49597" marT="49597" marB="49597"/>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Q</a:t>
                      </a:r>
                    </a:p>
                  </a:txBody>
                  <a:tcPr marL="49597" marR="49597" marT="49597" marB="49597"/>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Action</a:t>
                      </a:r>
                    </a:p>
                  </a:txBody>
                  <a:tcPr marL="49597" marR="49597" marT="49597" marB="49597"/>
                </a:tc>
                <a:extLst>
                  <a:ext uri="{0D108BD9-81ED-4DB2-BD59-A6C34878D82A}">
                    <a16:rowId xmlns:a16="http://schemas.microsoft.com/office/drawing/2014/main" val="3156813506"/>
                  </a:ext>
                </a:extLst>
              </a:tr>
              <a:tr h="244680">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4</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00000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1011</a:t>
                      </a:r>
                    </a:p>
                  </a:txBody>
                  <a:tcPr marL="33065" marR="33065" marT="33065" marB="33065"/>
                </a:tc>
                <a:tc>
                  <a:txBody>
                    <a:bodyPr/>
                    <a:lstStyle/>
                    <a:p>
                      <a:pPr algn="ctr" fontAlgn="t"/>
                      <a:r>
                        <a:rPr lang="en-IN" sz="1800" dirty="0">
                          <a:solidFill>
                            <a:srgbClr val="333333"/>
                          </a:solidFill>
                          <a:effectLst/>
                          <a:latin typeface="Times New Roman" panose="02020603050405020304" pitchFamily="18" charset="0"/>
                          <a:cs typeface="Times New Roman" panose="02020603050405020304" pitchFamily="18" charset="0"/>
                        </a:rPr>
                        <a:t>Begin</a:t>
                      </a:r>
                    </a:p>
                  </a:txBody>
                  <a:tcPr marL="33065" marR="33065" marT="33065" marB="33065"/>
                </a:tc>
                <a:extLst>
                  <a:ext uri="{0D108BD9-81ED-4DB2-BD59-A6C34878D82A}">
                    <a16:rowId xmlns:a16="http://schemas.microsoft.com/office/drawing/2014/main" val="518338367"/>
                  </a:ext>
                </a:extLst>
              </a:tr>
              <a:tr h="42323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00001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011_</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Shift left AQ</a:t>
                      </a:r>
                    </a:p>
                  </a:txBody>
                  <a:tcPr marL="33065" marR="33065" marT="33065" marB="33065"/>
                </a:tc>
                <a:extLst>
                  <a:ext uri="{0D108BD9-81ED-4DB2-BD59-A6C34878D82A}">
                    <a16:rowId xmlns:a16="http://schemas.microsoft.com/office/drawing/2014/main" val="2955827929"/>
                  </a:ext>
                </a:extLst>
              </a:tr>
              <a:tr h="24468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11110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011_</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A = A - M</a:t>
                      </a:r>
                    </a:p>
                  </a:txBody>
                  <a:tcPr marL="33065" marR="33065" marT="33065" marB="33065"/>
                </a:tc>
                <a:extLst>
                  <a:ext uri="{0D108BD9-81ED-4DB2-BD59-A6C34878D82A}">
                    <a16:rowId xmlns:a16="http://schemas.microsoft.com/office/drawing/2014/main" val="3891581315"/>
                  </a:ext>
                </a:extLst>
              </a:tr>
              <a:tr h="244680">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3</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11110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0110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Q[0] = 0</a:t>
                      </a:r>
                    </a:p>
                  </a:txBody>
                  <a:tcPr marL="33065" marR="33065" marT="33065" marB="33065"/>
                </a:tc>
                <a:extLst>
                  <a:ext uri="{0D108BD9-81ED-4DB2-BD59-A6C34878D82A}">
                    <a16:rowId xmlns:a16="http://schemas.microsoft.com/office/drawing/2014/main" val="1767268723"/>
                  </a:ext>
                </a:extLst>
              </a:tr>
              <a:tr h="42323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11100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110_</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Shift left AQ</a:t>
                      </a:r>
                    </a:p>
                  </a:txBody>
                  <a:tcPr marL="33065" marR="33065" marT="33065" marB="33065"/>
                </a:tc>
                <a:extLst>
                  <a:ext uri="{0D108BD9-81ED-4DB2-BD59-A6C34878D82A}">
                    <a16:rowId xmlns:a16="http://schemas.microsoft.com/office/drawing/2014/main" val="2182559535"/>
                  </a:ext>
                </a:extLst>
              </a:tr>
              <a:tr h="42323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11111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110_</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A = A + M</a:t>
                      </a:r>
                    </a:p>
                  </a:txBody>
                  <a:tcPr marL="33065" marR="33065" marT="33065" marB="33065"/>
                </a:tc>
                <a:extLst>
                  <a:ext uri="{0D108BD9-81ED-4DB2-BD59-A6C34878D82A}">
                    <a16:rowId xmlns:a16="http://schemas.microsoft.com/office/drawing/2014/main" val="4252234292"/>
                  </a:ext>
                </a:extLst>
              </a:tr>
              <a:tr h="244680">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2</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11111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1100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Q[0] = 0</a:t>
                      </a:r>
                    </a:p>
                  </a:txBody>
                  <a:tcPr marL="33065" marR="33065" marT="33065" marB="33065"/>
                </a:tc>
                <a:extLst>
                  <a:ext uri="{0D108BD9-81ED-4DB2-BD59-A6C34878D82A}">
                    <a16:rowId xmlns:a16="http://schemas.microsoft.com/office/drawing/2014/main" val="1911537148"/>
                  </a:ext>
                </a:extLst>
              </a:tr>
              <a:tr h="42323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11111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100_</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Shift left AQ</a:t>
                      </a:r>
                    </a:p>
                  </a:txBody>
                  <a:tcPr marL="33065" marR="33065" marT="33065" marB="33065"/>
                </a:tc>
                <a:extLst>
                  <a:ext uri="{0D108BD9-81ED-4DB2-BD59-A6C34878D82A}">
                    <a16:rowId xmlns:a16="http://schemas.microsoft.com/office/drawing/2014/main" val="2995598556"/>
                  </a:ext>
                </a:extLst>
              </a:tr>
              <a:tr h="24468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100_</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A = A +M</a:t>
                      </a:r>
                    </a:p>
                  </a:txBody>
                  <a:tcPr marL="33065" marR="33065" marT="33065" marB="33065"/>
                </a:tc>
                <a:extLst>
                  <a:ext uri="{0D108BD9-81ED-4DB2-BD59-A6C34878D82A}">
                    <a16:rowId xmlns:a16="http://schemas.microsoft.com/office/drawing/2014/main" val="2946655015"/>
                  </a:ext>
                </a:extLst>
              </a:tr>
              <a:tr h="244680">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1001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Q[0] = 1</a:t>
                      </a:r>
                    </a:p>
                  </a:txBody>
                  <a:tcPr marL="33065" marR="33065" marT="33065" marB="33065"/>
                </a:tc>
                <a:extLst>
                  <a:ext uri="{0D108BD9-81ED-4DB2-BD59-A6C34878D82A}">
                    <a16:rowId xmlns:a16="http://schemas.microsoft.com/office/drawing/2014/main" val="653953478"/>
                  </a:ext>
                </a:extLst>
              </a:tr>
              <a:tr h="42323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00101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001_</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Shift left AQ</a:t>
                      </a:r>
                    </a:p>
                  </a:txBody>
                  <a:tcPr marL="33065" marR="33065" marT="33065" marB="33065"/>
                </a:tc>
                <a:extLst>
                  <a:ext uri="{0D108BD9-81ED-4DB2-BD59-A6C34878D82A}">
                    <a16:rowId xmlns:a16="http://schemas.microsoft.com/office/drawing/2014/main" val="805709635"/>
                  </a:ext>
                </a:extLst>
              </a:tr>
              <a:tr h="24468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001_</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A = A - M</a:t>
                      </a:r>
                    </a:p>
                  </a:txBody>
                  <a:tcPr marL="33065" marR="33065" marT="33065" marB="33065"/>
                </a:tc>
                <a:extLst>
                  <a:ext uri="{0D108BD9-81ED-4DB2-BD59-A6C34878D82A}">
                    <a16:rowId xmlns:a16="http://schemas.microsoft.com/office/drawing/2014/main" val="3641092079"/>
                  </a:ext>
                </a:extLst>
              </a:tr>
              <a:tr h="244680">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a:t>
                      </a:r>
                    </a:p>
                  </a:txBody>
                  <a:tcPr marL="33065" marR="33065" marT="33065" marB="33065"/>
                </a:tc>
                <a:tc>
                  <a:txBody>
                    <a:bodyPr/>
                    <a:lstStyle/>
                    <a:p>
                      <a:pPr algn="ctr" fontAlgn="t"/>
                      <a:r>
                        <a:rPr lang="en-IN" sz="1800" dirty="0">
                          <a:solidFill>
                            <a:srgbClr val="333333"/>
                          </a:solidFill>
                          <a:effectLst/>
                          <a:latin typeface="Times New Roman" panose="02020603050405020304" pitchFamily="18" charset="0"/>
                          <a:cs typeface="Times New Roman" panose="02020603050405020304" pitchFamily="18" charset="0"/>
                        </a:rPr>
                        <a:t>00011</a:t>
                      </a:r>
                    </a:p>
                  </a:txBody>
                  <a:tcPr marL="33065" marR="33065" marT="33065" marB="33065"/>
                </a:tc>
                <a:tc>
                  <a:txBody>
                    <a:bodyPr/>
                    <a:lstStyle/>
                    <a:p>
                      <a:pPr algn="ctr" fontAlgn="t"/>
                      <a:r>
                        <a:rPr lang="en-IN" sz="1800" dirty="0">
                          <a:solidFill>
                            <a:srgbClr val="333333"/>
                          </a:solidFill>
                          <a:effectLst/>
                          <a:latin typeface="Times New Roman" panose="02020603050405020304" pitchFamily="18" charset="0"/>
                          <a:cs typeface="Times New Roman" panose="02020603050405020304" pitchFamily="18" charset="0"/>
                        </a:rPr>
                        <a:t>00010</a:t>
                      </a:r>
                    </a:p>
                  </a:txBody>
                  <a:tcPr marL="33065" marR="33065" marT="33065" marB="33065"/>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0011</a:t>
                      </a:r>
                    </a:p>
                  </a:txBody>
                  <a:tcPr marL="33065" marR="33065" marT="33065" marB="33065"/>
                </a:tc>
                <a:tc>
                  <a:txBody>
                    <a:bodyPr/>
                    <a:lstStyle/>
                    <a:p>
                      <a:pPr algn="ctr" fontAlgn="t"/>
                      <a:r>
                        <a:rPr lang="en-IN" sz="1800" dirty="0">
                          <a:solidFill>
                            <a:srgbClr val="333333"/>
                          </a:solidFill>
                          <a:effectLst/>
                          <a:latin typeface="Times New Roman" panose="02020603050405020304" pitchFamily="18" charset="0"/>
                          <a:cs typeface="Times New Roman" panose="02020603050405020304" pitchFamily="18" charset="0"/>
                        </a:rPr>
                        <a:t>Q[0] = 1</a:t>
                      </a:r>
                    </a:p>
                  </a:txBody>
                  <a:tcPr marL="33065" marR="33065" marT="33065" marB="33065"/>
                </a:tc>
                <a:extLst>
                  <a:ext uri="{0D108BD9-81ED-4DB2-BD59-A6C34878D82A}">
                    <a16:rowId xmlns:a16="http://schemas.microsoft.com/office/drawing/2014/main" val="2974135107"/>
                  </a:ext>
                </a:extLst>
              </a:tr>
            </a:tbl>
          </a:graphicData>
        </a:graphic>
      </p:graphicFrame>
    </p:spTree>
    <p:extLst>
      <p:ext uri="{BB962C8B-B14F-4D97-AF65-F5344CB8AC3E}">
        <p14:creationId xmlns:p14="http://schemas.microsoft.com/office/powerpoint/2010/main" val="356848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622612"/>
            <a:ext cx="11349317" cy="2644588"/>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Restoring Division Algorithm for Unsigned Integer.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Non-Restoring Division Algorithm for Unsigned Integer.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the working mechanism of Carry Save Multiplier.</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403409" y="984630"/>
            <a:ext cx="11183471" cy="858368"/>
          </a:xfrm>
        </p:spPr>
        <p:txBody>
          <a:bodyPr>
            <a:normAutofit/>
          </a:bodyPr>
          <a:lstStyle/>
          <a:p>
            <a:r>
              <a:rPr lang="en-IN" sz="3200" b="1" dirty="0">
                <a:latin typeface="Times New Roman" pitchFamily="18" charset="0"/>
                <a:cs typeface="Times New Roman" pitchFamily="18" charset="0"/>
              </a:rPr>
              <a:t>Summary</a:t>
            </a:r>
          </a:p>
        </p:txBody>
      </p:sp>
      <p:sp>
        <p:nvSpPr>
          <p:cNvPr id="2" name="Title 1">
            <a:extLst>
              <a:ext uri="{FF2B5EF4-FFF2-40B4-BE49-F238E27FC236}">
                <a16:creationId xmlns:a16="http://schemas.microsoft.com/office/drawing/2014/main" id="{12602A8D-2B50-177B-EC6E-80BCD8C808F8}"/>
              </a:ext>
            </a:extLst>
          </p:cNvPr>
          <p:cNvSpPr txBox="1">
            <a:spLocks/>
          </p:cNvSpPr>
          <p:nvPr/>
        </p:nvSpPr>
        <p:spPr>
          <a:xfrm>
            <a:off x="403408" y="4091268"/>
            <a:ext cx="11183471" cy="858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Assessment Questions</a:t>
            </a:r>
          </a:p>
        </p:txBody>
      </p:sp>
      <p:sp>
        <p:nvSpPr>
          <p:cNvPr id="4" name="Content Placeholder 2">
            <a:extLst>
              <a:ext uri="{FF2B5EF4-FFF2-40B4-BE49-F238E27FC236}">
                <a16:creationId xmlns:a16="http://schemas.microsoft.com/office/drawing/2014/main" id="{DCB9A315-E456-5AB7-37E9-6394B8115673}"/>
              </a:ext>
            </a:extLst>
          </p:cNvPr>
          <p:cNvSpPr txBox="1">
            <a:spLocks/>
          </p:cNvSpPr>
          <p:nvPr/>
        </p:nvSpPr>
        <p:spPr>
          <a:xfrm>
            <a:off x="403408" y="4818061"/>
            <a:ext cx="11349317" cy="1425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Q1. The twos complement integer division algorithm is known as the restoring method because the value in the A register must be restored following unsuccessful subtraction. A slightly more complex approach, known as no restoring, avoids the unnecessary subtraction and addition. Propose an algorithm for this latter approach.</a:t>
            </a:r>
          </a:p>
        </p:txBody>
      </p:sp>
    </p:spTree>
    <p:extLst>
      <p:ext uri="{BB962C8B-B14F-4D97-AF65-F5344CB8AC3E}">
        <p14:creationId xmlns:p14="http://schemas.microsoft.com/office/powerpoint/2010/main" val="19514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4365813" cy="5271248"/>
          </a:xfrm>
        </p:spPr>
        <p:txBody>
          <a:bodyPr>
            <a:noAutofit/>
          </a:bodyPr>
          <a:lstStyle/>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A parallel multiplier for unsigned operands. It is composed of 2-input AND gates for producing the partial products, a series of carry save adders for adding them and a ripple-carry adder for producing the final product.</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Supported Sizes: </a:t>
            </a:r>
            <a:r>
              <a:rPr lang="en-US" sz="2000" dirty="0">
                <a:latin typeface="Times New Roman" panose="02020603050405020304" pitchFamily="18" charset="0"/>
                <a:cs typeface="Times New Roman" panose="02020603050405020304" pitchFamily="18" charset="0"/>
              </a:rPr>
              <a:t>2, 3, 4, ..., 255, 256</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Supported Languages: </a:t>
            </a:r>
            <a:r>
              <a:rPr lang="en-US" sz="2000" dirty="0">
                <a:latin typeface="Times New Roman" panose="02020603050405020304" pitchFamily="18" charset="0"/>
                <a:cs typeface="Times New Roman" panose="02020603050405020304" pitchFamily="18" charset="0"/>
              </a:rPr>
              <a:t>VHDL, Verilog</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Example: An 8-bit Carry Save Multiplier</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Carry Save Multiplier</a:t>
            </a:r>
          </a:p>
        </p:txBody>
      </p:sp>
      <p:sp>
        <p:nvSpPr>
          <p:cNvPr id="6" name="Content Placeholder 2">
            <a:extLst>
              <a:ext uri="{FF2B5EF4-FFF2-40B4-BE49-F238E27FC236}">
                <a16:creationId xmlns:a16="http://schemas.microsoft.com/office/drawing/2014/main" id="{F27DF9B2-829B-D64C-2ACD-AD4DC9BD216A}"/>
              </a:ext>
            </a:extLst>
          </p:cNvPr>
          <p:cNvSpPr txBox="1">
            <a:spLocks/>
          </p:cNvSpPr>
          <p:nvPr/>
        </p:nvSpPr>
        <p:spPr>
          <a:xfrm>
            <a:off x="5907740" y="6087658"/>
            <a:ext cx="5056095" cy="337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Carry Save Multiplier</a:t>
            </a:r>
          </a:p>
          <a:p>
            <a:pPr marL="0" indent="0" algn="ctr">
              <a:lnSpc>
                <a:spcPct val="120000"/>
              </a:lnSpc>
              <a:buNone/>
            </a:pPr>
            <a:endParaRPr lang="en-US" sz="14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DFCBAFA-F7D4-3768-D138-F455E41B0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9223" y="1326775"/>
            <a:ext cx="7019366" cy="474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0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49317" cy="2770095"/>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Restoring division is usually performed on the fixed point fractional numbers. When we perform division operations on two numbers, the division algorithm will give us two things, i.e., quotient and remainder. This algorithm is based on the assumption that 0 &lt; D &lt; N. With the help of digit set {0, 1}, the quotient digit q will be formed in the restoring division algorithm. The division algorithm is generally of two types, i.e., fast algorithm and slow algorithm. Goldschmidt and Newton-Raphson are the types of fast division algorithm, and (String Data Structure) STR algorithm, restoring algorithm, non-performing algorithm, and the non-restoring algorithm are the types of slow division algorithm.</a:t>
            </a: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
        <p:nvSpPr>
          <p:cNvPr id="9" name="Content Placeholder 2">
            <a:extLst>
              <a:ext uri="{FF2B5EF4-FFF2-40B4-BE49-F238E27FC236}">
                <a16:creationId xmlns:a16="http://schemas.microsoft.com/office/drawing/2014/main" id="{2FE3B81F-C82D-3680-A9E6-B00F71122BC2}"/>
              </a:ext>
            </a:extLst>
          </p:cNvPr>
          <p:cNvSpPr txBox="1">
            <a:spLocks/>
          </p:cNvSpPr>
          <p:nvPr/>
        </p:nvSpPr>
        <p:spPr>
          <a:xfrm>
            <a:off x="403411" y="3801034"/>
            <a:ext cx="6405879" cy="28358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page, we are going to perform restoring algorithm with the help of an unsigned integer.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are using restoring term because we know that the value of register A will be restored after each iteration.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also try to solve this problem using the flow chart and apply bit operations.</a:t>
            </a:r>
          </a:p>
        </p:txBody>
      </p:sp>
      <p:sp>
        <p:nvSpPr>
          <p:cNvPr id="10" name="Content Placeholder 2">
            <a:extLst>
              <a:ext uri="{FF2B5EF4-FFF2-40B4-BE49-F238E27FC236}">
                <a16:creationId xmlns:a16="http://schemas.microsoft.com/office/drawing/2014/main" id="{108E91AE-E6B9-C96B-32E4-42610177F7DC}"/>
              </a:ext>
            </a:extLst>
          </p:cNvPr>
          <p:cNvSpPr txBox="1">
            <a:spLocks/>
          </p:cNvSpPr>
          <p:nvPr/>
        </p:nvSpPr>
        <p:spPr>
          <a:xfrm>
            <a:off x="6902822" y="6332194"/>
            <a:ext cx="5056095" cy="337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Restoring Division Algorithm </a:t>
            </a:r>
          </a:p>
        </p:txBody>
      </p:sp>
      <p:sp>
        <p:nvSpPr>
          <p:cNvPr id="2" name="Title 1">
            <a:extLst>
              <a:ext uri="{FF2B5EF4-FFF2-40B4-BE49-F238E27FC236}">
                <a16:creationId xmlns:a16="http://schemas.microsoft.com/office/drawing/2014/main" id="{6E1DCA47-4043-7A70-997B-95FE75F9D3D3}"/>
              </a:ext>
            </a:extLst>
          </p:cNvPr>
          <p:cNvSpPr>
            <a:spLocks noGrp="1"/>
          </p:cNvSpPr>
          <p:nvPr>
            <p:ph type="title"/>
          </p:nvPr>
        </p:nvSpPr>
        <p:spPr>
          <a:xfrm>
            <a:off x="838199" y="94670"/>
            <a:ext cx="11183471" cy="858368"/>
          </a:xfrm>
        </p:spPr>
        <p:txBody>
          <a:bodyPr>
            <a:normAutofit/>
          </a:bodyPr>
          <a:lstStyle/>
          <a:p>
            <a:pPr algn="ctr"/>
            <a:r>
              <a:rPr lang="da-DK" sz="3200" b="1" dirty="0">
                <a:latin typeface="Times New Roman" pitchFamily="18" charset="0"/>
                <a:cs typeface="Times New Roman" pitchFamily="18" charset="0"/>
              </a:rPr>
              <a:t>Restoring Division Algorithm for Unsigned Integer</a:t>
            </a:r>
            <a:endParaRPr lang="en-IN" sz="3200" b="1" dirty="0">
              <a:latin typeface="Times New Roman" pitchFamily="18" charset="0"/>
              <a:cs typeface="Times New Roman" pitchFamily="18" charset="0"/>
            </a:endParaRPr>
          </a:p>
        </p:txBody>
      </p:sp>
      <p:pic>
        <p:nvPicPr>
          <p:cNvPr id="2052" name="Picture 4" descr="Restoring Division Algorithm for Unsigned Integer">
            <a:extLst>
              <a:ext uri="{FF2B5EF4-FFF2-40B4-BE49-F238E27FC236}">
                <a16:creationId xmlns:a16="http://schemas.microsoft.com/office/drawing/2014/main" id="{1D77EF1A-2791-36F4-97EB-1319C3107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822" y="3693458"/>
            <a:ext cx="4849906" cy="266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39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7808260" cy="4607859"/>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register Q is used to contain the quotient, and register A is used to contain the remainder. Here, the divisor will be loaded into the register M, and n-bit divided will be loaded into the register Q. 0 is the starting value of a register. The values of these types of registers are restored at the time of iteration. That's why it is known as restoring.</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Now we will learn some steps of restoring division algorithm, which is described as follows: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1: In this step, the corresponding value will be initialized to the registers, i.e., register A will contain value 0, register M will contain Divisor, register Q will contain Dividend, and N is used to specify the number of bits in dividend.</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2: In this step, register A and register Q will be treated as a single unit, and the value of both the registers will be shifted left.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
        <p:nvSpPr>
          <p:cNvPr id="10" name="Content Placeholder 2">
            <a:extLst>
              <a:ext uri="{FF2B5EF4-FFF2-40B4-BE49-F238E27FC236}">
                <a16:creationId xmlns:a16="http://schemas.microsoft.com/office/drawing/2014/main" id="{108E91AE-E6B9-C96B-32E4-42610177F7DC}"/>
              </a:ext>
            </a:extLst>
          </p:cNvPr>
          <p:cNvSpPr txBox="1">
            <a:spLocks/>
          </p:cNvSpPr>
          <p:nvPr/>
        </p:nvSpPr>
        <p:spPr>
          <a:xfrm>
            <a:off x="7682755" y="6377430"/>
            <a:ext cx="5056095"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Flowchart</a:t>
            </a:r>
          </a:p>
        </p:txBody>
      </p:sp>
      <p:pic>
        <p:nvPicPr>
          <p:cNvPr id="3074" name="Picture 2" descr="Restoring Division Algorithm for Unsigned Integer">
            <a:extLst>
              <a:ext uri="{FF2B5EF4-FFF2-40B4-BE49-F238E27FC236}">
                <a16:creationId xmlns:a16="http://schemas.microsoft.com/office/drawing/2014/main" id="{E257D954-1739-BA7E-2D78-EA5C0B7FD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517" y="1174375"/>
            <a:ext cx="3818967" cy="518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2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0" y="1138518"/>
            <a:ext cx="11385177" cy="4643717"/>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3: After that, the value of register M will be subtracted from register A. The result of subtraction will be stored in register A.</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4: Now, check the most significant bit of register A. If this bit of register A is 0, then the least significant bit of register Q will be set with a value 1. If the most significant bit of A is 1, then the least significant bit of register Q will be set to with value 0, and restore the value of A that means it will restore the value of register A before subtraction with M.</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5: After that, the value of N will be decremented. Here n is used as a counter.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6: Now, if the value of N is 0, we will break the loop. Otherwise, we have to again go to step 2.</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 7: This is the last step. In this step, the quotient is contained in the register Q, and the remainder is contained in register A.</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For example: </a:t>
            </a:r>
            <a:r>
              <a:rPr lang="en-US" sz="2000" dirty="0">
                <a:latin typeface="Times New Roman" panose="02020603050405020304" pitchFamily="18" charset="0"/>
                <a:cs typeface="Times New Roman" panose="02020603050405020304" pitchFamily="18" charset="0"/>
              </a:rPr>
              <a:t>In this example, we will perform a Division restoring algorithm.</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Dividend = 11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Divisor = 3 </a:t>
            </a: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63862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5970494"/>
            <a:ext cx="11349317" cy="663387"/>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we should not forget to restore the value of the most significant bit of A, which is 1. So, register A contains the remainder 2, and register Q contains the quotient 3.</a:t>
            </a: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graphicFrame>
        <p:nvGraphicFramePr>
          <p:cNvPr id="2" name="Table 1">
            <a:extLst>
              <a:ext uri="{FF2B5EF4-FFF2-40B4-BE49-F238E27FC236}">
                <a16:creationId xmlns:a16="http://schemas.microsoft.com/office/drawing/2014/main" id="{F3CAA197-09AD-A41B-99D6-26CD9A476511}"/>
              </a:ext>
            </a:extLst>
          </p:cNvPr>
          <p:cNvGraphicFramePr>
            <a:graphicFrameLocks noGrp="1"/>
          </p:cNvGraphicFramePr>
          <p:nvPr>
            <p:extLst>
              <p:ext uri="{D42A27DB-BD31-4B8C-83A1-F6EECF244321}">
                <p14:modId xmlns:p14="http://schemas.microsoft.com/office/powerpoint/2010/main" val="1288903507"/>
              </p:ext>
            </p:extLst>
          </p:nvPr>
        </p:nvGraphicFramePr>
        <p:xfrm>
          <a:off x="475129" y="1201271"/>
          <a:ext cx="11277600" cy="4845404"/>
        </p:xfrm>
        <a:graphic>
          <a:graphicData uri="http://schemas.openxmlformats.org/drawingml/2006/table">
            <a:tbl>
              <a:tblPr>
                <a:tableStyleId>{35758FB7-9AC5-4552-8A53-C91805E547FA}</a:tableStyleId>
              </a:tblPr>
              <a:tblGrid>
                <a:gridCol w="1524000">
                  <a:extLst>
                    <a:ext uri="{9D8B030D-6E8A-4147-A177-3AD203B41FA5}">
                      <a16:colId xmlns:a16="http://schemas.microsoft.com/office/drawing/2014/main" val="3883679919"/>
                    </a:ext>
                  </a:extLst>
                </a:gridCol>
                <a:gridCol w="2017059">
                  <a:extLst>
                    <a:ext uri="{9D8B030D-6E8A-4147-A177-3AD203B41FA5}">
                      <a16:colId xmlns:a16="http://schemas.microsoft.com/office/drawing/2014/main" val="3047499885"/>
                    </a:ext>
                  </a:extLst>
                </a:gridCol>
                <a:gridCol w="2115671">
                  <a:extLst>
                    <a:ext uri="{9D8B030D-6E8A-4147-A177-3AD203B41FA5}">
                      <a16:colId xmlns:a16="http://schemas.microsoft.com/office/drawing/2014/main" val="1521750333"/>
                    </a:ext>
                  </a:extLst>
                </a:gridCol>
                <a:gridCol w="2321859">
                  <a:extLst>
                    <a:ext uri="{9D8B030D-6E8A-4147-A177-3AD203B41FA5}">
                      <a16:colId xmlns:a16="http://schemas.microsoft.com/office/drawing/2014/main" val="827910602"/>
                    </a:ext>
                  </a:extLst>
                </a:gridCol>
                <a:gridCol w="3299011">
                  <a:extLst>
                    <a:ext uri="{9D8B030D-6E8A-4147-A177-3AD203B41FA5}">
                      <a16:colId xmlns:a16="http://schemas.microsoft.com/office/drawing/2014/main" val="1353787190"/>
                    </a:ext>
                  </a:extLst>
                </a:gridCol>
              </a:tblGrid>
              <a:tr h="0">
                <a:tc>
                  <a:txBody>
                    <a:bodyPr/>
                    <a:lstStyle/>
                    <a:p>
                      <a:pPr algn="ctr" fontAlgn="t"/>
                      <a:r>
                        <a:rPr lang="en-IN" sz="1800" b="1">
                          <a:solidFill>
                            <a:srgbClr val="333333"/>
                          </a:solidFill>
                          <a:effectLst/>
                          <a:latin typeface="Times New Roman" panose="02020603050405020304" pitchFamily="18" charset="0"/>
                          <a:cs typeface="Times New Roman" panose="02020603050405020304" pitchFamily="18" charset="0"/>
                        </a:rPr>
                        <a:t>N</a:t>
                      </a:r>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b="1" dirty="0">
                          <a:solidFill>
                            <a:srgbClr val="333333"/>
                          </a:solidFill>
                          <a:effectLst/>
                          <a:latin typeface="Times New Roman" panose="02020603050405020304" pitchFamily="18" charset="0"/>
                          <a:cs typeface="Times New Roman" panose="02020603050405020304" pitchFamily="18" charset="0"/>
                        </a:rPr>
                        <a:t>M</a:t>
                      </a:r>
                      <a:endParaRPr lang="en-IN" sz="1800" dirty="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b="1">
                          <a:solidFill>
                            <a:srgbClr val="333333"/>
                          </a:solidFill>
                          <a:effectLst/>
                          <a:latin typeface="Times New Roman" panose="02020603050405020304" pitchFamily="18" charset="0"/>
                          <a:cs typeface="Times New Roman" panose="02020603050405020304" pitchFamily="18" charset="0"/>
                        </a:rPr>
                        <a:t>A</a:t>
                      </a:r>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b="1" dirty="0">
                          <a:solidFill>
                            <a:srgbClr val="333333"/>
                          </a:solidFill>
                          <a:effectLst/>
                          <a:latin typeface="Times New Roman" panose="02020603050405020304" pitchFamily="18" charset="0"/>
                          <a:cs typeface="Times New Roman" panose="02020603050405020304" pitchFamily="18" charset="0"/>
                        </a:rPr>
                        <a:t>Q</a:t>
                      </a:r>
                      <a:endParaRPr lang="en-IN" sz="1800" dirty="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b="1" dirty="0">
                          <a:solidFill>
                            <a:srgbClr val="333333"/>
                          </a:solidFill>
                          <a:effectLst/>
                          <a:latin typeface="Times New Roman" panose="02020603050405020304" pitchFamily="18" charset="0"/>
                          <a:cs typeface="Times New Roman" panose="02020603050405020304" pitchFamily="18" charset="0"/>
                        </a:rPr>
                        <a:t>Operation</a:t>
                      </a:r>
                      <a:endParaRPr lang="en-IN" sz="1800" dirty="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extLst>
                  <a:ext uri="{0D108BD9-81ED-4DB2-BD59-A6C34878D82A}">
                    <a16:rowId xmlns:a16="http://schemas.microsoft.com/office/drawing/2014/main" val="3045690722"/>
                  </a:ext>
                </a:extLst>
              </a:tr>
              <a:tr h="223209">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4</a:t>
                      </a:r>
                    </a:p>
                  </a:txBody>
                  <a:tcPr marL="30773" marR="30773" marT="30773" marB="30773"/>
                </a:tc>
                <a:tc>
                  <a:txBody>
                    <a:bodyPr/>
                    <a:lstStyle/>
                    <a:p>
                      <a:pPr algn="ctr" fontAlgn="t"/>
                      <a:r>
                        <a:rPr lang="en-IN" sz="1800" dirty="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00000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Initialize</a:t>
                      </a:r>
                    </a:p>
                  </a:txBody>
                  <a:tcPr marL="30773" marR="30773" marT="30773" marB="30773"/>
                </a:tc>
                <a:extLst>
                  <a:ext uri="{0D108BD9-81ED-4DB2-BD59-A6C34878D82A}">
                    <a16:rowId xmlns:a16="http://schemas.microsoft.com/office/drawing/2014/main" val="2286956538"/>
                  </a:ext>
                </a:extLst>
              </a:tr>
              <a:tr h="179915">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dirty="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00001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011_</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Shift left AQ</a:t>
                      </a:r>
                    </a:p>
                  </a:txBody>
                  <a:tcPr marL="30773" marR="30773" marT="30773" marB="30773"/>
                </a:tc>
                <a:extLst>
                  <a:ext uri="{0D108BD9-81ED-4DB2-BD59-A6C34878D82A}">
                    <a16:rowId xmlns:a16="http://schemas.microsoft.com/office/drawing/2014/main" val="4200464902"/>
                  </a:ext>
                </a:extLst>
              </a:tr>
              <a:tr h="223209">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11110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011_</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A = A - M</a:t>
                      </a:r>
                    </a:p>
                  </a:txBody>
                  <a:tcPr marL="30773" marR="30773" marT="30773" marB="30773"/>
                </a:tc>
                <a:extLst>
                  <a:ext uri="{0D108BD9-81ED-4DB2-BD59-A6C34878D82A}">
                    <a16:rowId xmlns:a16="http://schemas.microsoft.com/office/drawing/2014/main" val="692152350"/>
                  </a:ext>
                </a:extLst>
              </a:tr>
              <a:tr h="237416">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00001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0110</a:t>
                      </a:r>
                    </a:p>
                  </a:txBody>
                  <a:tcPr marL="30773" marR="30773" marT="30773" marB="30773"/>
                </a:tc>
                <a:tc>
                  <a:txBody>
                    <a:bodyPr/>
                    <a:lstStyle/>
                    <a:p>
                      <a:pPr algn="ctr" fontAlgn="t"/>
                      <a:r>
                        <a:rPr lang="en-US" sz="1800">
                          <a:solidFill>
                            <a:srgbClr val="333333"/>
                          </a:solidFill>
                          <a:effectLst/>
                          <a:latin typeface="Times New Roman" panose="02020603050405020304" pitchFamily="18" charset="0"/>
                          <a:cs typeface="Times New Roman" panose="02020603050405020304" pitchFamily="18" charset="0"/>
                        </a:rPr>
                        <a:t>Q[0] = 0 And restore A</a:t>
                      </a:r>
                    </a:p>
                  </a:txBody>
                  <a:tcPr marL="30773" marR="30773" marT="30773" marB="30773"/>
                </a:tc>
                <a:extLst>
                  <a:ext uri="{0D108BD9-81ED-4DB2-BD59-A6C34878D82A}">
                    <a16:rowId xmlns:a16="http://schemas.microsoft.com/office/drawing/2014/main" val="2143808947"/>
                  </a:ext>
                </a:extLst>
              </a:tr>
              <a:tr h="383626">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3</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110_</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Shift left AQ</a:t>
                      </a:r>
                    </a:p>
                  </a:txBody>
                  <a:tcPr marL="30773" marR="30773" marT="30773" marB="30773"/>
                </a:tc>
                <a:extLst>
                  <a:ext uri="{0D108BD9-81ED-4DB2-BD59-A6C34878D82A}">
                    <a16:rowId xmlns:a16="http://schemas.microsoft.com/office/drawing/2014/main" val="2917888849"/>
                  </a:ext>
                </a:extLst>
              </a:tr>
              <a:tr h="223209">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11111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110_</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A = A - M</a:t>
                      </a:r>
                    </a:p>
                  </a:txBody>
                  <a:tcPr marL="30773" marR="30773" marT="30773" marB="30773"/>
                </a:tc>
                <a:extLst>
                  <a:ext uri="{0D108BD9-81ED-4DB2-BD59-A6C34878D82A}">
                    <a16:rowId xmlns:a16="http://schemas.microsoft.com/office/drawing/2014/main" val="427760023"/>
                  </a:ext>
                </a:extLst>
              </a:tr>
              <a:tr h="223209">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1100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Q[0] = 0</a:t>
                      </a:r>
                    </a:p>
                  </a:txBody>
                  <a:tcPr marL="30773" marR="30773" marT="30773" marB="30773"/>
                </a:tc>
                <a:extLst>
                  <a:ext uri="{0D108BD9-81ED-4DB2-BD59-A6C34878D82A}">
                    <a16:rowId xmlns:a16="http://schemas.microsoft.com/office/drawing/2014/main" val="2148770657"/>
                  </a:ext>
                </a:extLst>
              </a:tr>
              <a:tr h="383626">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2</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00101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100_</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Shift left AQ</a:t>
                      </a:r>
                    </a:p>
                  </a:txBody>
                  <a:tcPr marL="30773" marR="30773" marT="30773" marB="30773"/>
                </a:tc>
                <a:extLst>
                  <a:ext uri="{0D108BD9-81ED-4DB2-BD59-A6C34878D82A}">
                    <a16:rowId xmlns:a16="http://schemas.microsoft.com/office/drawing/2014/main" val="4285098813"/>
                  </a:ext>
                </a:extLst>
              </a:tr>
              <a:tr h="223209">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100_</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A = A - M</a:t>
                      </a:r>
                    </a:p>
                  </a:txBody>
                  <a:tcPr marL="30773" marR="30773" marT="30773" marB="30773"/>
                </a:tc>
                <a:extLst>
                  <a:ext uri="{0D108BD9-81ED-4DB2-BD59-A6C34878D82A}">
                    <a16:rowId xmlns:a16="http://schemas.microsoft.com/office/drawing/2014/main" val="2382569995"/>
                  </a:ext>
                </a:extLst>
              </a:tr>
              <a:tr h="223209">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1001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Q[0] = 1</a:t>
                      </a:r>
                    </a:p>
                  </a:txBody>
                  <a:tcPr marL="30773" marR="30773" marT="30773" marB="30773"/>
                </a:tc>
                <a:extLst>
                  <a:ext uri="{0D108BD9-81ED-4DB2-BD59-A6C34878D82A}">
                    <a16:rowId xmlns:a16="http://schemas.microsoft.com/office/drawing/2014/main" val="1274782278"/>
                  </a:ext>
                </a:extLst>
              </a:tr>
              <a:tr h="383626">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00101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001_</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Shift left AQ</a:t>
                      </a:r>
                    </a:p>
                  </a:txBody>
                  <a:tcPr marL="30773" marR="30773" marT="30773" marB="30773"/>
                </a:tc>
                <a:extLst>
                  <a:ext uri="{0D108BD9-81ED-4DB2-BD59-A6C34878D82A}">
                    <a16:rowId xmlns:a16="http://schemas.microsoft.com/office/drawing/2014/main" val="3548676822"/>
                  </a:ext>
                </a:extLst>
              </a:tr>
              <a:tr h="223209">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001_</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A = A - M</a:t>
                      </a:r>
                    </a:p>
                  </a:txBody>
                  <a:tcPr marL="30773" marR="30773" marT="30773" marB="30773"/>
                </a:tc>
                <a:extLst>
                  <a:ext uri="{0D108BD9-81ED-4DB2-BD59-A6C34878D82A}">
                    <a16:rowId xmlns:a16="http://schemas.microsoft.com/office/drawing/2014/main" val="3791705343"/>
                  </a:ext>
                </a:extLst>
              </a:tr>
              <a:tr h="0">
                <a:tc>
                  <a:txBody>
                    <a:bodyPr/>
                    <a:lstStyle/>
                    <a:p>
                      <a:pPr algn="ctr" fontAlgn="t"/>
                      <a:endParaRPr lang="en-IN" sz="1800">
                        <a:solidFill>
                          <a:srgbClr val="333333"/>
                        </a:solidFill>
                        <a:effectLst/>
                        <a:latin typeface="Times New Roman" panose="02020603050405020304" pitchFamily="18" charset="0"/>
                        <a:cs typeface="Times New Roman" panose="02020603050405020304" pitchFamily="18" charset="0"/>
                      </a:endParaRP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00011</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00010</a:t>
                      </a:r>
                    </a:p>
                  </a:txBody>
                  <a:tcPr marL="30773" marR="30773" marT="30773" marB="30773"/>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0011</a:t>
                      </a:r>
                    </a:p>
                  </a:txBody>
                  <a:tcPr marL="30773" marR="30773" marT="30773" marB="30773"/>
                </a:tc>
                <a:tc>
                  <a:txBody>
                    <a:bodyPr/>
                    <a:lstStyle/>
                    <a:p>
                      <a:pPr algn="ctr" fontAlgn="t"/>
                      <a:r>
                        <a:rPr lang="en-IN" sz="1800" dirty="0">
                          <a:solidFill>
                            <a:srgbClr val="333333"/>
                          </a:solidFill>
                          <a:effectLst/>
                          <a:latin typeface="Times New Roman" panose="02020603050405020304" pitchFamily="18" charset="0"/>
                          <a:cs typeface="Times New Roman" panose="02020603050405020304" pitchFamily="18" charset="0"/>
                        </a:rPr>
                        <a:t>Q[0] = 1</a:t>
                      </a:r>
                    </a:p>
                  </a:txBody>
                  <a:tcPr marL="30773" marR="30773" marT="30773" marB="30773"/>
                </a:tc>
                <a:extLst>
                  <a:ext uri="{0D108BD9-81ED-4DB2-BD59-A6C34878D82A}">
                    <a16:rowId xmlns:a16="http://schemas.microsoft.com/office/drawing/2014/main" val="1409063723"/>
                  </a:ext>
                </a:extLst>
              </a:tr>
            </a:tbl>
          </a:graphicData>
        </a:graphic>
      </p:graphicFrame>
    </p:spTree>
    <p:extLst>
      <p:ext uri="{BB962C8B-B14F-4D97-AF65-F5344CB8AC3E}">
        <p14:creationId xmlns:p14="http://schemas.microsoft.com/office/powerpoint/2010/main" val="2920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49317" cy="5459506"/>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earlier post Restoring Division learned about restoring division. Now, here perform Non-Restoring division, it is less complex than the restoring one because simpler operation are involved i.e. addition and subtraction, also now restoring step is performed. Instead of the quotient digit set {0, 1}, the set {-1, 1} is used by the non-restoring division.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non-restoring division algorithm is more complex as compared to the restoring division algorithm.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when we implement this algorithm in hardware, it has an advantage, i.e., it contains only one decision and addition/subtraction per quotient bit.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performing the subtraction operation, there will not be any restoring steps.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Due to this, the numbers of operations basically cut down up to half.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Because of the less operation, the execution of this algorithm will be fast.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algorithm basically performs simple operations such as addition, subtraction.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method, we will use the sign bit of register A. 0 is the starting value/bit of register A.</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sp>
        <p:nvSpPr>
          <p:cNvPr id="2" name="Title 1">
            <a:extLst>
              <a:ext uri="{FF2B5EF4-FFF2-40B4-BE49-F238E27FC236}">
                <a16:creationId xmlns:a16="http://schemas.microsoft.com/office/drawing/2014/main" id="{6E1DCA47-4043-7A70-997B-95FE75F9D3D3}"/>
              </a:ext>
            </a:extLst>
          </p:cNvPr>
          <p:cNvSpPr>
            <a:spLocks noGrp="1"/>
          </p:cNvSpPr>
          <p:nvPr>
            <p:ph type="title"/>
          </p:nvPr>
        </p:nvSpPr>
        <p:spPr>
          <a:xfrm>
            <a:off x="838199" y="94670"/>
            <a:ext cx="11183471" cy="858368"/>
          </a:xfrm>
        </p:spPr>
        <p:txBody>
          <a:bodyPr>
            <a:normAutofit/>
          </a:bodyPr>
          <a:lstStyle/>
          <a:p>
            <a:pPr algn="ctr"/>
            <a:r>
              <a:rPr lang="da-DK" sz="3200" b="1" dirty="0">
                <a:latin typeface="Times New Roman" pitchFamily="18" charset="0"/>
                <a:cs typeface="Times New Roman" pitchFamily="18" charset="0"/>
              </a:rPr>
              <a:t>Non-Restoring Division Algorithm for Unsigned Integer</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5073739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1233</TotalTime>
  <Words>1910</Words>
  <Application>Microsoft Office PowerPoint</Application>
  <PresentationFormat>Widescreen</PresentationFormat>
  <Paragraphs>224</Paragraphs>
  <Slides>14</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4"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Carry Save Multiplier</vt:lpstr>
      <vt:lpstr>Restoring Division Algorithm for Unsigned Integer</vt:lpstr>
      <vt:lpstr>PowerPoint Presentation</vt:lpstr>
      <vt:lpstr>PowerPoint Presentation</vt:lpstr>
      <vt:lpstr>PowerPoint Presentation</vt:lpstr>
      <vt:lpstr>Non-Restoring Division Algorithm for Unsigned Integer</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202</cp:revision>
  <dcterms:created xsi:type="dcterms:W3CDTF">2019-01-09T10:33:58Z</dcterms:created>
  <dcterms:modified xsi:type="dcterms:W3CDTF">2023-01-08T11:33:22Z</dcterms:modified>
</cp:coreProperties>
</file>