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  <p:sldMasterId id="2147483686" r:id="rId2"/>
  </p:sldMasterIdLst>
  <p:notesMasterIdLst>
    <p:notesMasterId r:id="rId23"/>
  </p:notesMasterIdLst>
  <p:handoutMasterIdLst>
    <p:handoutMasterId r:id="rId24"/>
  </p:handoutMasterIdLst>
  <p:sldIdLst>
    <p:sldId id="525" r:id="rId3"/>
    <p:sldId id="522" r:id="rId4"/>
    <p:sldId id="265" r:id="rId5"/>
    <p:sldId id="570" r:id="rId6"/>
    <p:sldId id="590" r:id="rId7"/>
    <p:sldId id="591" r:id="rId8"/>
    <p:sldId id="592" r:id="rId9"/>
    <p:sldId id="574" r:id="rId10"/>
    <p:sldId id="593" r:id="rId11"/>
    <p:sldId id="263" r:id="rId12"/>
    <p:sldId id="264" r:id="rId13"/>
    <p:sldId id="597" r:id="rId14"/>
    <p:sldId id="266" r:id="rId15"/>
    <p:sldId id="267" r:id="rId16"/>
    <p:sldId id="268" r:id="rId17"/>
    <p:sldId id="269" r:id="rId18"/>
    <p:sldId id="270" r:id="rId19"/>
    <p:sldId id="271" r:id="rId20"/>
    <p:sldId id="585" r:id="rId21"/>
    <p:sldId id="52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39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0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70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1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ound.com/ariane.html" TargetMode="Externa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hyperlink" Target="http://www.intel.com/support/processors/pentium/fdiv/)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126.jpg"/><Relationship Id="rId4" Type="http://schemas.openxmlformats.org/officeDocument/2006/relationships/image" Target="../media/image1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png"/><Relationship Id="rId18" Type="http://schemas.openxmlformats.org/officeDocument/2006/relationships/image" Target="../media/image52.png"/><Relationship Id="rId26" Type="http://schemas.openxmlformats.org/officeDocument/2006/relationships/image" Target="../media/image59.png"/><Relationship Id="rId3" Type="http://schemas.openxmlformats.org/officeDocument/2006/relationships/image" Target="../media/image11.png"/><Relationship Id="rId21" Type="http://schemas.openxmlformats.org/officeDocument/2006/relationships/image" Target="../media/image55.png"/><Relationship Id="rId7" Type="http://schemas.openxmlformats.org/officeDocument/2006/relationships/image" Target="../media/image44.png"/><Relationship Id="rId12" Type="http://schemas.openxmlformats.org/officeDocument/2006/relationships/image" Target="../media/image29.png"/><Relationship Id="rId17" Type="http://schemas.openxmlformats.org/officeDocument/2006/relationships/image" Target="../media/image51.png"/><Relationship Id="rId25" Type="http://schemas.openxmlformats.org/officeDocument/2006/relationships/image" Target="../media/image58.png"/><Relationship Id="rId2" Type="http://schemas.openxmlformats.org/officeDocument/2006/relationships/image" Target="../media/image41.png"/><Relationship Id="rId16" Type="http://schemas.openxmlformats.org/officeDocument/2006/relationships/image" Target="../media/image38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24" Type="http://schemas.openxmlformats.org/officeDocument/2006/relationships/image" Target="../media/image57.png"/><Relationship Id="rId5" Type="http://schemas.openxmlformats.org/officeDocument/2006/relationships/image" Target="../media/image13.png"/><Relationship Id="rId15" Type="http://schemas.openxmlformats.org/officeDocument/2006/relationships/image" Target="../media/image50.png"/><Relationship Id="rId23" Type="http://schemas.openxmlformats.org/officeDocument/2006/relationships/image" Target="../media/image36.png"/><Relationship Id="rId28" Type="http://schemas.openxmlformats.org/officeDocument/2006/relationships/image" Target="../media/image61.png"/><Relationship Id="rId10" Type="http://schemas.openxmlformats.org/officeDocument/2006/relationships/image" Target="../media/image27.png"/><Relationship Id="rId19" Type="http://schemas.openxmlformats.org/officeDocument/2006/relationships/image" Target="../media/image53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49.png"/><Relationship Id="rId22" Type="http://schemas.openxmlformats.org/officeDocument/2006/relationships/image" Target="../media/image56.png"/><Relationship Id="rId27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9" Type="http://schemas.openxmlformats.org/officeDocument/2006/relationships/image" Target="../media/image61.png"/><Relationship Id="rId21" Type="http://schemas.openxmlformats.org/officeDocument/2006/relationships/image" Target="../media/image76.png"/><Relationship Id="rId34" Type="http://schemas.openxmlformats.org/officeDocument/2006/relationships/image" Target="../media/image36.png"/><Relationship Id="rId7" Type="http://schemas.openxmlformats.org/officeDocument/2006/relationships/image" Target="../media/image66.png"/><Relationship Id="rId12" Type="http://schemas.openxmlformats.org/officeDocument/2006/relationships/image" Target="../media/image69.png"/><Relationship Id="rId17" Type="http://schemas.openxmlformats.org/officeDocument/2006/relationships/image" Target="../media/image15.png"/><Relationship Id="rId25" Type="http://schemas.openxmlformats.org/officeDocument/2006/relationships/image" Target="../media/image80.png"/><Relationship Id="rId33" Type="http://schemas.openxmlformats.org/officeDocument/2006/relationships/image" Target="../media/image87.png"/><Relationship Id="rId38" Type="http://schemas.openxmlformats.org/officeDocument/2006/relationships/image" Target="../media/image90.png"/><Relationship Id="rId2" Type="http://schemas.openxmlformats.org/officeDocument/2006/relationships/image" Target="../media/image62.png"/><Relationship Id="rId16" Type="http://schemas.openxmlformats.org/officeDocument/2006/relationships/image" Target="../media/image72.png"/><Relationship Id="rId20" Type="http://schemas.openxmlformats.org/officeDocument/2006/relationships/image" Target="../media/image75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25.png"/><Relationship Id="rId24" Type="http://schemas.openxmlformats.org/officeDocument/2006/relationships/image" Target="../media/image79.png"/><Relationship Id="rId32" Type="http://schemas.openxmlformats.org/officeDocument/2006/relationships/image" Target="../media/image50.png"/><Relationship Id="rId37" Type="http://schemas.openxmlformats.org/officeDocument/2006/relationships/image" Target="../media/image89.png"/><Relationship Id="rId5" Type="http://schemas.openxmlformats.org/officeDocument/2006/relationships/image" Target="../media/image11.png"/><Relationship Id="rId15" Type="http://schemas.openxmlformats.org/officeDocument/2006/relationships/image" Target="../media/image30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36" Type="http://schemas.openxmlformats.org/officeDocument/2006/relationships/image" Target="../media/image88.png"/><Relationship Id="rId10" Type="http://schemas.openxmlformats.org/officeDocument/2006/relationships/image" Target="../media/image68.png"/><Relationship Id="rId19" Type="http://schemas.openxmlformats.org/officeDocument/2006/relationships/image" Target="../media/image74.png"/><Relationship Id="rId31" Type="http://schemas.openxmlformats.org/officeDocument/2006/relationships/image" Target="../media/image86.png"/><Relationship Id="rId4" Type="http://schemas.openxmlformats.org/officeDocument/2006/relationships/image" Target="../media/image64.png"/><Relationship Id="rId9" Type="http://schemas.openxmlformats.org/officeDocument/2006/relationships/image" Target="../media/image13.png"/><Relationship Id="rId14" Type="http://schemas.openxmlformats.org/officeDocument/2006/relationships/image" Target="../media/image71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Relationship Id="rId35" Type="http://schemas.openxmlformats.org/officeDocument/2006/relationships/image" Target="../media/image58.png"/><Relationship Id="rId8" Type="http://schemas.openxmlformats.org/officeDocument/2006/relationships/image" Target="../media/image67.png"/><Relationship Id="rId3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8.png"/><Relationship Id="rId18" Type="http://schemas.openxmlformats.org/officeDocument/2006/relationships/image" Target="../media/image66.png"/><Relationship Id="rId26" Type="http://schemas.openxmlformats.org/officeDocument/2006/relationships/image" Target="../media/image105.png"/><Relationship Id="rId3" Type="http://schemas.openxmlformats.org/officeDocument/2006/relationships/image" Target="../media/image11.png"/><Relationship Id="rId21" Type="http://schemas.openxmlformats.org/officeDocument/2006/relationships/image" Target="../media/image30.png"/><Relationship Id="rId34" Type="http://schemas.openxmlformats.org/officeDocument/2006/relationships/image" Target="../media/image61.png"/><Relationship Id="rId7" Type="http://schemas.openxmlformats.org/officeDocument/2006/relationships/image" Target="../media/image15.png"/><Relationship Id="rId12" Type="http://schemas.openxmlformats.org/officeDocument/2006/relationships/image" Target="../media/image97.png"/><Relationship Id="rId17" Type="http://schemas.openxmlformats.org/officeDocument/2006/relationships/image" Target="../media/image25.png"/><Relationship Id="rId25" Type="http://schemas.openxmlformats.org/officeDocument/2006/relationships/image" Target="../media/image17.png"/><Relationship Id="rId33" Type="http://schemas.openxmlformats.org/officeDocument/2006/relationships/image" Target="../media/image112.png"/><Relationship Id="rId2" Type="http://schemas.openxmlformats.org/officeDocument/2006/relationships/image" Target="../media/image91.png"/><Relationship Id="rId16" Type="http://schemas.openxmlformats.org/officeDocument/2006/relationships/image" Target="../media/image100.png"/><Relationship Id="rId20" Type="http://schemas.openxmlformats.org/officeDocument/2006/relationships/image" Target="../media/image102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6.png"/><Relationship Id="rId24" Type="http://schemas.openxmlformats.org/officeDocument/2006/relationships/image" Target="../media/image23.png"/><Relationship Id="rId32" Type="http://schemas.openxmlformats.org/officeDocument/2006/relationships/image" Target="../media/image111.png"/><Relationship Id="rId5" Type="http://schemas.openxmlformats.org/officeDocument/2006/relationships/image" Target="../media/image13.png"/><Relationship Id="rId15" Type="http://schemas.openxmlformats.org/officeDocument/2006/relationships/image" Target="../media/image99.png"/><Relationship Id="rId23" Type="http://schemas.openxmlformats.org/officeDocument/2006/relationships/image" Target="../media/image104.png"/><Relationship Id="rId28" Type="http://schemas.openxmlformats.org/officeDocument/2006/relationships/image" Target="../media/image107.png"/><Relationship Id="rId10" Type="http://schemas.openxmlformats.org/officeDocument/2006/relationships/image" Target="../media/image95.png"/><Relationship Id="rId19" Type="http://schemas.openxmlformats.org/officeDocument/2006/relationships/image" Target="../media/image101.png"/><Relationship Id="rId31" Type="http://schemas.openxmlformats.org/officeDocument/2006/relationships/image" Target="../media/image110.png"/><Relationship Id="rId4" Type="http://schemas.openxmlformats.org/officeDocument/2006/relationships/image" Target="../media/image92.png"/><Relationship Id="rId9" Type="http://schemas.openxmlformats.org/officeDocument/2006/relationships/image" Target="../media/image20.png"/><Relationship Id="rId14" Type="http://schemas.openxmlformats.org/officeDocument/2006/relationships/image" Target="../media/image75.png"/><Relationship Id="rId22" Type="http://schemas.openxmlformats.org/officeDocument/2006/relationships/image" Target="../media/image103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Relationship Id="rId8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22640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25771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09627" y="5505662"/>
            <a:ext cx="6432043" cy="12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- 15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Arithmetic: Floating Point Arithmetic &amp; IEEE 754 Format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55187" y="1365545"/>
            <a:ext cx="11103427" cy="339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4800" b="1" dirty="0">
                <a:latin typeface="Cambria" panose="02040503050406030204" pitchFamily="18" charset="0"/>
              </a:rPr>
              <a:t>APEX INSTITUTE OF TECHNOLOGY</a:t>
            </a:r>
            <a:endParaRPr lang="en-US" sz="4800" dirty="0">
              <a:latin typeface="Cambria" panose="02040503050406030204" pitchFamily="18" charset="0"/>
            </a:endParaRPr>
          </a:p>
          <a:p>
            <a:pPr algn="ctr"/>
            <a:r>
              <a:rPr lang="en-IN" sz="3200" b="1" dirty="0">
                <a:latin typeface="Cambria" panose="02040503050406030204" pitchFamily="18" charset="0"/>
              </a:rPr>
              <a:t>DEPARTMENT OF COMPUTER SCIENCE &amp; ENGINEERING</a:t>
            </a:r>
            <a:endParaRPr lang="en-US" sz="3200" b="1" dirty="0">
              <a:latin typeface="Cambria" panose="020405030504060302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en-US" sz="3200" b="1" dirty="0">
              <a:latin typeface="Cambria" panose="02040503050406030204" pitchFamily="18" charset="0"/>
              <a:ea typeface="Calibri" charset="0"/>
              <a:cs typeface="Times New Roman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Computer Organization &amp; Architecture  (21CSH-281)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Siddharth Kumar (E12853)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1772158" cy="1004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515290" y="809346"/>
            <a:ext cx="9088868" cy="4551968"/>
          </a:xfrm>
          <a:prstGeom prst="rect">
            <a:avLst/>
          </a:prstGeom>
          <a:effectLst/>
        </p:spPr>
        <p:txBody>
          <a:bodyPr vert="horz" wrap="square" lIns="0" tIns="97155" rIns="0" bIns="0" rtlCol="0">
            <a:spAutoFit/>
          </a:bodyPr>
          <a:lstStyle/>
          <a:p>
            <a:pPr marL="38100">
              <a:spcBef>
                <a:spcPts val="765"/>
              </a:spcBef>
            </a:pPr>
            <a:r>
              <a:rPr sz="2350" spc="470" dirty="0">
                <a:solidFill>
                  <a:srgbClr val="A40020"/>
                </a:solidFill>
                <a:latin typeface="Arial"/>
                <a:cs typeface="Arial"/>
              </a:rPr>
              <a:t> </a:t>
            </a:r>
            <a:r>
              <a:rPr sz="2800" spc="5" dirty="0">
                <a:solidFill>
                  <a:srgbClr val="A40020"/>
                </a:solidFill>
                <a:latin typeface="Tahoma"/>
                <a:cs typeface="Tahoma"/>
              </a:rPr>
              <a:t>How </a:t>
            </a:r>
            <a:r>
              <a:rPr sz="2800" dirty="0">
                <a:solidFill>
                  <a:srgbClr val="A40020"/>
                </a:solidFill>
                <a:latin typeface="Tahoma"/>
                <a:cs typeface="Tahoma"/>
              </a:rPr>
              <a:t>do you represent</a:t>
            </a:r>
            <a:r>
              <a:rPr sz="2800" spc="-625" dirty="0">
                <a:solidFill>
                  <a:srgbClr val="A40020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A40020"/>
                </a:solidFill>
                <a:latin typeface="Tahoma"/>
                <a:cs typeface="Tahoma"/>
              </a:rPr>
              <a:t>0?</a:t>
            </a:r>
            <a:endParaRPr sz="2800" dirty="0">
              <a:latin typeface="Tahoma"/>
              <a:cs typeface="Tahoma"/>
            </a:endParaRPr>
          </a:p>
          <a:p>
            <a:pPr marL="781685" indent="-287020">
              <a:spcBef>
                <a:spcPts val="545"/>
              </a:spcBef>
              <a:buSzPct val="84782"/>
              <a:buFont typeface="Wingdings"/>
              <a:buChar char=""/>
              <a:tabLst>
                <a:tab pos="782320" algn="l"/>
              </a:tabLst>
            </a:pP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Sign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= </a:t>
            </a:r>
            <a:r>
              <a:rPr sz="2300" spc="-10" dirty="0">
                <a:solidFill>
                  <a:srgbClr val="003399"/>
                </a:solidFill>
                <a:latin typeface="Tahoma"/>
                <a:cs typeface="Tahoma"/>
              </a:rPr>
              <a:t>?,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Exponent = </a:t>
            </a:r>
            <a:r>
              <a:rPr sz="2300" spc="-10" dirty="0">
                <a:solidFill>
                  <a:srgbClr val="003399"/>
                </a:solidFill>
                <a:latin typeface="Tahoma"/>
                <a:cs typeface="Tahoma"/>
              </a:rPr>
              <a:t>?,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Significand =</a:t>
            </a:r>
            <a:r>
              <a:rPr sz="2300" spc="6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?</a:t>
            </a:r>
            <a:endParaRPr sz="2300" dirty="0">
              <a:latin typeface="Tahoma"/>
              <a:cs typeface="Tahoma"/>
            </a:endParaRPr>
          </a:p>
          <a:p>
            <a:pPr marL="1181100" lvl="1" indent="-229235">
              <a:spcBef>
                <a:spcPts val="495"/>
              </a:spcBef>
              <a:buFont typeface="Wingdings"/>
              <a:buChar char=""/>
              <a:tabLst>
                <a:tab pos="1181735" algn="l"/>
              </a:tabLst>
            </a:pPr>
            <a:r>
              <a:rPr sz="2000" spc="-5" dirty="0">
                <a:latin typeface="Tahoma"/>
                <a:cs typeface="Tahoma"/>
              </a:rPr>
              <a:t>Here’s </a:t>
            </a:r>
            <a:r>
              <a:rPr sz="2000" dirty="0">
                <a:latin typeface="Tahoma"/>
                <a:cs typeface="Tahoma"/>
              </a:rPr>
              <a:t>where </a:t>
            </a:r>
            <a:r>
              <a:rPr sz="2000" spc="-5" dirty="0">
                <a:latin typeface="Tahoma"/>
                <a:cs typeface="Tahoma"/>
              </a:rPr>
              <a:t>the hidden </a:t>
            </a:r>
            <a:r>
              <a:rPr sz="2000" spc="-10" dirty="0">
                <a:latin typeface="Tahoma"/>
                <a:cs typeface="Tahoma"/>
              </a:rPr>
              <a:t>“1” </a:t>
            </a:r>
            <a:r>
              <a:rPr sz="2000" spc="-5" dirty="0">
                <a:latin typeface="Tahoma"/>
                <a:cs typeface="Tahoma"/>
              </a:rPr>
              <a:t>comes back to </a:t>
            </a:r>
            <a:r>
              <a:rPr sz="2000" dirty="0">
                <a:latin typeface="Tahoma"/>
                <a:cs typeface="Tahoma"/>
              </a:rPr>
              <a:t>bite</a:t>
            </a:r>
            <a:r>
              <a:rPr sz="2000" spc="7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you</a:t>
            </a:r>
            <a:endParaRPr sz="2000" dirty="0">
              <a:latin typeface="Tahoma"/>
              <a:cs typeface="Tahoma"/>
            </a:endParaRPr>
          </a:p>
          <a:p>
            <a:pPr marL="1181100" lvl="1" indent="-229235">
              <a:spcBef>
                <a:spcPts val="480"/>
              </a:spcBef>
              <a:buFont typeface="Wingdings"/>
              <a:buChar char=""/>
              <a:tabLst>
                <a:tab pos="1181735" algn="l"/>
                <a:tab pos="3458845" algn="l"/>
              </a:tabLst>
            </a:pPr>
            <a:r>
              <a:rPr sz="2000" spc="-10" dirty="0">
                <a:latin typeface="Tahoma"/>
                <a:cs typeface="Tahoma"/>
              </a:rPr>
              <a:t>Hint: </a:t>
            </a:r>
            <a:r>
              <a:rPr sz="2000" spc="-5" dirty="0">
                <a:latin typeface="Tahoma"/>
                <a:cs typeface="Tahoma"/>
              </a:rPr>
              <a:t>Zero</a:t>
            </a:r>
            <a:r>
              <a:rPr sz="2000" spc="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is</a:t>
            </a:r>
            <a:r>
              <a:rPr sz="2000" spc="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small.	</a:t>
            </a:r>
            <a:r>
              <a:rPr sz="2000" dirty="0">
                <a:latin typeface="Tahoma"/>
                <a:cs typeface="Tahoma"/>
              </a:rPr>
              <a:t>What’s </a:t>
            </a:r>
            <a:r>
              <a:rPr sz="2000" spc="-5" dirty="0">
                <a:latin typeface="Tahoma"/>
                <a:cs typeface="Tahoma"/>
              </a:rPr>
              <a:t>the smallest number </a:t>
            </a:r>
            <a:r>
              <a:rPr sz="2000" spc="-10" dirty="0">
                <a:latin typeface="Tahoma"/>
                <a:cs typeface="Tahoma"/>
              </a:rPr>
              <a:t>you </a:t>
            </a:r>
            <a:r>
              <a:rPr sz="2000" spc="-5" dirty="0">
                <a:latin typeface="Tahoma"/>
                <a:cs typeface="Tahoma"/>
              </a:rPr>
              <a:t>can</a:t>
            </a:r>
            <a:r>
              <a:rPr sz="2000" spc="7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generate?</a:t>
            </a:r>
            <a:endParaRPr sz="2000" dirty="0">
              <a:latin typeface="Tahoma"/>
              <a:cs typeface="Tahoma"/>
            </a:endParaRPr>
          </a:p>
          <a:p>
            <a:pPr marL="1410335">
              <a:spcBef>
                <a:spcPts val="445"/>
              </a:spcBef>
            </a:pPr>
            <a:r>
              <a:rPr dirty="0">
                <a:latin typeface="Tahoma"/>
                <a:cs typeface="Tahoma"/>
              </a:rPr>
              <a:t>– </a:t>
            </a:r>
            <a:r>
              <a:rPr spc="-5" dirty="0">
                <a:latin typeface="Tahoma"/>
                <a:cs typeface="Tahoma"/>
              </a:rPr>
              <a:t>Exponent = -127, Signficand =</a:t>
            </a:r>
            <a:r>
              <a:rPr spc="-2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1.0</a:t>
            </a:r>
          </a:p>
          <a:p>
            <a:pPr marL="1410335">
              <a:spcBef>
                <a:spcPts val="430"/>
              </a:spcBef>
            </a:pPr>
            <a:r>
              <a:rPr dirty="0">
                <a:latin typeface="Tahoma"/>
                <a:cs typeface="Tahoma"/>
              </a:rPr>
              <a:t>– </a:t>
            </a:r>
            <a:r>
              <a:rPr spc="-5" dirty="0">
                <a:latin typeface="Tahoma"/>
                <a:cs typeface="Tahoma"/>
              </a:rPr>
              <a:t>-1</a:t>
            </a:r>
            <a:r>
              <a:rPr spc="-7" baseline="25462" dirty="0">
                <a:latin typeface="Tahoma"/>
                <a:cs typeface="Tahoma"/>
              </a:rPr>
              <a:t>0 </a:t>
            </a:r>
            <a:r>
              <a:rPr dirty="0">
                <a:latin typeface="Tahoma"/>
                <a:cs typeface="Tahoma"/>
              </a:rPr>
              <a:t>(1.0) x </a:t>
            </a:r>
            <a:r>
              <a:rPr spc="-5" dirty="0">
                <a:latin typeface="Tahoma"/>
                <a:cs typeface="Tahoma"/>
              </a:rPr>
              <a:t>2</a:t>
            </a:r>
            <a:r>
              <a:rPr spc="-7" baseline="25462" dirty="0">
                <a:latin typeface="Tahoma"/>
                <a:cs typeface="Tahoma"/>
              </a:rPr>
              <a:t>-127 </a:t>
            </a:r>
            <a:r>
              <a:rPr dirty="0">
                <a:latin typeface="Tahoma"/>
                <a:cs typeface="Tahoma"/>
              </a:rPr>
              <a:t>= 5.87747 x</a:t>
            </a:r>
            <a:r>
              <a:rPr spc="-114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10</a:t>
            </a:r>
            <a:r>
              <a:rPr spc="-7" baseline="25462" dirty="0">
                <a:latin typeface="Tahoma"/>
                <a:cs typeface="Tahoma"/>
              </a:rPr>
              <a:t>-39</a:t>
            </a:r>
            <a:endParaRPr baseline="25462" dirty="0">
              <a:latin typeface="Tahoma"/>
              <a:cs typeface="Tahoma"/>
            </a:endParaRPr>
          </a:p>
          <a:p>
            <a:pPr marL="38100">
              <a:spcBef>
                <a:spcPts val="660"/>
              </a:spcBef>
            </a:pPr>
            <a:r>
              <a:rPr sz="2350" spc="475" dirty="0">
                <a:solidFill>
                  <a:srgbClr val="A40020"/>
                </a:solidFill>
                <a:latin typeface="Arial"/>
                <a:cs typeface="Arial"/>
              </a:rPr>
              <a:t> </a:t>
            </a:r>
            <a:r>
              <a:rPr sz="2800" spc="5" dirty="0">
                <a:solidFill>
                  <a:srgbClr val="A40020"/>
                </a:solidFill>
                <a:latin typeface="Tahoma"/>
                <a:cs typeface="Tahoma"/>
              </a:rPr>
              <a:t>IEEE</a:t>
            </a:r>
            <a:r>
              <a:rPr sz="2800" spc="-565" dirty="0">
                <a:solidFill>
                  <a:srgbClr val="A40020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A40020"/>
                </a:solidFill>
                <a:latin typeface="Tahoma"/>
                <a:cs typeface="Tahoma"/>
              </a:rPr>
              <a:t>Convention</a:t>
            </a:r>
            <a:endParaRPr sz="2800" dirty="0">
              <a:latin typeface="Tahoma"/>
              <a:cs typeface="Tahoma"/>
            </a:endParaRPr>
          </a:p>
          <a:p>
            <a:pPr marL="781685" indent="-287020">
              <a:spcBef>
                <a:spcPts val="550"/>
              </a:spcBef>
              <a:buSzPct val="84782"/>
              <a:buFont typeface="Wingdings"/>
              <a:buChar char=""/>
              <a:tabLst>
                <a:tab pos="782320" algn="l"/>
              </a:tabLst>
            </a:pP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When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E = 0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(Exponent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=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-127),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we’ll interpret</a:t>
            </a:r>
            <a:r>
              <a:rPr sz="2300" spc="-9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numbers</a:t>
            </a:r>
            <a:endParaRPr sz="2300" dirty="0">
              <a:latin typeface="Tahoma"/>
              <a:cs typeface="Tahoma"/>
            </a:endParaRPr>
          </a:p>
          <a:p>
            <a:pPr marL="781685"/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differently…</a:t>
            </a:r>
            <a:endParaRPr sz="2300" dirty="0">
              <a:latin typeface="Tahoma"/>
              <a:cs typeface="Tahoma"/>
            </a:endParaRPr>
          </a:p>
          <a:p>
            <a:pPr marL="1181100" lvl="1" indent="-229235">
              <a:spcBef>
                <a:spcPts val="495"/>
              </a:spcBef>
              <a:buFont typeface="Wingdings"/>
              <a:buChar char=""/>
              <a:tabLst>
                <a:tab pos="1181735" algn="l"/>
              </a:tabLst>
            </a:pPr>
            <a:r>
              <a:rPr sz="2000" spc="-5" dirty="0">
                <a:latin typeface="Tahoma"/>
                <a:cs typeface="Tahoma"/>
              </a:rPr>
              <a:t>0 </a:t>
            </a:r>
            <a:r>
              <a:rPr sz="2000" spc="-10" dirty="0">
                <a:latin typeface="Tahoma"/>
                <a:cs typeface="Tahoma"/>
              </a:rPr>
              <a:t>00000000 00000000000000000000000 = </a:t>
            </a:r>
            <a:r>
              <a:rPr sz="2000" spc="-5" dirty="0">
                <a:latin typeface="Tahoma"/>
                <a:cs typeface="Tahoma"/>
              </a:rPr>
              <a:t>0 </a:t>
            </a:r>
            <a:r>
              <a:rPr sz="2000" spc="-10" dirty="0">
                <a:latin typeface="Tahoma"/>
                <a:cs typeface="Tahoma"/>
              </a:rPr>
              <a:t>not 1.0 </a:t>
            </a:r>
            <a:r>
              <a:rPr sz="2000" spc="-5" dirty="0">
                <a:latin typeface="Tahoma"/>
                <a:cs typeface="Tahoma"/>
              </a:rPr>
              <a:t>x</a:t>
            </a:r>
            <a:r>
              <a:rPr sz="2000" spc="28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2</a:t>
            </a:r>
            <a:r>
              <a:rPr sz="2025" spc="-30" baseline="24691" dirty="0">
                <a:latin typeface="Tahoma"/>
                <a:cs typeface="Tahoma"/>
              </a:rPr>
              <a:t>-127</a:t>
            </a:r>
            <a:endParaRPr sz="2025" baseline="24691" dirty="0">
              <a:latin typeface="Tahoma"/>
              <a:cs typeface="Tahoma"/>
            </a:endParaRPr>
          </a:p>
          <a:p>
            <a:pPr marL="1181100" lvl="1" indent="-229235">
              <a:spcBef>
                <a:spcPts val="480"/>
              </a:spcBef>
              <a:buFont typeface="Wingdings"/>
              <a:buChar char=""/>
              <a:tabLst>
                <a:tab pos="1181735" algn="l"/>
              </a:tabLst>
            </a:pPr>
            <a:r>
              <a:rPr sz="2000" spc="-5" dirty="0">
                <a:latin typeface="Tahoma"/>
                <a:cs typeface="Tahoma"/>
              </a:rPr>
              <a:t>1 </a:t>
            </a:r>
            <a:r>
              <a:rPr sz="2000" spc="-10" dirty="0">
                <a:latin typeface="Tahoma"/>
                <a:cs typeface="Tahoma"/>
              </a:rPr>
              <a:t>00000000 00000000000000000000000 = -0 not -1.0 </a:t>
            </a:r>
            <a:r>
              <a:rPr sz="2000" spc="-5" dirty="0">
                <a:latin typeface="Tahoma"/>
                <a:cs typeface="Tahoma"/>
              </a:rPr>
              <a:t>x</a:t>
            </a:r>
            <a:r>
              <a:rPr sz="2000" spc="2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2</a:t>
            </a:r>
            <a:r>
              <a:rPr sz="2025" spc="-7" baseline="24691" dirty="0">
                <a:latin typeface="Tahoma"/>
                <a:cs typeface="Tahoma"/>
              </a:rPr>
              <a:t>-127</a:t>
            </a:r>
            <a:endParaRPr sz="2025" baseline="24691" dirty="0">
              <a:latin typeface="Tahoma"/>
              <a:cs typeface="Tahom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9031224" y="5812414"/>
            <a:ext cx="780415" cy="746760"/>
            <a:chOff x="7507223" y="5812414"/>
            <a:chExt cx="780415" cy="746760"/>
          </a:xfrm>
        </p:grpSpPr>
        <p:sp>
          <p:nvSpPr>
            <p:cNvPr id="48" name="object 48"/>
            <p:cNvSpPr/>
            <p:nvPr/>
          </p:nvSpPr>
          <p:spPr>
            <a:xfrm>
              <a:off x="8041461" y="5894182"/>
              <a:ext cx="214309" cy="398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983499" y="6243599"/>
              <a:ext cx="202565" cy="315595"/>
            </a:xfrm>
            <a:custGeom>
              <a:avLst/>
              <a:gdLst/>
              <a:ahLst/>
              <a:cxnLst/>
              <a:rect l="l" t="t" r="r" b="b"/>
              <a:pathLst>
                <a:path w="202565" h="315595">
                  <a:moveTo>
                    <a:pt x="112293" y="209423"/>
                  </a:moveTo>
                  <a:lnTo>
                    <a:pt x="108673" y="179539"/>
                  </a:lnTo>
                  <a:lnTo>
                    <a:pt x="98107" y="137299"/>
                  </a:lnTo>
                  <a:lnTo>
                    <a:pt x="96596" y="116179"/>
                  </a:lnTo>
                  <a:lnTo>
                    <a:pt x="105346" y="66992"/>
                  </a:lnTo>
                  <a:lnTo>
                    <a:pt x="108673" y="42545"/>
                  </a:lnTo>
                  <a:lnTo>
                    <a:pt x="105346" y="19621"/>
                  </a:lnTo>
                  <a:lnTo>
                    <a:pt x="99910" y="9055"/>
                  </a:lnTo>
                  <a:lnTo>
                    <a:pt x="84213" y="9055"/>
                  </a:lnTo>
                  <a:lnTo>
                    <a:pt x="77279" y="19621"/>
                  </a:lnTo>
                  <a:lnTo>
                    <a:pt x="75463" y="38938"/>
                  </a:lnTo>
                  <a:lnTo>
                    <a:pt x="77279" y="81178"/>
                  </a:lnTo>
                  <a:lnTo>
                    <a:pt x="80594" y="119799"/>
                  </a:lnTo>
                  <a:lnTo>
                    <a:pt x="84213" y="144551"/>
                  </a:lnTo>
                  <a:lnTo>
                    <a:pt x="91160" y="183172"/>
                  </a:lnTo>
                  <a:lnTo>
                    <a:pt x="91160" y="213042"/>
                  </a:lnTo>
                  <a:lnTo>
                    <a:pt x="87845" y="219976"/>
                  </a:lnTo>
                  <a:lnTo>
                    <a:pt x="68516" y="226923"/>
                  </a:lnTo>
                  <a:lnTo>
                    <a:pt x="26263" y="237477"/>
                  </a:lnTo>
                  <a:lnTo>
                    <a:pt x="1816" y="248043"/>
                  </a:lnTo>
                  <a:lnTo>
                    <a:pt x="0" y="255282"/>
                  </a:lnTo>
                  <a:lnTo>
                    <a:pt x="19316" y="270979"/>
                  </a:lnTo>
                  <a:lnTo>
                    <a:pt x="28067" y="270979"/>
                  </a:lnTo>
                  <a:lnTo>
                    <a:pt x="49199" y="256794"/>
                  </a:lnTo>
                  <a:lnTo>
                    <a:pt x="70027" y="246227"/>
                  </a:lnTo>
                  <a:lnTo>
                    <a:pt x="91160" y="241096"/>
                  </a:lnTo>
                  <a:lnTo>
                    <a:pt x="107162" y="237477"/>
                  </a:lnTo>
                  <a:lnTo>
                    <a:pt x="112293" y="232346"/>
                  </a:lnTo>
                  <a:lnTo>
                    <a:pt x="112293" y="209423"/>
                  </a:lnTo>
                  <a:close/>
                </a:path>
                <a:path w="202565" h="315595">
                  <a:moveTo>
                    <a:pt x="201942" y="290283"/>
                  </a:moveTo>
                  <a:lnTo>
                    <a:pt x="200139" y="279717"/>
                  </a:lnTo>
                  <a:lnTo>
                    <a:pt x="193179" y="269163"/>
                  </a:lnTo>
                  <a:lnTo>
                    <a:pt x="193179" y="258597"/>
                  </a:lnTo>
                  <a:lnTo>
                    <a:pt x="194995" y="230543"/>
                  </a:lnTo>
                  <a:lnTo>
                    <a:pt x="187744" y="198856"/>
                  </a:lnTo>
                  <a:lnTo>
                    <a:pt x="173863" y="167170"/>
                  </a:lnTo>
                  <a:lnTo>
                    <a:pt x="156362" y="123126"/>
                  </a:lnTo>
                  <a:lnTo>
                    <a:pt x="156362" y="86309"/>
                  </a:lnTo>
                  <a:lnTo>
                    <a:pt x="159677" y="51003"/>
                  </a:lnTo>
                  <a:lnTo>
                    <a:pt x="161493" y="17818"/>
                  </a:lnTo>
                  <a:lnTo>
                    <a:pt x="152730" y="3619"/>
                  </a:lnTo>
                  <a:lnTo>
                    <a:pt x="133413" y="0"/>
                  </a:lnTo>
                  <a:lnTo>
                    <a:pt x="128282" y="9055"/>
                  </a:lnTo>
                  <a:lnTo>
                    <a:pt x="121043" y="22936"/>
                  </a:lnTo>
                  <a:lnTo>
                    <a:pt x="121043" y="56426"/>
                  </a:lnTo>
                  <a:lnTo>
                    <a:pt x="122859" y="91427"/>
                  </a:lnTo>
                  <a:lnTo>
                    <a:pt x="129794" y="123126"/>
                  </a:lnTo>
                  <a:lnTo>
                    <a:pt x="145796" y="158419"/>
                  </a:lnTo>
                  <a:lnTo>
                    <a:pt x="165125" y="198856"/>
                  </a:lnTo>
                  <a:lnTo>
                    <a:pt x="177495" y="230543"/>
                  </a:lnTo>
                  <a:lnTo>
                    <a:pt x="182626" y="260413"/>
                  </a:lnTo>
                  <a:lnTo>
                    <a:pt x="179006" y="270979"/>
                  </a:lnTo>
                  <a:lnTo>
                    <a:pt x="163296" y="270979"/>
                  </a:lnTo>
                  <a:lnTo>
                    <a:pt x="137045" y="272783"/>
                  </a:lnTo>
                  <a:lnTo>
                    <a:pt x="100215" y="277914"/>
                  </a:lnTo>
                  <a:lnTo>
                    <a:pt x="68516" y="288480"/>
                  </a:lnTo>
                  <a:lnTo>
                    <a:pt x="66713" y="292100"/>
                  </a:lnTo>
                  <a:lnTo>
                    <a:pt x="82410" y="315023"/>
                  </a:lnTo>
                  <a:lnTo>
                    <a:pt x="92976" y="315023"/>
                  </a:lnTo>
                  <a:lnTo>
                    <a:pt x="103530" y="307784"/>
                  </a:lnTo>
                  <a:lnTo>
                    <a:pt x="124663" y="295414"/>
                  </a:lnTo>
                  <a:lnTo>
                    <a:pt x="156362" y="288480"/>
                  </a:lnTo>
                  <a:lnTo>
                    <a:pt x="182626" y="292100"/>
                  </a:lnTo>
                  <a:lnTo>
                    <a:pt x="196811" y="295414"/>
                  </a:lnTo>
                  <a:lnTo>
                    <a:pt x="201942" y="2902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79882" y="5867025"/>
              <a:ext cx="184430" cy="2335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24075" y="5812421"/>
              <a:ext cx="63500" cy="79375"/>
            </a:xfrm>
            <a:custGeom>
              <a:avLst/>
              <a:gdLst/>
              <a:ahLst/>
              <a:cxnLst/>
              <a:rect l="l" t="t" r="r" b="b"/>
              <a:pathLst>
                <a:path w="63500" h="79375">
                  <a:moveTo>
                    <a:pt x="13589" y="68211"/>
                  </a:moveTo>
                  <a:lnTo>
                    <a:pt x="10541" y="65163"/>
                  </a:lnTo>
                  <a:lnTo>
                    <a:pt x="3035" y="65163"/>
                  </a:lnTo>
                  <a:lnTo>
                    <a:pt x="0" y="68211"/>
                  </a:lnTo>
                  <a:lnTo>
                    <a:pt x="0" y="75717"/>
                  </a:lnTo>
                  <a:lnTo>
                    <a:pt x="3035" y="78752"/>
                  </a:lnTo>
                  <a:lnTo>
                    <a:pt x="10541" y="78752"/>
                  </a:lnTo>
                  <a:lnTo>
                    <a:pt x="13589" y="75717"/>
                  </a:lnTo>
                  <a:lnTo>
                    <a:pt x="13589" y="68211"/>
                  </a:lnTo>
                  <a:close/>
                </a:path>
                <a:path w="63500" h="79375">
                  <a:moveTo>
                    <a:pt x="63385" y="17500"/>
                  </a:moveTo>
                  <a:lnTo>
                    <a:pt x="59766" y="5118"/>
                  </a:lnTo>
                  <a:lnTo>
                    <a:pt x="42252" y="0"/>
                  </a:lnTo>
                  <a:lnTo>
                    <a:pt x="28079" y="3619"/>
                  </a:lnTo>
                  <a:lnTo>
                    <a:pt x="24447" y="12357"/>
                  </a:lnTo>
                  <a:lnTo>
                    <a:pt x="29883" y="15684"/>
                  </a:lnTo>
                  <a:lnTo>
                    <a:pt x="35013" y="12357"/>
                  </a:lnTo>
                  <a:lnTo>
                    <a:pt x="42252" y="10553"/>
                  </a:lnTo>
                  <a:lnTo>
                    <a:pt x="49212" y="10553"/>
                  </a:lnTo>
                  <a:lnTo>
                    <a:pt x="54330" y="15684"/>
                  </a:lnTo>
                  <a:lnTo>
                    <a:pt x="54330" y="26238"/>
                  </a:lnTo>
                  <a:lnTo>
                    <a:pt x="49212" y="35001"/>
                  </a:lnTo>
                  <a:lnTo>
                    <a:pt x="40449" y="36804"/>
                  </a:lnTo>
                  <a:lnTo>
                    <a:pt x="29883" y="35001"/>
                  </a:lnTo>
                  <a:lnTo>
                    <a:pt x="19316" y="40436"/>
                  </a:lnTo>
                  <a:lnTo>
                    <a:pt x="13881" y="47358"/>
                  </a:lnTo>
                  <a:lnTo>
                    <a:pt x="12382" y="56121"/>
                  </a:lnTo>
                  <a:lnTo>
                    <a:pt x="19316" y="57937"/>
                  </a:lnTo>
                  <a:lnTo>
                    <a:pt x="22644" y="54305"/>
                  </a:lnTo>
                  <a:lnTo>
                    <a:pt x="22644" y="50990"/>
                  </a:lnTo>
                  <a:lnTo>
                    <a:pt x="28079" y="45554"/>
                  </a:lnTo>
                  <a:lnTo>
                    <a:pt x="40449" y="45554"/>
                  </a:lnTo>
                  <a:lnTo>
                    <a:pt x="52819" y="43738"/>
                  </a:lnTo>
                  <a:lnTo>
                    <a:pt x="61582" y="33489"/>
                  </a:lnTo>
                  <a:lnTo>
                    <a:pt x="63385" y="17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511795" y="5868924"/>
              <a:ext cx="469900" cy="158750"/>
            </a:xfrm>
            <a:custGeom>
              <a:avLst/>
              <a:gdLst/>
              <a:ahLst/>
              <a:cxnLst/>
              <a:rect l="l" t="t" r="r" b="b"/>
              <a:pathLst>
                <a:path w="469900" h="158750">
                  <a:moveTo>
                    <a:pt x="0" y="0"/>
                  </a:moveTo>
                  <a:lnTo>
                    <a:pt x="469392" y="1584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203575" y="5847690"/>
            <a:ext cx="57721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200" spc="-25" dirty="0">
                <a:latin typeface="Tahoma"/>
                <a:cs typeface="Tahoma"/>
              </a:rPr>
              <a:t>Yes, </a:t>
            </a:r>
            <a:r>
              <a:rPr sz="1200" spc="-5" dirty="0">
                <a:latin typeface="Tahoma"/>
                <a:cs typeface="Tahoma"/>
              </a:rPr>
              <a:t>there are “2” </a:t>
            </a:r>
            <a:r>
              <a:rPr sz="1200" spc="-10" dirty="0">
                <a:latin typeface="Tahoma"/>
                <a:cs typeface="Tahoma"/>
              </a:rPr>
              <a:t>zeros. </a:t>
            </a:r>
            <a:r>
              <a:rPr sz="1200" spc="-5" dirty="0">
                <a:latin typeface="Tahoma"/>
                <a:cs typeface="Tahoma"/>
              </a:rPr>
              <a:t>Setting </a:t>
            </a:r>
            <a:r>
              <a:rPr sz="1200" spc="-10" dirty="0">
                <a:latin typeface="Tahoma"/>
                <a:cs typeface="Tahoma"/>
              </a:rPr>
              <a:t>E=0 is also </a:t>
            </a:r>
            <a:r>
              <a:rPr sz="1200" spc="-5" dirty="0">
                <a:latin typeface="Tahoma"/>
                <a:cs typeface="Tahoma"/>
              </a:rPr>
              <a:t>used </a:t>
            </a:r>
            <a:r>
              <a:rPr sz="1200" dirty="0">
                <a:latin typeface="Tahoma"/>
                <a:cs typeface="Tahoma"/>
              </a:rPr>
              <a:t>to </a:t>
            </a:r>
            <a:r>
              <a:rPr sz="1200" spc="-5" dirty="0">
                <a:latin typeface="Tahoma"/>
                <a:cs typeface="Tahoma"/>
              </a:rPr>
              <a:t>represent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-5" dirty="0">
                <a:latin typeface="Tahoma"/>
                <a:cs typeface="Tahoma"/>
              </a:rPr>
              <a:t>few other </a:t>
            </a:r>
            <a:r>
              <a:rPr sz="1200" spc="-10" dirty="0">
                <a:latin typeface="Tahoma"/>
                <a:cs typeface="Tahoma"/>
              </a:rPr>
              <a:t>small  </a:t>
            </a:r>
            <a:r>
              <a:rPr sz="1200" spc="-5" dirty="0">
                <a:latin typeface="Tahoma"/>
                <a:cs typeface="Tahoma"/>
              </a:rPr>
              <a:t>numbers besides </a:t>
            </a:r>
            <a:r>
              <a:rPr sz="1200" spc="-10" dirty="0">
                <a:latin typeface="Tahoma"/>
                <a:cs typeface="Tahoma"/>
              </a:rPr>
              <a:t>0. </a:t>
            </a:r>
            <a:r>
              <a:rPr sz="1200" dirty="0">
                <a:latin typeface="Tahoma"/>
                <a:cs typeface="Tahoma"/>
              </a:rPr>
              <a:t>In </a:t>
            </a:r>
            <a:r>
              <a:rPr sz="1200" spc="-10" dirty="0">
                <a:latin typeface="Tahoma"/>
                <a:cs typeface="Tahoma"/>
              </a:rPr>
              <a:t>all </a:t>
            </a:r>
            <a:r>
              <a:rPr sz="1200" dirty="0">
                <a:latin typeface="Tahoma"/>
                <a:cs typeface="Tahoma"/>
              </a:rPr>
              <a:t>of </a:t>
            </a:r>
            <a:r>
              <a:rPr sz="1200" spc="-5" dirty="0">
                <a:latin typeface="Tahoma"/>
                <a:cs typeface="Tahoma"/>
              </a:rPr>
              <a:t>these numbers there </a:t>
            </a:r>
            <a:r>
              <a:rPr sz="1200" spc="-10" dirty="0">
                <a:latin typeface="Tahoma"/>
                <a:cs typeface="Tahoma"/>
              </a:rPr>
              <a:t>is </a:t>
            </a:r>
            <a:r>
              <a:rPr sz="1200" spc="-5" dirty="0">
                <a:latin typeface="Tahoma"/>
                <a:cs typeface="Tahoma"/>
              </a:rPr>
              <a:t>no “hidden” </a:t>
            </a:r>
            <a:r>
              <a:rPr sz="1200" dirty="0">
                <a:latin typeface="Tahoma"/>
                <a:cs typeface="Tahoma"/>
              </a:rPr>
              <a:t>one </a:t>
            </a:r>
            <a:r>
              <a:rPr sz="1200" spc="-5" dirty="0">
                <a:latin typeface="Tahoma"/>
                <a:cs typeface="Tahoma"/>
              </a:rPr>
              <a:t>assumed </a:t>
            </a:r>
            <a:r>
              <a:rPr sz="1200" spc="-10" dirty="0">
                <a:latin typeface="Tahoma"/>
                <a:cs typeface="Tahoma"/>
              </a:rPr>
              <a:t>in </a:t>
            </a:r>
            <a:r>
              <a:rPr sz="1200" spc="-85" dirty="0">
                <a:latin typeface="Tahoma"/>
                <a:cs typeface="Tahoma"/>
              </a:rPr>
              <a:t>F,  </a:t>
            </a:r>
            <a:r>
              <a:rPr sz="1200" spc="-5" dirty="0">
                <a:latin typeface="Tahoma"/>
                <a:cs typeface="Tahoma"/>
              </a:rPr>
              <a:t>and they are </a:t>
            </a:r>
            <a:r>
              <a:rPr sz="1200" spc="-10" dirty="0">
                <a:latin typeface="Tahoma"/>
                <a:cs typeface="Tahoma"/>
              </a:rPr>
              <a:t>called </a:t>
            </a:r>
            <a:r>
              <a:rPr sz="1200" dirty="0">
                <a:latin typeface="Tahoma"/>
                <a:cs typeface="Tahoma"/>
              </a:rPr>
              <a:t>the </a:t>
            </a:r>
            <a:r>
              <a:rPr sz="1200" spc="-10" dirty="0">
                <a:latin typeface="Tahoma"/>
                <a:cs typeface="Tahoma"/>
              </a:rPr>
              <a:t>“unnormalized </a:t>
            </a:r>
            <a:r>
              <a:rPr sz="1200" spc="-15" dirty="0">
                <a:latin typeface="Tahoma"/>
                <a:cs typeface="Tahoma"/>
              </a:rPr>
              <a:t>numbers”. </a:t>
            </a:r>
            <a:r>
              <a:rPr sz="1200" spc="-10" dirty="0">
                <a:latin typeface="Tahoma"/>
                <a:cs typeface="Tahoma"/>
              </a:rPr>
              <a:t>WARNING: </a:t>
            </a:r>
            <a:r>
              <a:rPr sz="1200" dirty="0">
                <a:latin typeface="Tahoma"/>
                <a:cs typeface="Tahoma"/>
              </a:rPr>
              <a:t>If </a:t>
            </a:r>
            <a:r>
              <a:rPr sz="1200" spc="-5" dirty="0">
                <a:latin typeface="Tahoma"/>
                <a:cs typeface="Tahoma"/>
              </a:rPr>
              <a:t>you </a:t>
            </a:r>
            <a:r>
              <a:rPr sz="1200" spc="-10" dirty="0">
                <a:latin typeface="Tahoma"/>
                <a:cs typeface="Tahoma"/>
              </a:rPr>
              <a:t>rely </a:t>
            </a:r>
            <a:r>
              <a:rPr sz="1200" spc="-5" dirty="0">
                <a:latin typeface="Tahoma"/>
                <a:cs typeface="Tahoma"/>
              </a:rPr>
              <a:t>these </a:t>
            </a:r>
            <a:r>
              <a:rPr sz="1200" spc="-10" dirty="0">
                <a:latin typeface="Tahoma"/>
                <a:cs typeface="Tahoma"/>
              </a:rPr>
              <a:t>values  </a:t>
            </a:r>
            <a:r>
              <a:rPr sz="1200" spc="-5" dirty="0">
                <a:latin typeface="Tahoma"/>
                <a:cs typeface="Tahoma"/>
              </a:rPr>
              <a:t>you are skating on thin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ice!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4" name="object 3">
            <a:extLst>
              <a:ext uri="{FF2B5EF4-FFF2-40B4-BE49-F238E27FC236}">
                <a16:creationId xmlns:a16="http://schemas.microsoft.com/office/drawing/2014/main" id="{BDCF4CB8-7264-43AB-88DF-A7621A7E082F}"/>
              </a:ext>
            </a:extLst>
          </p:cNvPr>
          <p:cNvSpPr/>
          <p:nvPr/>
        </p:nvSpPr>
        <p:spPr>
          <a:xfrm>
            <a:off x="7072899" y="6533385"/>
            <a:ext cx="4166586" cy="4297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sz="800" dirty="0"/>
              <a:t>Source: https://rmd.ac.in/dept/ece/Supporting_Online_%20Materials/5/CAO/unit1.pdf</a:t>
            </a:r>
            <a:endParaRPr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2464054" cy="1004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674001" y="986813"/>
            <a:ext cx="8593455" cy="5537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spcBef>
                <a:spcPts val="105"/>
              </a:spcBef>
            </a:pPr>
            <a:r>
              <a:rPr sz="2350" spc="470" dirty="0">
                <a:solidFill>
                  <a:srgbClr val="A40020"/>
                </a:solidFill>
                <a:latin typeface="Arial"/>
                <a:cs typeface="Arial"/>
              </a:rPr>
              <a:t> </a:t>
            </a:r>
            <a:r>
              <a:rPr sz="2800" spc="5" dirty="0">
                <a:solidFill>
                  <a:srgbClr val="A40020"/>
                </a:solidFill>
                <a:latin typeface="Tahoma"/>
                <a:cs typeface="Tahoma"/>
              </a:rPr>
              <a:t>IEEE </a:t>
            </a:r>
            <a:r>
              <a:rPr sz="2800" spc="-5" dirty="0">
                <a:solidFill>
                  <a:srgbClr val="A40020"/>
                </a:solidFill>
                <a:latin typeface="Tahoma"/>
                <a:cs typeface="Tahoma"/>
              </a:rPr>
              <a:t>floating </a:t>
            </a:r>
            <a:r>
              <a:rPr sz="2800" spc="5" dirty="0">
                <a:solidFill>
                  <a:srgbClr val="A40020"/>
                </a:solidFill>
                <a:latin typeface="Tahoma"/>
                <a:cs typeface="Tahoma"/>
              </a:rPr>
              <a:t>point </a:t>
            </a:r>
            <a:r>
              <a:rPr sz="2800" spc="-5" dirty="0">
                <a:solidFill>
                  <a:srgbClr val="A40020"/>
                </a:solidFill>
                <a:latin typeface="Tahoma"/>
                <a:cs typeface="Tahoma"/>
              </a:rPr>
              <a:t>also </a:t>
            </a:r>
            <a:r>
              <a:rPr sz="2800" dirty="0">
                <a:solidFill>
                  <a:srgbClr val="A40020"/>
                </a:solidFill>
                <a:latin typeface="Tahoma"/>
                <a:cs typeface="Tahoma"/>
              </a:rPr>
              <a:t>reserves </a:t>
            </a:r>
            <a:r>
              <a:rPr sz="2800" spc="-5" dirty="0">
                <a:solidFill>
                  <a:srgbClr val="A40020"/>
                </a:solidFill>
                <a:latin typeface="Tahoma"/>
                <a:cs typeface="Tahoma"/>
              </a:rPr>
              <a:t>the </a:t>
            </a:r>
            <a:r>
              <a:rPr sz="2800" dirty="0">
                <a:solidFill>
                  <a:srgbClr val="A40020"/>
                </a:solidFill>
                <a:latin typeface="Tahoma"/>
                <a:cs typeface="Tahoma"/>
              </a:rPr>
              <a:t>largest</a:t>
            </a:r>
            <a:r>
              <a:rPr sz="2800" spc="-600" dirty="0">
                <a:solidFill>
                  <a:srgbClr val="A40020"/>
                </a:solidFill>
                <a:latin typeface="Tahoma"/>
                <a:cs typeface="Tahoma"/>
              </a:rPr>
              <a:t> </a:t>
            </a:r>
            <a:r>
              <a:rPr sz="2800" spc="-80" dirty="0">
                <a:solidFill>
                  <a:srgbClr val="A40020"/>
                </a:solidFill>
                <a:latin typeface="Tahoma"/>
                <a:cs typeface="Tahoma"/>
              </a:rPr>
              <a:t>possible  </a:t>
            </a:r>
            <a:r>
              <a:rPr sz="2800" spc="5" dirty="0">
                <a:solidFill>
                  <a:srgbClr val="A40020"/>
                </a:solidFill>
                <a:latin typeface="Tahoma"/>
                <a:cs typeface="Tahoma"/>
              </a:rPr>
              <a:t>exponent </a:t>
            </a:r>
            <a:r>
              <a:rPr sz="2800" dirty="0">
                <a:solidFill>
                  <a:srgbClr val="A40020"/>
                </a:solidFill>
                <a:latin typeface="Tahoma"/>
                <a:cs typeface="Tahoma"/>
              </a:rPr>
              <a:t>to represent “unrepresentable” large  numbers</a:t>
            </a:r>
            <a:endParaRPr sz="2800" dirty="0">
              <a:latin typeface="Tahoma"/>
              <a:cs typeface="Tahoma"/>
            </a:endParaRPr>
          </a:p>
          <a:p>
            <a:pPr marL="756285" indent="-287020">
              <a:spcBef>
                <a:spcPts val="555"/>
              </a:spcBef>
              <a:buSzPct val="84782"/>
              <a:buFont typeface="Wingdings"/>
              <a:buChar char=""/>
              <a:tabLst>
                <a:tab pos="756920" algn="l"/>
                <a:tab pos="3023235" algn="l"/>
              </a:tabLst>
            </a:pP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Positive</a:t>
            </a:r>
            <a:r>
              <a:rPr sz="2300" spc="2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Infinity:	S =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0,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E = </a:t>
            </a:r>
            <a:r>
              <a:rPr sz="2300" spc="-10" dirty="0">
                <a:solidFill>
                  <a:srgbClr val="003399"/>
                </a:solidFill>
                <a:latin typeface="Tahoma"/>
                <a:cs typeface="Tahoma"/>
              </a:rPr>
              <a:t>255,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F =</a:t>
            </a:r>
            <a:r>
              <a:rPr sz="2300" spc="4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0</a:t>
            </a:r>
            <a:endParaRPr sz="2300" dirty="0">
              <a:latin typeface="Tahoma"/>
              <a:cs typeface="Tahoma"/>
            </a:endParaRPr>
          </a:p>
          <a:p>
            <a:pPr marL="1155700" lvl="1" indent="-229235">
              <a:spcBef>
                <a:spcPts val="490"/>
              </a:spcBef>
              <a:buFont typeface="Wingdings"/>
              <a:buChar char=""/>
              <a:tabLst>
                <a:tab pos="1156335" algn="l"/>
              </a:tabLst>
            </a:pPr>
            <a:r>
              <a:rPr sz="2000" spc="-5" dirty="0">
                <a:latin typeface="Tahoma"/>
                <a:cs typeface="Tahoma"/>
              </a:rPr>
              <a:t>0 </a:t>
            </a:r>
            <a:r>
              <a:rPr sz="2000" spc="-15" dirty="0">
                <a:latin typeface="Tahoma"/>
                <a:cs typeface="Tahoma"/>
              </a:rPr>
              <a:t>11111111 00000000000000000000000 </a:t>
            </a:r>
            <a:r>
              <a:rPr sz="2000" spc="-10" dirty="0">
                <a:latin typeface="Tahoma"/>
                <a:cs typeface="Tahoma"/>
              </a:rPr>
              <a:t>=</a:t>
            </a:r>
            <a:r>
              <a:rPr sz="2000" spc="22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+∞</a:t>
            </a:r>
            <a:endParaRPr sz="2000" dirty="0">
              <a:latin typeface="Tahoma"/>
              <a:cs typeface="Tahoma"/>
            </a:endParaRPr>
          </a:p>
          <a:p>
            <a:pPr marL="1155700" lvl="1" indent="-229235">
              <a:spcBef>
                <a:spcPts val="484"/>
              </a:spcBef>
              <a:buFont typeface="Wingdings"/>
              <a:buChar char=""/>
              <a:tabLst>
                <a:tab pos="1156335" algn="l"/>
              </a:tabLst>
            </a:pPr>
            <a:r>
              <a:rPr sz="2000" spc="-10" dirty="0">
                <a:latin typeface="Tahoma"/>
                <a:cs typeface="Tahoma"/>
              </a:rPr>
              <a:t>0x7f800000</a:t>
            </a:r>
            <a:endParaRPr sz="2000" dirty="0">
              <a:latin typeface="Tahoma"/>
              <a:cs typeface="Tahoma"/>
            </a:endParaRPr>
          </a:p>
          <a:p>
            <a:pPr marL="756285" indent="-287020">
              <a:spcBef>
                <a:spcPts val="540"/>
              </a:spcBef>
              <a:buSzPct val="84782"/>
              <a:buFont typeface="Wingdings"/>
              <a:buChar char=""/>
              <a:tabLst>
                <a:tab pos="756920" algn="l"/>
                <a:tab pos="3173095" algn="l"/>
              </a:tabLst>
            </a:pP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Negative</a:t>
            </a:r>
            <a:r>
              <a:rPr sz="2300" spc="6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Infinity:	S = </a:t>
            </a:r>
            <a:r>
              <a:rPr sz="2300" spc="-10" dirty="0">
                <a:solidFill>
                  <a:srgbClr val="003399"/>
                </a:solidFill>
                <a:latin typeface="Tahoma"/>
                <a:cs typeface="Tahoma"/>
              </a:rPr>
              <a:t>1,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E = </a:t>
            </a:r>
            <a:r>
              <a:rPr sz="2300" spc="-10" dirty="0">
                <a:solidFill>
                  <a:srgbClr val="003399"/>
                </a:solidFill>
                <a:latin typeface="Tahoma"/>
                <a:cs typeface="Tahoma"/>
              </a:rPr>
              <a:t>255,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F =</a:t>
            </a:r>
            <a:r>
              <a:rPr sz="2300" spc="5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0</a:t>
            </a:r>
            <a:endParaRPr sz="2300" dirty="0">
              <a:latin typeface="Tahoma"/>
              <a:cs typeface="Tahoma"/>
            </a:endParaRPr>
          </a:p>
          <a:p>
            <a:pPr marL="1155700" lvl="1" indent="-229235">
              <a:spcBef>
                <a:spcPts val="495"/>
              </a:spcBef>
              <a:buFont typeface="Wingdings"/>
              <a:buChar char=""/>
              <a:tabLst>
                <a:tab pos="1156335" algn="l"/>
              </a:tabLst>
            </a:pPr>
            <a:r>
              <a:rPr sz="2000" spc="-5" dirty="0">
                <a:latin typeface="Tahoma"/>
                <a:cs typeface="Tahoma"/>
              </a:rPr>
              <a:t>1 </a:t>
            </a:r>
            <a:r>
              <a:rPr sz="2000" spc="-10" dirty="0">
                <a:latin typeface="Tahoma"/>
                <a:cs typeface="Tahoma"/>
              </a:rPr>
              <a:t>11111111 00000000000000000000000 =</a:t>
            </a:r>
            <a:r>
              <a:rPr sz="2000" spc="1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-∞</a:t>
            </a:r>
            <a:endParaRPr sz="2000" dirty="0">
              <a:latin typeface="Tahoma"/>
              <a:cs typeface="Tahoma"/>
            </a:endParaRPr>
          </a:p>
          <a:p>
            <a:pPr marL="1155700" lvl="1" indent="-229235">
              <a:spcBef>
                <a:spcPts val="480"/>
              </a:spcBef>
              <a:buFont typeface="Wingdings"/>
              <a:buChar char=""/>
              <a:tabLst>
                <a:tab pos="1156335" algn="l"/>
              </a:tabLst>
            </a:pPr>
            <a:r>
              <a:rPr sz="2000" spc="-10" dirty="0">
                <a:latin typeface="Tahoma"/>
                <a:cs typeface="Tahoma"/>
              </a:rPr>
              <a:t>0xff800000</a:t>
            </a:r>
            <a:endParaRPr sz="2000" dirty="0">
              <a:latin typeface="Tahoma"/>
              <a:cs typeface="Tahoma"/>
            </a:endParaRPr>
          </a:p>
          <a:p>
            <a:pPr marL="756285" indent="-287020">
              <a:spcBef>
                <a:spcPts val="540"/>
              </a:spcBef>
              <a:buSzPct val="84782"/>
              <a:buFont typeface="Wingdings"/>
              <a:buChar char=""/>
              <a:tabLst>
                <a:tab pos="756920" algn="l"/>
              </a:tabLst>
            </a:pP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Other numbers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with E =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255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(F ≠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0)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are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used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to</a:t>
            </a:r>
            <a:r>
              <a:rPr sz="2300" spc="-9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represent</a:t>
            </a:r>
            <a:endParaRPr sz="2300" dirty="0">
              <a:latin typeface="Tahoma"/>
              <a:cs typeface="Tahoma"/>
            </a:endParaRPr>
          </a:p>
          <a:p>
            <a:pPr marL="756285"/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exceptions or </a:t>
            </a:r>
            <a:r>
              <a:rPr sz="2300" u="heavy" dirty="0">
                <a:solidFill>
                  <a:srgbClr val="003399"/>
                </a:solidFill>
                <a:uFill>
                  <a:solidFill>
                    <a:srgbClr val="003399"/>
                  </a:solidFill>
                </a:uFill>
                <a:latin typeface="Tahoma"/>
                <a:cs typeface="Tahoma"/>
              </a:rPr>
              <a:t>Not-A-Number</a:t>
            </a:r>
            <a:r>
              <a:rPr sz="2300" spc="-2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(NAN)</a:t>
            </a:r>
            <a:endParaRPr sz="2300" dirty="0">
              <a:latin typeface="Tahoma"/>
              <a:cs typeface="Tahoma"/>
            </a:endParaRPr>
          </a:p>
          <a:p>
            <a:pPr marL="1155700" lvl="1" indent="-229235">
              <a:spcBef>
                <a:spcPts val="495"/>
              </a:spcBef>
              <a:buFont typeface="Wingdings"/>
              <a:buChar char=""/>
              <a:tabLst>
                <a:tab pos="1156335" algn="l"/>
              </a:tabLst>
            </a:pPr>
            <a:r>
              <a:rPr sz="2000" spc="-10" dirty="0">
                <a:latin typeface="Tahoma"/>
                <a:cs typeface="Tahoma"/>
              </a:rPr>
              <a:t>√-1, -∞ </a:t>
            </a:r>
            <a:r>
              <a:rPr sz="2000" spc="-5" dirty="0">
                <a:latin typeface="Tahoma"/>
                <a:cs typeface="Tahoma"/>
              </a:rPr>
              <a:t>x </a:t>
            </a:r>
            <a:r>
              <a:rPr sz="2000" spc="-15" dirty="0">
                <a:latin typeface="Tahoma"/>
                <a:cs typeface="Tahoma"/>
              </a:rPr>
              <a:t>42, </a:t>
            </a:r>
            <a:r>
              <a:rPr sz="2000" spc="-10" dirty="0">
                <a:latin typeface="Tahoma"/>
                <a:cs typeface="Tahoma"/>
              </a:rPr>
              <a:t>0/0, </a:t>
            </a:r>
            <a:r>
              <a:rPr sz="2000" spc="-15" dirty="0">
                <a:latin typeface="Tahoma"/>
                <a:cs typeface="Tahoma"/>
              </a:rPr>
              <a:t>∞/∞,</a:t>
            </a:r>
            <a:r>
              <a:rPr sz="2000" spc="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log(-5)</a:t>
            </a:r>
            <a:endParaRPr sz="2000" dirty="0">
              <a:latin typeface="Tahoma"/>
              <a:cs typeface="Tahoma"/>
            </a:endParaRPr>
          </a:p>
          <a:p>
            <a:pPr marL="756285" indent="-287020">
              <a:spcBef>
                <a:spcPts val="540"/>
              </a:spcBef>
              <a:buSzPct val="84782"/>
              <a:buFont typeface="Wingdings"/>
              <a:buChar char=""/>
              <a:tabLst>
                <a:tab pos="756920" algn="l"/>
              </a:tabLst>
            </a:pP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It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does, however, attempt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to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handle a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few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special</a:t>
            </a:r>
            <a:r>
              <a:rPr sz="2300" spc="3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cases:</a:t>
            </a:r>
            <a:endParaRPr sz="2300" dirty="0">
              <a:latin typeface="Tahoma"/>
              <a:cs typeface="Tahoma"/>
            </a:endParaRPr>
          </a:p>
          <a:p>
            <a:pPr marL="1155700" lvl="1" indent="-229235">
              <a:spcBef>
                <a:spcPts val="495"/>
              </a:spcBef>
              <a:buFont typeface="Wingdings"/>
              <a:buChar char=""/>
              <a:tabLst>
                <a:tab pos="1156335" algn="l"/>
                <a:tab pos="3966845" algn="l"/>
              </a:tabLst>
            </a:pPr>
            <a:r>
              <a:rPr sz="2000" spc="-5" dirty="0">
                <a:latin typeface="Tahoma"/>
                <a:cs typeface="Tahoma"/>
              </a:rPr>
              <a:t>1/0 </a:t>
            </a:r>
            <a:r>
              <a:rPr sz="2000" spc="-10" dirty="0">
                <a:latin typeface="Tahoma"/>
                <a:cs typeface="Tahoma"/>
              </a:rPr>
              <a:t>= + ∞, -1/0 =</a:t>
            </a:r>
            <a:r>
              <a:rPr sz="2000" spc="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-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∞,	</a:t>
            </a:r>
            <a:r>
              <a:rPr sz="2000" spc="-5" dirty="0">
                <a:latin typeface="Tahoma"/>
                <a:cs typeface="Tahoma"/>
              </a:rPr>
              <a:t>log(0) </a:t>
            </a:r>
            <a:r>
              <a:rPr sz="2000" spc="-10" dirty="0">
                <a:latin typeface="Tahoma"/>
                <a:cs typeface="Tahoma"/>
              </a:rPr>
              <a:t>= </a:t>
            </a:r>
            <a:r>
              <a:rPr sz="2000" spc="-5" dirty="0">
                <a:latin typeface="Tahoma"/>
                <a:cs typeface="Tahoma"/>
              </a:rPr>
              <a:t>-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∞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52" name="object 3">
            <a:extLst>
              <a:ext uri="{FF2B5EF4-FFF2-40B4-BE49-F238E27FC236}">
                <a16:creationId xmlns:a16="http://schemas.microsoft.com/office/drawing/2014/main" id="{34794AD7-B568-4DF3-8632-5D9E21591A74}"/>
              </a:ext>
            </a:extLst>
          </p:cNvPr>
          <p:cNvSpPr/>
          <p:nvPr/>
        </p:nvSpPr>
        <p:spPr>
          <a:xfrm>
            <a:off x="7468875" y="6210248"/>
            <a:ext cx="4166586" cy="429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sz="800" dirty="0"/>
              <a:t>Source: https://rmd.ac.in/dept/ece/Supporting_Online_%20Materials/5/CAO/unit1.pdf</a:t>
            </a:r>
            <a:endParaRPr sz="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1505" y="1692167"/>
            <a:ext cx="312420" cy="237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450" i="1" spc="-35" dirty="0">
                <a:latin typeface="Tahoma"/>
                <a:cs typeface="Tahoma"/>
              </a:rPr>
              <a:t>g</a:t>
            </a:r>
            <a:r>
              <a:rPr sz="1450" i="1" spc="-50" dirty="0">
                <a:latin typeface="Tahoma"/>
                <a:cs typeface="Tahoma"/>
              </a:rPr>
              <a:t>a</a:t>
            </a:r>
            <a:r>
              <a:rPr sz="1450" i="1" spc="-35" dirty="0">
                <a:latin typeface="Tahoma"/>
                <a:cs typeface="Tahoma"/>
              </a:rPr>
              <a:t>p</a:t>
            </a:r>
            <a:endParaRPr sz="14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23248" y="295838"/>
            <a:ext cx="8066659" cy="1004569"/>
            <a:chOff x="0" y="0"/>
            <a:chExt cx="9144000" cy="1004569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440053" cy="10041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191" y="0"/>
              <a:ext cx="851725" cy="10041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119" y="0"/>
              <a:ext cx="6481317" cy="10041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93428" y="325759"/>
            <a:ext cx="6942455" cy="63690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FFFFFF"/>
                </a:solidFill>
              </a:rPr>
              <a:t>Low-End </a:t>
            </a:r>
            <a:r>
              <a:rPr sz="4000" spc="5" dirty="0">
                <a:solidFill>
                  <a:srgbClr val="FFFFFF"/>
                </a:solidFill>
              </a:rPr>
              <a:t>of </a:t>
            </a:r>
            <a:r>
              <a:rPr sz="4000" dirty="0">
                <a:solidFill>
                  <a:srgbClr val="FFFFFF"/>
                </a:solidFill>
              </a:rPr>
              <a:t>the IEEE</a:t>
            </a:r>
            <a:r>
              <a:rPr sz="4000" spc="-10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Spectrum</a:t>
            </a:r>
            <a:endParaRPr sz="4000" dirty="0"/>
          </a:p>
        </p:txBody>
      </p:sp>
      <p:sp>
        <p:nvSpPr>
          <p:cNvPr id="42" name="object 42"/>
          <p:cNvSpPr/>
          <p:nvPr/>
        </p:nvSpPr>
        <p:spPr>
          <a:xfrm>
            <a:off x="3139172" y="1190426"/>
            <a:ext cx="7157084" cy="421005"/>
          </a:xfrm>
          <a:custGeom>
            <a:avLst/>
            <a:gdLst/>
            <a:ahLst/>
            <a:cxnLst/>
            <a:rect l="l" t="t" r="r" b="b"/>
            <a:pathLst>
              <a:path w="7157084" h="421005">
                <a:moveTo>
                  <a:pt x="0" y="12191"/>
                </a:moveTo>
                <a:lnTo>
                  <a:pt x="0" y="420624"/>
                </a:lnTo>
              </a:path>
              <a:path w="7157084" h="421005">
                <a:moveTo>
                  <a:pt x="6095" y="198120"/>
                </a:moveTo>
                <a:lnTo>
                  <a:pt x="7156704" y="198120"/>
                </a:lnTo>
              </a:path>
              <a:path w="7157084" h="421005">
                <a:moveTo>
                  <a:pt x="509016" y="103632"/>
                </a:moveTo>
                <a:lnTo>
                  <a:pt x="509016" y="316991"/>
                </a:lnTo>
              </a:path>
              <a:path w="7157084" h="421005">
                <a:moveTo>
                  <a:pt x="621791" y="140208"/>
                </a:moveTo>
                <a:lnTo>
                  <a:pt x="621791" y="268224"/>
                </a:lnTo>
              </a:path>
              <a:path w="7157084" h="421005">
                <a:moveTo>
                  <a:pt x="737615" y="140208"/>
                </a:moveTo>
                <a:lnTo>
                  <a:pt x="737615" y="268224"/>
                </a:lnTo>
              </a:path>
              <a:path w="7157084" h="421005">
                <a:moveTo>
                  <a:pt x="862583" y="140208"/>
                </a:moveTo>
                <a:lnTo>
                  <a:pt x="862583" y="280415"/>
                </a:lnTo>
              </a:path>
              <a:path w="7157084" h="421005">
                <a:moveTo>
                  <a:pt x="115823" y="140208"/>
                </a:moveTo>
                <a:lnTo>
                  <a:pt x="115823" y="268224"/>
                </a:lnTo>
              </a:path>
              <a:path w="7157084" h="421005">
                <a:moveTo>
                  <a:pt x="228600" y="140208"/>
                </a:moveTo>
                <a:lnTo>
                  <a:pt x="228600" y="268224"/>
                </a:lnTo>
              </a:path>
              <a:path w="7157084" h="421005">
                <a:moveTo>
                  <a:pt x="356616" y="140208"/>
                </a:moveTo>
                <a:lnTo>
                  <a:pt x="356616" y="280415"/>
                </a:lnTo>
              </a:path>
              <a:path w="7157084" h="421005">
                <a:moveTo>
                  <a:pt x="1014983" y="0"/>
                </a:moveTo>
                <a:lnTo>
                  <a:pt x="1014983" y="420624"/>
                </a:lnTo>
              </a:path>
              <a:path w="7157084" h="421005">
                <a:moveTo>
                  <a:pt x="2057400" y="76200"/>
                </a:moveTo>
                <a:lnTo>
                  <a:pt x="2057400" y="292608"/>
                </a:lnTo>
              </a:path>
              <a:path w="7157084" h="421005">
                <a:moveTo>
                  <a:pt x="1792224" y="140208"/>
                </a:moveTo>
                <a:lnTo>
                  <a:pt x="1792224" y="268224"/>
                </a:lnTo>
              </a:path>
              <a:path w="7157084" h="421005">
                <a:moveTo>
                  <a:pt x="1295400" y="140208"/>
                </a:moveTo>
                <a:lnTo>
                  <a:pt x="1295400" y="268224"/>
                </a:lnTo>
              </a:path>
              <a:path w="7157084" h="421005">
                <a:moveTo>
                  <a:pt x="1524000" y="128015"/>
                </a:moveTo>
                <a:lnTo>
                  <a:pt x="1524000" y="268224"/>
                </a:lnTo>
              </a:path>
              <a:path w="7157084" h="421005">
                <a:moveTo>
                  <a:pt x="2807208" y="140208"/>
                </a:moveTo>
                <a:lnTo>
                  <a:pt x="2807208" y="268224"/>
                </a:lnTo>
              </a:path>
              <a:path w="7157084" h="421005">
                <a:moveTo>
                  <a:pt x="2310384" y="140208"/>
                </a:moveTo>
                <a:lnTo>
                  <a:pt x="2310384" y="268224"/>
                </a:lnTo>
              </a:path>
              <a:path w="7157084" h="421005">
                <a:moveTo>
                  <a:pt x="2538984" y="128015"/>
                </a:moveTo>
                <a:lnTo>
                  <a:pt x="2538984" y="268224"/>
                </a:lnTo>
              </a:path>
              <a:path w="7157084" h="421005">
                <a:moveTo>
                  <a:pt x="5129784" y="76200"/>
                </a:moveTo>
                <a:lnTo>
                  <a:pt x="5129784" y="292608"/>
                </a:lnTo>
              </a:path>
              <a:path w="7157084" h="421005">
                <a:moveTo>
                  <a:pt x="3581400" y="128015"/>
                </a:moveTo>
                <a:lnTo>
                  <a:pt x="3581400" y="268224"/>
                </a:lnTo>
              </a:path>
              <a:path w="7157084" h="421005">
                <a:moveTo>
                  <a:pt x="4090416" y="128015"/>
                </a:moveTo>
                <a:lnTo>
                  <a:pt x="4090416" y="256032"/>
                </a:lnTo>
              </a:path>
              <a:path w="7157084" h="421005">
                <a:moveTo>
                  <a:pt x="4596384" y="128015"/>
                </a:moveTo>
                <a:lnTo>
                  <a:pt x="4596384" y="268224"/>
                </a:lnTo>
              </a:path>
              <a:path w="7157084" h="421005">
                <a:moveTo>
                  <a:pt x="5638800" y="140208"/>
                </a:moveTo>
                <a:lnTo>
                  <a:pt x="5638800" y="280415"/>
                </a:lnTo>
              </a:path>
              <a:path w="7157084" h="421005">
                <a:moveTo>
                  <a:pt x="6147816" y="140208"/>
                </a:moveTo>
                <a:lnTo>
                  <a:pt x="6147816" y="268224"/>
                </a:lnTo>
              </a:path>
              <a:path w="7157084" h="421005">
                <a:moveTo>
                  <a:pt x="6653783" y="140208"/>
                </a:moveTo>
                <a:lnTo>
                  <a:pt x="6653783" y="280415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287609" y="1393878"/>
            <a:ext cx="1350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450" i="1" spc="-35" dirty="0">
                <a:latin typeface="Tahoma"/>
                <a:cs typeface="Tahoma"/>
              </a:rPr>
              <a:t>denorm</a:t>
            </a:r>
            <a:r>
              <a:rPr sz="1450" i="1" spc="95" dirty="0">
                <a:latin typeface="Tahoma"/>
                <a:cs typeface="Tahoma"/>
              </a:rPr>
              <a:t> </a:t>
            </a:r>
            <a:r>
              <a:rPr sz="3600" baseline="-27777" dirty="0">
                <a:latin typeface="Tahoma"/>
                <a:cs typeface="Tahoma"/>
              </a:rPr>
              <a:t>2</a:t>
            </a:r>
            <a:r>
              <a:rPr sz="2400" baseline="-17361" dirty="0">
                <a:latin typeface="Tahoma"/>
                <a:cs typeface="Tahoma"/>
              </a:rPr>
              <a:t>-bias</a:t>
            </a:r>
            <a:endParaRPr sz="2400" baseline="-17361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96628" y="1646863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672639" y="2006221"/>
            <a:ext cx="8618855" cy="4872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6405">
              <a:spcBef>
                <a:spcPts val="95"/>
              </a:spcBef>
            </a:pPr>
            <a:r>
              <a:rPr sz="2000" spc="-5" dirty="0">
                <a:solidFill>
                  <a:srgbClr val="660066"/>
                </a:solidFill>
                <a:latin typeface="Tahoma"/>
                <a:cs typeface="Tahoma"/>
              </a:rPr>
              <a:t>normal </a:t>
            </a:r>
            <a:r>
              <a:rPr sz="2000" spc="-10" dirty="0">
                <a:solidFill>
                  <a:srgbClr val="660066"/>
                </a:solidFill>
                <a:latin typeface="Tahoma"/>
                <a:cs typeface="Tahoma"/>
              </a:rPr>
              <a:t>numbers </a:t>
            </a:r>
            <a:r>
              <a:rPr sz="2000" spc="-5" dirty="0">
                <a:solidFill>
                  <a:srgbClr val="660066"/>
                </a:solidFill>
                <a:latin typeface="Tahoma"/>
                <a:cs typeface="Tahoma"/>
              </a:rPr>
              <a:t>with hidden</a:t>
            </a:r>
            <a:r>
              <a:rPr sz="2000" spc="40" dirty="0">
                <a:solidFill>
                  <a:srgbClr val="66006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660066"/>
                </a:solidFill>
                <a:latin typeface="Tahoma"/>
                <a:cs typeface="Tahoma"/>
              </a:rPr>
              <a:t>bit</a:t>
            </a:r>
            <a:endParaRPr sz="2000" dirty="0">
              <a:latin typeface="Tahoma"/>
              <a:cs typeface="Tahoma"/>
            </a:endParaRPr>
          </a:p>
          <a:p>
            <a:pPr>
              <a:spcBef>
                <a:spcPts val="30"/>
              </a:spcBef>
            </a:pPr>
            <a:endParaRPr sz="1950" dirty="0">
              <a:latin typeface="Tahoma"/>
              <a:cs typeface="Tahoma"/>
            </a:endParaRPr>
          </a:p>
          <a:p>
            <a:pPr marL="63500"/>
            <a:r>
              <a:rPr sz="2350" spc="470" dirty="0">
                <a:solidFill>
                  <a:srgbClr val="A40020"/>
                </a:solidFill>
                <a:latin typeface="Arial"/>
                <a:cs typeface="Arial"/>
              </a:rPr>
              <a:t> </a:t>
            </a:r>
            <a:r>
              <a:rPr sz="2800" dirty="0">
                <a:solidFill>
                  <a:srgbClr val="A40020"/>
                </a:solidFill>
                <a:latin typeface="Tahoma"/>
                <a:cs typeface="Tahoma"/>
              </a:rPr>
              <a:t>“Denormalized</a:t>
            </a:r>
            <a:r>
              <a:rPr sz="2800" spc="-590" dirty="0">
                <a:solidFill>
                  <a:srgbClr val="A4002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A40020"/>
                </a:solidFill>
                <a:latin typeface="Tahoma"/>
                <a:cs typeface="Tahoma"/>
              </a:rPr>
              <a:t>Gap”</a:t>
            </a:r>
            <a:endParaRPr sz="2800" dirty="0">
              <a:latin typeface="Tahoma"/>
              <a:cs typeface="Tahoma"/>
            </a:endParaRPr>
          </a:p>
          <a:p>
            <a:pPr marL="807085" marR="216535" indent="-287020">
              <a:spcBef>
                <a:spcPts val="550"/>
              </a:spcBef>
              <a:buSzPct val="84782"/>
              <a:buFont typeface="Wingdings"/>
              <a:buChar char=""/>
              <a:tabLst>
                <a:tab pos="807720" algn="l"/>
              </a:tabLst>
            </a:pP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The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gap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between 0 and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the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next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representable normalized 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number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is much larger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than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the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gaps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between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nearby  representable</a:t>
            </a:r>
            <a:r>
              <a:rPr sz="2300" spc="-7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numbers</a:t>
            </a:r>
            <a:endParaRPr sz="2300" dirty="0">
              <a:latin typeface="Tahoma"/>
              <a:cs typeface="Tahoma"/>
            </a:endParaRPr>
          </a:p>
          <a:p>
            <a:pPr marL="807085" indent="-287020">
              <a:spcBef>
                <a:spcPts val="555"/>
              </a:spcBef>
              <a:buSzPct val="84782"/>
              <a:buFont typeface="Wingdings"/>
              <a:buChar char=""/>
              <a:tabLst>
                <a:tab pos="807720" algn="l"/>
              </a:tabLst>
            </a:pP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IEEE standard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uses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denormalized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numbers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to fill in the</a:t>
            </a:r>
            <a:r>
              <a:rPr sz="2300" spc="-13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gap,</a:t>
            </a:r>
            <a:endParaRPr sz="2300" dirty="0">
              <a:latin typeface="Tahoma"/>
              <a:cs typeface="Tahoma"/>
            </a:endParaRPr>
          </a:p>
          <a:p>
            <a:pPr marL="807085"/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making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the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distances between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numbers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near 0 more</a:t>
            </a:r>
            <a:r>
              <a:rPr sz="2300" spc="-7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alike</a:t>
            </a:r>
            <a:endParaRPr sz="2300" dirty="0">
              <a:latin typeface="Tahoma"/>
              <a:cs typeface="Tahoma"/>
            </a:endParaRPr>
          </a:p>
          <a:p>
            <a:pPr marL="1206500" lvl="1" indent="-229235">
              <a:spcBef>
                <a:spcPts val="495"/>
              </a:spcBef>
              <a:buFont typeface="Wingdings"/>
              <a:buChar char=""/>
              <a:tabLst>
                <a:tab pos="1207135" algn="l"/>
              </a:tabLst>
            </a:pPr>
            <a:r>
              <a:rPr sz="2000" spc="-5" dirty="0">
                <a:latin typeface="Tahoma"/>
                <a:cs typeface="Tahoma"/>
              </a:rPr>
              <a:t>Denormalized numbers </a:t>
            </a:r>
            <a:r>
              <a:rPr sz="2000" spc="-10" dirty="0">
                <a:latin typeface="Tahoma"/>
                <a:cs typeface="Tahoma"/>
              </a:rPr>
              <a:t>have </a:t>
            </a:r>
            <a:r>
              <a:rPr sz="2000" spc="-5" dirty="0">
                <a:latin typeface="Tahoma"/>
                <a:cs typeface="Tahoma"/>
              </a:rPr>
              <a:t>a hidden </a:t>
            </a:r>
            <a:r>
              <a:rPr sz="2000" spc="-10" dirty="0">
                <a:latin typeface="Tahoma"/>
                <a:cs typeface="Tahoma"/>
              </a:rPr>
              <a:t>“0”</a:t>
            </a:r>
            <a:r>
              <a:rPr sz="2000" spc="1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and…</a:t>
            </a:r>
            <a:endParaRPr sz="2000" dirty="0">
              <a:latin typeface="Tahoma"/>
              <a:cs typeface="Tahoma"/>
            </a:endParaRPr>
          </a:p>
          <a:p>
            <a:pPr marL="1206500" lvl="1" indent="-229235">
              <a:spcBef>
                <a:spcPts val="480"/>
              </a:spcBef>
              <a:buFont typeface="Wingdings"/>
              <a:buChar char=""/>
              <a:tabLst>
                <a:tab pos="1207135" algn="l"/>
              </a:tabLst>
            </a:pPr>
            <a:r>
              <a:rPr sz="2000" spc="-10" dirty="0">
                <a:latin typeface="Tahoma"/>
                <a:cs typeface="Tahoma"/>
              </a:rPr>
              <a:t>… </a:t>
            </a:r>
            <a:r>
              <a:rPr sz="2000" spc="-5" dirty="0">
                <a:latin typeface="Tahoma"/>
                <a:cs typeface="Tahoma"/>
              </a:rPr>
              <a:t>a </a:t>
            </a:r>
            <a:r>
              <a:rPr sz="2000" spc="-10" dirty="0">
                <a:latin typeface="Tahoma"/>
                <a:cs typeface="Tahoma"/>
              </a:rPr>
              <a:t>fixed exponent </a:t>
            </a:r>
            <a:r>
              <a:rPr sz="2000" spc="-5" dirty="0">
                <a:latin typeface="Tahoma"/>
                <a:cs typeface="Tahoma"/>
              </a:rPr>
              <a:t>of</a:t>
            </a:r>
            <a:r>
              <a:rPr sz="2000" spc="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-126</a:t>
            </a:r>
            <a:endParaRPr sz="2000" dirty="0">
              <a:latin typeface="Tahoma"/>
              <a:cs typeface="Tahoma"/>
            </a:endParaRPr>
          </a:p>
          <a:p>
            <a:pPr marL="1206500" lvl="1" indent="-229235">
              <a:spcBef>
                <a:spcPts val="484"/>
              </a:spcBef>
              <a:buFont typeface="Wingdings"/>
              <a:buChar char=""/>
              <a:tabLst>
                <a:tab pos="1207135" algn="l"/>
              </a:tabLst>
            </a:pPr>
            <a:r>
              <a:rPr sz="2000" spc="-10" dirty="0">
                <a:latin typeface="Tahoma"/>
                <a:cs typeface="Tahoma"/>
              </a:rPr>
              <a:t>X = </a:t>
            </a:r>
            <a:r>
              <a:rPr sz="2000" spc="-20" dirty="0">
                <a:latin typeface="Tahoma"/>
                <a:cs typeface="Tahoma"/>
              </a:rPr>
              <a:t>-1</a:t>
            </a:r>
            <a:r>
              <a:rPr sz="2100" i="1" spc="-30" baseline="23809" dirty="0">
                <a:latin typeface="Tahoma"/>
                <a:cs typeface="Tahoma"/>
              </a:rPr>
              <a:t>S </a:t>
            </a:r>
            <a:r>
              <a:rPr sz="2000" spc="-5" dirty="0">
                <a:latin typeface="Tahoma"/>
                <a:cs typeface="Tahoma"/>
              </a:rPr>
              <a:t>2</a:t>
            </a:r>
            <a:r>
              <a:rPr sz="2025" spc="-7" baseline="24691" dirty="0">
                <a:latin typeface="Tahoma"/>
                <a:cs typeface="Tahoma"/>
              </a:rPr>
              <a:t>-126 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b="1" spc="-10" dirty="0">
                <a:latin typeface="Tahoma"/>
                <a:cs typeface="Tahoma"/>
              </a:rPr>
              <a:t>0</a:t>
            </a:r>
            <a:r>
              <a:rPr sz="2000" spc="-10" dirty="0">
                <a:latin typeface="Tahoma"/>
                <a:cs typeface="Tahoma"/>
              </a:rPr>
              <a:t>.F)</a:t>
            </a:r>
            <a:endParaRPr sz="2000" dirty="0">
              <a:latin typeface="Tahoma"/>
              <a:cs typeface="Tahoma"/>
            </a:endParaRPr>
          </a:p>
          <a:p>
            <a:pPr>
              <a:spcBef>
                <a:spcPts val="25"/>
              </a:spcBef>
            </a:pPr>
            <a:endParaRPr sz="2050" dirty="0">
              <a:latin typeface="Tahoma"/>
              <a:cs typeface="Tahoma"/>
            </a:endParaRPr>
          </a:p>
          <a:p>
            <a:pPr marL="1435735">
              <a:lnSpc>
                <a:spcPts val="1980"/>
              </a:lnSpc>
            </a:pPr>
            <a:r>
              <a:rPr dirty="0">
                <a:latin typeface="Tahoma"/>
                <a:cs typeface="Tahoma"/>
              </a:rPr>
              <a:t>– </a:t>
            </a:r>
            <a:r>
              <a:rPr spc="-5" dirty="0">
                <a:latin typeface="Tahoma"/>
                <a:cs typeface="Tahoma"/>
              </a:rPr>
              <a:t>Zero </a:t>
            </a:r>
            <a:r>
              <a:rPr dirty="0">
                <a:latin typeface="Tahoma"/>
                <a:cs typeface="Tahoma"/>
              </a:rPr>
              <a:t>is </a:t>
            </a:r>
            <a:r>
              <a:rPr spc="-10" dirty="0">
                <a:latin typeface="Tahoma"/>
                <a:cs typeface="Tahoma"/>
              </a:rPr>
              <a:t>represented </a:t>
            </a:r>
            <a:r>
              <a:rPr spc="-5" dirty="0">
                <a:latin typeface="Tahoma"/>
                <a:cs typeface="Tahoma"/>
              </a:rPr>
              <a:t>using </a:t>
            </a:r>
            <a:r>
              <a:rPr dirty="0">
                <a:latin typeface="Tahoma"/>
                <a:cs typeface="Tahoma"/>
              </a:rPr>
              <a:t>0 for </a:t>
            </a:r>
            <a:r>
              <a:rPr spc="-5" dirty="0">
                <a:latin typeface="Tahoma"/>
                <a:cs typeface="Tahoma"/>
              </a:rPr>
              <a:t>the exponent and </a:t>
            </a:r>
            <a:r>
              <a:rPr dirty="0">
                <a:latin typeface="Tahoma"/>
                <a:cs typeface="Tahoma"/>
              </a:rPr>
              <a:t>0 for </a:t>
            </a:r>
            <a:r>
              <a:rPr spc="-5" dirty="0">
                <a:latin typeface="Tahoma"/>
                <a:cs typeface="Tahoma"/>
              </a:rPr>
              <a:t>the</a:t>
            </a:r>
            <a:r>
              <a:rPr spc="-21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mantissa.</a:t>
            </a:r>
            <a:endParaRPr dirty="0">
              <a:latin typeface="Tahoma"/>
              <a:cs typeface="Tahoma"/>
            </a:endParaRPr>
          </a:p>
          <a:p>
            <a:pPr marL="1663700">
              <a:lnSpc>
                <a:spcPts val="1980"/>
              </a:lnSpc>
            </a:pPr>
            <a:r>
              <a:rPr spc="-10" dirty="0">
                <a:latin typeface="Tahoma"/>
                <a:cs typeface="Tahoma"/>
              </a:rPr>
              <a:t>Either, </a:t>
            </a:r>
            <a:r>
              <a:rPr dirty="0">
                <a:latin typeface="Tahoma"/>
                <a:cs typeface="Tahoma"/>
              </a:rPr>
              <a:t>+0 or </a:t>
            </a:r>
            <a:r>
              <a:rPr spc="-5" dirty="0">
                <a:latin typeface="Tahoma"/>
                <a:cs typeface="Tahoma"/>
              </a:rPr>
              <a:t>-0 can </a:t>
            </a:r>
            <a:r>
              <a:rPr spc="-10" dirty="0">
                <a:latin typeface="Tahoma"/>
                <a:cs typeface="Tahoma"/>
              </a:rPr>
              <a:t>be represented, </a:t>
            </a:r>
            <a:r>
              <a:rPr spc="-15" dirty="0">
                <a:latin typeface="Tahoma"/>
                <a:cs typeface="Tahoma"/>
              </a:rPr>
              <a:t>based </a:t>
            </a:r>
            <a:r>
              <a:rPr dirty="0">
                <a:latin typeface="Tahoma"/>
                <a:cs typeface="Tahoma"/>
              </a:rPr>
              <a:t>on </a:t>
            </a:r>
            <a:r>
              <a:rPr spc="-5" dirty="0">
                <a:latin typeface="Tahoma"/>
                <a:cs typeface="Tahoma"/>
              </a:rPr>
              <a:t>the </a:t>
            </a:r>
            <a:r>
              <a:rPr spc="-10" dirty="0">
                <a:latin typeface="Tahoma"/>
                <a:cs typeface="Tahoma"/>
              </a:rPr>
              <a:t>sign</a:t>
            </a:r>
            <a:r>
              <a:rPr spc="2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bit.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82067" y="1538023"/>
            <a:ext cx="787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baseline="-16203" dirty="0">
                <a:latin typeface="Tahoma"/>
                <a:cs typeface="Tahoma"/>
              </a:rPr>
              <a:t>2</a:t>
            </a:r>
            <a:r>
              <a:rPr sz="1600" dirty="0">
                <a:latin typeface="Tahoma"/>
                <a:cs typeface="Tahoma"/>
              </a:rPr>
              <a:t>1-bias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029811" y="1538023"/>
            <a:ext cx="787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baseline="-16203" dirty="0">
                <a:latin typeface="Tahoma"/>
                <a:cs typeface="Tahoma"/>
              </a:rPr>
              <a:t>2</a:t>
            </a:r>
            <a:r>
              <a:rPr sz="1600" dirty="0">
                <a:latin typeface="Tahoma"/>
                <a:cs typeface="Tahoma"/>
              </a:rPr>
              <a:t>2-bias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122152" y="1880797"/>
            <a:ext cx="312420" cy="152400"/>
            <a:chOff x="1898904" y="1584960"/>
            <a:chExt cx="312420" cy="152400"/>
          </a:xfrm>
        </p:grpSpPr>
        <p:sp>
          <p:nvSpPr>
            <p:cNvPr id="49" name="object 49"/>
            <p:cNvSpPr/>
            <p:nvPr/>
          </p:nvSpPr>
          <p:spPr>
            <a:xfrm>
              <a:off x="1905000" y="158496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06524" y="1624584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228600" y="0"/>
                  </a:moveTo>
                  <a:lnTo>
                    <a:pt x="228600" y="76200"/>
                  </a:lnTo>
                  <a:lnTo>
                    <a:pt x="292100" y="44450"/>
                  </a:lnTo>
                  <a:lnTo>
                    <a:pt x="241300" y="44450"/>
                  </a:lnTo>
                  <a:lnTo>
                    <a:pt x="241300" y="31750"/>
                  </a:lnTo>
                  <a:lnTo>
                    <a:pt x="292100" y="31750"/>
                  </a:lnTo>
                  <a:lnTo>
                    <a:pt x="228600" y="0"/>
                  </a:lnTo>
                  <a:close/>
                </a:path>
                <a:path w="304800" h="76200">
                  <a:moveTo>
                    <a:pt x="2286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28600" y="44450"/>
                  </a:lnTo>
                  <a:lnTo>
                    <a:pt x="228600" y="31750"/>
                  </a:lnTo>
                  <a:close/>
                </a:path>
                <a:path w="304800" h="76200">
                  <a:moveTo>
                    <a:pt x="292100" y="31750"/>
                  </a:moveTo>
                  <a:lnTo>
                    <a:pt x="241300" y="31750"/>
                  </a:lnTo>
                  <a:lnTo>
                    <a:pt x="241300" y="44450"/>
                  </a:lnTo>
                  <a:lnTo>
                    <a:pt x="292100" y="44450"/>
                  </a:lnTo>
                  <a:lnTo>
                    <a:pt x="304800" y="38100"/>
                  </a:lnTo>
                  <a:lnTo>
                    <a:pt x="292100" y="3175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6187172" y="1211761"/>
            <a:ext cx="4102735" cy="433070"/>
          </a:xfrm>
          <a:custGeom>
            <a:avLst/>
            <a:gdLst/>
            <a:ahLst/>
            <a:cxnLst/>
            <a:rect l="l" t="t" r="r" b="b"/>
            <a:pathLst>
              <a:path w="4102734" h="433069">
                <a:moveTo>
                  <a:pt x="0" y="12191"/>
                </a:moveTo>
                <a:lnTo>
                  <a:pt x="0" y="432815"/>
                </a:lnTo>
              </a:path>
              <a:path w="4102734" h="433069">
                <a:moveTo>
                  <a:pt x="4102607" y="0"/>
                </a:moveTo>
                <a:lnTo>
                  <a:pt x="4102607" y="420624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9411" y="125506"/>
            <a:ext cx="7333129" cy="878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1524001" y="1004188"/>
            <a:ext cx="7617459" cy="5429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spcBef>
                <a:spcPts val="90"/>
              </a:spcBef>
              <a:tabLst>
                <a:tab pos="356870" algn="l"/>
              </a:tabLst>
            </a:pPr>
            <a:r>
              <a:rPr sz="1700" spc="320" dirty="0">
                <a:solidFill>
                  <a:srgbClr val="A40020"/>
                </a:solidFill>
                <a:latin typeface="Arial"/>
                <a:cs typeface="Arial"/>
              </a:rPr>
              <a:t>	</a:t>
            </a:r>
            <a:r>
              <a:rPr sz="2000" spc="-5" dirty="0">
                <a:solidFill>
                  <a:srgbClr val="A40020"/>
                </a:solidFill>
                <a:latin typeface="Tahoma"/>
                <a:cs typeface="Tahoma"/>
              </a:rPr>
              <a:t>It is CRUCIAL </a:t>
            </a:r>
            <a:r>
              <a:rPr sz="2000" spc="-10" dirty="0">
                <a:solidFill>
                  <a:srgbClr val="A40020"/>
                </a:solidFill>
                <a:latin typeface="Tahoma"/>
                <a:cs typeface="Tahoma"/>
              </a:rPr>
              <a:t>for computer </a:t>
            </a:r>
            <a:r>
              <a:rPr sz="2000" spc="-5" dirty="0">
                <a:solidFill>
                  <a:srgbClr val="A40020"/>
                </a:solidFill>
                <a:latin typeface="Tahoma"/>
                <a:cs typeface="Tahoma"/>
              </a:rPr>
              <a:t>scientists to </a:t>
            </a:r>
            <a:r>
              <a:rPr sz="2000" spc="-10" dirty="0">
                <a:solidFill>
                  <a:srgbClr val="A40020"/>
                </a:solidFill>
                <a:latin typeface="Tahoma"/>
                <a:cs typeface="Tahoma"/>
              </a:rPr>
              <a:t>know </a:t>
            </a:r>
            <a:r>
              <a:rPr sz="2000" spc="-5" dirty="0">
                <a:solidFill>
                  <a:srgbClr val="A40020"/>
                </a:solidFill>
                <a:latin typeface="Tahoma"/>
                <a:cs typeface="Tahoma"/>
              </a:rPr>
              <a:t>that </a:t>
            </a:r>
            <a:r>
              <a:rPr sz="2000" spc="-10" dirty="0">
                <a:solidFill>
                  <a:srgbClr val="A40020"/>
                </a:solidFill>
                <a:latin typeface="Tahoma"/>
                <a:cs typeface="Tahoma"/>
              </a:rPr>
              <a:t>Floating Point  </a:t>
            </a:r>
            <a:r>
              <a:rPr sz="2000" spc="-5" dirty="0">
                <a:solidFill>
                  <a:srgbClr val="A40020"/>
                </a:solidFill>
                <a:latin typeface="Tahoma"/>
                <a:cs typeface="Tahoma"/>
              </a:rPr>
              <a:t>arithmetic is </a:t>
            </a:r>
            <a:r>
              <a:rPr sz="2000" spc="-10" dirty="0">
                <a:solidFill>
                  <a:srgbClr val="A40020"/>
                </a:solidFill>
                <a:latin typeface="Tahoma"/>
                <a:cs typeface="Tahoma"/>
              </a:rPr>
              <a:t>NOT the </a:t>
            </a:r>
            <a:r>
              <a:rPr sz="2000" spc="-5" dirty="0">
                <a:solidFill>
                  <a:srgbClr val="A40020"/>
                </a:solidFill>
                <a:latin typeface="Tahoma"/>
                <a:cs typeface="Tahoma"/>
              </a:rPr>
              <a:t>arithmetic </a:t>
            </a:r>
            <a:r>
              <a:rPr sz="2000" spc="-10" dirty="0">
                <a:solidFill>
                  <a:srgbClr val="A40020"/>
                </a:solidFill>
                <a:latin typeface="Tahoma"/>
                <a:cs typeface="Tahoma"/>
              </a:rPr>
              <a:t>you </a:t>
            </a:r>
            <a:r>
              <a:rPr sz="2000" spc="-5" dirty="0">
                <a:solidFill>
                  <a:srgbClr val="A40020"/>
                </a:solidFill>
                <a:latin typeface="Tahoma"/>
                <a:cs typeface="Tahoma"/>
              </a:rPr>
              <a:t>learned </a:t>
            </a:r>
            <a:r>
              <a:rPr sz="2000" spc="-10" dirty="0">
                <a:solidFill>
                  <a:srgbClr val="A40020"/>
                </a:solidFill>
                <a:latin typeface="Tahoma"/>
                <a:cs typeface="Tahoma"/>
              </a:rPr>
              <a:t>since</a:t>
            </a:r>
            <a:r>
              <a:rPr sz="2000" spc="135" dirty="0">
                <a:solidFill>
                  <a:srgbClr val="A4002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A40020"/>
                </a:solidFill>
                <a:latin typeface="Tahoma"/>
                <a:cs typeface="Tahoma"/>
              </a:rPr>
              <a:t>childhood</a:t>
            </a:r>
            <a:endParaRPr sz="2000" dirty="0">
              <a:latin typeface="Tahoma"/>
              <a:cs typeface="Tahoma"/>
            </a:endParaRPr>
          </a:p>
          <a:p>
            <a:pPr>
              <a:spcBef>
                <a:spcPts val="40"/>
              </a:spcBef>
            </a:pPr>
            <a:endParaRPr sz="2750" dirty="0">
              <a:latin typeface="Tahoma"/>
              <a:cs typeface="Tahoma"/>
            </a:endParaRPr>
          </a:p>
          <a:p>
            <a:pPr marL="12700">
              <a:spcBef>
                <a:spcPts val="5"/>
              </a:spcBef>
              <a:tabLst>
                <a:tab pos="356870" algn="l"/>
              </a:tabLst>
            </a:pPr>
            <a:r>
              <a:rPr sz="1700" spc="320" dirty="0">
                <a:solidFill>
                  <a:srgbClr val="A40020"/>
                </a:solidFill>
                <a:latin typeface="Arial"/>
                <a:cs typeface="Arial"/>
              </a:rPr>
              <a:t>	</a:t>
            </a:r>
            <a:r>
              <a:rPr sz="2000" spc="-10" dirty="0">
                <a:solidFill>
                  <a:srgbClr val="A40020"/>
                </a:solidFill>
                <a:latin typeface="Tahoma"/>
                <a:cs typeface="Tahoma"/>
              </a:rPr>
              <a:t>1.0 </a:t>
            </a:r>
            <a:r>
              <a:rPr sz="2000" spc="-5" dirty="0">
                <a:solidFill>
                  <a:srgbClr val="A40020"/>
                </a:solidFill>
                <a:latin typeface="Tahoma"/>
                <a:cs typeface="Tahoma"/>
              </a:rPr>
              <a:t>is </a:t>
            </a:r>
            <a:r>
              <a:rPr sz="2000" spc="-10" dirty="0">
                <a:solidFill>
                  <a:srgbClr val="A40020"/>
                </a:solidFill>
                <a:latin typeface="Tahoma"/>
                <a:cs typeface="Tahoma"/>
              </a:rPr>
              <a:t>NOT </a:t>
            </a:r>
            <a:r>
              <a:rPr sz="2000" spc="-5" dirty="0">
                <a:solidFill>
                  <a:srgbClr val="A40020"/>
                </a:solidFill>
                <a:latin typeface="Tahoma"/>
                <a:cs typeface="Tahoma"/>
              </a:rPr>
              <a:t>EQUAL to </a:t>
            </a:r>
            <a:r>
              <a:rPr sz="2000" spc="-15" dirty="0">
                <a:solidFill>
                  <a:srgbClr val="A40020"/>
                </a:solidFill>
                <a:latin typeface="Tahoma"/>
                <a:cs typeface="Tahoma"/>
              </a:rPr>
              <a:t>10*0.1</a:t>
            </a:r>
            <a:r>
              <a:rPr sz="2000" spc="85" dirty="0">
                <a:solidFill>
                  <a:srgbClr val="A4002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A40020"/>
                </a:solidFill>
                <a:latin typeface="Tahoma"/>
                <a:cs typeface="Tahoma"/>
              </a:rPr>
              <a:t>(Why?)</a:t>
            </a:r>
            <a:endParaRPr sz="2000" dirty="0">
              <a:latin typeface="Tahoma"/>
              <a:cs typeface="Tahoma"/>
            </a:endParaRPr>
          </a:p>
          <a:p>
            <a:pPr marL="756285" indent="-287020">
              <a:spcBef>
                <a:spcPts val="440"/>
              </a:spcBef>
              <a:buSzPct val="83333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>
                <a:solidFill>
                  <a:srgbClr val="003399"/>
                </a:solidFill>
                <a:latin typeface="Tahoma"/>
                <a:cs typeface="Tahoma"/>
              </a:rPr>
              <a:t>1.0 * 10.0 == 10.0</a:t>
            </a:r>
            <a:endParaRPr dirty="0">
              <a:latin typeface="Tahoma"/>
              <a:cs typeface="Tahoma"/>
            </a:endParaRPr>
          </a:p>
          <a:p>
            <a:pPr marL="756285" indent="-287020">
              <a:spcBef>
                <a:spcPts val="434"/>
              </a:spcBef>
              <a:buSzPct val="83333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>
                <a:solidFill>
                  <a:srgbClr val="003399"/>
                </a:solidFill>
                <a:latin typeface="Tahoma"/>
                <a:cs typeface="Tahoma"/>
              </a:rPr>
              <a:t>0.1 * 10.0 </a:t>
            </a:r>
            <a:r>
              <a:rPr spc="-5" dirty="0">
                <a:solidFill>
                  <a:srgbClr val="003399"/>
                </a:solidFill>
                <a:latin typeface="Tahoma"/>
                <a:cs typeface="Tahoma"/>
              </a:rPr>
              <a:t>!=</a:t>
            </a:r>
            <a:r>
              <a:rPr spc="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003399"/>
                </a:solidFill>
                <a:latin typeface="Tahoma"/>
                <a:cs typeface="Tahoma"/>
              </a:rPr>
              <a:t>1.0</a:t>
            </a:r>
            <a:endParaRPr dirty="0">
              <a:latin typeface="Tahoma"/>
              <a:cs typeface="Tahoma"/>
            </a:endParaRPr>
          </a:p>
          <a:p>
            <a:pPr marL="756285" indent="-287020">
              <a:spcBef>
                <a:spcPts val="430"/>
              </a:spcBef>
              <a:buSzPct val="83333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>
                <a:solidFill>
                  <a:srgbClr val="003399"/>
                </a:solidFill>
                <a:latin typeface="Tahoma"/>
                <a:cs typeface="Tahoma"/>
              </a:rPr>
              <a:t>0.1 </a:t>
            </a:r>
            <a:r>
              <a:rPr spc="-10" dirty="0">
                <a:solidFill>
                  <a:srgbClr val="003399"/>
                </a:solidFill>
                <a:latin typeface="Tahoma"/>
                <a:cs typeface="Tahoma"/>
              </a:rPr>
              <a:t>decimal </a:t>
            </a:r>
            <a:r>
              <a:rPr dirty="0">
                <a:solidFill>
                  <a:srgbClr val="003399"/>
                </a:solidFill>
                <a:latin typeface="Tahoma"/>
                <a:cs typeface="Tahoma"/>
              </a:rPr>
              <a:t>== 1/16 </a:t>
            </a:r>
            <a:r>
              <a:rPr spc="-5" dirty="0">
                <a:solidFill>
                  <a:srgbClr val="003399"/>
                </a:solidFill>
                <a:latin typeface="Tahoma"/>
                <a:cs typeface="Tahoma"/>
              </a:rPr>
              <a:t>+ </a:t>
            </a:r>
            <a:r>
              <a:rPr dirty="0">
                <a:solidFill>
                  <a:srgbClr val="003399"/>
                </a:solidFill>
                <a:latin typeface="Tahoma"/>
                <a:cs typeface="Tahoma"/>
              </a:rPr>
              <a:t>1/32 </a:t>
            </a:r>
            <a:r>
              <a:rPr spc="-5" dirty="0">
                <a:solidFill>
                  <a:srgbClr val="003399"/>
                </a:solidFill>
                <a:latin typeface="Tahoma"/>
                <a:cs typeface="Tahoma"/>
              </a:rPr>
              <a:t>+ </a:t>
            </a:r>
            <a:r>
              <a:rPr dirty="0">
                <a:solidFill>
                  <a:srgbClr val="003399"/>
                </a:solidFill>
                <a:latin typeface="Tahoma"/>
                <a:cs typeface="Tahoma"/>
              </a:rPr>
              <a:t>1/256 </a:t>
            </a:r>
            <a:r>
              <a:rPr spc="-5" dirty="0">
                <a:solidFill>
                  <a:srgbClr val="003399"/>
                </a:solidFill>
                <a:latin typeface="Tahoma"/>
                <a:cs typeface="Tahoma"/>
              </a:rPr>
              <a:t>+ </a:t>
            </a:r>
            <a:r>
              <a:rPr dirty="0">
                <a:solidFill>
                  <a:srgbClr val="003399"/>
                </a:solidFill>
                <a:latin typeface="Tahoma"/>
                <a:cs typeface="Tahoma"/>
              </a:rPr>
              <a:t>1/512 </a:t>
            </a:r>
            <a:r>
              <a:rPr spc="-5" dirty="0">
                <a:solidFill>
                  <a:srgbClr val="003399"/>
                </a:solidFill>
                <a:latin typeface="Tahoma"/>
                <a:cs typeface="Tahoma"/>
              </a:rPr>
              <a:t>+ </a:t>
            </a:r>
            <a:r>
              <a:rPr dirty="0">
                <a:solidFill>
                  <a:srgbClr val="003399"/>
                </a:solidFill>
                <a:latin typeface="Tahoma"/>
                <a:cs typeface="Tahoma"/>
              </a:rPr>
              <a:t>1/4096 </a:t>
            </a:r>
            <a:r>
              <a:rPr spc="-5" dirty="0">
                <a:solidFill>
                  <a:srgbClr val="003399"/>
                </a:solidFill>
                <a:latin typeface="Tahoma"/>
                <a:cs typeface="Tahoma"/>
              </a:rPr>
              <a:t>+ </a:t>
            </a:r>
            <a:r>
              <a:rPr dirty="0">
                <a:solidFill>
                  <a:srgbClr val="003399"/>
                </a:solidFill>
                <a:latin typeface="Tahoma"/>
                <a:cs typeface="Tahoma"/>
              </a:rPr>
              <a:t>…</a:t>
            </a:r>
            <a:r>
              <a:rPr spc="5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003399"/>
                </a:solidFill>
                <a:latin typeface="Tahoma"/>
                <a:cs typeface="Tahoma"/>
              </a:rPr>
              <a:t>==</a:t>
            </a:r>
            <a:endParaRPr dirty="0">
              <a:latin typeface="Tahoma"/>
              <a:cs typeface="Tahoma"/>
            </a:endParaRPr>
          </a:p>
          <a:p>
            <a:pPr marL="1155700" lvl="1" indent="-229235">
              <a:spcBef>
                <a:spcPts val="370"/>
              </a:spcBef>
              <a:buFont typeface="Wingdings"/>
              <a:buChar char=""/>
              <a:tabLst>
                <a:tab pos="1156335" algn="l"/>
              </a:tabLst>
            </a:pPr>
            <a:r>
              <a:rPr sz="1600" spc="5" dirty="0">
                <a:latin typeface="Tahoma"/>
                <a:cs typeface="Tahoma"/>
              </a:rPr>
              <a:t>0.0 </a:t>
            </a:r>
            <a:r>
              <a:rPr sz="1600" spc="10" dirty="0">
                <a:latin typeface="Tahoma"/>
                <a:cs typeface="Tahoma"/>
              </a:rPr>
              <a:t>0011 0011 0011 0011 0011</a:t>
            </a:r>
            <a:r>
              <a:rPr sz="1600" spc="-26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…</a:t>
            </a:r>
            <a:endParaRPr sz="1600" dirty="0">
              <a:latin typeface="Tahoma"/>
              <a:cs typeface="Tahoma"/>
            </a:endParaRPr>
          </a:p>
          <a:p>
            <a:pPr marL="756285" indent="-287020">
              <a:spcBef>
                <a:spcPts val="450"/>
              </a:spcBef>
              <a:buSzPct val="83333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pc="-5" dirty="0">
                <a:solidFill>
                  <a:srgbClr val="003399"/>
                </a:solidFill>
                <a:latin typeface="Tahoma"/>
                <a:cs typeface="Tahoma"/>
              </a:rPr>
              <a:t>In </a:t>
            </a:r>
            <a:r>
              <a:rPr spc="-10" dirty="0">
                <a:solidFill>
                  <a:srgbClr val="003399"/>
                </a:solidFill>
                <a:latin typeface="Tahoma"/>
                <a:cs typeface="Tahoma"/>
              </a:rPr>
              <a:t>decimal </a:t>
            </a:r>
            <a:r>
              <a:rPr dirty="0">
                <a:solidFill>
                  <a:srgbClr val="003399"/>
                </a:solidFill>
                <a:latin typeface="Tahoma"/>
                <a:cs typeface="Tahoma"/>
              </a:rPr>
              <a:t>1/3 is a </a:t>
            </a:r>
            <a:r>
              <a:rPr spc="-10" dirty="0">
                <a:solidFill>
                  <a:srgbClr val="003399"/>
                </a:solidFill>
                <a:latin typeface="Tahoma"/>
                <a:cs typeface="Tahoma"/>
              </a:rPr>
              <a:t>repeating </a:t>
            </a:r>
            <a:r>
              <a:rPr spc="-5" dirty="0">
                <a:solidFill>
                  <a:srgbClr val="003399"/>
                </a:solidFill>
                <a:latin typeface="Tahoma"/>
                <a:cs typeface="Tahoma"/>
              </a:rPr>
              <a:t>fraction</a:t>
            </a:r>
            <a:r>
              <a:rPr spc="8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003399"/>
                </a:solidFill>
                <a:latin typeface="Tahoma"/>
                <a:cs typeface="Tahoma"/>
              </a:rPr>
              <a:t>0.333333…</a:t>
            </a:r>
            <a:endParaRPr dirty="0">
              <a:latin typeface="Tahoma"/>
              <a:cs typeface="Tahoma"/>
            </a:endParaRPr>
          </a:p>
          <a:p>
            <a:pPr marL="756285" indent="-287020">
              <a:spcBef>
                <a:spcPts val="434"/>
              </a:spcBef>
              <a:buSzPct val="83333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pc="-5" dirty="0">
                <a:solidFill>
                  <a:srgbClr val="003399"/>
                </a:solidFill>
                <a:latin typeface="Tahoma"/>
                <a:cs typeface="Tahoma"/>
              </a:rPr>
              <a:t>If you quit at some </a:t>
            </a:r>
            <a:r>
              <a:rPr spc="-10" dirty="0">
                <a:solidFill>
                  <a:srgbClr val="003399"/>
                </a:solidFill>
                <a:latin typeface="Tahoma"/>
                <a:cs typeface="Tahoma"/>
              </a:rPr>
              <a:t>fixed </a:t>
            </a:r>
            <a:r>
              <a:rPr spc="-5" dirty="0">
                <a:solidFill>
                  <a:srgbClr val="003399"/>
                </a:solidFill>
                <a:latin typeface="Tahoma"/>
                <a:cs typeface="Tahoma"/>
              </a:rPr>
              <a:t>number </a:t>
            </a:r>
            <a:r>
              <a:rPr dirty="0">
                <a:solidFill>
                  <a:srgbClr val="003399"/>
                </a:solidFill>
                <a:latin typeface="Tahoma"/>
                <a:cs typeface="Tahoma"/>
              </a:rPr>
              <a:t>of </a:t>
            </a:r>
            <a:r>
              <a:rPr spc="-10" dirty="0">
                <a:solidFill>
                  <a:srgbClr val="003399"/>
                </a:solidFill>
                <a:latin typeface="Tahoma"/>
                <a:cs typeface="Tahoma"/>
              </a:rPr>
              <a:t>digits, </a:t>
            </a:r>
            <a:r>
              <a:rPr spc="-5" dirty="0">
                <a:solidFill>
                  <a:srgbClr val="003399"/>
                </a:solidFill>
                <a:latin typeface="Tahoma"/>
                <a:cs typeface="Tahoma"/>
              </a:rPr>
              <a:t>then </a:t>
            </a:r>
            <a:r>
              <a:rPr dirty="0">
                <a:solidFill>
                  <a:srgbClr val="003399"/>
                </a:solidFill>
                <a:latin typeface="Tahoma"/>
                <a:cs typeface="Tahoma"/>
              </a:rPr>
              <a:t>3 * 1/3 </a:t>
            </a:r>
            <a:r>
              <a:rPr spc="-5" dirty="0">
                <a:solidFill>
                  <a:srgbClr val="003399"/>
                </a:solidFill>
                <a:latin typeface="Tahoma"/>
                <a:cs typeface="Tahoma"/>
              </a:rPr>
              <a:t>!=</a:t>
            </a:r>
            <a:r>
              <a:rPr spc="14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003399"/>
                </a:solidFill>
                <a:latin typeface="Tahoma"/>
                <a:cs typeface="Tahoma"/>
              </a:rPr>
              <a:t>1</a:t>
            </a:r>
            <a:endParaRPr dirty="0">
              <a:latin typeface="Tahoma"/>
              <a:cs typeface="Tahoma"/>
            </a:endParaRPr>
          </a:p>
          <a:p>
            <a:pPr>
              <a:spcBef>
                <a:spcPts val="30"/>
              </a:spcBef>
              <a:buClr>
                <a:srgbClr val="003399"/>
              </a:buClr>
              <a:buFont typeface="Wingdings"/>
              <a:buChar char=""/>
            </a:pPr>
            <a:endParaRPr sz="2750" dirty="0">
              <a:latin typeface="Tahoma"/>
              <a:cs typeface="Tahoma"/>
            </a:endParaRPr>
          </a:p>
          <a:p>
            <a:pPr marL="12700">
              <a:spcBef>
                <a:spcPts val="5"/>
              </a:spcBef>
              <a:tabLst>
                <a:tab pos="356870" algn="l"/>
              </a:tabLst>
            </a:pPr>
            <a:r>
              <a:rPr sz="1700" spc="320" dirty="0">
                <a:solidFill>
                  <a:srgbClr val="A40020"/>
                </a:solidFill>
                <a:latin typeface="Arial"/>
                <a:cs typeface="Arial"/>
              </a:rPr>
              <a:t>	</a:t>
            </a:r>
            <a:r>
              <a:rPr sz="2000" spc="-5" dirty="0">
                <a:solidFill>
                  <a:srgbClr val="A40020"/>
                </a:solidFill>
                <a:latin typeface="Tahoma"/>
                <a:cs typeface="Tahoma"/>
              </a:rPr>
              <a:t>Floating </a:t>
            </a:r>
            <a:r>
              <a:rPr sz="2000" spc="-10" dirty="0">
                <a:solidFill>
                  <a:srgbClr val="A40020"/>
                </a:solidFill>
                <a:latin typeface="Tahoma"/>
                <a:cs typeface="Tahoma"/>
              </a:rPr>
              <a:t>Point </a:t>
            </a:r>
            <a:r>
              <a:rPr sz="2000" spc="-5" dirty="0">
                <a:solidFill>
                  <a:srgbClr val="A40020"/>
                </a:solidFill>
                <a:latin typeface="Tahoma"/>
                <a:cs typeface="Tahoma"/>
              </a:rPr>
              <a:t>arithmetic </a:t>
            </a:r>
            <a:r>
              <a:rPr sz="2000" spc="-10" dirty="0">
                <a:solidFill>
                  <a:srgbClr val="A40020"/>
                </a:solidFill>
                <a:latin typeface="Tahoma"/>
                <a:cs typeface="Tahoma"/>
              </a:rPr>
              <a:t>IS NOT</a:t>
            </a:r>
            <a:r>
              <a:rPr sz="2000" spc="114" dirty="0">
                <a:solidFill>
                  <a:srgbClr val="A4002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A40020"/>
                </a:solidFill>
                <a:latin typeface="Tahoma"/>
                <a:cs typeface="Tahoma"/>
              </a:rPr>
              <a:t>associative</a:t>
            </a:r>
            <a:endParaRPr sz="2000" dirty="0">
              <a:latin typeface="Tahoma"/>
              <a:cs typeface="Tahoma"/>
            </a:endParaRPr>
          </a:p>
          <a:p>
            <a:pPr marL="756285" indent="-287020">
              <a:spcBef>
                <a:spcPts val="440"/>
              </a:spcBef>
              <a:buSzPct val="83333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>
                <a:solidFill>
                  <a:srgbClr val="003399"/>
                </a:solidFill>
                <a:latin typeface="Tahoma"/>
                <a:cs typeface="Tahoma"/>
              </a:rPr>
              <a:t>x </a:t>
            </a:r>
            <a:r>
              <a:rPr spc="-5" dirty="0">
                <a:solidFill>
                  <a:srgbClr val="003399"/>
                </a:solidFill>
                <a:latin typeface="Tahoma"/>
                <a:cs typeface="Tahoma"/>
              </a:rPr>
              <a:t>+ </a:t>
            </a:r>
            <a:r>
              <a:rPr dirty="0">
                <a:solidFill>
                  <a:srgbClr val="003399"/>
                </a:solidFill>
                <a:latin typeface="Tahoma"/>
                <a:cs typeface="Tahoma"/>
              </a:rPr>
              <a:t>(y </a:t>
            </a:r>
            <a:r>
              <a:rPr spc="-5" dirty="0">
                <a:solidFill>
                  <a:srgbClr val="003399"/>
                </a:solidFill>
                <a:latin typeface="Tahoma"/>
                <a:cs typeface="Tahoma"/>
              </a:rPr>
              <a:t>+ z) </a:t>
            </a:r>
            <a:r>
              <a:rPr dirty="0">
                <a:solidFill>
                  <a:srgbClr val="003399"/>
                </a:solidFill>
                <a:latin typeface="Tahoma"/>
                <a:cs typeface="Tahoma"/>
              </a:rPr>
              <a:t>is not </a:t>
            </a:r>
            <a:r>
              <a:rPr spc="-10" dirty="0">
                <a:solidFill>
                  <a:srgbClr val="003399"/>
                </a:solidFill>
                <a:latin typeface="Tahoma"/>
                <a:cs typeface="Tahoma"/>
              </a:rPr>
              <a:t>necessarily equal </a:t>
            </a:r>
            <a:r>
              <a:rPr spc="-5" dirty="0">
                <a:solidFill>
                  <a:srgbClr val="003399"/>
                </a:solidFill>
                <a:latin typeface="Tahoma"/>
                <a:cs typeface="Tahoma"/>
              </a:rPr>
              <a:t>to </a:t>
            </a:r>
            <a:r>
              <a:rPr dirty="0">
                <a:solidFill>
                  <a:srgbClr val="003399"/>
                </a:solidFill>
                <a:latin typeface="Tahoma"/>
                <a:cs typeface="Tahoma"/>
              </a:rPr>
              <a:t>(x </a:t>
            </a:r>
            <a:r>
              <a:rPr spc="-5" dirty="0">
                <a:solidFill>
                  <a:srgbClr val="003399"/>
                </a:solidFill>
                <a:latin typeface="Tahoma"/>
                <a:cs typeface="Tahoma"/>
              </a:rPr>
              <a:t>+ y) +</a:t>
            </a:r>
            <a:r>
              <a:rPr spc="5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003399"/>
                </a:solidFill>
                <a:latin typeface="Tahoma"/>
                <a:cs typeface="Tahoma"/>
              </a:rPr>
              <a:t>z</a:t>
            </a:r>
            <a:endParaRPr dirty="0">
              <a:latin typeface="Tahoma"/>
              <a:cs typeface="Tahoma"/>
            </a:endParaRPr>
          </a:p>
          <a:p>
            <a:pPr>
              <a:spcBef>
                <a:spcPts val="35"/>
              </a:spcBef>
              <a:buClr>
                <a:srgbClr val="003399"/>
              </a:buClr>
              <a:buFont typeface="Wingdings"/>
              <a:buChar char=""/>
            </a:pPr>
            <a:endParaRPr sz="2750" dirty="0">
              <a:latin typeface="Tahoma"/>
              <a:cs typeface="Tahoma"/>
            </a:endParaRPr>
          </a:p>
          <a:p>
            <a:pPr marL="12700">
              <a:tabLst>
                <a:tab pos="356870" algn="l"/>
              </a:tabLst>
            </a:pPr>
            <a:r>
              <a:rPr sz="1700" spc="320" dirty="0">
                <a:solidFill>
                  <a:srgbClr val="A40020"/>
                </a:solidFill>
                <a:latin typeface="Arial"/>
                <a:cs typeface="Arial"/>
              </a:rPr>
              <a:t>	</a:t>
            </a:r>
            <a:r>
              <a:rPr sz="2000" spc="-5" dirty="0">
                <a:solidFill>
                  <a:srgbClr val="A40020"/>
                </a:solidFill>
                <a:latin typeface="Tahoma"/>
                <a:cs typeface="Tahoma"/>
              </a:rPr>
              <a:t>Addition may </a:t>
            </a:r>
            <a:r>
              <a:rPr sz="2000" spc="-10" dirty="0">
                <a:solidFill>
                  <a:srgbClr val="A40020"/>
                </a:solidFill>
                <a:latin typeface="Tahoma"/>
                <a:cs typeface="Tahoma"/>
              </a:rPr>
              <a:t>not </a:t>
            </a:r>
            <a:r>
              <a:rPr sz="2000" spc="-5" dirty="0">
                <a:solidFill>
                  <a:srgbClr val="A40020"/>
                </a:solidFill>
                <a:latin typeface="Tahoma"/>
                <a:cs typeface="Tahoma"/>
              </a:rPr>
              <a:t>even </a:t>
            </a:r>
            <a:r>
              <a:rPr sz="2000" spc="-10" dirty="0">
                <a:solidFill>
                  <a:srgbClr val="A40020"/>
                </a:solidFill>
                <a:latin typeface="Tahoma"/>
                <a:cs typeface="Tahoma"/>
              </a:rPr>
              <a:t>result </a:t>
            </a:r>
            <a:r>
              <a:rPr sz="2000" spc="-5" dirty="0">
                <a:solidFill>
                  <a:srgbClr val="A40020"/>
                </a:solidFill>
                <a:latin typeface="Tahoma"/>
                <a:cs typeface="Tahoma"/>
              </a:rPr>
              <a:t>in a</a:t>
            </a:r>
            <a:r>
              <a:rPr sz="2000" spc="85" dirty="0">
                <a:solidFill>
                  <a:srgbClr val="A4002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A40020"/>
                </a:solidFill>
                <a:latin typeface="Tahoma"/>
                <a:cs typeface="Tahoma"/>
              </a:rPr>
              <a:t>change</a:t>
            </a:r>
            <a:endParaRPr sz="2000" dirty="0">
              <a:latin typeface="Tahoma"/>
              <a:cs typeface="Tahoma"/>
            </a:endParaRPr>
          </a:p>
          <a:p>
            <a:pPr marL="756285" indent="-287020">
              <a:spcBef>
                <a:spcPts val="440"/>
              </a:spcBef>
              <a:buSzPct val="83333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>
                <a:solidFill>
                  <a:srgbClr val="003399"/>
                </a:solidFill>
                <a:latin typeface="Tahoma"/>
                <a:cs typeface="Tahoma"/>
              </a:rPr>
              <a:t>(x + 1) MAY ==</a:t>
            </a:r>
            <a:r>
              <a:rPr spc="-4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003399"/>
                </a:solidFill>
                <a:latin typeface="Tahoma"/>
                <a:cs typeface="Tahoma"/>
              </a:rPr>
              <a:t>x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90352610-DC83-483F-9320-049432395179}"/>
              </a:ext>
            </a:extLst>
          </p:cNvPr>
          <p:cNvSpPr/>
          <p:nvPr/>
        </p:nvSpPr>
        <p:spPr>
          <a:xfrm>
            <a:off x="6739017" y="6413790"/>
            <a:ext cx="4166586" cy="429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sz="800" dirty="0"/>
              <a:t>Source: https://rmd.ac.in/dept/ece/Supporting_Online_%20Materials/5/CAO/unit1.pdf</a:t>
            </a:r>
            <a:endParaRPr sz="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1" y="0"/>
            <a:ext cx="5783453" cy="1004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722292" y="773663"/>
            <a:ext cx="8785225" cy="4552528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algn="just">
              <a:spcBef>
                <a:spcPts val="580"/>
              </a:spcBef>
              <a:tabLst>
                <a:tab pos="356870" algn="l"/>
              </a:tabLst>
            </a:pPr>
            <a:r>
              <a:rPr sz="17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	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Scud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Missiles get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through, 28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48260" indent="-287020" algn="just">
              <a:spcBef>
                <a:spcPts val="440"/>
              </a:spcBef>
              <a:buSzPct val="83333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1991, during the 1st Gulf War,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Patriot missile defense system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Scud 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 a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barracks,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kill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people.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due to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error when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scaled integer.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(Source: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Skeel,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"Round-off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cripples Patriot Missile",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News, 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1992.)</a:t>
            </a:r>
          </a:p>
          <a:p>
            <a:pPr marL="12700" algn="just">
              <a:spcBef>
                <a:spcPts val="475"/>
              </a:spcBef>
              <a:tabLst>
                <a:tab pos="356870" algn="l"/>
              </a:tabLst>
            </a:pPr>
            <a:r>
              <a:rPr sz="1700"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	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$7B Rocket crashes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(Ariane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130175" indent="-287020" algn="just">
              <a:spcBef>
                <a:spcPts val="445"/>
              </a:spcBef>
              <a:buSzPct val="83333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ESA Ariane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launched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4, 1996,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lasted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39 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seconds,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rocket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veered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and self-destructed.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inertial  system, produced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 to convert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64-bit 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number to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integer.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Ironically, the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was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 Ariane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4,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values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generated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u="sng" dirty="0">
                <a:uFill>
                  <a:solidFill>
                    <a:srgbClr val="00339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http://www.around.com/ariane.html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2700" algn="just">
              <a:spcBef>
                <a:spcPts val="475"/>
              </a:spcBef>
              <a:tabLst>
                <a:tab pos="356870" algn="l"/>
              </a:tabLst>
            </a:pPr>
            <a:r>
              <a:rPr sz="1700"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	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Ships and Denies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1994, Intel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shipped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Pentium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 bug.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 was due to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look-up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quotient  calculations. After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months of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denials,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adopted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no-questions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replacement 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policy, costing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$300M. 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http://www.intel.com/support/processors/pentium/fdiv/)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3">
            <a:extLst>
              <a:ext uri="{FF2B5EF4-FFF2-40B4-BE49-F238E27FC236}">
                <a16:creationId xmlns:a16="http://schemas.microsoft.com/office/drawing/2014/main" id="{FD4A23E5-1438-4B98-9C59-AF065757E396}"/>
              </a:ext>
            </a:extLst>
          </p:cNvPr>
          <p:cNvSpPr/>
          <p:nvPr/>
        </p:nvSpPr>
        <p:spPr>
          <a:xfrm>
            <a:off x="7347752" y="6067533"/>
            <a:ext cx="4166586" cy="4297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sz="800" dirty="0"/>
              <a:t>Source: https://rmd.ac.in/dept/ece/Supporting_Online_%20Materials/5/CAO/unit1.pdf</a:t>
            </a:r>
            <a:endParaRPr sz="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9144000" cy="815340"/>
            <a:chOff x="0" y="0"/>
            <a:chExt cx="9144000" cy="8153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75790" cy="8152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38072" y="0"/>
              <a:ext cx="684060" cy="8152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4375" y="0"/>
              <a:ext cx="3918077" cy="8152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68524" y="1296924"/>
            <a:ext cx="228600" cy="2286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57150">
              <a:spcBef>
                <a:spcPts val="45"/>
              </a:spcBef>
            </a:pPr>
            <a:r>
              <a:rPr sz="1400" b="1" spc="-5" dirty="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7124" y="1296924"/>
            <a:ext cx="685800" cy="228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spcBef>
                <a:spcPts val="45"/>
              </a:spcBef>
            </a:pPr>
            <a:r>
              <a:rPr sz="1400" b="1" spc="-5" dirty="0"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2923" y="1296924"/>
            <a:ext cx="1447800" cy="228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spcBef>
                <a:spcPts val="45"/>
              </a:spcBef>
            </a:pPr>
            <a:r>
              <a:rPr sz="1400" b="1" spc="-5" dirty="0">
                <a:latin typeface="Tahoma"/>
                <a:cs typeface="Tahoma"/>
              </a:rPr>
              <a:t>F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407152" y="1292353"/>
          <a:ext cx="23622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57785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F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5792723" y="2287523"/>
            <a:ext cx="1828800" cy="990600"/>
          </a:xfrm>
          <a:custGeom>
            <a:avLst/>
            <a:gdLst/>
            <a:ahLst/>
            <a:cxnLst/>
            <a:rect l="l" t="t" r="r" b="b"/>
            <a:pathLst>
              <a:path w="1828800" h="990600">
                <a:moveTo>
                  <a:pt x="0" y="165100"/>
                </a:moveTo>
                <a:lnTo>
                  <a:pt x="5897" y="121208"/>
                </a:lnTo>
                <a:lnTo>
                  <a:pt x="22540" y="81769"/>
                </a:lnTo>
                <a:lnTo>
                  <a:pt x="48355" y="48355"/>
                </a:lnTo>
                <a:lnTo>
                  <a:pt x="81769" y="22540"/>
                </a:lnTo>
                <a:lnTo>
                  <a:pt x="121208" y="5897"/>
                </a:lnTo>
                <a:lnTo>
                  <a:pt x="165100" y="0"/>
                </a:lnTo>
                <a:lnTo>
                  <a:pt x="1663700" y="0"/>
                </a:lnTo>
                <a:lnTo>
                  <a:pt x="1707591" y="5897"/>
                </a:lnTo>
                <a:lnTo>
                  <a:pt x="1747030" y="22540"/>
                </a:lnTo>
                <a:lnTo>
                  <a:pt x="1780444" y="48355"/>
                </a:lnTo>
                <a:lnTo>
                  <a:pt x="1806259" y="81769"/>
                </a:lnTo>
                <a:lnTo>
                  <a:pt x="1822902" y="121208"/>
                </a:lnTo>
                <a:lnTo>
                  <a:pt x="1828800" y="165100"/>
                </a:lnTo>
                <a:lnTo>
                  <a:pt x="1828800" y="825500"/>
                </a:lnTo>
                <a:lnTo>
                  <a:pt x="1822902" y="869391"/>
                </a:lnTo>
                <a:lnTo>
                  <a:pt x="1806259" y="908830"/>
                </a:lnTo>
                <a:lnTo>
                  <a:pt x="1780444" y="942244"/>
                </a:lnTo>
                <a:lnTo>
                  <a:pt x="1747030" y="968059"/>
                </a:lnTo>
                <a:lnTo>
                  <a:pt x="1707591" y="984702"/>
                </a:lnTo>
                <a:lnTo>
                  <a:pt x="1663700" y="990600"/>
                </a:lnTo>
                <a:lnTo>
                  <a:pt x="165100" y="990600"/>
                </a:lnTo>
                <a:lnTo>
                  <a:pt x="121208" y="984702"/>
                </a:lnTo>
                <a:lnTo>
                  <a:pt x="81769" y="968059"/>
                </a:lnTo>
                <a:lnTo>
                  <a:pt x="48355" y="942244"/>
                </a:lnTo>
                <a:lnTo>
                  <a:pt x="22540" y="908830"/>
                </a:lnTo>
                <a:lnTo>
                  <a:pt x="5897" y="869391"/>
                </a:lnTo>
                <a:lnTo>
                  <a:pt x="0" y="825500"/>
                </a:lnTo>
                <a:lnTo>
                  <a:pt x="0" y="1651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06998" y="2333701"/>
            <a:ext cx="1003935" cy="88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3600" dirty="0">
                <a:latin typeface="AoyagiKouzanFontT"/>
                <a:cs typeface="AoyagiKouzanFontT"/>
              </a:rPr>
              <a:t>×</a:t>
            </a:r>
            <a:endParaRPr sz="3600">
              <a:latin typeface="AoyagiKouzanFontT"/>
              <a:cs typeface="AoyagiKouzanFontT"/>
            </a:endParaRPr>
          </a:p>
          <a:p>
            <a:pPr algn="ctr">
              <a:spcBef>
                <a:spcPts val="65"/>
              </a:spcBef>
            </a:pPr>
            <a:r>
              <a:rPr sz="2000" spc="-5" dirty="0">
                <a:latin typeface="Tahoma"/>
                <a:cs typeface="Tahoma"/>
              </a:rPr>
              <a:t>24 by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24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62373" y="1525524"/>
            <a:ext cx="2787650" cy="2595880"/>
            <a:chOff x="2738373" y="1525524"/>
            <a:chExt cx="2787650" cy="2595880"/>
          </a:xfrm>
        </p:grpSpPr>
        <p:sp>
          <p:nvSpPr>
            <p:cNvPr id="14" name="object 14"/>
            <p:cNvSpPr/>
            <p:nvPr/>
          </p:nvSpPr>
          <p:spPr>
            <a:xfrm>
              <a:off x="2738374" y="1525523"/>
              <a:ext cx="2787650" cy="2209800"/>
            </a:xfrm>
            <a:custGeom>
              <a:avLst/>
              <a:gdLst/>
              <a:ahLst/>
              <a:cxnLst/>
              <a:rect l="l" t="t" r="r" b="b"/>
              <a:pathLst>
                <a:path w="2787650" h="2209800">
                  <a:moveTo>
                    <a:pt x="2101850" y="2133600"/>
                  </a:moveTo>
                  <a:lnTo>
                    <a:pt x="2070100" y="2133600"/>
                  </a:lnTo>
                  <a:lnTo>
                    <a:pt x="2070100" y="1752600"/>
                  </a:lnTo>
                  <a:lnTo>
                    <a:pt x="2057400" y="1752600"/>
                  </a:lnTo>
                  <a:lnTo>
                    <a:pt x="2057400" y="2133600"/>
                  </a:lnTo>
                  <a:lnTo>
                    <a:pt x="2025650" y="2133600"/>
                  </a:lnTo>
                  <a:lnTo>
                    <a:pt x="2063750" y="2209800"/>
                  </a:lnTo>
                  <a:lnTo>
                    <a:pt x="2095500" y="2146300"/>
                  </a:lnTo>
                  <a:lnTo>
                    <a:pt x="2101850" y="2133600"/>
                  </a:lnTo>
                  <a:close/>
                </a:path>
                <a:path w="2787650" h="2209800">
                  <a:moveTo>
                    <a:pt x="2178050" y="685800"/>
                  </a:moveTo>
                  <a:lnTo>
                    <a:pt x="2146300" y="685800"/>
                  </a:lnTo>
                  <a:lnTo>
                    <a:pt x="2146300" y="311150"/>
                  </a:lnTo>
                  <a:lnTo>
                    <a:pt x="2146300" y="301244"/>
                  </a:lnTo>
                  <a:lnTo>
                    <a:pt x="2143506" y="298450"/>
                  </a:lnTo>
                  <a:lnTo>
                    <a:pt x="12700" y="29845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308356"/>
                  </a:lnTo>
                  <a:lnTo>
                    <a:pt x="2794" y="311150"/>
                  </a:lnTo>
                  <a:lnTo>
                    <a:pt x="2133600" y="311150"/>
                  </a:lnTo>
                  <a:lnTo>
                    <a:pt x="2133600" y="685800"/>
                  </a:lnTo>
                  <a:lnTo>
                    <a:pt x="2101850" y="685800"/>
                  </a:lnTo>
                  <a:lnTo>
                    <a:pt x="2139950" y="762000"/>
                  </a:lnTo>
                  <a:lnTo>
                    <a:pt x="2171700" y="698500"/>
                  </a:lnTo>
                  <a:lnTo>
                    <a:pt x="2178050" y="685800"/>
                  </a:lnTo>
                  <a:close/>
                </a:path>
                <a:path w="2787650" h="2209800">
                  <a:moveTo>
                    <a:pt x="2787650" y="685800"/>
                  </a:moveTo>
                  <a:lnTo>
                    <a:pt x="2755900" y="685800"/>
                  </a:lnTo>
                  <a:lnTo>
                    <a:pt x="2755900" y="0"/>
                  </a:lnTo>
                  <a:lnTo>
                    <a:pt x="2743200" y="0"/>
                  </a:lnTo>
                  <a:lnTo>
                    <a:pt x="2743200" y="685800"/>
                  </a:lnTo>
                  <a:lnTo>
                    <a:pt x="2711450" y="685800"/>
                  </a:lnTo>
                  <a:lnTo>
                    <a:pt x="2749550" y="762000"/>
                  </a:lnTo>
                  <a:lnTo>
                    <a:pt x="2781300" y="698500"/>
                  </a:lnTo>
                  <a:lnTo>
                    <a:pt x="278765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68723" y="3735324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927100" y="0"/>
                  </a:lnTo>
                  <a:lnTo>
                    <a:pt x="951809" y="4992"/>
                  </a:lnTo>
                  <a:lnTo>
                    <a:pt x="971994" y="18605"/>
                  </a:lnTo>
                  <a:lnTo>
                    <a:pt x="985607" y="38790"/>
                  </a:lnTo>
                  <a:lnTo>
                    <a:pt x="990600" y="63500"/>
                  </a:lnTo>
                  <a:lnTo>
                    <a:pt x="990600" y="317500"/>
                  </a:lnTo>
                  <a:lnTo>
                    <a:pt x="985607" y="342209"/>
                  </a:lnTo>
                  <a:lnTo>
                    <a:pt x="971994" y="362394"/>
                  </a:lnTo>
                  <a:lnTo>
                    <a:pt x="951809" y="376007"/>
                  </a:lnTo>
                  <a:lnTo>
                    <a:pt x="9271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51346" y="3760978"/>
            <a:ext cx="6743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spc="-15" dirty="0">
                <a:latin typeface="Tahoma"/>
                <a:cs typeface="Tahoma"/>
              </a:rPr>
              <a:t>round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657793" y="1520761"/>
            <a:ext cx="4360545" cy="2405380"/>
            <a:chOff x="1133792" y="1520761"/>
            <a:chExt cx="4360545" cy="2405380"/>
          </a:xfrm>
        </p:grpSpPr>
        <p:sp>
          <p:nvSpPr>
            <p:cNvPr id="18" name="object 18"/>
            <p:cNvSpPr/>
            <p:nvPr/>
          </p:nvSpPr>
          <p:spPr>
            <a:xfrm>
              <a:off x="5259324" y="3278124"/>
              <a:ext cx="234950" cy="647700"/>
            </a:xfrm>
            <a:custGeom>
              <a:avLst/>
              <a:gdLst/>
              <a:ahLst/>
              <a:cxnLst/>
              <a:rect l="l" t="t" r="r" b="b"/>
              <a:pathLst>
                <a:path w="234950" h="647700">
                  <a:moveTo>
                    <a:pt x="76200" y="571500"/>
                  </a:moveTo>
                  <a:lnTo>
                    <a:pt x="0" y="609600"/>
                  </a:lnTo>
                  <a:lnTo>
                    <a:pt x="76200" y="647700"/>
                  </a:lnTo>
                  <a:lnTo>
                    <a:pt x="76200" y="615950"/>
                  </a:lnTo>
                  <a:lnTo>
                    <a:pt x="63500" y="615950"/>
                  </a:lnTo>
                  <a:lnTo>
                    <a:pt x="63500" y="603250"/>
                  </a:lnTo>
                  <a:lnTo>
                    <a:pt x="76200" y="603250"/>
                  </a:lnTo>
                  <a:lnTo>
                    <a:pt x="76200" y="571500"/>
                  </a:lnTo>
                  <a:close/>
                </a:path>
                <a:path w="234950" h="647700">
                  <a:moveTo>
                    <a:pt x="76200" y="603250"/>
                  </a:moveTo>
                  <a:lnTo>
                    <a:pt x="63500" y="603250"/>
                  </a:lnTo>
                  <a:lnTo>
                    <a:pt x="63500" y="615950"/>
                  </a:lnTo>
                  <a:lnTo>
                    <a:pt x="76200" y="615950"/>
                  </a:lnTo>
                  <a:lnTo>
                    <a:pt x="76200" y="603250"/>
                  </a:lnTo>
                  <a:close/>
                </a:path>
                <a:path w="234950" h="647700">
                  <a:moveTo>
                    <a:pt x="222250" y="603250"/>
                  </a:moveTo>
                  <a:lnTo>
                    <a:pt x="76200" y="603250"/>
                  </a:lnTo>
                  <a:lnTo>
                    <a:pt x="76200" y="615950"/>
                  </a:lnTo>
                  <a:lnTo>
                    <a:pt x="232155" y="615950"/>
                  </a:lnTo>
                  <a:lnTo>
                    <a:pt x="234950" y="613156"/>
                  </a:lnTo>
                  <a:lnTo>
                    <a:pt x="234950" y="609600"/>
                  </a:lnTo>
                  <a:lnTo>
                    <a:pt x="222250" y="609600"/>
                  </a:lnTo>
                  <a:lnTo>
                    <a:pt x="222250" y="603250"/>
                  </a:lnTo>
                  <a:close/>
                </a:path>
                <a:path w="234950" h="647700">
                  <a:moveTo>
                    <a:pt x="234950" y="0"/>
                  </a:moveTo>
                  <a:lnTo>
                    <a:pt x="222250" y="0"/>
                  </a:lnTo>
                  <a:lnTo>
                    <a:pt x="222250" y="609600"/>
                  </a:lnTo>
                  <a:lnTo>
                    <a:pt x="228600" y="603250"/>
                  </a:lnTo>
                  <a:lnTo>
                    <a:pt x="234950" y="603250"/>
                  </a:lnTo>
                  <a:lnTo>
                    <a:pt x="234950" y="0"/>
                  </a:lnTo>
                  <a:close/>
                </a:path>
                <a:path w="234950" h="647700">
                  <a:moveTo>
                    <a:pt x="234950" y="603250"/>
                  </a:moveTo>
                  <a:lnTo>
                    <a:pt x="228600" y="603250"/>
                  </a:lnTo>
                  <a:lnTo>
                    <a:pt x="222250" y="609600"/>
                  </a:lnTo>
                  <a:lnTo>
                    <a:pt x="234950" y="609600"/>
                  </a:lnTo>
                  <a:lnTo>
                    <a:pt x="234950" y="603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43000" y="1959864"/>
              <a:ext cx="396240" cy="673735"/>
            </a:xfrm>
            <a:custGeom>
              <a:avLst/>
              <a:gdLst/>
              <a:ahLst/>
              <a:cxnLst/>
              <a:rect l="l" t="t" r="r" b="b"/>
              <a:pathLst>
                <a:path w="396240" h="673735">
                  <a:moveTo>
                    <a:pt x="295656" y="0"/>
                  </a:moveTo>
                  <a:lnTo>
                    <a:pt x="295656" y="249936"/>
                  </a:lnTo>
                </a:path>
                <a:path w="396240" h="673735">
                  <a:moveTo>
                    <a:pt x="396240" y="262763"/>
                  </a:moveTo>
                  <a:lnTo>
                    <a:pt x="396240" y="478155"/>
                  </a:lnTo>
                  <a:lnTo>
                    <a:pt x="392175" y="520191"/>
                  </a:lnTo>
                  <a:lnTo>
                    <a:pt x="379856" y="556768"/>
                  </a:lnTo>
                  <a:lnTo>
                    <a:pt x="330708" y="607822"/>
                  </a:lnTo>
                  <a:lnTo>
                    <a:pt x="269240" y="644398"/>
                  </a:lnTo>
                  <a:lnTo>
                    <a:pt x="199644" y="673608"/>
                  </a:lnTo>
                  <a:lnTo>
                    <a:pt x="130047" y="644398"/>
                  </a:lnTo>
                  <a:lnTo>
                    <a:pt x="72669" y="604265"/>
                  </a:lnTo>
                  <a:lnTo>
                    <a:pt x="23520" y="553085"/>
                  </a:lnTo>
                  <a:lnTo>
                    <a:pt x="11239" y="520191"/>
                  </a:lnTo>
                  <a:lnTo>
                    <a:pt x="3047" y="483743"/>
                  </a:lnTo>
                  <a:lnTo>
                    <a:pt x="3047" y="259080"/>
                  </a:lnTo>
                </a:path>
                <a:path w="396240" h="673735">
                  <a:moveTo>
                    <a:pt x="3047" y="173736"/>
                  </a:moveTo>
                  <a:lnTo>
                    <a:pt x="29527" y="214630"/>
                  </a:lnTo>
                  <a:lnTo>
                    <a:pt x="66205" y="239522"/>
                  </a:lnTo>
                  <a:lnTo>
                    <a:pt x="135509" y="253746"/>
                  </a:lnTo>
                  <a:lnTo>
                    <a:pt x="198628" y="259080"/>
                  </a:lnTo>
                  <a:lnTo>
                    <a:pt x="269875" y="253746"/>
                  </a:lnTo>
                  <a:lnTo>
                    <a:pt x="327025" y="239522"/>
                  </a:lnTo>
                  <a:lnTo>
                    <a:pt x="371856" y="214630"/>
                  </a:lnTo>
                  <a:lnTo>
                    <a:pt x="388112" y="196850"/>
                  </a:lnTo>
                  <a:lnTo>
                    <a:pt x="396240" y="175513"/>
                  </a:lnTo>
                </a:path>
                <a:path w="396240" h="673735">
                  <a:moveTo>
                    <a:pt x="0" y="259080"/>
                  </a:moveTo>
                  <a:lnTo>
                    <a:pt x="26695" y="301371"/>
                  </a:lnTo>
                  <a:lnTo>
                    <a:pt x="63639" y="327151"/>
                  </a:lnTo>
                  <a:lnTo>
                    <a:pt x="133477" y="341884"/>
                  </a:lnTo>
                  <a:lnTo>
                    <a:pt x="197103" y="347472"/>
                  </a:lnTo>
                  <a:lnTo>
                    <a:pt x="268986" y="341884"/>
                  </a:lnTo>
                  <a:lnTo>
                    <a:pt x="326390" y="327151"/>
                  </a:lnTo>
                  <a:lnTo>
                    <a:pt x="371602" y="301371"/>
                  </a:lnTo>
                  <a:lnTo>
                    <a:pt x="387984" y="282956"/>
                  </a:lnTo>
                  <a:lnTo>
                    <a:pt x="396240" y="260858"/>
                  </a:lnTo>
                </a:path>
                <a:path w="396240" h="673735">
                  <a:moveTo>
                    <a:pt x="100584" y="0"/>
                  </a:moveTo>
                  <a:lnTo>
                    <a:pt x="100584" y="246887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44168" y="2633472"/>
              <a:ext cx="0" cy="109855"/>
            </a:xfrm>
            <a:custGeom>
              <a:avLst/>
              <a:gdLst/>
              <a:ahLst/>
              <a:cxnLst/>
              <a:rect l="l" t="t" r="r" b="b"/>
              <a:pathLst>
                <a:path h="109855">
                  <a:moveTo>
                    <a:pt x="0" y="109727"/>
                  </a:moveTo>
                  <a:lnTo>
                    <a:pt x="0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5108" y="1525524"/>
              <a:ext cx="2758440" cy="1600200"/>
            </a:xfrm>
            <a:custGeom>
              <a:avLst/>
              <a:gdLst/>
              <a:ahLst/>
              <a:cxnLst/>
              <a:rect l="l" t="t" r="r" b="b"/>
              <a:pathLst>
                <a:path w="2758440" h="1600200">
                  <a:moveTo>
                    <a:pt x="0" y="0"/>
                  </a:moveTo>
                  <a:lnTo>
                    <a:pt x="0" y="435863"/>
                  </a:lnTo>
                </a:path>
                <a:path w="2758440" h="1600200">
                  <a:moveTo>
                    <a:pt x="204215" y="438912"/>
                  </a:moveTo>
                  <a:lnTo>
                    <a:pt x="2758440" y="438912"/>
                  </a:lnTo>
                  <a:lnTo>
                    <a:pt x="2758440" y="0"/>
                  </a:lnTo>
                </a:path>
                <a:path w="2758440" h="1600200">
                  <a:moveTo>
                    <a:pt x="585216" y="1066800"/>
                  </a:moveTo>
                  <a:lnTo>
                    <a:pt x="1352042" y="1066800"/>
                  </a:lnTo>
                  <a:lnTo>
                    <a:pt x="1461516" y="1151001"/>
                  </a:lnTo>
                  <a:lnTo>
                    <a:pt x="1571117" y="1066800"/>
                  </a:lnTo>
                  <a:lnTo>
                    <a:pt x="2337816" y="1066800"/>
                  </a:lnTo>
                  <a:lnTo>
                    <a:pt x="1899665" y="1600200"/>
                  </a:lnTo>
                  <a:lnTo>
                    <a:pt x="1023366" y="1600200"/>
                  </a:lnTo>
                  <a:lnTo>
                    <a:pt x="585216" y="1066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63162" y="2677413"/>
            <a:ext cx="57975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9850">
              <a:spcBef>
                <a:spcPts val="90"/>
              </a:spcBef>
            </a:pPr>
            <a:r>
              <a:rPr sz="1400" spc="-15" dirty="0">
                <a:latin typeface="Tahoma"/>
                <a:cs typeface="Tahoma"/>
              </a:rPr>
              <a:t>Small  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spc="-20" dirty="0">
                <a:latin typeface="Tahoma"/>
                <a:cs typeface="Tahoma"/>
              </a:rPr>
              <a:t>DD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0" dirty="0"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40323" y="4457701"/>
            <a:ext cx="1371600" cy="497205"/>
          </a:xfrm>
          <a:custGeom>
            <a:avLst/>
            <a:gdLst/>
            <a:ahLst/>
            <a:cxnLst/>
            <a:rect l="l" t="t" r="r" b="b"/>
            <a:pathLst>
              <a:path w="1371600" h="497204">
                <a:moveTo>
                  <a:pt x="0" y="82804"/>
                </a:moveTo>
                <a:lnTo>
                  <a:pt x="6508" y="50577"/>
                </a:lnTo>
                <a:lnTo>
                  <a:pt x="24256" y="24256"/>
                </a:lnTo>
                <a:lnTo>
                  <a:pt x="50577" y="6508"/>
                </a:lnTo>
                <a:lnTo>
                  <a:pt x="82803" y="0"/>
                </a:lnTo>
                <a:lnTo>
                  <a:pt x="1288796" y="0"/>
                </a:lnTo>
                <a:lnTo>
                  <a:pt x="1321022" y="6508"/>
                </a:lnTo>
                <a:lnTo>
                  <a:pt x="1347342" y="24256"/>
                </a:lnTo>
                <a:lnTo>
                  <a:pt x="1365091" y="50577"/>
                </a:lnTo>
                <a:lnTo>
                  <a:pt x="1371600" y="82804"/>
                </a:lnTo>
                <a:lnTo>
                  <a:pt x="1371600" y="414019"/>
                </a:lnTo>
                <a:lnTo>
                  <a:pt x="1365091" y="446246"/>
                </a:lnTo>
                <a:lnTo>
                  <a:pt x="1347343" y="472566"/>
                </a:lnTo>
                <a:lnTo>
                  <a:pt x="1321022" y="490315"/>
                </a:lnTo>
                <a:lnTo>
                  <a:pt x="1288796" y="496824"/>
                </a:lnTo>
                <a:lnTo>
                  <a:pt x="82803" y="496824"/>
                </a:lnTo>
                <a:lnTo>
                  <a:pt x="50577" y="490315"/>
                </a:lnTo>
                <a:lnTo>
                  <a:pt x="24257" y="472567"/>
                </a:lnTo>
                <a:lnTo>
                  <a:pt x="6508" y="446246"/>
                </a:lnTo>
                <a:lnTo>
                  <a:pt x="0" y="414019"/>
                </a:lnTo>
                <a:lnTo>
                  <a:pt x="0" y="828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34304" y="4450208"/>
            <a:ext cx="1183005" cy="513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000" spc="-10" dirty="0">
                <a:latin typeface="Tahoma"/>
                <a:cs typeface="Tahoma"/>
              </a:rPr>
              <a:t>Mux</a:t>
            </a:r>
            <a:endParaRPr sz="2000">
              <a:latin typeface="Tahoma"/>
              <a:cs typeface="Tahoma"/>
            </a:endParaRPr>
          </a:p>
          <a:p>
            <a:pPr algn="ctr">
              <a:spcBef>
                <a:spcPts val="10"/>
              </a:spcBef>
            </a:pPr>
            <a:r>
              <a:rPr sz="1200" spc="-5" dirty="0">
                <a:latin typeface="Tahoma"/>
                <a:cs typeface="Tahoma"/>
              </a:rPr>
              <a:t>(Shift Right </a:t>
            </a:r>
            <a:r>
              <a:rPr sz="1200" dirty="0">
                <a:latin typeface="Tahoma"/>
                <a:cs typeface="Tahoma"/>
              </a:rPr>
              <a:t>by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1)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025961" y="3273361"/>
            <a:ext cx="1338580" cy="1184910"/>
            <a:chOff x="3501961" y="3273361"/>
            <a:chExt cx="1338580" cy="1184910"/>
          </a:xfrm>
        </p:grpSpPr>
        <p:sp>
          <p:nvSpPr>
            <p:cNvPr id="26" name="object 26"/>
            <p:cNvSpPr/>
            <p:nvPr/>
          </p:nvSpPr>
          <p:spPr>
            <a:xfrm>
              <a:off x="4764023" y="4116323"/>
              <a:ext cx="76200" cy="341630"/>
            </a:xfrm>
            <a:custGeom>
              <a:avLst/>
              <a:gdLst/>
              <a:ahLst/>
              <a:cxnLst/>
              <a:rect l="l" t="t" r="r" b="b"/>
              <a:pathLst>
                <a:path w="76200" h="341629">
                  <a:moveTo>
                    <a:pt x="31750" y="265175"/>
                  </a:moveTo>
                  <a:lnTo>
                    <a:pt x="0" y="265175"/>
                  </a:lnTo>
                  <a:lnTo>
                    <a:pt x="38100" y="341375"/>
                  </a:lnTo>
                  <a:lnTo>
                    <a:pt x="69850" y="277875"/>
                  </a:lnTo>
                  <a:lnTo>
                    <a:pt x="31750" y="277875"/>
                  </a:lnTo>
                  <a:lnTo>
                    <a:pt x="31750" y="265175"/>
                  </a:lnTo>
                  <a:close/>
                </a:path>
                <a:path w="76200" h="341629">
                  <a:moveTo>
                    <a:pt x="44450" y="0"/>
                  </a:moveTo>
                  <a:lnTo>
                    <a:pt x="31750" y="0"/>
                  </a:lnTo>
                  <a:lnTo>
                    <a:pt x="31750" y="277875"/>
                  </a:lnTo>
                  <a:lnTo>
                    <a:pt x="44450" y="277875"/>
                  </a:lnTo>
                  <a:lnTo>
                    <a:pt x="44450" y="0"/>
                  </a:lnTo>
                  <a:close/>
                </a:path>
                <a:path w="76200" h="341629">
                  <a:moveTo>
                    <a:pt x="76200" y="265175"/>
                  </a:moveTo>
                  <a:lnTo>
                    <a:pt x="44450" y="265175"/>
                  </a:lnTo>
                  <a:lnTo>
                    <a:pt x="44450" y="277875"/>
                  </a:lnTo>
                  <a:lnTo>
                    <a:pt x="69850" y="277875"/>
                  </a:lnTo>
                  <a:lnTo>
                    <a:pt x="76200" y="265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06723" y="3278123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381000" y="0"/>
                  </a:moveTo>
                  <a:lnTo>
                    <a:pt x="324694" y="2478"/>
                  </a:lnTo>
                  <a:lnTo>
                    <a:pt x="270955" y="9679"/>
                  </a:lnTo>
                  <a:lnTo>
                    <a:pt x="220372" y="21248"/>
                  </a:lnTo>
                  <a:lnTo>
                    <a:pt x="173533" y="36832"/>
                  </a:lnTo>
                  <a:lnTo>
                    <a:pt x="131028" y="56076"/>
                  </a:lnTo>
                  <a:lnTo>
                    <a:pt x="93446" y="78627"/>
                  </a:lnTo>
                  <a:lnTo>
                    <a:pt x="61376" y="104131"/>
                  </a:lnTo>
                  <a:lnTo>
                    <a:pt x="35408" y="132234"/>
                  </a:lnTo>
                  <a:lnTo>
                    <a:pt x="4130" y="194822"/>
                  </a:lnTo>
                  <a:lnTo>
                    <a:pt x="0" y="228600"/>
                  </a:lnTo>
                  <a:lnTo>
                    <a:pt x="4130" y="262377"/>
                  </a:lnTo>
                  <a:lnTo>
                    <a:pt x="35408" y="324965"/>
                  </a:lnTo>
                  <a:lnTo>
                    <a:pt x="61376" y="353068"/>
                  </a:lnTo>
                  <a:lnTo>
                    <a:pt x="93446" y="378572"/>
                  </a:lnTo>
                  <a:lnTo>
                    <a:pt x="131028" y="401123"/>
                  </a:lnTo>
                  <a:lnTo>
                    <a:pt x="173533" y="420367"/>
                  </a:lnTo>
                  <a:lnTo>
                    <a:pt x="220372" y="435951"/>
                  </a:lnTo>
                  <a:lnTo>
                    <a:pt x="270955" y="447520"/>
                  </a:lnTo>
                  <a:lnTo>
                    <a:pt x="324694" y="454721"/>
                  </a:lnTo>
                  <a:lnTo>
                    <a:pt x="381000" y="457200"/>
                  </a:lnTo>
                  <a:lnTo>
                    <a:pt x="437305" y="454721"/>
                  </a:lnTo>
                  <a:lnTo>
                    <a:pt x="491044" y="447520"/>
                  </a:lnTo>
                  <a:lnTo>
                    <a:pt x="541627" y="435951"/>
                  </a:lnTo>
                  <a:lnTo>
                    <a:pt x="588466" y="420367"/>
                  </a:lnTo>
                  <a:lnTo>
                    <a:pt x="630971" y="401123"/>
                  </a:lnTo>
                  <a:lnTo>
                    <a:pt x="668553" y="378572"/>
                  </a:lnTo>
                  <a:lnTo>
                    <a:pt x="700623" y="353068"/>
                  </a:lnTo>
                  <a:lnTo>
                    <a:pt x="726591" y="324965"/>
                  </a:lnTo>
                  <a:lnTo>
                    <a:pt x="757869" y="262377"/>
                  </a:lnTo>
                  <a:lnTo>
                    <a:pt x="762000" y="228600"/>
                  </a:lnTo>
                  <a:lnTo>
                    <a:pt x="757869" y="194822"/>
                  </a:lnTo>
                  <a:lnTo>
                    <a:pt x="726591" y="132234"/>
                  </a:lnTo>
                  <a:lnTo>
                    <a:pt x="700623" y="104131"/>
                  </a:lnTo>
                  <a:lnTo>
                    <a:pt x="668553" y="78627"/>
                  </a:lnTo>
                  <a:lnTo>
                    <a:pt x="630971" y="56076"/>
                  </a:lnTo>
                  <a:lnTo>
                    <a:pt x="588466" y="36832"/>
                  </a:lnTo>
                  <a:lnTo>
                    <a:pt x="541627" y="21248"/>
                  </a:lnTo>
                  <a:lnTo>
                    <a:pt x="491044" y="9679"/>
                  </a:lnTo>
                  <a:lnTo>
                    <a:pt x="437305" y="2478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06723" y="3278123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0" y="228600"/>
                  </a:moveTo>
                  <a:lnTo>
                    <a:pt x="16129" y="162582"/>
                  </a:lnTo>
                  <a:lnTo>
                    <a:pt x="61376" y="104131"/>
                  </a:lnTo>
                  <a:lnTo>
                    <a:pt x="93446" y="78627"/>
                  </a:lnTo>
                  <a:lnTo>
                    <a:pt x="131028" y="56076"/>
                  </a:lnTo>
                  <a:lnTo>
                    <a:pt x="173533" y="36832"/>
                  </a:lnTo>
                  <a:lnTo>
                    <a:pt x="220372" y="21248"/>
                  </a:lnTo>
                  <a:lnTo>
                    <a:pt x="270955" y="9679"/>
                  </a:lnTo>
                  <a:lnTo>
                    <a:pt x="324694" y="2478"/>
                  </a:lnTo>
                  <a:lnTo>
                    <a:pt x="381000" y="0"/>
                  </a:lnTo>
                  <a:lnTo>
                    <a:pt x="437305" y="2478"/>
                  </a:lnTo>
                  <a:lnTo>
                    <a:pt x="491044" y="9679"/>
                  </a:lnTo>
                  <a:lnTo>
                    <a:pt x="541627" y="21248"/>
                  </a:lnTo>
                  <a:lnTo>
                    <a:pt x="588466" y="36832"/>
                  </a:lnTo>
                  <a:lnTo>
                    <a:pt x="630971" y="56076"/>
                  </a:lnTo>
                  <a:lnTo>
                    <a:pt x="668553" y="78627"/>
                  </a:lnTo>
                  <a:lnTo>
                    <a:pt x="700623" y="104131"/>
                  </a:lnTo>
                  <a:lnTo>
                    <a:pt x="726591" y="132234"/>
                  </a:lnTo>
                  <a:lnTo>
                    <a:pt x="757869" y="194822"/>
                  </a:lnTo>
                  <a:lnTo>
                    <a:pt x="762000" y="228600"/>
                  </a:lnTo>
                  <a:lnTo>
                    <a:pt x="757869" y="262377"/>
                  </a:lnTo>
                  <a:lnTo>
                    <a:pt x="726591" y="324965"/>
                  </a:lnTo>
                  <a:lnTo>
                    <a:pt x="700623" y="353068"/>
                  </a:lnTo>
                  <a:lnTo>
                    <a:pt x="668553" y="378572"/>
                  </a:lnTo>
                  <a:lnTo>
                    <a:pt x="630971" y="401123"/>
                  </a:lnTo>
                  <a:lnTo>
                    <a:pt x="588466" y="420367"/>
                  </a:lnTo>
                  <a:lnTo>
                    <a:pt x="541627" y="435951"/>
                  </a:lnTo>
                  <a:lnTo>
                    <a:pt x="491044" y="447520"/>
                  </a:lnTo>
                  <a:lnTo>
                    <a:pt x="437305" y="454721"/>
                  </a:lnTo>
                  <a:lnTo>
                    <a:pt x="381000" y="457200"/>
                  </a:lnTo>
                  <a:lnTo>
                    <a:pt x="324694" y="454721"/>
                  </a:lnTo>
                  <a:lnTo>
                    <a:pt x="270955" y="447520"/>
                  </a:lnTo>
                  <a:lnTo>
                    <a:pt x="220372" y="435951"/>
                  </a:lnTo>
                  <a:lnTo>
                    <a:pt x="173533" y="420367"/>
                  </a:lnTo>
                  <a:lnTo>
                    <a:pt x="131028" y="401123"/>
                  </a:lnTo>
                  <a:lnTo>
                    <a:pt x="93446" y="378572"/>
                  </a:lnTo>
                  <a:lnTo>
                    <a:pt x="61376" y="353068"/>
                  </a:lnTo>
                  <a:lnTo>
                    <a:pt x="35408" y="324965"/>
                  </a:lnTo>
                  <a:lnTo>
                    <a:pt x="4130" y="262377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071618" y="3387039"/>
            <a:ext cx="67881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400" b="1" spc="-10" dirty="0">
                <a:latin typeface="Tahoma"/>
                <a:cs typeface="Tahoma"/>
              </a:rPr>
              <a:t>Control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74948" y="3354323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927100" y="0"/>
                </a:lnTo>
                <a:lnTo>
                  <a:pt x="951809" y="4992"/>
                </a:lnTo>
                <a:lnTo>
                  <a:pt x="971994" y="18605"/>
                </a:lnTo>
                <a:lnTo>
                  <a:pt x="985607" y="38790"/>
                </a:lnTo>
                <a:lnTo>
                  <a:pt x="990600" y="63500"/>
                </a:lnTo>
                <a:lnTo>
                  <a:pt x="990600" y="317500"/>
                </a:lnTo>
                <a:lnTo>
                  <a:pt x="985607" y="342209"/>
                </a:lnTo>
                <a:lnTo>
                  <a:pt x="971994" y="362394"/>
                </a:lnTo>
                <a:lnTo>
                  <a:pt x="951809" y="376007"/>
                </a:lnTo>
                <a:lnTo>
                  <a:pt x="9271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830828" y="3440379"/>
            <a:ext cx="8794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Subtract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127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71773" y="1525524"/>
            <a:ext cx="2755900" cy="2824480"/>
            <a:chOff x="1747773" y="1525524"/>
            <a:chExt cx="2755900" cy="2824480"/>
          </a:xfrm>
        </p:grpSpPr>
        <p:sp>
          <p:nvSpPr>
            <p:cNvPr id="33" name="object 33"/>
            <p:cNvSpPr/>
            <p:nvPr/>
          </p:nvSpPr>
          <p:spPr>
            <a:xfrm>
              <a:off x="2706623" y="3125724"/>
              <a:ext cx="762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47774" y="1525523"/>
              <a:ext cx="2755900" cy="1066800"/>
            </a:xfrm>
            <a:custGeom>
              <a:avLst/>
              <a:gdLst/>
              <a:ahLst/>
              <a:cxnLst/>
              <a:rect l="l" t="t" r="r" b="b"/>
              <a:pathLst>
                <a:path w="2755900" h="1066800">
                  <a:moveTo>
                    <a:pt x="501650" y="990600"/>
                  </a:moveTo>
                  <a:lnTo>
                    <a:pt x="469900" y="990600"/>
                  </a:lnTo>
                  <a:lnTo>
                    <a:pt x="469900" y="615950"/>
                  </a:lnTo>
                  <a:lnTo>
                    <a:pt x="469900" y="606044"/>
                  </a:lnTo>
                  <a:lnTo>
                    <a:pt x="467106" y="603250"/>
                  </a:lnTo>
                  <a:lnTo>
                    <a:pt x="12700" y="60325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613156"/>
                  </a:lnTo>
                  <a:lnTo>
                    <a:pt x="2794" y="615950"/>
                  </a:lnTo>
                  <a:lnTo>
                    <a:pt x="457200" y="615950"/>
                  </a:lnTo>
                  <a:lnTo>
                    <a:pt x="457200" y="990600"/>
                  </a:lnTo>
                  <a:lnTo>
                    <a:pt x="425450" y="990600"/>
                  </a:lnTo>
                  <a:lnTo>
                    <a:pt x="463550" y="1066800"/>
                  </a:lnTo>
                  <a:lnTo>
                    <a:pt x="495300" y="1003300"/>
                  </a:lnTo>
                  <a:lnTo>
                    <a:pt x="501650" y="990600"/>
                  </a:lnTo>
                  <a:close/>
                </a:path>
                <a:path w="2755900" h="1066800">
                  <a:moveTo>
                    <a:pt x="2755900" y="0"/>
                  </a:moveTo>
                  <a:lnTo>
                    <a:pt x="2743200" y="0"/>
                  </a:lnTo>
                  <a:lnTo>
                    <a:pt x="2743200" y="603250"/>
                  </a:lnTo>
                  <a:lnTo>
                    <a:pt x="1374394" y="603250"/>
                  </a:lnTo>
                  <a:lnTo>
                    <a:pt x="1371600" y="606044"/>
                  </a:lnTo>
                  <a:lnTo>
                    <a:pt x="1371600" y="990600"/>
                  </a:lnTo>
                  <a:lnTo>
                    <a:pt x="1339850" y="990600"/>
                  </a:lnTo>
                  <a:lnTo>
                    <a:pt x="1377950" y="1066800"/>
                  </a:lnTo>
                  <a:lnTo>
                    <a:pt x="1409700" y="1003300"/>
                  </a:lnTo>
                  <a:lnTo>
                    <a:pt x="1416050" y="990600"/>
                  </a:lnTo>
                  <a:lnTo>
                    <a:pt x="1384300" y="990600"/>
                  </a:lnTo>
                  <a:lnTo>
                    <a:pt x="1384300" y="615950"/>
                  </a:lnTo>
                  <a:lnTo>
                    <a:pt x="2753106" y="615950"/>
                  </a:lnTo>
                  <a:lnTo>
                    <a:pt x="2755900" y="613156"/>
                  </a:lnTo>
                  <a:lnTo>
                    <a:pt x="2755900" y="603250"/>
                  </a:lnTo>
                  <a:lnTo>
                    <a:pt x="2755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11323" y="3963924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927100" y="0"/>
                  </a:lnTo>
                  <a:lnTo>
                    <a:pt x="951809" y="4992"/>
                  </a:lnTo>
                  <a:lnTo>
                    <a:pt x="971994" y="18605"/>
                  </a:lnTo>
                  <a:lnTo>
                    <a:pt x="985607" y="38790"/>
                  </a:lnTo>
                  <a:lnTo>
                    <a:pt x="990600" y="63500"/>
                  </a:lnTo>
                  <a:lnTo>
                    <a:pt x="990600" y="317500"/>
                  </a:lnTo>
                  <a:lnTo>
                    <a:pt x="985607" y="342209"/>
                  </a:lnTo>
                  <a:lnTo>
                    <a:pt x="971994" y="362394"/>
                  </a:lnTo>
                  <a:lnTo>
                    <a:pt x="951809" y="376007"/>
                  </a:lnTo>
                  <a:lnTo>
                    <a:pt x="9271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021328" y="4050233"/>
            <a:ext cx="41655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Add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230623" y="3655060"/>
            <a:ext cx="1409700" cy="1109345"/>
            <a:chOff x="2706623" y="3655059"/>
            <a:chExt cx="1409700" cy="1109345"/>
          </a:xfrm>
        </p:grpSpPr>
        <p:sp>
          <p:nvSpPr>
            <p:cNvPr id="38" name="object 38"/>
            <p:cNvSpPr/>
            <p:nvPr/>
          </p:nvSpPr>
          <p:spPr>
            <a:xfrm>
              <a:off x="2706623" y="3735323"/>
              <a:ext cx="762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01924" y="3655059"/>
              <a:ext cx="914400" cy="1109345"/>
            </a:xfrm>
            <a:custGeom>
              <a:avLst/>
              <a:gdLst/>
              <a:ahLst/>
              <a:cxnLst/>
              <a:rect l="l" t="t" r="r" b="b"/>
              <a:pathLst>
                <a:path w="914400" h="1109345">
                  <a:moveTo>
                    <a:pt x="385826" y="8128"/>
                  </a:moveTo>
                  <a:lnTo>
                    <a:pt x="376174" y="0"/>
                  </a:lnTo>
                  <a:lnTo>
                    <a:pt x="43954" y="398665"/>
                  </a:lnTo>
                  <a:lnTo>
                    <a:pt x="19558" y="378333"/>
                  </a:lnTo>
                  <a:lnTo>
                    <a:pt x="0" y="461264"/>
                  </a:lnTo>
                  <a:lnTo>
                    <a:pt x="78092" y="427101"/>
                  </a:lnTo>
                  <a:lnTo>
                    <a:pt x="65443" y="416560"/>
                  </a:lnTo>
                  <a:lnTo>
                    <a:pt x="53721" y="406806"/>
                  </a:lnTo>
                  <a:lnTo>
                    <a:pt x="385826" y="8128"/>
                  </a:lnTo>
                  <a:close/>
                </a:path>
                <a:path w="914400" h="1109345">
                  <a:moveTo>
                    <a:pt x="914400" y="1070864"/>
                  </a:moveTo>
                  <a:lnTo>
                    <a:pt x="901700" y="1064514"/>
                  </a:lnTo>
                  <a:lnTo>
                    <a:pt x="838200" y="1032764"/>
                  </a:lnTo>
                  <a:lnTo>
                    <a:pt x="838200" y="1064514"/>
                  </a:lnTo>
                  <a:lnTo>
                    <a:pt x="692150" y="1064514"/>
                  </a:lnTo>
                  <a:lnTo>
                    <a:pt x="692150" y="80264"/>
                  </a:lnTo>
                  <a:lnTo>
                    <a:pt x="679450" y="80264"/>
                  </a:lnTo>
                  <a:lnTo>
                    <a:pt x="679450" y="1074420"/>
                  </a:lnTo>
                  <a:lnTo>
                    <a:pt x="682244" y="1077214"/>
                  </a:lnTo>
                  <a:lnTo>
                    <a:pt x="838200" y="1077214"/>
                  </a:lnTo>
                  <a:lnTo>
                    <a:pt x="838200" y="1108964"/>
                  </a:lnTo>
                  <a:lnTo>
                    <a:pt x="901700" y="1077214"/>
                  </a:lnTo>
                  <a:lnTo>
                    <a:pt x="914400" y="1070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3959351" y="5483353"/>
          <a:ext cx="23622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57785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F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object 41"/>
          <p:cNvSpPr/>
          <p:nvPr/>
        </p:nvSpPr>
        <p:spPr>
          <a:xfrm>
            <a:off x="2854198" y="2744723"/>
            <a:ext cx="3479800" cy="2743200"/>
          </a:xfrm>
          <a:custGeom>
            <a:avLst/>
            <a:gdLst/>
            <a:ahLst/>
            <a:cxnLst/>
            <a:rect l="l" t="t" r="r" b="b"/>
            <a:pathLst>
              <a:path w="3479800" h="2743200">
                <a:moveTo>
                  <a:pt x="1263650" y="2667000"/>
                </a:moveTo>
                <a:lnTo>
                  <a:pt x="1231900" y="2667000"/>
                </a:lnTo>
                <a:lnTo>
                  <a:pt x="1231900" y="1911350"/>
                </a:lnTo>
                <a:lnTo>
                  <a:pt x="1231900" y="1901444"/>
                </a:lnTo>
                <a:lnTo>
                  <a:pt x="1229106" y="1898650"/>
                </a:lnTo>
                <a:lnTo>
                  <a:pt x="12700" y="1898650"/>
                </a:lnTo>
                <a:lnTo>
                  <a:pt x="12700" y="0"/>
                </a:lnTo>
                <a:lnTo>
                  <a:pt x="0" y="0"/>
                </a:lnTo>
                <a:lnTo>
                  <a:pt x="0" y="1908556"/>
                </a:lnTo>
                <a:lnTo>
                  <a:pt x="2794" y="1911350"/>
                </a:lnTo>
                <a:lnTo>
                  <a:pt x="1219200" y="1911350"/>
                </a:lnTo>
                <a:lnTo>
                  <a:pt x="1219200" y="2667000"/>
                </a:lnTo>
                <a:lnTo>
                  <a:pt x="1187450" y="2667000"/>
                </a:lnTo>
                <a:lnTo>
                  <a:pt x="1225550" y="2743200"/>
                </a:lnTo>
                <a:lnTo>
                  <a:pt x="1257300" y="2679700"/>
                </a:lnTo>
                <a:lnTo>
                  <a:pt x="1263650" y="2667000"/>
                </a:lnTo>
                <a:close/>
              </a:path>
              <a:path w="3479800" h="2743200">
                <a:moveTo>
                  <a:pt x="1720850" y="2667000"/>
                </a:moveTo>
                <a:lnTo>
                  <a:pt x="1689100" y="2667000"/>
                </a:lnTo>
                <a:lnTo>
                  <a:pt x="1689100" y="2178050"/>
                </a:lnTo>
                <a:lnTo>
                  <a:pt x="1689100" y="2165350"/>
                </a:lnTo>
                <a:lnTo>
                  <a:pt x="1384300" y="2165350"/>
                </a:lnTo>
                <a:lnTo>
                  <a:pt x="1384300" y="1600200"/>
                </a:lnTo>
                <a:lnTo>
                  <a:pt x="1371600" y="1600200"/>
                </a:lnTo>
                <a:lnTo>
                  <a:pt x="1371600" y="2178050"/>
                </a:lnTo>
                <a:lnTo>
                  <a:pt x="1676400" y="2178050"/>
                </a:lnTo>
                <a:lnTo>
                  <a:pt x="1676400" y="2667000"/>
                </a:lnTo>
                <a:lnTo>
                  <a:pt x="1644650" y="2667000"/>
                </a:lnTo>
                <a:lnTo>
                  <a:pt x="1682750" y="2743200"/>
                </a:lnTo>
                <a:lnTo>
                  <a:pt x="1714500" y="2679700"/>
                </a:lnTo>
                <a:lnTo>
                  <a:pt x="1720850" y="2667000"/>
                </a:lnTo>
                <a:close/>
              </a:path>
              <a:path w="3479800" h="2743200">
                <a:moveTo>
                  <a:pt x="3479800" y="2209800"/>
                </a:moveTo>
                <a:lnTo>
                  <a:pt x="3467100" y="2209800"/>
                </a:lnTo>
                <a:lnTo>
                  <a:pt x="3467100" y="2468626"/>
                </a:lnTo>
                <a:lnTo>
                  <a:pt x="2743200" y="2468626"/>
                </a:lnTo>
                <a:lnTo>
                  <a:pt x="2743200" y="2667000"/>
                </a:lnTo>
                <a:lnTo>
                  <a:pt x="2711450" y="2667000"/>
                </a:lnTo>
                <a:lnTo>
                  <a:pt x="2749550" y="2743200"/>
                </a:lnTo>
                <a:lnTo>
                  <a:pt x="2781300" y="2679700"/>
                </a:lnTo>
                <a:lnTo>
                  <a:pt x="2787650" y="2667000"/>
                </a:lnTo>
                <a:lnTo>
                  <a:pt x="2755900" y="2667000"/>
                </a:lnTo>
                <a:lnTo>
                  <a:pt x="2755900" y="2481326"/>
                </a:lnTo>
                <a:lnTo>
                  <a:pt x="3479800" y="2481326"/>
                </a:lnTo>
                <a:lnTo>
                  <a:pt x="3479800" y="2468626"/>
                </a:lnTo>
                <a:lnTo>
                  <a:pt x="3479800" y="2209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121778" y="1100454"/>
            <a:ext cx="21824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CC0000"/>
                </a:solidFill>
                <a:latin typeface="Tahoma"/>
                <a:cs typeface="Tahoma"/>
              </a:rPr>
              <a:t>Step 1:</a:t>
            </a:r>
            <a:endParaRPr>
              <a:latin typeface="Tahoma"/>
              <a:cs typeface="Tahoma"/>
            </a:endParaRPr>
          </a:p>
          <a:p>
            <a:pPr marL="155575"/>
            <a:r>
              <a:rPr spc="-5" dirty="0">
                <a:latin typeface="Tahoma"/>
                <a:cs typeface="Tahoma"/>
              </a:rPr>
              <a:t>Multiply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significands</a:t>
            </a:r>
            <a:endParaRPr>
              <a:latin typeface="Tahoma"/>
              <a:cs typeface="Tahoma"/>
            </a:endParaRPr>
          </a:p>
          <a:p>
            <a:pPr marL="155575"/>
            <a:r>
              <a:rPr spc="-10" dirty="0">
                <a:latin typeface="Tahoma"/>
                <a:cs typeface="Tahoma"/>
              </a:rPr>
              <a:t>Add </a:t>
            </a:r>
            <a:r>
              <a:rPr spc="-5" dirty="0">
                <a:latin typeface="Tahoma"/>
                <a:cs typeface="Tahoma"/>
              </a:rPr>
              <a:t>exponents</a:t>
            </a:r>
            <a:endParaRPr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239632" y="2198371"/>
            <a:ext cx="19761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-5" dirty="0">
                <a:latin typeface="Tahoma"/>
                <a:cs typeface="Tahoma"/>
              </a:rPr>
              <a:t>E</a:t>
            </a:r>
            <a:r>
              <a:rPr spc="-7" baseline="-20833" dirty="0">
                <a:latin typeface="Tahoma"/>
                <a:cs typeface="Tahoma"/>
              </a:rPr>
              <a:t>R </a:t>
            </a:r>
            <a:r>
              <a:rPr spc="-5" dirty="0">
                <a:latin typeface="Tahoma"/>
                <a:cs typeface="Tahoma"/>
              </a:rPr>
              <a:t>= </a:t>
            </a:r>
            <a:r>
              <a:rPr dirty="0">
                <a:latin typeface="Tahoma"/>
                <a:cs typeface="Tahoma"/>
              </a:rPr>
              <a:t>E</a:t>
            </a:r>
            <a:r>
              <a:rPr baseline="-20833" dirty="0">
                <a:latin typeface="Tahoma"/>
                <a:cs typeface="Tahoma"/>
              </a:rPr>
              <a:t>1 </a:t>
            </a:r>
            <a:r>
              <a:rPr spc="-5" dirty="0">
                <a:latin typeface="Tahoma"/>
                <a:cs typeface="Tahoma"/>
              </a:rPr>
              <a:t>+ E</a:t>
            </a:r>
            <a:r>
              <a:rPr spc="-7" baseline="-20833" dirty="0">
                <a:latin typeface="Tahoma"/>
                <a:cs typeface="Tahoma"/>
              </a:rPr>
              <a:t>2</a:t>
            </a:r>
            <a:r>
              <a:rPr spc="217" baseline="-20833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-127</a:t>
            </a:r>
            <a:endParaRPr>
              <a:latin typeface="Tahoma"/>
              <a:cs typeface="Tahoma"/>
            </a:endParaRPr>
          </a:p>
          <a:p>
            <a:pPr marL="38100" marR="30480">
              <a:spcBef>
                <a:spcPts val="2160"/>
              </a:spcBef>
            </a:pPr>
            <a:r>
              <a:rPr spc="-5" dirty="0">
                <a:latin typeface="Tahoma"/>
                <a:cs typeface="Tahoma"/>
              </a:rPr>
              <a:t>(do </a:t>
            </a:r>
            <a:r>
              <a:rPr dirty="0">
                <a:latin typeface="Tahoma"/>
                <a:cs typeface="Tahoma"/>
              </a:rPr>
              <a:t>not </a:t>
            </a:r>
            <a:r>
              <a:rPr spc="-10" dirty="0">
                <a:latin typeface="Tahoma"/>
                <a:cs typeface="Tahoma"/>
              </a:rPr>
              <a:t>need </a:t>
            </a:r>
            <a:r>
              <a:rPr spc="-5" dirty="0">
                <a:latin typeface="Tahoma"/>
                <a:cs typeface="Tahoma"/>
              </a:rPr>
              <a:t>twice  the</a:t>
            </a:r>
            <a:r>
              <a:rPr spc="-10" dirty="0">
                <a:latin typeface="Tahoma"/>
                <a:cs typeface="Tahoma"/>
              </a:rPr>
              <a:t> bias)</a:t>
            </a:r>
            <a:endParaRPr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21777" y="3570478"/>
            <a:ext cx="237236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marR="580390" indent="-143510">
              <a:spcBef>
                <a:spcPts val="100"/>
              </a:spcBef>
            </a:pPr>
            <a:r>
              <a:rPr spc="-5" dirty="0">
                <a:solidFill>
                  <a:srgbClr val="CC0000"/>
                </a:solidFill>
                <a:latin typeface="Tahoma"/>
                <a:cs typeface="Tahoma"/>
              </a:rPr>
              <a:t>Step 2:  </a:t>
            </a:r>
            <a:r>
              <a:rPr spc="-5" dirty="0">
                <a:latin typeface="Tahoma"/>
                <a:cs typeface="Tahoma"/>
              </a:rPr>
              <a:t>Normalize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result  </a:t>
            </a:r>
            <a:r>
              <a:rPr spc="-10" dirty="0">
                <a:latin typeface="Tahoma"/>
                <a:cs typeface="Tahoma"/>
              </a:rPr>
              <a:t>(Result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endParaRPr>
              <a:latin typeface="Tahoma"/>
              <a:cs typeface="Tahoma"/>
            </a:endParaRPr>
          </a:p>
          <a:p>
            <a:pPr marL="368935"/>
            <a:r>
              <a:rPr dirty="0">
                <a:latin typeface="Tahoma"/>
                <a:cs typeface="Tahoma"/>
              </a:rPr>
              <a:t>[1,2) *[1.2) </a:t>
            </a:r>
            <a:r>
              <a:rPr spc="-5" dirty="0">
                <a:latin typeface="Tahoma"/>
                <a:cs typeface="Tahoma"/>
              </a:rPr>
              <a:t>=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[1,4)</a:t>
            </a:r>
            <a:endParaRPr>
              <a:latin typeface="Tahoma"/>
              <a:cs typeface="Tahoma"/>
            </a:endParaRPr>
          </a:p>
          <a:p>
            <a:pPr marL="225425" marR="387350"/>
            <a:r>
              <a:rPr spc="-10" dirty="0">
                <a:latin typeface="Tahoma"/>
                <a:cs typeface="Tahoma"/>
              </a:rPr>
              <a:t>at </a:t>
            </a:r>
            <a:r>
              <a:rPr spc="-5" dirty="0">
                <a:latin typeface="Tahoma"/>
                <a:cs typeface="Tahoma"/>
              </a:rPr>
              <a:t>most </a:t>
            </a:r>
            <a:r>
              <a:rPr dirty="0">
                <a:latin typeface="Tahoma"/>
                <a:cs typeface="Tahoma"/>
              </a:rPr>
              <a:t>we </a:t>
            </a:r>
            <a:r>
              <a:rPr spc="-5" dirty="0">
                <a:latin typeface="Tahoma"/>
                <a:cs typeface="Tahoma"/>
              </a:rPr>
              <a:t>shift  </a:t>
            </a:r>
            <a:r>
              <a:rPr spc="-10" dirty="0">
                <a:latin typeface="Tahoma"/>
                <a:cs typeface="Tahoma"/>
              </a:rPr>
              <a:t>right </a:t>
            </a:r>
            <a:r>
              <a:rPr dirty="0">
                <a:latin typeface="Tahoma"/>
                <a:cs typeface="Tahoma"/>
              </a:rPr>
              <a:t>one </a:t>
            </a:r>
            <a:r>
              <a:rPr spc="-5" dirty="0">
                <a:latin typeface="Tahoma"/>
                <a:cs typeface="Tahoma"/>
              </a:rPr>
              <a:t>bit, and  fix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exponent</a:t>
            </a:r>
            <a:endParaRPr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526023" y="3735323"/>
            <a:ext cx="800100" cy="539750"/>
          </a:xfrm>
          <a:custGeom>
            <a:avLst/>
            <a:gdLst/>
            <a:ahLst/>
            <a:cxnLst/>
            <a:rect l="l" t="t" r="r" b="b"/>
            <a:pathLst>
              <a:path w="800100" h="539750">
                <a:moveTo>
                  <a:pt x="44450" y="63500"/>
                </a:moveTo>
                <a:lnTo>
                  <a:pt x="31750" y="63500"/>
                </a:lnTo>
                <a:lnTo>
                  <a:pt x="31750" y="536956"/>
                </a:lnTo>
                <a:lnTo>
                  <a:pt x="34543" y="539750"/>
                </a:lnTo>
                <a:lnTo>
                  <a:pt x="800100" y="539750"/>
                </a:lnTo>
                <a:lnTo>
                  <a:pt x="800100" y="533400"/>
                </a:lnTo>
                <a:lnTo>
                  <a:pt x="44450" y="533400"/>
                </a:lnTo>
                <a:lnTo>
                  <a:pt x="38100" y="527050"/>
                </a:lnTo>
                <a:lnTo>
                  <a:pt x="44450" y="527050"/>
                </a:lnTo>
                <a:lnTo>
                  <a:pt x="44450" y="63500"/>
                </a:lnTo>
                <a:close/>
              </a:path>
              <a:path w="800100" h="539750">
                <a:moveTo>
                  <a:pt x="44450" y="527050"/>
                </a:moveTo>
                <a:lnTo>
                  <a:pt x="38100" y="527050"/>
                </a:lnTo>
                <a:lnTo>
                  <a:pt x="44450" y="533400"/>
                </a:lnTo>
                <a:lnTo>
                  <a:pt x="44450" y="527050"/>
                </a:lnTo>
                <a:close/>
              </a:path>
              <a:path w="800100" h="539750">
                <a:moveTo>
                  <a:pt x="800100" y="527050"/>
                </a:moveTo>
                <a:lnTo>
                  <a:pt x="44450" y="527050"/>
                </a:lnTo>
                <a:lnTo>
                  <a:pt x="44450" y="533400"/>
                </a:lnTo>
                <a:lnTo>
                  <a:pt x="800100" y="533400"/>
                </a:lnTo>
                <a:lnTo>
                  <a:pt x="800100" y="527050"/>
                </a:lnTo>
                <a:close/>
              </a:path>
              <a:path w="800100" h="53975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800100" h="53975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">
            <a:extLst>
              <a:ext uri="{FF2B5EF4-FFF2-40B4-BE49-F238E27FC236}">
                <a16:creationId xmlns:a16="http://schemas.microsoft.com/office/drawing/2014/main" id="{7809AFF1-C473-4B28-BF9B-F34C9FEF021F}"/>
              </a:ext>
            </a:extLst>
          </p:cNvPr>
          <p:cNvSpPr/>
          <p:nvPr/>
        </p:nvSpPr>
        <p:spPr>
          <a:xfrm>
            <a:off x="7347752" y="6067533"/>
            <a:ext cx="4166586" cy="4297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sz="800" dirty="0"/>
              <a:t>Source: https://rmd.ac.in/dept/ece/Supporting_Online_%20Materials/5/CAO/unit1.pdf</a:t>
            </a:r>
            <a:endParaRPr sz="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9144000" cy="815340"/>
            <a:chOff x="0" y="0"/>
            <a:chExt cx="9144000" cy="8153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701040"/>
            </a:xfrm>
            <a:custGeom>
              <a:avLst/>
              <a:gdLst/>
              <a:ahLst/>
              <a:cxnLst/>
              <a:rect l="l" t="t" r="r" b="b"/>
              <a:pathLst>
                <a:path w="9144000" h="701040">
                  <a:moveTo>
                    <a:pt x="914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9144000" y="701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875790" cy="8152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8072" y="0"/>
              <a:ext cx="684060" cy="8152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4375" y="0"/>
              <a:ext cx="3037078" cy="8152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94179" y="33275"/>
            <a:ext cx="4083050" cy="51244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FFFFFF"/>
                </a:solidFill>
              </a:rPr>
              <a:t>Floating-Point</a:t>
            </a:r>
            <a:r>
              <a:rPr sz="3200" spc="75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Addition</a:t>
            </a:r>
            <a:endParaRPr sz="3200"/>
          </a:p>
        </p:txBody>
      </p:sp>
      <p:sp>
        <p:nvSpPr>
          <p:cNvPr id="8" name="object 8"/>
          <p:cNvSpPr/>
          <p:nvPr/>
        </p:nvSpPr>
        <p:spPr>
          <a:xfrm>
            <a:off x="2984896" y="1187108"/>
            <a:ext cx="6573341" cy="5199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A6781CA-917C-4785-853A-126E64B077F4}"/>
              </a:ext>
            </a:extLst>
          </p:cNvPr>
          <p:cNvSpPr/>
          <p:nvPr/>
        </p:nvSpPr>
        <p:spPr>
          <a:xfrm>
            <a:off x="5510074" y="6171226"/>
            <a:ext cx="4166586" cy="4297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sz="800" dirty="0"/>
              <a:t>Source: https://rmd.ac.in/dept/ece/Supporting_Online_%20Materials/5/CAO/unit1.pdf</a:t>
            </a:r>
            <a:endParaRPr sz="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7271" y="134470"/>
            <a:ext cx="4893309" cy="1004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721225" y="827503"/>
            <a:ext cx="9027458" cy="6030497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spcBef>
                <a:spcPts val="765"/>
              </a:spcBef>
            </a:pPr>
            <a:r>
              <a:rPr sz="2350" spc="470" dirty="0">
                <a:solidFill>
                  <a:srgbClr val="A40020"/>
                </a:solidFill>
                <a:latin typeface="Arial"/>
                <a:cs typeface="Arial"/>
              </a:rPr>
              <a:t> </a:t>
            </a:r>
            <a:r>
              <a:rPr sz="2800" spc="-5" dirty="0">
                <a:solidFill>
                  <a:srgbClr val="A40020"/>
                </a:solidFill>
                <a:latin typeface="Tahoma"/>
                <a:cs typeface="Tahoma"/>
              </a:rPr>
              <a:t>Floating </a:t>
            </a:r>
            <a:r>
              <a:rPr sz="2800" spc="5" dirty="0">
                <a:solidFill>
                  <a:srgbClr val="A40020"/>
                </a:solidFill>
                <a:latin typeface="Tahoma"/>
                <a:cs typeface="Tahoma"/>
              </a:rPr>
              <a:t>point</a:t>
            </a:r>
            <a:r>
              <a:rPr sz="2800" spc="-580" dirty="0">
                <a:solidFill>
                  <a:srgbClr val="A40020"/>
                </a:solidFill>
                <a:latin typeface="Tahoma"/>
                <a:cs typeface="Tahoma"/>
              </a:rPr>
              <a:t> </a:t>
            </a:r>
            <a:r>
              <a:rPr sz="2800" spc="5" dirty="0">
                <a:solidFill>
                  <a:srgbClr val="A40020"/>
                </a:solidFill>
                <a:latin typeface="Tahoma"/>
                <a:cs typeface="Tahoma"/>
              </a:rPr>
              <a:t>“Co-processor”</a:t>
            </a:r>
            <a:endParaRPr sz="2800" dirty="0">
              <a:latin typeface="Tahoma"/>
              <a:cs typeface="Tahoma"/>
            </a:endParaRPr>
          </a:p>
          <a:p>
            <a:pPr marL="756285" indent="-287020">
              <a:spcBef>
                <a:spcPts val="545"/>
              </a:spcBef>
              <a:buSzPct val="84782"/>
              <a:buFont typeface="Wingdings"/>
              <a:buChar char=""/>
              <a:tabLst>
                <a:tab pos="756920" algn="l"/>
              </a:tabLst>
            </a:pP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32 Floating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point</a:t>
            </a:r>
            <a:r>
              <a:rPr sz="2300" spc="1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registers</a:t>
            </a:r>
            <a:endParaRPr sz="2300" dirty="0">
              <a:latin typeface="Tahoma"/>
              <a:cs typeface="Tahoma"/>
            </a:endParaRPr>
          </a:p>
          <a:p>
            <a:pPr marL="1155700" lvl="1" indent="-229235">
              <a:spcBef>
                <a:spcPts val="495"/>
              </a:spcBef>
              <a:buFont typeface="Wingdings"/>
              <a:buChar char=""/>
              <a:tabLst>
                <a:tab pos="1156335" algn="l"/>
              </a:tabLst>
            </a:pPr>
            <a:r>
              <a:rPr sz="2000" dirty="0">
                <a:latin typeface="Tahoma"/>
                <a:cs typeface="Tahoma"/>
              </a:rPr>
              <a:t>separate </a:t>
            </a:r>
            <a:r>
              <a:rPr sz="2000" spc="-10" dirty="0">
                <a:latin typeface="Tahoma"/>
                <a:cs typeface="Tahoma"/>
              </a:rPr>
              <a:t>from </a:t>
            </a:r>
            <a:r>
              <a:rPr sz="2000" spc="-5" dirty="0">
                <a:latin typeface="Tahoma"/>
                <a:cs typeface="Tahoma"/>
              </a:rPr>
              <a:t>32 general purpose</a:t>
            </a:r>
            <a:r>
              <a:rPr sz="2000" spc="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registers</a:t>
            </a:r>
            <a:endParaRPr sz="2000" dirty="0">
              <a:latin typeface="Tahoma"/>
              <a:cs typeface="Tahoma"/>
            </a:endParaRPr>
          </a:p>
          <a:p>
            <a:pPr marL="1155700" lvl="1" indent="-229235">
              <a:spcBef>
                <a:spcPts val="480"/>
              </a:spcBef>
              <a:buFont typeface="Wingdings"/>
              <a:buChar char=""/>
              <a:tabLst>
                <a:tab pos="1156335" algn="l"/>
              </a:tabLst>
            </a:pPr>
            <a:r>
              <a:rPr sz="2000" spc="-10" dirty="0">
                <a:latin typeface="Tahoma"/>
                <a:cs typeface="Tahoma"/>
              </a:rPr>
              <a:t>32 </a:t>
            </a:r>
            <a:r>
              <a:rPr sz="2000" dirty="0">
                <a:latin typeface="Tahoma"/>
                <a:cs typeface="Tahoma"/>
              </a:rPr>
              <a:t>bits </a:t>
            </a:r>
            <a:r>
              <a:rPr sz="2000" spc="-5" dirty="0">
                <a:latin typeface="Tahoma"/>
                <a:cs typeface="Tahoma"/>
              </a:rPr>
              <a:t>wide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each</a:t>
            </a:r>
            <a:endParaRPr sz="2000" dirty="0">
              <a:latin typeface="Tahoma"/>
              <a:cs typeface="Tahoma"/>
            </a:endParaRPr>
          </a:p>
          <a:p>
            <a:pPr marL="1155700" lvl="1" indent="-229235">
              <a:spcBef>
                <a:spcPts val="484"/>
              </a:spcBef>
              <a:buFont typeface="Wingdings"/>
              <a:buChar char=""/>
              <a:tabLst>
                <a:tab pos="1156335" algn="l"/>
              </a:tabLst>
            </a:pPr>
            <a:r>
              <a:rPr sz="2000" spc="-5" dirty="0">
                <a:latin typeface="Tahoma"/>
                <a:cs typeface="Tahoma"/>
              </a:rPr>
              <a:t>use </a:t>
            </a:r>
            <a:r>
              <a:rPr sz="2000" dirty="0">
                <a:latin typeface="Tahoma"/>
                <a:cs typeface="Tahoma"/>
              </a:rPr>
              <a:t>an </a:t>
            </a:r>
            <a:r>
              <a:rPr sz="2000" spc="-10" dirty="0">
                <a:latin typeface="Tahoma"/>
                <a:cs typeface="Tahoma"/>
              </a:rPr>
              <a:t>even-odd </a:t>
            </a:r>
            <a:r>
              <a:rPr sz="2000" spc="-5" dirty="0">
                <a:latin typeface="Tahoma"/>
                <a:cs typeface="Tahoma"/>
              </a:rPr>
              <a:t>pair </a:t>
            </a:r>
            <a:r>
              <a:rPr sz="2000" spc="-10" dirty="0">
                <a:latin typeface="Tahoma"/>
                <a:cs typeface="Tahoma"/>
              </a:rPr>
              <a:t>for double</a:t>
            </a:r>
            <a:r>
              <a:rPr sz="2000" spc="1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precision</a:t>
            </a:r>
            <a:endParaRPr sz="2000" dirty="0">
              <a:latin typeface="Tahoma"/>
              <a:cs typeface="Tahoma"/>
            </a:endParaRPr>
          </a:p>
          <a:p>
            <a:pPr marL="12700">
              <a:spcBef>
                <a:spcPts val="665"/>
              </a:spcBef>
            </a:pPr>
            <a:r>
              <a:rPr sz="2350" spc="470" dirty="0">
                <a:solidFill>
                  <a:srgbClr val="A40020"/>
                </a:solidFill>
                <a:latin typeface="Arial"/>
                <a:cs typeface="Arial"/>
              </a:rPr>
              <a:t></a:t>
            </a:r>
            <a:r>
              <a:rPr sz="2350" spc="-6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A40020"/>
                </a:solidFill>
                <a:latin typeface="Tahoma"/>
                <a:cs typeface="Tahoma"/>
              </a:rPr>
              <a:t>Instructions:</a:t>
            </a:r>
            <a:endParaRPr sz="2800" dirty="0">
              <a:latin typeface="Tahoma"/>
              <a:cs typeface="Tahoma"/>
            </a:endParaRPr>
          </a:p>
          <a:p>
            <a:pPr marL="756285" indent="-287020">
              <a:spcBef>
                <a:spcPts val="550"/>
              </a:spcBef>
              <a:buSzPct val="84782"/>
              <a:buFont typeface="Wingdings"/>
              <a:buChar char=""/>
              <a:tabLst>
                <a:tab pos="756920" algn="l"/>
                <a:tab pos="2756535" algn="l"/>
              </a:tabLst>
            </a:pP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add.d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fd,</a:t>
            </a:r>
            <a:r>
              <a:rPr sz="2300" spc="5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fs,</a:t>
            </a:r>
            <a:r>
              <a:rPr sz="2300" spc="-1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ft	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#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fd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= fs +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ft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in double</a:t>
            </a:r>
            <a:r>
              <a:rPr sz="2300" spc="-1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precision</a:t>
            </a:r>
            <a:endParaRPr sz="2300" dirty="0">
              <a:latin typeface="Tahoma"/>
              <a:cs typeface="Tahoma"/>
            </a:endParaRPr>
          </a:p>
          <a:p>
            <a:pPr marL="756285" indent="-287020">
              <a:spcBef>
                <a:spcPts val="555"/>
              </a:spcBef>
              <a:buSzPct val="84782"/>
              <a:buFont typeface="Wingdings"/>
              <a:buChar char=""/>
              <a:tabLst>
                <a:tab pos="756920" algn="l"/>
                <a:tab pos="2756535" algn="l"/>
              </a:tabLst>
            </a:pP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add.s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fd,</a:t>
            </a:r>
            <a:r>
              <a:rPr sz="2300" spc="4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fs,</a:t>
            </a:r>
            <a:r>
              <a:rPr sz="2300" spc="1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ft	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#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fd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=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fs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+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ft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in single</a:t>
            </a:r>
            <a:r>
              <a:rPr sz="2300" spc="-2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precision</a:t>
            </a:r>
            <a:endParaRPr sz="2300" dirty="0">
              <a:latin typeface="Tahoma"/>
              <a:cs typeface="Tahoma"/>
            </a:endParaRPr>
          </a:p>
          <a:p>
            <a:pPr marL="756285" indent="-287020">
              <a:spcBef>
                <a:spcPts val="550"/>
              </a:spcBef>
              <a:buSzPct val="84782"/>
              <a:buFont typeface="Wingdings"/>
              <a:buChar char=""/>
              <a:tabLst>
                <a:tab pos="756920" algn="l"/>
              </a:tabLst>
            </a:pP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sub.d, sub.s, mul.d, mul.s, div.d, div.s,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abs.d,</a:t>
            </a:r>
            <a:r>
              <a:rPr sz="2300" spc="2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abs.s</a:t>
            </a:r>
            <a:endParaRPr sz="2300" dirty="0">
              <a:latin typeface="Tahoma"/>
              <a:cs typeface="Tahoma"/>
            </a:endParaRPr>
          </a:p>
          <a:p>
            <a:pPr marL="756285" indent="-287020">
              <a:spcBef>
                <a:spcPts val="555"/>
              </a:spcBef>
              <a:buSzPct val="84782"/>
              <a:buFont typeface="Wingdings"/>
              <a:buChar char=""/>
              <a:tabLst>
                <a:tab pos="756920" algn="l"/>
                <a:tab pos="2756535" algn="l"/>
              </a:tabLst>
            </a:pP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l.d fd,</a:t>
            </a:r>
            <a:r>
              <a:rPr sz="2300" spc="2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address	#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load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a double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from</a:t>
            </a:r>
            <a:r>
              <a:rPr sz="2300" spc="-2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address</a:t>
            </a:r>
            <a:endParaRPr sz="2300" dirty="0">
              <a:latin typeface="Tahoma"/>
              <a:cs typeface="Tahoma"/>
            </a:endParaRPr>
          </a:p>
          <a:p>
            <a:pPr marL="756285" indent="-287020">
              <a:spcBef>
                <a:spcPts val="555"/>
              </a:spcBef>
              <a:buSzPct val="84782"/>
              <a:buFont typeface="Wingdings"/>
              <a:buChar char=""/>
              <a:tabLst>
                <a:tab pos="756920" algn="l"/>
              </a:tabLst>
            </a:pP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l.s,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s.d,</a:t>
            </a:r>
            <a:r>
              <a:rPr sz="2300" spc="2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s.s</a:t>
            </a:r>
            <a:endParaRPr sz="2300" dirty="0">
              <a:latin typeface="Tahoma"/>
              <a:cs typeface="Tahoma"/>
            </a:endParaRPr>
          </a:p>
          <a:p>
            <a:pPr marL="756285" indent="-287020">
              <a:spcBef>
                <a:spcPts val="555"/>
              </a:spcBef>
              <a:buSzPct val="84782"/>
              <a:buFont typeface="Wingdings"/>
              <a:buChar char=""/>
              <a:tabLst>
                <a:tab pos="756920" algn="l"/>
              </a:tabLst>
            </a:pP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Conversion</a:t>
            </a:r>
            <a:r>
              <a:rPr sz="2300" spc="-4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instructions</a:t>
            </a:r>
            <a:endParaRPr sz="2300" dirty="0">
              <a:latin typeface="Tahoma"/>
              <a:cs typeface="Tahoma"/>
            </a:endParaRPr>
          </a:p>
          <a:p>
            <a:pPr marL="756285" indent="-287020">
              <a:spcBef>
                <a:spcPts val="550"/>
              </a:spcBef>
              <a:buSzPct val="84782"/>
              <a:buFont typeface="Wingdings"/>
              <a:buChar char=""/>
              <a:tabLst>
                <a:tab pos="756920" algn="l"/>
              </a:tabLst>
            </a:pP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Compare</a:t>
            </a:r>
            <a:r>
              <a:rPr sz="2300" spc="-2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instructions</a:t>
            </a:r>
            <a:endParaRPr sz="2300" dirty="0">
              <a:latin typeface="Tahoma"/>
              <a:cs typeface="Tahoma"/>
            </a:endParaRPr>
          </a:p>
          <a:p>
            <a:pPr marL="756285" indent="-287020">
              <a:spcBef>
                <a:spcPts val="555"/>
              </a:spcBef>
              <a:buSzPct val="84782"/>
              <a:buFont typeface="Wingdings"/>
              <a:buChar char=""/>
              <a:tabLst>
                <a:tab pos="756920" algn="l"/>
              </a:tabLst>
            </a:pP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Branch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(bc1t,</a:t>
            </a:r>
            <a:r>
              <a:rPr sz="2300" spc="-1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bc1f)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41" name="object 3">
            <a:extLst>
              <a:ext uri="{FF2B5EF4-FFF2-40B4-BE49-F238E27FC236}">
                <a16:creationId xmlns:a16="http://schemas.microsoft.com/office/drawing/2014/main" id="{1C693663-2119-4ABF-9BB8-02400AB6F611}"/>
              </a:ext>
            </a:extLst>
          </p:cNvPr>
          <p:cNvSpPr/>
          <p:nvPr/>
        </p:nvSpPr>
        <p:spPr>
          <a:xfrm>
            <a:off x="7516427" y="6431686"/>
            <a:ext cx="4166586" cy="429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sz="800" dirty="0"/>
              <a:t>Source: https://rmd.ac.in/dept/ece/Supporting_Online_%20Materials/5/CAO/unit1.pdf</a:t>
            </a:r>
            <a:endParaRPr sz="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1738312" y="1136015"/>
            <a:ext cx="8715375" cy="458597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spcBef>
                <a:spcPts val="765"/>
              </a:spcBef>
            </a:pPr>
            <a:r>
              <a:rPr sz="2350" spc="470" dirty="0">
                <a:solidFill>
                  <a:srgbClr val="A40020"/>
                </a:solidFill>
                <a:latin typeface="Arial"/>
                <a:cs typeface="Arial"/>
              </a:rPr>
              <a:t> </a:t>
            </a:r>
            <a:r>
              <a:rPr sz="2800" dirty="0">
                <a:solidFill>
                  <a:srgbClr val="A40020"/>
                </a:solidFill>
                <a:latin typeface="Tahoma"/>
                <a:cs typeface="Tahoma"/>
              </a:rPr>
              <a:t>From bits to</a:t>
            </a:r>
            <a:r>
              <a:rPr sz="2800" spc="-580" dirty="0">
                <a:solidFill>
                  <a:srgbClr val="A40020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A40020"/>
                </a:solidFill>
                <a:latin typeface="Tahoma"/>
                <a:cs typeface="Tahoma"/>
              </a:rPr>
              <a:t>numbers:</a:t>
            </a:r>
            <a:endParaRPr sz="2800" dirty="0">
              <a:latin typeface="Tahoma"/>
              <a:cs typeface="Tahoma"/>
            </a:endParaRPr>
          </a:p>
          <a:p>
            <a:pPr marL="756285" indent="-287020">
              <a:spcBef>
                <a:spcPts val="545"/>
              </a:spcBef>
              <a:buSzPct val="84782"/>
              <a:buFont typeface="Wingdings"/>
              <a:buChar char=""/>
              <a:tabLst>
                <a:tab pos="756920" algn="l"/>
              </a:tabLst>
            </a:pP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Computer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arithmetic is constrained by limited</a:t>
            </a:r>
            <a:r>
              <a:rPr sz="2300" spc="-8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precision</a:t>
            </a:r>
            <a:endParaRPr sz="2300" dirty="0">
              <a:latin typeface="Tahoma"/>
              <a:cs typeface="Tahoma"/>
            </a:endParaRPr>
          </a:p>
          <a:p>
            <a:pPr marL="756285" indent="-287020">
              <a:spcBef>
                <a:spcPts val="555"/>
              </a:spcBef>
              <a:buSzPct val="84782"/>
              <a:buFont typeface="Wingdings"/>
              <a:buChar char=""/>
              <a:tabLst>
                <a:tab pos="756920" algn="l"/>
              </a:tabLst>
            </a:pP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Bit patterns have no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inherent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meaning but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standards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do exist</a:t>
            </a:r>
            <a:endParaRPr sz="2300" dirty="0">
              <a:latin typeface="Tahoma"/>
              <a:cs typeface="Tahoma"/>
            </a:endParaRPr>
          </a:p>
          <a:p>
            <a:pPr marL="1155700" lvl="1" indent="-229235">
              <a:spcBef>
                <a:spcPts val="495"/>
              </a:spcBef>
              <a:buFont typeface="Wingdings"/>
              <a:buChar char=""/>
              <a:tabLst>
                <a:tab pos="1156335" algn="l"/>
              </a:tabLst>
            </a:pPr>
            <a:r>
              <a:rPr sz="2000" dirty="0">
                <a:latin typeface="Tahoma"/>
                <a:cs typeface="Tahoma"/>
              </a:rPr>
              <a:t>two’s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complement</a:t>
            </a:r>
            <a:endParaRPr sz="2000" dirty="0">
              <a:latin typeface="Tahoma"/>
              <a:cs typeface="Tahoma"/>
            </a:endParaRPr>
          </a:p>
          <a:p>
            <a:pPr marL="1155700" lvl="1" indent="-229235">
              <a:spcBef>
                <a:spcPts val="480"/>
              </a:spcBef>
              <a:buFont typeface="Wingdings"/>
              <a:buChar char=""/>
              <a:tabLst>
                <a:tab pos="1156335" algn="l"/>
              </a:tabLst>
            </a:pPr>
            <a:r>
              <a:rPr sz="2000" spc="-5" dirty="0">
                <a:latin typeface="Tahoma"/>
                <a:cs typeface="Tahoma"/>
              </a:rPr>
              <a:t>IEEE </a:t>
            </a:r>
            <a:r>
              <a:rPr sz="2000" spc="-10" dirty="0">
                <a:latin typeface="Tahoma"/>
                <a:cs typeface="Tahoma"/>
              </a:rPr>
              <a:t>754 </a:t>
            </a:r>
            <a:r>
              <a:rPr sz="2000" spc="-5" dirty="0">
                <a:latin typeface="Tahoma"/>
                <a:cs typeface="Tahoma"/>
              </a:rPr>
              <a:t>floating</a:t>
            </a:r>
            <a:r>
              <a:rPr sz="2000" spc="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point</a:t>
            </a:r>
            <a:endParaRPr sz="2000" dirty="0">
              <a:latin typeface="Tahoma"/>
              <a:cs typeface="Tahoma"/>
            </a:endParaRPr>
          </a:p>
          <a:p>
            <a:pPr marL="756285" indent="-287020">
              <a:spcBef>
                <a:spcPts val="545"/>
              </a:spcBef>
              <a:buSzPct val="84782"/>
              <a:buFont typeface="Wingdings"/>
              <a:buChar char=""/>
              <a:tabLst>
                <a:tab pos="756920" algn="l"/>
                <a:tab pos="5636260" algn="l"/>
              </a:tabLst>
            </a:pP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Instructions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determine</a:t>
            </a:r>
            <a:r>
              <a:rPr sz="2300" spc="-2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“meaning”</a:t>
            </a:r>
            <a:r>
              <a:rPr sz="2300" spc="-2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of	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the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bit</a:t>
            </a:r>
            <a:r>
              <a:rPr sz="2300" spc="1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patterns</a:t>
            </a:r>
            <a:endParaRPr sz="2300" dirty="0">
              <a:latin typeface="Tahoma"/>
              <a:cs typeface="Tahoma"/>
            </a:endParaRPr>
          </a:p>
          <a:p>
            <a:pPr marL="12700">
              <a:spcBef>
                <a:spcPts val="675"/>
              </a:spcBef>
            </a:pPr>
            <a:r>
              <a:rPr sz="2350" spc="475" dirty="0">
                <a:solidFill>
                  <a:srgbClr val="A40020"/>
                </a:solidFill>
                <a:latin typeface="Arial"/>
                <a:cs typeface="Arial"/>
              </a:rPr>
              <a:t> </a:t>
            </a:r>
            <a:r>
              <a:rPr sz="2800" dirty="0">
                <a:solidFill>
                  <a:srgbClr val="A40020"/>
                </a:solidFill>
                <a:latin typeface="Tahoma"/>
                <a:cs typeface="Tahoma"/>
              </a:rPr>
              <a:t>Performance </a:t>
            </a:r>
            <a:r>
              <a:rPr sz="2800" spc="-5" dirty="0">
                <a:solidFill>
                  <a:srgbClr val="A40020"/>
                </a:solidFill>
                <a:latin typeface="Tahoma"/>
                <a:cs typeface="Tahoma"/>
              </a:rPr>
              <a:t>and</a:t>
            </a:r>
            <a:r>
              <a:rPr sz="2800" spc="-565" dirty="0">
                <a:solidFill>
                  <a:srgbClr val="A4002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A40020"/>
                </a:solidFill>
                <a:latin typeface="Tahoma"/>
                <a:cs typeface="Tahoma"/>
              </a:rPr>
              <a:t>accuracy</a:t>
            </a:r>
            <a:endParaRPr sz="2800" dirty="0">
              <a:latin typeface="Tahoma"/>
              <a:cs typeface="Tahoma"/>
            </a:endParaRPr>
          </a:p>
          <a:p>
            <a:pPr marL="756285" indent="-287020">
              <a:spcBef>
                <a:spcPts val="550"/>
              </a:spcBef>
              <a:buSzPct val="84782"/>
              <a:buFont typeface="Wingdings"/>
              <a:buChar char=""/>
              <a:tabLst>
                <a:tab pos="756920" algn="l"/>
              </a:tabLst>
            </a:pP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…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are important so there are many complexities in</a:t>
            </a:r>
            <a:r>
              <a:rPr sz="2300" spc="-3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real</a:t>
            </a:r>
            <a:endParaRPr sz="2300" dirty="0">
              <a:latin typeface="Tahoma"/>
              <a:cs typeface="Tahoma"/>
            </a:endParaRPr>
          </a:p>
          <a:p>
            <a:pPr marL="756285"/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machines (i.e., algorithms and</a:t>
            </a:r>
            <a:r>
              <a:rPr sz="2300" spc="-3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implementation).</a:t>
            </a:r>
            <a:endParaRPr sz="2300" dirty="0">
              <a:latin typeface="Tahoma"/>
              <a:cs typeface="Tahoma"/>
            </a:endParaRPr>
          </a:p>
          <a:p>
            <a:pPr marL="756285" indent="-287020">
              <a:spcBef>
                <a:spcPts val="555"/>
              </a:spcBef>
              <a:buSzPct val="84782"/>
              <a:buFont typeface="Wingdings"/>
              <a:buChar char=""/>
              <a:tabLst>
                <a:tab pos="756920" algn="l"/>
              </a:tabLst>
            </a:pP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Accurate numerical computing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requires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methods</a:t>
            </a:r>
            <a:r>
              <a:rPr sz="2300" spc="-12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quite</a:t>
            </a:r>
            <a:endParaRPr sz="2300" dirty="0">
              <a:latin typeface="Tahoma"/>
              <a:cs typeface="Tahoma"/>
            </a:endParaRPr>
          </a:p>
          <a:p>
            <a:pPr marL="756285"/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different from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those of the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math you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learned in grade</a:t>
            </a:r>
            <a:r>
              <a:rPr sz="2300" spc="-5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school.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2FF034FD-2350-4C09-839E-53429EB4D787}"/>
              </a:ext>
            </a:extLst>
          </p:cNvPr>
          <p:cNvSpPr/>
          <p:nvPr/>
        </p:nvSpPr>
        <p:spPr>
          <a:xfrm>
            <a:off x="7347752" y="6067533"/>
            <a:ext cx="4166586" cy="429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sz="800" dirty="0"/>
              <a:t>Source: https://rmd.ac.in/dept/ece/Supporting_Online_%20Materials/5/CAO/unit1.pdf</a:t>
            </a:r>
            <a:endParaRPr sz="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09" y="1622612"/>
            <a:ext cx="11349317" cy="2644588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Discussed about Floating Point arithmetic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Discussed about MIPS floating point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514A40-F4C0-3B72-92F2-CA704821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09" y="984630"/>
            <a:ext cx="11183471" cy="858368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02A8D-2B50-177B-EC6E-80BCD8C808F8}"/>
              </a:ext>
            </a:extLst>
          </p:cNvPr>
          <p:cNvSpPr txBox="1">
            <a:spLocks/>
          </p:cNvSpPr>
          <p:nvPr/>
        </p:nvSpPr>
        <p:spPr>
          <a:xfrm>
            <a:off x="403408" y="4091268"/>
            <a:ext cx="11183471" cy="858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Assessment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B9A315-E456-5AB7-37E9-6394B8115673}"/>
              </a:ext>
            </a:extLst>
          </p:cNvPr>
          <p:cNvSpPr txBox="1">
            <a:spLocks/>
          </p:cNvSpPr>
          <p:nvPr/>
        </p:nvSpPr>
        <p:spPr>
          <a:xfrm>
            <a:off x="403408" y="4818061"/>
            <a:ext cx="11349317" cy="1425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Q1. The twos complement integer division algorithm is known as the restoring method because the value in the A register must be restored following unsuccessful subtraction. A slightly more complex approach, known as no restoring, avoids the unnecessary subtraction and addition. Propose an algorithm for this latter approach.</a:t>
            </a:r>
          </a:p>
        </p:txBody>
      </p:sp>
    </p:spTree>
    <p:extLst>
      <p:ext uri="{BB962C8B-B14F-4D97-AF65-F5344CB8AC3E}">
        <p14:creationId xmlns:p14="http://schemas.microsoft.com/office/powerpoint/2010/main" val="19514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0"/>
            <a:ext cx="10515600" cy="1352282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&amp; Architecture: Course Objectives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4095" y="1146220"/>
            <a:ext cx="11075831" cy="534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course is to introduce principles of computer organization and the basic architectural concepts.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begins with basic organization, design, and programming of a simple digital computer and introduces simple register transfer language to specify various computer operations.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include computer arithmetic, instruction set design, microprogrammed control unit, pipelining and vector processing, memory organization and I/O systems, and multiprocessors.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familiarize Students with the detailed Architectures of a Central Processing Unit.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 different types of serial communication techniques.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5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0166" y="351468"/>
            <a:ext cx="1112551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</a:t>
            </a: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0497" y="1170835"/>
            <a:ext cx="8880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55E2FE-46B0-12E1-A9C2-7E842F641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080553"/>
              </p:ext>
            </p:extLst>
          </p:nvPr>
        </p:nvGraphicFramePr>
        <p:xfrm>
          <a:off x="393700" y="1725805"/>
          <a:ext cx="11441985" cy="459552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82270">
                  <a:extLst>
                    <a:ext uri="{9D8B030D-6E8A-4147-A177-3AD203B41FA5}">
                      <a16:colId xmlns:a16="http://schemas.microsoft.com/office/drawing/2014/main" val="663356417"/>
                    </a:ext>
                  </a:extLst>
                </a:gridCol>
                <a:gridCol w="10859715">
                  <a:extLst>
                    <a:ext uri="{9D8B030D-6E8A-4147-A177-3AD203B41FA5}">
                      <a16:colId xmlns:a16="http://schemas.microsoft.com/office/drawing/2014/main" val="784375743"/>
                    </a:ext>
                  </a:extLst>
                </a:gridCol>
              </a:tblGrid>
              <a:tr h="72590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Identify and interpret the basics of instruction sets and their impact on the design, organization, and functionality of various functional units of a computer comparable to the CPU, memory organization, I/O organization, and parallel processors.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b"/>
                </a:tc>
                <a:extLst>
                  <a:ext uri="{0D108BD9-81ED-4DB2-BD59-A6C34878D82A}">
                    <a16:rowId xmlns:a16="http://schemas.microsoft.com/office/drawing/2014/main" val="1868506522"/>
                  </a:ext>
                </a:extLst>
              </a:tr>
              <a:tr h="36931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of the design of arithmetic &amp; logic unit and understanding of the fixed point and floating-point arithmetic operations.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b"/>
                </a:tc>
                <a:extLst>
                  <a:ext uri="{0D108BD9-81ED-4DB2-BD59-A6C34878D82A}">
                    <a16:rowId xmlns:a16="http://schemas.microsoft.com/office/drawing/2014/main" val="379315392"/>
                  </a:ext>
                </a:extLst>
              </a:tr>
              <a:tr h="36931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 cost performance and design trade-offs in designing and constructing a computer processor which includes memory.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b"/>
                </a:tc>
                <a:extLst>
                  <a:ext uri="{0D108BD9-81ED-4DB2-BD59-A6C34878D82A}">
                    <a16:rowId xmlns:a16="http://schemas.microsoft.com/office/drawing/2014/main" val="145006100"/>
                  </a:ext>
                </a:extLst>
              </a:tr>
              <a:tr h="36931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Understanding the different ways of communicating with I/O devices and standard I/O interfaces.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b"/>
                </a:tc>
                <a:extLst>
                  <a:ext uri="{0D108BD9-81ED-4DB2-BD59-A6C34878D82A}">
                    <a16:rowId xmlns:a16="http://schemas.microsoft.com/office/drawing/2014/main" val="1597029053"/>
                  </a:ext>
                </a:extLst>
              </a:tr>
              <a:tr h="36931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 control unit techniques and the concept of Pipelining.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b"/>
                </a:tc>
                <a:extLst>
                  <a:ext uri="{0D108BD9-81ED-4DB2-BD59-A6C34878D82A}">
                    <a16:rowId xmlns:a16="http://schemas.microsoft.com/office/drawing/2014/main" val="51196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9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1" y="136525"/>
            <a:ext cx="11403107" cy="6309099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Floating-Point Arithmetic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floating-point (FP) number is a kind of fraction where the radix point is allowed to move. If the radix point is fixed, then those fractional numbers are called fixed-point numbers. The best example of fixed-point numbers are those represented in commerce, finance while that of floating-point is the scientific constants and values.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disadvantage of fixed-point is that not all numbers are easily representable. For example, continuous fractions are difficult to be represented in fixed-point form. Also, very small and very large fractions are almost impossible to be fitted with efficiency.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floating-point number representation is standardized by IEEE with three components namely the sign bit, Mantissa and the exponent. The number is derived as: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5DA60-63CB-6740-09EA-6EB58F3E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115" y="5834510"/>
            <a:ext cx="1524078" cy="387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62F312-3E76-E548-33DE-25A54CB3A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453" y="2666045"/>
            <a:ext cx="6485094" cy="127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0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1" y="136525"/>
            <a:ext cx="11403107" cy="6309099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Why do we need floating point?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reasons: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numeric applications need numbers over a huge range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nanoseconds to centuries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scientific applications require real numbers (e.g.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so far we only have integers and what do we do?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could implement the fractions explicitly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e.g.:	½, 1023/102934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could use bigger integers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e.g.: 64-bit integers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representation is often better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some drawbacks too!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5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E14D821A-2828-8C9E-C294-311B65F40A5A}"/>
              </a:ext>
            </a:extLst>
          </p:cNvPr>
          <p:cNvSpPr/>
          <p:nvPr/>
        </p:nvSpPr>
        <p:spPr>
          <a:xfrm>
            <a:off x="1524000" y="0"/>
            <a:ext cx="6048502" cy="1004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2A12C430-F0AD-F36E-690D-7D6E34DD9252}"/>
              </a:ext>
            </a:extLst>
          </p:cNvPr>
          <p:cNvGrpSpPr/>
          <p:nvPr/>
        </p:nvGrpSpPr>
        <p:grpSpPr>
          <a:xfrm>
            <a:off x="1539241" y="728511"/>
            <a:ext cx="7273925" cy="1169035"/>
            <a:chOff x="15240" y="728510"/>
            <a:chExt cx="7273925" cy="1169035"/>
          </a:xfrm>
        </p:grpSpPr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407E1519-90EB-59C4-7F52-8C07170F7C80}"/>
                </a:ext>
              </a:extLst>
            </p:cNvPr>
            <p:cNvSpPr/>
            <p:nvPr/>
          </p:nvSpPr>
          <p:spPr>
            <a:xfrm>
              <a:off x="15240" y="856449"/>
              <a:ext cx="632282" cy="598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D85CD279-09D4-4BE2-A812-EBDE9ACE6B78}"/>
                </a:ext>
              </a:extLst>
            </p:cNvPr>
            <p:cNvSpPr/>
            <p:nvPr/>
          </p:nvSpPr>
          <p:spPr>
            <a:xfrm>
              <a:off x="304799" y="728510"/>
              <a:ext cx="6984365" cy="7907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97E4E617-1159-7249-3BDE-5EB43633FDD8}"/>
                </a:ext>
              </a:extLst>
            </p:cNvPr>
            <p:cNvSpPr/>
            <p:nvPr/>
          </p:nvSpPr>
          <p:spPr>
            <a:xfrm>
              <a:off x="493776" y="1332014"/>
              <a:ext cx="498170" cy="5164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82B4DA93-3A13-EDB7-D09B-FAD8211769B7}"/>
                </a:ext>
              </a:extLst>
            </p:cNvPr>
            <p:cNvSpPr/>
            <p:nvPr/>
          </p:nvSpPr>
          <p:spPr>
            <a:xfrm>
              <a:off x="743712" y="1246682"/>
              <a:ext cx="4344797" cy="6505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F690DF09-00A4-43D9-38BC-5C79E1D993D5}"/>
              </a:ext>
            </a:extLst>
          </p:cNvPr>
          <p:cNvSpPr txBox="1"/>
          <p:nvPr/>
        </p:nvSpPr>
        <p:spPr>
          <a:xfrm>
            <a:off x="1694179" y="746577"/>
            <a:ext cx="6884034" cy="9569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97155" rIns="0" bIns="0" rtlCol="0">
            <a:spAutoFit/>
          </a:bodyPr>
          <a:lstStyle/>
          <a:p>
            <a:pPr marL="12700">
              <a:spcBef>
                <a:spcPts val="765"/>
              </a:spcBef>
            </a:pPr>
            <a:r>
              <a:rPr sz="2350" spc="470" dirty="0">
                <a:solidFill>
                  <a:srgbClr val="A40020"/>
                </a:solidFill>
                <a:latin typeface="Arial"/>
                <a:cs typeface="Arial"/>
              </a:rPr>
              <a:t></a:t>
            </a:r>
            <a:r>
              <a:rPr sz="2350" spc="-204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A40020"/>
                </a:solidFill>
                <a:latin typeface="Tahoma"/>
                <a:cs typeface="Tahoma"/>
              </a:rPr>
              <a:t>Recall scientific notation from high </a:t>
            </a:r>
            <a:r>
              <a:rPr sz="2800" spc="-95" dirty="0">
                <a:solidFill>
                  <a:srgbClr val="A40020"/>
                </a:solidFill>
                <a:latin typeface="Tahoma"/>
                <a:cs typeface="Tahoma"/>
              </a:rPr>
              <a:t>school</a:t>
            </a:r>
            <a:endParaRPr sz="2800" dirty="0">
              <a:latin typeface="Tahoma"/>
              <a:cs typeface="Tahoma"/>
            </a:endParaRPr>
          </a:p>
          <a:p>
            <a:pPr marL="756285" indent="-287020">
              <a:spcBef>
                <a:spcPts val="545"/>
              </a:spcBef>
              <a:buSzPct val="84782"/>
              <a:buFont typeface="Wingdings"/>
              <a:buChar char=""/>
              <a:tabLst>
                <a:tab pos="756920" algn="l"/>
              </a:tabLst>
            </a:pP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Numbers represented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in</a:t>
            </a:r>
            <a:r>
              <a:rPr sz="2300" spc="-13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parts:</a:t>
            </a:r>
            <a:endParaRPr sz="2300" dirty="0">
              <a:latin typeface="Tahoma"/>
              <a:cs typeface="Tahoma"/>
            </a:endParaRPr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D35FB29D-6ECC-FB18-DF86-C5C4A3E8E463}"/>
              </a:ext>
            </a:extLst>
          </p:cNvPr>
          <p:cNvGrpSpPr/>
          <p:nvPr/>
        </p:nvGrpSpPr>
        <p:grpSpPr>
          <a:xfrm>
            <a:off x="2468880" y="1667230"/>
            <a:ext cx="3147060" cy="1303020"/>
            <a:chOff x="944880" y="1667230"/>
            <a:chExt cx="3147060" cy="1303020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4D7B5C15-0C1E-D59C-6684-986427BDDAAE}"/>
                </a:ext>
              </a:extLst>
            </p:cNvPr>
            <p:cNvSpPr/>
            <p:nvPr/>
          </p:nvSpPr>
          <p:spPr>
            <a:xfrm>
              <a:off x="944880" y="1697774"/>
              <a:ext cx="522516" cy="5347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DE4752A2-C277-CF2B-538C-8E1EDA0E1A0F}"/>
                </a:ext>
              </a:extLst>
            </p:cNvPr>
            <p:cNvSpPr/>
            <p:nvPr/>
          </p:nvSpPr>
          <p:spPr>
            <a:xfrm>
              <a:off x="1164336" y="1667230"/>
              <a:ext cx="2150110" cy="57127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7085CFA8-A380-9930-A576-F0A1998BAD85}"/>
                </a:ext>
              </a:extLst>
            </p:cNvPr>
            <p:cNvSpPr/>
            <p:nvPr/>
          </p:nvSpPr>
          <p:spPr>
            <a:xfrm>
              <a:off x="3020568" y="1700745"/>
              <a:ext cx="336638" cy="3975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0CA8DD41-FE4A-97B3-87C8-8A39C0D9B241}"/>
                </a:ext>
              </a:extLst>
            </p:cNvPr>
            <p:cNvSpPr/>
            <p:nvPr/>
          </p:nvSpPr>
          <p:spPr>
            <a:xfrm>
              <a:off x="944880" y="2063534"/>
              <a:ext cx="522516" cy="5347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B6A0D9A8-3637-170C-85ED-1953D8034ACB}"/>
                </a:ext>
              </a:extLst>
            </p:cNvPr>
            <p:cNvSpPr/>
            <p:nvPr/>
          </p:nvSpPr>
          <p:spPr>
            <a:xfrm>
              <a:off x="1164336" y="2032990"/>
              <a:ext cx="2424430" cy="57127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769BA461-910A-4CEB-31CA-130D08642D4C}"/>
                </a:ext>
              </a:extLst>
            </p:cNvPr>
            <p:cNvSpPr/>
            <p:nvPr/>
          </p:nvSpPr>
          <p:spPr>
            <a:xfrm>
              <a:off x="3294887" y="2066505"/>
              <a:ext cx="336638" cy="3975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FB22A984-6DE1-832C-9C69-A65B6607C413}"/>
                </a:ext>
              </a:extLst>
            </p:cNvPr>
            <p:cNvSpPr/>
            <p:nvPr/>
          </p:nvSpPr>
          <p:spPr>
            <a:xfrm>
              <a:off x="944880" y="2429294"/>
              <a:ext cx="522516" cy="5347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9E609561-7827-0081-6519-479B254F9C1E}"/>
                </a:ext>
              </a:extLst>
            </p:cNvPr>
            <p:cNvSpPr/>
            <p:nvPr/>
          </p:nvSpPr>
          <p:spPr>
            <a:xfrm>
              <a:off x="1164336" y="2398750"/>
              <a:ext cx="434136" cy="57127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F48C2AEF-4F35-848C-6A7D-862D7A3931F4}"/>
                </a:ext>
              </a:extLst>
            </p:cNvPr>
            <p:cNvSpPr/>
            <p:nvPr/>
          </p:nvSpPr>
          <p:spPr>
            <a:xfrm>
              <a:off x="1255776" y="2398750"/>
              <a:ext cx="1452245" cy="57127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39356AF0-5D8F-675C-1E82-C5E2A860957A}"/>
                </a:ext>
              </a:extLst>
            </p:cNvPr>
            <p:cNvSpPr/>
            <p:nvPr/>
          </p:nvSpPr>
          <p:spPr>
            <a:xfrm>
              <a:off x="2365247" y="2398750"/>
              <a:ext cx="434136" cy="57127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989F2D8C-DF32-75A3-5632-2E72B6040304}"/>
                </a:ext>
              </a:extLst>
            </p:cNvPr>
            <p:cNvSpPr/>
            <p:nvPr/>
          </p:nvSpPr>
          <p:spPr>
            <a:xfrm>
              <a:off x="2456688" y="2398750"/>
              <a:ext cx="1531365" cy="57127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CBF0EF6E-2F16-1835-F967-5BE5288588CE}"/>
                </a:ext>
              </a:extLst>
            </p:cNvPr>
            <p:cNvSpPr/>
            <p:nvPr/>
          </p:nvSpPr>
          <p:spPr>
            <a:xfrm>
              <a:off x="3694175" y="2432265"/>
              <a:ext cx="303034" cy="3975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DAA978DD-37DF-CD23-417C-E965A1C9B384}"/>
                </a:ext>
              </a:extLst>
            </p:cNvPr>
            <p:cNvSpPr/>
            <p:nvPr/>
          </p:nvSpPr>
          <p:spPr>
            <a:xfrm>
              <a:off x="3755136" y="2432265"/>
              <a:ext cx="336638" cy="39754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>
            <a:extLst>
              <a:ext uri="{FF2B5EF4-FFF2-40B4-BE49-F238E27FC236}">
                <a16:creationId xmlns:a16="http://schemas.microsoft.com/office/drawing/2014/main" id="{778A8ACA-EBB7-F94F-7C53-ABB6BE9BAA36}"/>
              </a:ext>
            </a:extLst>
          </p:cNvPr>
          <p:cNvSpPr txBox="1"/>
          <p:nvPr/>
        </p:nvSpPr>
        <p:spPr>
          <a:xfrm>
            <a:off x="2583484" y="1679878"/>
            <a:ext cx="2941320" cy="11226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66065" indent="-228600">
              <a:spcBef>
                <a:spcPts val="575"/>
              </a:spcBef>
              <a:buFont typeface="Wingdings"/>
              <a:buChar char=""/>
              <a:tabLst>
                <a:tab pos="266700" algn="l"/>
              </a:tabLst>
            </a:pPr>
            <a:r>
              <a:rPr sz="2000" spc="-5" dirty="0">
                <a:latin typeface="Tahoma"/>
                <a:cs typeface="Tahoma"/>
              </a:rPr>
              <a:t>42 </a:t>
            </a:r>
            <a:r>
              <a:rPr sz="2000" spc="-10" dirty="0">
                <a:latin typeface="Tahoma"/>
                <a:cs typeface="Tahoma"/>
              </a:rPr>
              <a:t>= 4.200 </a:t>
            </a:r>
            <a:r>
              <a:rPr sz="2000" spc="-5" dirty="0">
                <a:latin typeface="Tahoma"/>
                <a:cs typeface="Tahoma"/>
              </a:rPr>
              <a:t>x</a:t>
            </a:r>
            <a:r>
              <a:rPr sz="2000" spc="4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10</a:t>
            </a:r>
            <a:r>
              <a:rPr sz="2025" spc="-30" baseline="24691" dirty="0">
                <a:latin typeface="Tahoma"/>
                <a:cs typeface="Tahoma"/>
              </a:rPr>
              <a:t>1</a:t>
            </a:r>
            <a:endParaRPr sz="2025" baseline="24691" dirty="0">
              <a:latin typeface="Tahoma"/>
              <a:cs typeface="Tahoma"/>
            </a:endParaRPr>
          </a:p>
          <a:p>
            <a:pPr marL="266065" indent="-228600">
              <a:spcBef>
                <a:spcPts val="480"/>
              </a:spcBef>
              <a:buFont typeface="Wingdings"/>
              <a:buChar char=""/>
              <a:tabLst>
                <a:tab pos="266700" algn="l"/>
              </a:tabLst>
            </a:pPr>
            <a:r>
              <a:rPr sz="2000" spc="-15" dirty="0">
                <a:latin typeface="Tahoma"/>
                <a:cs typeface="Tahoma"/>
              </a:rPr>
              <a:t>1024 </a:t>
            </a:r>
            <a:r>
              <a:rPr sz="2000" spc="-10" dirty="0">
                <a:latin typeface="Tahoma"/>
                <a:cs typeface="Tahoma"/>
              </a:rPr>
              <a:t>= 1.024 </a:t>
            </a:r>
            <a:r>
              <a:rPr sz="2000" spc="-5" dirty="0">
                <a:latin typeface="Tahoma"/>
                <a:cs typeface="Tahoma"/>
              </a:rPr>
              <a:t>x</a:t>
            </a:r>
            <a:r>
              <a:rPr sz="2000" spc="5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10</a:t>
            </a:r>
            <a:r>
              <a:rPr sz="2025" spc="-30" baseline="24691" dirty="0">
                <a:latin typeface="Tahoma"/>
                <a:cs typeface="Tahoma"/>
              </a:rPr>
              <a:t>3</a:t>
            </a:r>
            <a:endParaRPr sz="2025" baseline="24691" dirty="0">
              <a:latin typeface="Tahoma"/>
              <a:cs typeface="Tahoma"/>
            </a:endParaRPr>
          </a:p>
          <a:p>
            <a:pPr marL="266065" indent="-228600">
              <a:spcBef>
                <a:spcPts val="484"/>
              </a:spcBef>
              <a:buFont typeface="Wingdings"/>
              <a:buChar char=""/>
              <a:tabLst>
                <a:tab pos="266700" algn="l"/>
              </a:tabLst>
            </a:pPr>
            <a:r>
              <a:rPr sz="2000" spc="-15" dirty="0">
                <a:latin typeface="Tahoma"/>
                <a:cs typeface="Tahoma"/>
              </a:rPr>
              <a:t>-0.0625 </a:t>
            </a:r>
            <a:r>
              <a:rPr sz="2000" spc="-10" dirty="0">
                <a:latin typeface="Tahoma"/>
                <a:cs typeface="Tahoma"/>
              </a:rPr>
              <a:t>= </a:t>
            </a:r>
            <a:r>
              <a:rPr sz="2000" spc="-15" dirty="0">
                <a:latin typeface="Tahoma"/>
                <a:cs typeface="Tahoma"/>
              </a:rPr>
              <a:t>-6.250 </a:t>
            </a:r>
            <a:r>
              <a:rPr sz="2000" spc="-5" dirty="0">
                <a:latin typeface="Tahoma"/>
                <a:cs typeface="Tahoma"/>
              </a:rPr>
              <a:t>x</a:t>
            </a:r>
            <a:r>
              <a:rPr sz="2000" spc="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10</a:t>
            </a:r>
            <a:r>
              <a:rPr sz="2025" spc="-15" baseline="24691" dirty="0">
                <a:latin typeface="Tahoma"/>
                <a:cs typeface="Tahoma"/>
              </a:rPr>
              <a:t>-2</a:t>
            </a:r>
            <a:endParaRPr sz="2025" baseline="24691" dirty="0">
              <a:latin typeface="Tahoma"/>
              <a:cs typeface="Tahoma"/>
            </a:endParaRPr>
          </a:p>
        </p:txBody>
      </p:sp>
      <p:grpSp>
        <p:nvGrpSpPr>
          <p:cNvPr id="25" name="object 25">
            <a:extLst>
              <a:ext uri="{FF2B5EF4-FFF2-40B4-BE49-F238E27FC236}">
                <a16:creationId xmlns:a16="http://schemas.microsoft.com/office/drawing/2014/main" id="{DD9D57BE-0C84-C83F-FB9B-CEF829D71C0E}"/>
              </a:ext>
            </a:extLst>
          </p:cNvPr>
          <p:cNvGrpSpPr/>
          <p:nvPr/>
        </p:nvGrpSpPr>
        <p:grpSpPr>
          <a:xfrm>
            <a:off x="1727980" y="3270542"/>
            <a:ext cx="4881880" cy="791210"/>
            <a:chOff x="203980" y="3270542"/>
            <a:chExt cx="4881880" cy="791210"/>
          </a:xfrm>
        </p:grpSpPr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7A7BDBB0-ABD6-D038-4E03-EF9D7B3B20F7}"/>
                </a:ext>
              </a:extLst>
            </p:cNvPr>
            <p:cNvSpPr/>
            <p:nvPr/>
          </p:nvSpPr>
          <p:spPr>
            <a:xfrm>
              <a:off x="203980" y="3522026"/>
              <a:ext cx="245363" cy="24708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2BC847C9-6441-75BC-89D1-078034214546}"/>
                </a:ext>
              </a:extLst>
            </p:cNvPr>
            <p:cNvSpPr/>
            <p:nvPr/>
          </p:nvSpPr>
          <p:spPr>
            <a:xfrm>
              <a:off x="304800" y="3270542"/>
              <a:ext cx="4780534" cy="79079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>
            <a:extLst>
              <a:ext uri="{FF2B5EF4-FFF2-40B4-BE49-F238E27FC236}">
                <a16:creationId xmlns:a16="http://schemas.microsoft.com/office/drawing/2014/main" id="{998DD705-109D-F59C-BBC9-33E3E39CB4EF}"/>
              </a:ext>
            </a:extLst>
          </p:cNvPr>
          <p:cNvSpPr txBox="1"/>
          <p:nvPr/>
        </p:nvSpPr>
        <p:spPr>
          <a:xfrm>
            <a:off x="1694180" y="3373373"/>
            <a:ext cx="4681855" cy="4533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350" spc="470" dirty="0">
                <a:solidFill>
                  <a:srgbClr val="A40020"/>
                </a:solidFill>
                <a:latin typeface="Arial"/>
                <a:cs typeface="Arial"/>
              </a:rPr>
              <a:t></a:t>
            </a:r>
            <a:r>
              <a:rPr sz="2350" spc="-17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A40020"/>
                </a:solidFill>
                <a:latin typeface="Tahoma"/>
                <a:cs typeface="Tahoma"/>
              </a:rPr>
              <a:t>Arithmetic is </a:t>
            </a:r>
            <a:r>
              <a:rPr sz="2800" spc="5" dirty="0">
                <a:solidFill>
                  <a:srgbClr val="A40020"/>
                </a:solidFill>
                <a:latin typeface="Tahoma"/>
                <a:cs typeface="Tahoma"/>
              </a:rPr>
              <a:t>done </a:t>
            </a:r>
            <a:r>
              <a:rPr sz="2800" dirty="0">
                <a:solidFill>
                  <a:srgbClr val="A40020"/>
                </a:solidFill>
                <a:latin typeface="Tahoma"/>
                <a:cs typeface="Tahoma"/>
              </a:rPr>
              <a:t>in </a:t>
            </a:r>
            <a:r>
              <a:rPr sz="2800" spc="-100" dirty="0">
                <a:solidFill>
                  <a:srgbClr val="A40020"/>
                </a:solidFill>
                <a:latin typeface="Tahoma"/>
                <a:cs typeface="Tahoma"/>
              </a:rPr>
              <a:t>pieces</a:t>
            </a:r>
            <a:endParaRPr sz="2800" dirty="0">
              <a:latin typeface="Tahoma"/>
              <a:cs typeface="Tahoma"/>
            </a:endParaRPr>
          </a:p>
        </p:txBody>
      </p:sp>
      <p:grpSp>
        <p:nvGrpSpPr>
          <p:cNvPr id="29" name="object 29">
            <a:extLst>
              <a:ext uri="{FF2B5EF4-FFF2-40B4-BE49-F238E27FC236}">
                <a16:creationId xmlns:a16="http://schemas.microsoft.com/office/drawing/2014/main" id="{B840B7A9-20EF-E504-9164-27A92AEA6D9A}"/>
              </a:ext>
            </a:extLst>
          </p:cNvPr>
          <p:cNvGrpSpPr/>
          <p:nvPr/>
        </p:nvGrpSpPr>
        <p:grpSpPr>
          <a:xfrm>
            <a:off x="1981200" y="3788714"/>
            <a:ext cx="3284220" cy="1912620"/>
            <a:chOff x="457200" y="3788714"/>
            <a:chExt cx="3284220" cy="1912620"/>
          </a:xfrm>
        </p:grpSpPr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4777E3F6-30F8-6C5F-71AA-4AC751E77D1C}"/>
                </a:ext>
              </a:extLst>
            </p:cNvPr>
            <p:cNvSpPr/>
            <p:nvPr/>
          </p:nvSpPr>
          <p:spPr>
            <a:xfrm>
              <a:off x="835152" y="3788714"/>
              <a:ext cx="1116914" cy="65057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A752C5A8-6D05-7BF8-BC74-A2FC2F0BE8C6}"/>
                </a:ext>
              </a:extLst>
            </p:cNvPr>
            <p:cNvSpPr/>
            <p:nvPr/>
          </p:nvSpPr>
          <p:spPr>
            <a:xfrm>
              <a:off x="1920239" y="3788714"/>
              <a:ext cx="1759965" cy="65057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9AB8416A-B13B-4BAC-E5BA-187F823B369A}"/>
                </a:ext>
              </a:extLst>
            </p:cNvPr>
            <p:cNvSpPr/>
            <p:nvPr/>
          </p:nvSpPr>
          <p:spPr>
            <a:xfrm>
              <a:off x="3349751" y="3822230"/>
              <a:ext cx="379247" cy="44941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3256AB1C-C0B1-B851-B68A-EC47817462E7}"/>
                </a:ext>
              </a:extLst>
            </p:cNvPr>
            <p:cNvSpPr/>
            <p:nvPr/>
          </p:nvSpPr>
          <p:spPr>
            <a:xfrm>
              <a:off x="743711" y="4209338"/>
              <a:ext cx="495071" cy="65057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6680499A-B54F-018D-FFE1-DE5B7202CBE7}"/>
                </a:ext>
              </a:extLst>
            </p:cNvPr>
            <p:cNvSpPr/>
            <p:nvPr/>
          </p:nvSpPr>
          <p:spPr>
            <a:xfrm>
              <a:off x="1127759" y="4209338"/>
              <a:ext cx="796848" cy="65057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EBB48B0A-D184-6BE6-B10D-1FE30D7AD12D}"/>
                </a:ext>
              </a:extLst>
            </p:cNvPr>
            <p:cNvSpPr/>
            <p:nvPr/>
          </p:nvSpPr>
          <p:spPr>
            <a:xfrm>
              <a:off x="1828800" y="4209338"/>
              <a:ext cx="495071" cy="65057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13AEE549-2180-D817-6535-7A6644BA2DC0}"/>
                </a:ext>
              </a:extLst>
            </p:cNvPr>
            <p:cNvSpPr/>
            <p:nvPr/>
          </p:nvSpPr>
          <p:spPr>
            <a:xfrm>
              <a:off x="1935480" y="4209338"/>
              <a:ext cx="1757045" cy="65057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B7D86DF5-9E3D-14FF-1C6A-D2426C1F24CB}"/>
                </a:ext>
              </a:extLst>
            </p:cNvPr>
            <p:cNvSpPr/>
            <p:nvPr/>
          </p:nvSpPr>
          <p:spPr>
            <a:xfrm>
              <a:off x="3361944" y="4242854"/>
              <a:ext cx="379247" cy="44941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207DE2E6-85C7-F908-5888-A716FCD071F8}"/>
                </a:ext>
              </a:extLst>
            </p:cNvPr>
            <p:cNvSpPr/>
            <p:nvPr/>
          </p:nvSpPr>
          <p:spPr>
            <a:xfrm>
              <a:off x="457200" y="4629962"/>
              <a:ext cx="601814" cy="65057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BED023D1-EC76-7CF9-AF68-1D023546E132}"/>
                </a:ext>
              </a:extLst>
            </p:cNvPr>
            <p:cNvSpPr/>
            <p:nvPr/>
          </p:nvSpPr>
          <p:spPr>
            <a:xfrm>
              <a:off x="1021080" y="4629962"/>
              <a:ext cx="955370" cy="65057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E1EB4C25-ED66-A665-9E85-89E9F9E9656D}"/>
                </a:ext>
              </a:extLst>
            </p:cNvPr>
            <p:cNvSpPr/>
            <p:nvPr/>
          </p:nvSpPr>
          <p:spPr>
            <a:xfrm>
              <a:off x="1920239" y="4629962"/>
              <a:ext cx="1759965" cy="65057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516CC1D6-CB78-C0A9-915F-EC2CB4D5056F}"/>
                </a:ext>
              </a:extLst>
            </p:cNvPr>
            <p:cNvSpPr/>
            <p:nvPr/>
          </p:nvSpPr>
          <p:spPr>
            <a:xfrm>
              <a:off x="3349751" y="4663478"/>
              <a:ext cx="379247" cy="44941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491E64B6-4453-5BDA-41F4-0415FBD6975E}"/>
                </a:ext>
              </a:extLst>
            </p:cNvPr>
            <p:cNvSpPr/>
            <p:nvPr/>
          </p:nvSpPr>
          <p:spPr>
            <a:xfrm>
              <a:off x="457200" y="5050536"/>
              <a:ext cx="693216" cy="65057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D4D12769-846A-738F-3510-C9EE869C232B}"/>
                </a:ext>
              </a:extLst>
            </p:cNvPr>
            <p:cNvSpPr/>
            <p:nvPr/>
          </p:nvSpPr>
          <p:spPr>
            <a:xfrm>
              <a:off x="1920239" y="5050536"/>
              <a:ext cx="1759965" cy="65057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F462956C-640F-E5FC-3321-7803D987CF4E}"/>
                </a:ext>
              </a:extLst>
            </p:cNvPr>
            <p:cNvSpPr/>
            <p:nvPr/>
          </p:nvSpPr>
          <p:spPr>
            <a:xfrm>
              <a:off x="3349751" y="5084102"/>
              <a:ext cx="379247" cy="44941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5" name="object 45">
            <a:extLst>
              <a:ext uri="{FF2B5EF4-FFF2-40B4-BE49-F238E27FC236}">
                <a16:creationId xmlns:a16="http://schemas.microsoft.com/office/drawing/2014/main" id="{33E74609-7211-67FB-F92E-BF9972EA33EF}"/>
              </a:ext>
            </a:extLst>
          </p:cNvPr>
          <p:cNvGraphicFramePr>
            <a:graphicFrameLocks noGrp="1"/>
          </p:cNvGraphicFramePr>
          <p:nvPr/>
        </p:nvGraphicFramePr>
        <p:xfrm>
          <a:off x="2132635" y="3882451"/>
          <a:ext cx="3017519" cy="1615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36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605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300" spc="-15" dirty="0">
                          <a:solidFill>
                            <a:srgbClr val="003399"/>
                          </a:solidFill>
                          <a:latin typeface="Tahoma"/>
                          <a:cs typeface="Tahoma"/>
                        </a:rPr>
                        <a:t>1024</a:t>
                      </a:r>
                      <a:endParaRPr sz="2300">
                        <a:latin typeface="Tahoma"/>
                        <a:cs typeface="Tahom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300" spc="-5" dirty="0">
                          <a:solidFill>
                            <a:srgbClr val="660066"/>
                          </a:solidFill>
                          <a:latin typeface="Tahoma"/>
                          <a:cs typeface="Tahoma"/>
                        </a:rPr>
                        <a:t>1.024 </a:t>
                      </a:r>
                      <a:r>
                        <a:rPr sz="2300" dirty="0">
                          <a:solidFill>
                            <a:srgbClr val="660066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sz="2300" spc="-55" dirty="0">
                          <a:solidFill>
                            <a:srgbClr val="66006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300" spc="-5" dirty="0">
                          <a:solidFill>
                            <a:srgbClr val="660066"/>
                          </a:solidFill>
                          <a:latin typeface="Tahoma"/>
                          <a:cs typeface="Tahoma"/>
                        </a:rPr>
                        <a:t>10</a:t>
                      </a:r>
                      <a:r>
                        <a:rPr sz="2250" spc="-7" baseline="25925" dirty="0">
                          <a:solidFill>
                            <a:srgbClr val="660066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2250" baseline="25925">
                        <a:latin typeface="Tahoma"/>
                        <a:cs typeface="Tahoma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420370" algn="l"/>
                        </a:tabLst>
                      </a:pPr>
                      <a:r>
                        <a:rPr sz="2300" dirty="0">
                          <a:solidFill>
                            <a:srgbClr val="003399"/>
                          </a:solidFill>
                          <a:latin typeface="Tahoma"/>
                          <a:cs typeface="Tahoma"/>
                        </a:rPr>
                        <a:t>-	</a:t>
                      </a:r>
                      <a:r>
                        <a:rPr sz="2300" spc="-10" dirty="0">
                          <a:solidFill>
                            <a:srgbClr val="003399"/>
                          </a:solidFill>
                          <a:latin typeface="Tahoma"/>
                          <a:cs typeface="Tahoma"/>
                        </a:rPr>
                        <a:t>42</a:t>
                      </a:r>
                      <a:endParaRPr sz="2300">
                        <a:latin typeface="Tahoma"/>
                        <a:cs typeface="Tahom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300" spc="-5" dirty="0">
                          <a:solidFill>
                            <a:srgbClr val="660066"/>
                          </a:solidFill>
                          <a:latin typeface="Tahoma"/>
                          <a:cs typeface="Tahoma"/>
                        </a:rPr>
                        <a:t>-0.042 </a:t>
                      </a:r>
                      <a:r>
                        <a:rPr sz="2300" dirty="0">
                          <a:solidFill>
                            <a:srgbClr val="660066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sz="2300" spc="-75" dirty="0">
                          <a:solidFill>
                            <a:srgbClr val="66006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300" spc="-5" dirty="0">
                          <a:solidFill>
                            <a:srgbClr val="660066"/>
                          </a:solidFill>
                          <a:latin typeface="Tahoma"/>
                          <a:cs typeface="Tahoma"/>
                        </a:rPr>
                        <a:t>10</a:t>
                      </a:r>
                      <a:r>
                        <a:rPr sz="2250" spc="-7" baseline="25925" dirty="0">
                          <a:solidFill>
                            <a:srgbClr val="660066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2250" baseline="25925">
                        <a:latin typeface="Tahoma"/>
                        <a:cs typeface="Tahoma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7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300" dirty="0">
                          <a:solidFill>
                            <a:srgbClr val="003399"/>
                          </a:solidFill>
                          <a:latin typeface="Tahoma"/>
                          <a:cs typeface="Tahoma"/>
                        </a:rPr>
                        <a:t>=</a:t>
                      </a:r>
                      <a:endParaRPr sz="2300">
                        <a:latin typeface="Tahoma"/>
                        <a:cs typeface="Tahom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300" spc="-10" dirty="0">
                          <a:solidFill>
                            <a:srgbClr val="003399"/>
                          </a:solidFill>
                          <a:latin typeface="Tahoma"/>
                          <a:cs typeface="Tahoma"/>
                        </a:rPr>
                        <a:t>982</a:t>
                      </a:r>
                      <a:endParaRPr sz="2300">
                        <a:latin typeface="Tahoma"/>
                        <a:cs typeface="Tahom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300" spc="-5" dirty="0">
                          <a:solidFill>
                            <a:srgbClr val="660066"/>
                          </a:solidFill>
                          <a:latin typeface="Tahoma"/>
                          <a:cs typeface="Tahoma"/>
                        </a:rPr>
                        <a:t>0.982 </a:t>
                      </a:r>
                      <a:r>
                        <a:rPr sz="2300" dirty="0">
                          <a:solidFill>
                            <a:srgbClr val="660066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sz="2300" spc="-50" dirty="0">
                          <a:solidFill>
                            <a:srgbClr val="66006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300" spc="-5" dirty="0">
                          <a:solidFill>
                            <a:srgbClr val="660066"/>
                          </a:solidFill>
                          <a:latin typeface="Tahoma"/>
                          <a:cs typeface="Tahoma"/>
                        </a:rPr>
                        <a:t>10</a:t>
                      </a:r>
                      <a:r>
                        <a:rPr sz="2250" spc="-7" baseline="25925" dirty="0">
                          <a:solidFill>
                            <a:srgbClr val="660066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2250" baseline="25925">
                        <a:latin typeface="Tahoma"/>
                        <a:cs typeface="Tahoma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216">
                <a:tc>
                  <a:txBody>
                    <a:bodyPr/>
                    <a:lstStyle/>
                    <a:p>
                      <a:pPr algn="ctr">
                        <a:lnSpc>
                          <a:spcPts val="2675"/>
                        </a:lnSpc>
                        <a:spcBef>
                          <a:spcPts val="270"/>
                        </a:spcBef>
                      </a:pPr>
                      <a:r>
                        <a:rPr sz="2300" dirty="0">
                          <a:solidFill>
                            <a:srgbClr val="003399"/>
                          </a:solidFill>
                          <a:latin typeface="Tahoma"/>
                          <a:cs typeface="Tahoma"/>
                        </a:rPr>
                        <a:t>=</a:t>
                      </a:r>
                      <a:endParaRPr sz="2300">
                        <a:latin typeface="Tahoma"/>
                        <a:cs typeface="Tahom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675"/>
                        </a:lnSpc>
                        <a:spcBef>
                          <a:spcPts val="270"/>
                        </a:spcBef>
                      </a:pPr>
                      <a:r>
                        <a:rPr sz="2300" spc="-5" dirty="0">
                          <a:solidFill>
                            <a:srgbClr val="660066"/>
                          </a:solidFill>
                          <a:latin typeface="Tahoma"/>
                          <a:cs typeface="Tahoma"/>
                        </a:rPr>
                        <a:t>9.820 </a:t>
                      </a:r>
                      <a:r>
                        <a:rPr sz="2300" dirty="0">
                          <a:solidFill>
                            <a:srgbClr val="660066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sz="2300" spc="-55" dirty="0">
                          <a:solidFill>
                            <a:srgbClr val="66006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300" spc="-5" dirty="0">
                          <a:solidFill>
                            <a:srgbClr val="660066"/>
                          </a:solidFill>
                          <a:latin typeface="Tahoma"/>
                          <a:cs typeface="Tahoma"/>
                        </a:rPr>
                        <a:t>10</a:t>
                      </a:r>
                      <a:r>
                        <a:rPr sz="2250" spc="-7" baseline="25925" dirty="0">
                          <a:solidFill>
                            <a:srgbClr val="660066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250" baseline="25925" dirty="0">
                        <a:latin typeface="Tahoma"/>
                        <a:cs typeface="Tahoma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object 46">
            <a:extLst>
              <a:ext uri="{FF2B5EF4-FFF2-40B4-BE49-F238E27FC236}">
                <a16:creationId xmlns:a16="http://schemas.microsoft.com/office/drawing/2014/main" id="{3AFAC3D2-C0AE-87E8-DEB6-E919616756BF}"/>
              </a:ext>
            </a:extLst>
          </p:cNvPr>
          <p:cNvGrpSpPr/>
          <p:nvPr/>
        </p:nvGrpSpPr>
        <p:grpSpPr>
          <a:xfrm>
            <a:off x="4565904" y="4187953"/>
            <a:ext cx="2207260" cy="2289175"/>
            <a:chOff x="3041904" y="4187952"/>
            <a:chExt cx="2207260" cy="2289175"/>
          </a:xfrm>
        </p:grpSpPr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845A71B3-40F5-25D2-CD91-2608C4DB9C6A}"/>
                </a:ext>
              </a:extLst>
            </p:cNvPr>
            <p:cNvSpPr/>
            <p:nvPr/>
          </p:nvSpPr>
          <p:spPr>
            <a:xfrm>
              <a:off x="4531202" y="4416752"/>
              <a:ext cx="177953" cy="17213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28DC3964-1BFA-AFD7-89E8-A0C3A16BAC51}"/>
                </a:ext>
              </a:extLst>
            </p:cNvPr>
            <p:cNvSpPr/>
            <p:nvPr/>
          </p:nvSpPr>
          <p:spPr>
            <a:xfrm>
              <a:off x="4266946" y="4581728"/>
              <a:ext cx="612775" cy="581025"/>
            </a:xfrm>
            <a:custGeom>
              <a:avLst/>
              <a:gdLst/>
              <a:ahLst/>
              <a:cxnLst/>
              <a:rect l="l" t="t" r="r" b="b"/>
              <a:pathLst>
                <a:path w="612775" h="581025">
                  <a:moveTo>
                    <a:pt x="431774" y="310946"/>
                  </a:moveTo>
                  <a:lnTo>
                    <a:pt x="430339" y="312381"/>
                  </a:lnTo>
                  <a:lnTo>
                    <a:pt x="426021" y="318122"/>
                  </a:lnTo>
                  <a:lnTo>
                    <a:pt x="431774" y="310946"/>
                  </a:lnTo>
                  <a:close/>
                </a:path>
                <a:path w="612775" h="581025">
                  <a:moveTo>
                    <a:pt x="612609" y="564502"/>
                  </a:moveTo>
                  <a:lnTo>
                    <a:pt x="611543" y="554101"/>
                  </a:lnTo>
                  <a:lnTo>
                    <a:pt x="591400" y="545846"/>
                  </a:lnTo>
                  <a:lnTo>
                    <a:pt x="559765" y="543699"/>
                  </a:lnTo>
                  <a:lnTo>
                    <a:pt x="530288" y="543699"/>
                  </a:lnTo>
                  <a:lnTo>
                    <a:pt x="542150" y="529348"/>
                  </a:lnTo>
                  <a:lnTo>
                    <a:pt x="547903" y="511784"/>
                  </a:lnTo>
                  <a:lnTo>
                    <a:pt x="556171" y="487387"/>
                  </a:lnTo>
                  <a:lnTo>
                    <a:pt x="565518" y="461568"/>
                  </a:lnTo>
                  <a:lnTo>
                    <a:pt x="565518" y="431088"/>
                  </a:lnTo>
                  <a:lnTo>
                    <a:pt x="552577" y="374777"/>
                  </a:lnTo>
                  <a:lnTo>
                    <a:pt x="533882" y="339636"/>
                  </a:lnTo>
                  <a:lnTo>
                    <a:pt x="496125" y="290499"/>
                  </a:lnTo>
                  <a:lnTo>
                    <a:pt x="478155" y="269544"/>
                  </a:lnTo>
                  <a:lnTo>
                    <a:pt x="478155" y="247446"/>
                  </a:lnTo>
                  <a:lnTo>
                    <a:pt x="466648" y="207657"/>
                  </a:lnTo>
                  <a:lnTo>
                    <a:pt x="456946" y="152793"/>
                  </a:lnTo>
                  <a:lnTo>
                    <a:pt x="453707" y="84645"/>
                  </a:lnTo>
                  <a:lnTo>
                    <a:pt x="456412" y="60452"/>
                  </a:lnTo>
                  <a:lnTo>
                    <a:pt x="458025" y="62052"/>
                  </a:lnTo>
                  <a:lnTo>
                    <a:pt x="477799" y="72453"/>
                  </a:lnTo>
                  <a:lnTo>
                    <a:pt x="516623" y="87871"/>
                  </a:lnTo>
                  <a:lnTo>
                    <a:pt x="566242" y="114769"/>
                  </a:lnTo>
                  <a:lnTo>
                    <a:pt x="584936" y="115836"/>
                  </a:lnTo>
                  <a:lnTo>
                    <a:pt x="574509" y="140589"/>
                  </a:lnTo>
                  <a:lnTo>
                    <a:pt x="553300" y="167487"/>
                  </a:lnTo>
                  <a:lnTo>
                    <a:pt x="535673" y="200482"/>
                  </a:lnTo>
                  <a:lnTo>
                    <a:pt x="528485" y="234556"/>
                  </a:lnTo>
                  <a:lnTo>
                    <a:pt x="532079" y="244944"/>
                  </a:lnTo>
                  <a:lnTo>
                    <a:pt x="542505" y="252120"/>
                  </a:lnTo>
                  <a:lnTo>
                    <a:pt x="556895" y="256781"/>
                  </a:lnTo>
                  <a:lnTo>
                    <a:pt x="570915" y="267182"/>
                  </a:lnTo>
                  <a:lnTo>
                    <a:pt x="576668" y="277939"/>
                  </a:lnTo>
                  <a:lnTo>
                    <a:pt x="580263" y="290855"/>
                  </a:lnTo>
                  <a:lnTo>
                    <a:pt x="591045" y="290855"/>
                  </a:lnTo>
                  <a:lnTo>
                    <a:pt x="594639" y="281190"/>
                  </a:lnTo>
                  <a:lnTo>
                    <a:pt x="587451" y="266128"/>
                  </a:lnTo>
                  <a:lnTo>
                    <a:pt x="567321" y="255701"/>
                  </a:lnTo>
                  <a:lnTo>
                    <a:pt x="555447" y="244944"/>
                  </a:lnTo>
                  <a:lnTo>
                    <a:pt x="545033" y="239217"/>
                  </a:lnTo>
                  <a:lnTo>
                    <a:pt x="541426" y="228434"/>
                  </a:lnTo>
                  <a:lnTo>
                    <a:pt x="546100" y="200482"/>
                  </a:lnTo>
                  <a:lnTo>
                    <a:pt x="562648" y="179336"/>
                  </a:lnTo>
                  <a:lnTo>
                    <a:pt x="576668" y="160655"/>
                  </a:lnTo>
                  <a:lnTo>
                    <a:pt x="594639" y="139509"/>
                  </a:lnTo>
                  <a:lnTo>
                    <a:pt x="605066" y="119418"/>
                  </a:lnTo>
                  <a:lnTo>
                    <a:pt x="605066" y="107607"/>
                  </a:lnTo>
                  <a:lnTo>
                    <a:pt x="595718" y="101854"/>
                  </a:lnTo>
                  <a:lnTo>
                    <a:pt x="559054" y="80708"/>
                  </a:lnTo>
                  <a:lnTo>
                    <a:pt x="523811" y="62052"/>
                  </a:lnTo>
                  <a:lnTo>
                    <a:pt x="488581" y="44462"/>
                  </a:lnTo>
                  <a:lnTo>
                    <a:pt x="481393" y="37299"/>
                  </a:lnTo>
                  <a:lnTo>
                    <a:pt x="463778" y="26898"/>
                  </a:lnTo>
                  <a:lnTo>
                    <a:pt x="452983" y="26898"/>
                  </a:lnTo>
                  <a:lnTo>
                    <a:pt x="441845" y="15786"/>
                  </a:lnTo>
                  <a:lnTo>
                    <a:pt x="414883" y="14693"/>
                  </a:lnTo>
                  <a:lnTo>
                    <a:pt x="397268" y="17919"/>
                  </a:lnTo>
                  <a:lnTo>
                    <a:pt x="376059" y="17919"/>
                  </a:lnTo>
                  <a:lnTo>
                    <a:pt x="347662" y="31927"/>
                  </a:lnTo>
                  <a:lnTo>
                    <a:pt x="346570" y="34886"/>
                  </a:lnTo>
                  <a:lnTo>
                    <a:pt x="333629" y="30480"/>
                  </a:lnTo>
                  <a:lnTo>
                    <a:pt x="268541" y="25819"/>
                  </a:lnTo>
                  <a:lnTo>
                    <a:pt x="214642" y="21145"/>
                  </a:lnTo>
                  <a:lnTo>
                    <a:pt x="154241" y="11836"/>
                  </a:lnTo>
                  <a:lnTo>
                    <a:pt x="109651" y="10388"/>
                  </a:lnTo>
                  <a:lnTo>
                    <a:pt x="50698" y="3581"/>
                  </a:lnTo>
                  <a:lnTo>
                    <a:pt x="1079" y="0"/>
                  </a:lnTo>
                  <a:lnTo>
                    <a:pt x="0" y="7162"/>
                  </a:lnTo>
                  <a:lnTo>
                    <a:pt x="11849" y="16510"/>
                  </a:lnTo>
                  <a:lnTo>
                    <a:pt x="56438" y="16510"/>
                  </a:lnTo>
                  <a:lnTo>
                    <a:pt x="54648" y="22225"/>
                  </a:lnTo>
                  <a:lnTo>
                    <a:pt x="52844" y="27978"/>
                  </a:lnTo>
                  <a:lnTo>
                    <a:pt x="58953" y="41960"/>
                  </a:lnTo>
                  <a:lnTo>
                    <a:pt x="70827" y="51269"/>
                  </a:lnTo>
                  <a:lnTo>
                    <a:pt x="89509" y="51269"/>
                  </a:lnTo>
                  <a:lnTo>
                    <a:pt x="104965" y="46634"/>
                  </a:lnTo>
                  <a:lnTo>
                    <a:pt x="110731" y="31572"/>
                  </a:lnTo>
                  <a:lnTo>
                    <a:pt x="110731" y="22225"/>
                  </a:lnTo>
                  <a:lnTo>
                    <a:pt x="153149" y="23317"/>
                  </a:lnTo>
                  <a:lnTo>
                    <a:pt x="206362" y="37299"/>
                  </a:lnTo>
                  <a:lnTo>
                    <a:pt x="257060" y="43408"/>
                  </a:lnTo>
                  <a:lnTo>
                    <a:pt x="299466" y="44462"/>
                  </a:lnTo>
                  <a:lnTo>
                    <a:pt x="327520" y="50215"/>
                  </a:lnTo>
                  <a:lnTo>
                    <a:pt x="338683" y="56261"/>
                  </a:lnTo>
                  <a:lnTo>
                    <a:pt x="337223" y="60248"/>
                  </a:lnTo>
                  <a:lnTo>
                    <a:pt x="335775" y="98983"/>
                  </a:lnTo>
                  <a:lnTo>
                    <a:pt x="346570" y="142011"/>
                  </a:lnTo>
                  <a:lnTo>
                    <a:pt x="365264" y="183248"/>
                  </a:lnTo>
                  <a:lnTo>
                    <a:pt x="379285" y="218401"/>
                  </a:lnTo>
                  <a:lnTo>
                    <a:pt x="393674" y="267538"/>
                  </a:lnTo>
                  <a:lnTo>
                    <a:pt x="409663" y="295998"/>
                  </a:lnTo>
                  <a:lnTo>
                    <a:pt x="404812" y="300532"/>
                  </a:lnTo>
                  <a:lnTo>
                    <a:pt x="383603" y="332105"/>
                  </a:lnTo>
                  <a:lnTo>
                    <a:pt x="371741" y="362585"/>
                  </a:lnTo>
                  <a:lnTo>
                    <a:pt x="361315" y="391998"/>
                  </a:lnTo>
                  <a:lnTo>
                    <a:pt x="357720" y="418896"/>
                  </a:lnTo>
                  <a:lnTo>
                    <a:pt x="358800" y="432879"/>
                  </a:lnTo>
                  <a:lnTo>
                    <a:pt x="369582" y="450456"/>
                  </a:lnTo>
                  <a:lnTo>
                    <a:pt x="387197" y="497433"/>
                  </a:lnTo>
                  <a:lnTo>
                    <a:pt x="407327" y="524332"/>
                  </a:lnTo>
                  <a:lnTo>
                    <a:pt x="412000" y="536168"/>
                  </a:lnTo>
                  <a:lnTo>
                    <a:pt x="392950" y="538314"/>
                  </a:lnTo>
                  <a:lnTo>
                    <a:pt x="368503" y="538314"/>
                  </a:lnTo>
                  <a:lnTo>
                    <a:pt x="337959" y="548716"/>
                  </a:lnTo>
                  <a:lnTo>
                    <a:pt x="338886" y="552310"/>
                  </a:lnTo>
                  <a:lnTo>
                    <a:pt x="340106" y="556971"/>
                  </a:lnTo>
                  <a:lnTo>
                    <a:pt x="344792" y="566293"/>
                  </a:lnTo>
                  <a:lnTo>
                    <a:pt x="354126" y="570953"/>
                  </a:lnTo>
                  <a:lnTo>
                    <a:pt x="373176" y="564146"/>
                  </a:lnTo>
                  <a:lnTo>
                    <a:pt x="392950" y="553745"/>
                  </a:lnTo>
                  <a:lnTo>
                    <a:pt x="421347" y="552310"/>
                  </a:lnTo>
                  <a:lnTo>
                    <a:pt x="438962" y="555891"/>
                  </a:lnTo>
                  <a:lnTo>
                    <a:pt x="446163" y="550151"/>
                  </a:lnTo>
                  <a:lnTo>
                    <a:pt x="446163" y="541909"/>
                  </a:lnTo>
                  <a:lnTo>
                    <a:pt x="436448" y="532574"/>
                  </a:lnTo>
                  <a:lnTo>
                    <a:pt x="421347" y="517156"/>
                  </a:lnTo>
                  <a:lnTo>
                    <a:pt x="394385" y="478421"/>
                  </a:lnTo>
                  <a:lnTo>
                    <a:pt x="382524" y="444715"/>
                  </a:lnTo>
                  <a:lnTo>
                    <a:pt x="378929" y="411721"/>
                  </a:lnTo>
                  <a:lnTo>
                    <a:pt x="380009" y="394144"/>
                  </a:lnTo>
                  <a:lnTo>
                    <a:pt x="389356" y="362585"/>
                  </a:lnTo>
                  <a:lnTo>
                    <a:pt x="414159" y="328510"/>
                  </a:lnTo>
                  <a:lnTo>
                    <a:pt x="430339" y="312381"/>
                  </a:lnTo>
                  <a:lnTo>
                    <a:pt x="432219" y="309867"/>
                  </a:lnTo>
                  <a:lnTo>
                    <a:pt x="449033" y="309867"/>
                  </a:lnTo>
                  <a:lnTo>
                    <a:pt x="460362" y="302856"/>
                  </a:lnTo>
                  <a:lnTo>
                    <a:pt x="466648" y="308063"/>
                  </a:lnTo>
                  <a:lnTo>
                    <a:pt x="506920" y="339636"/>
                  </a:lnTo>
                  <a:lnTo>
                    <a:pt x="534962" y="380517"/>
                  </a:lnTo>
                  <a:lnTo>
                    <a:pt x="549338" y="430009"/>
                  </a:lnTo>
                  <a:lnTo>
                    <a:pt x="549338" y="455472"/>
                  </a:lnTo>
                  <a:lnTo>
                    <a:pt x="544309" y="487387"/>
                  </a:lnTo>
                  <a:lnTo>
                    <a:pt x="531368" y="517880"/>
                  </a:lnTo>
                  <a:lnTo>
                    <a:pt x="520941" y="535444"/>
                  </a:lnTo>
                  <a:lnTo>
                    <a:pt x="513753" y="546925"/>
                  </a:lnTo>
                  <a:lnTo>
                    <a:pt x="513753" y="556615"/>
                  </a:lnTo>
                  <a:lnTo>
                    <a:pt x="520941" y="559841"/>
                  </a:lnTo>
                  <a:lnTo>
                    <a:pt x="537476" y="559841"/>
                  </a:lnTo>
                  <a:lnTo>
                    <a:pt x="563359" y="564502"/>
                  </a:lnTo>
                  <a:lnTo>
                    <a:pt x="583488" y="571677"/>
                  </a:lnTo>
                  <a:lnTo>
                    <a:pt x="594995" y="580999"/>
                  </a:lnTo>
                  <a:lnTo>
                    <a:pt x="605790" y="577405"/>
                  </a:lnTo>
                  <a:lnTo>
                    <a:pt x="612609" y="5645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62795D9B-8A6B-7C72-5C7B-C562D338AE2C}"/>
                </a:ext>
              </a:extLst>
            </p:cNvPr>
            <p:cNvSpPr/>
            <p:nvPr/>
          </p:nvSpPr>
          <p:spPr>
            <a:xfrm>
              <a:off x="4881372" y="4192524"/>
              <a:ext cx="363220" cy="226060"/>
            </a:xfrm>
            <a:custGeom>
              <a:avLst/>
              <a:gdLst/>
              <a:ahLst/>
              <a:cxnLst/>
              <a:rect l="l" t="t" r="r" b="b"/>
              <a:pathLst>
                <a:path w="363220" h="226060">
                  <a:moveTo>
                    <a:pt x="0" y="225551"/>
                  </a:moveTo>
                  <a:lnTo>
                    <a:pt x="362712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FE4CAF31-AACA-A0AE-AA30-6C663C954C92}"/>
                </a:ext>
              </a:extLst>
            </p:cNvPr>
            <p:cNvSpPr/>
            <p:nvPr/>
          </p:nvSpPr>
          <p:spPr>
            <a:xfrm>
              <a:off x="3316224" y="5684520"/>
              <a:ext cx="265175" cy="42062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>
              <a:extLst>
                <a:ext uri="{FF2B5EF4-FFF2-40B4-BE49-F238E27FC236}">
                  <a16:creationId xmlns:a16="http://schemas.microsoft.com/office/drawing/2014/main" id="{C8C13580-00EA-5DD7-5B9D-E65E21FE10CF}"/>
                </a:ext>
              </a:extLst>
            </p:cNvPr>
            <p:cNvSpPr/>
            <p:nvPr/>
          </p:nvSpPr>
          <p:spPr>
            <a:xfrm>
              <a:off x="3041904" y="5599176"/>
              <a:ext cx="518159" cy="878205"/>
            </a:xfrm>
            <a:custGeom>
              <a:avLst/>
              <a:gdLst/>
              <a:ahLst/>
              <a:cxnLst/>
              <a:rect l="l" t="t" r="r" b="b"/>
              <a:pathLst>
                <a:path w="518160" h="878204">
                  <a:moveTo>
                    <a:pt x="332232" y="280835"/>
                  </a:moveTo>
                  <a:lnTo>
                    <a:pt x="319786" y="271589"/>
                  </a:lnTo>
                  <a:lnTo>
                    <a:pt x="293878" y="263182"/>
                  </a:lnTo>
                  <a:lnTo>
                    <a:pt x="251701" y="242163"/>
                  </a:lnTo>
                  <a:lnTo>
                    <a:pt x="225933" y="227863"/>
                  </a:lnTo>
                  <a:lnTo>
                    <a:pt x="190754" y="196748"/>
                  </a:lnTo>
                  <a:lnTo>
                    <a:pt x="175895" y="178257"/>
                  </a:lnTo>
                  <a:lnTo>
                    <a:pt x="150114" y="153873"/>
                  </a:lnTo>
                  <a:lnTo>
                    <a:pt x="116459" y="124447"/>
                  </a:lnTo>
                  <a:lnTo>
                    <a:pt x="83693" y="89966"/>
                  </a:lnTo>
                  <a:lnTo>
                    <a:pt x="67183" y="47929"/>
                  </a:lnTo>
                  <a:lnTo>
                    <a:pt x="64135" y="31953"/>
                  </a:lnTo>
                  <a:lnTo>
                    <a:pt x="52324" y="21018"/>
                  </a:lnTo>
                  <a:lnTo>
                    <a:pt x="48514" y="4203"/>
                  </a:lnTo>
                  <a:lnTo>
                    <a:pt x="34417" y="0"/>
                  </a:lnTo>
                  <a:lnTo>
                    <a:pt x="31242" y="2527"/>
                  </a:lnTo>
                  <a:lnTo>
                    <a:pt x="28956" y="17653"/>
                  </a:lnTo>
                  <a:lnTo>
                    <a:pt x="31242" y="36156"/>
                  </a:lnTo>
                  <a:lnTo>
                    <a:pt x="39116" y="49606"/>
                  </a:lnTo>
                  <a:lnTo>
                    <a:pt x="46101" y="60540"/>
                  </a:lnTo>
                  <a:lnTo>
                    <a:pt x="46863" y="68948"/>
                  </a:lnTo>
                  <a:lnTo>
                    <a:pt x="42164" y="73152"/>
                  </a:lnTo>
                  <a:lnTo>
                    <a:pt x="32004" y="68948"/>
                  </a:lnTo>
                  <a:lnTo>
                    <a:pt x="24257" y="63906"/>
                  </a:lnTo>
                  <a:lnTo>
                    <a:pt x="12446" y="62217"/>
                  </a:lnTo>
                  <a:lnTo>
                    <a:pt x="6223" y="63906"/>
                  </a:lnTo>
                  <a:lnTo>
                    <a:pt x="0" y="73152"/>
                  </a:lnTo>
                  <a:lnTo>
                    <a:pt x="6985" y="81559"/>
                  </a:lnTo>
                  <a:lnTo>
                    <a:pt x="21082" y="84086"/>
                  </a:lnTo>
                  <a:lnTo>
                    <a:pt x="39878" y="89128"/>
                  </a:lnTo>
                  <a:lnTo>
                    <a:pt x="74295" y="107619"/>
                  </a:lnTo>
                  <a:lnTo>
                    <a:pt x="105537" y="142100"/>
                  </a:lnTo>
                  <a:lnTo>
                    <a:pt x="147701" y="190030"/>
                  </a:lnTo>
                  <a:lnTo>
                    <a:pt x="175133" y="223659"/>
                  </a:lnTo>
                  <a:lnTo>
                    <a:pt x="217297" y="259816"/>
                  </a:lnTo>
                  <a:lnTo>
                    <a:pt x="259575" y="291769"/>
                  </a:lnTo>
                  <a:lnTo>
                    <a:pt x="299339" y="316992"/>
                  </a:lnTo>
                  <a:lnTo>
                    <a:pt x="311150" y="315315"/>
                  </a:lnTo>
                  <a:lnTo>
                    <a:pt x="323596" y="307746"/>
                  </a:lnTo>
                  <a:lnTo>
                    <a:pt x="329946" y="294284"/>
                  </a:lnTo>
                  <a:lnTo>
                    <a:pt x="332232" y="280835"/>
                  </a:lnTo>
                  <a:close/>
                </a:path>
                <a:path w="518160" h="878204">
                  <a:moveTo>
                    <a:pt x="518160" y="744232"/>
                  </a:moveTo>
                  <a:lnTo>
                    <a:pt x="515112" y="735825"/>
                  </a:lnTo>
                  <a:lnTo>
                    <a:pt x="510413" y="724065"/>
                  </a:lnTo>
                  <a:lnTo>
                    <a:pt x="498094" y="715657"/>
                  </a:lnTo>
                  <a:lnTo>
                    <a:pt x="486410" y="702221"/>
                  </a:lnTo>
                  <a:lnTo>
                    <a:pt x="471805" y="661885"/>
                  </a:lnTo>
                  <a:lnTo>
                    <a:pt x="460883" y="624078"/>
                  </a:lnTo>
                  <a:lnTo>
                    <a:pt x="457073" y="584581"/>
                  </a:lnTo>
                  <a:lnTo>
                    <a:pt x="460883" y="540054"/>
                  </a:lnTo>
                  <a:lnTo>
                    <a:pt x="464058" y="496354"/>
                  </a:lnTo>
                  <a:lnTo>
                    <a:pt x="466344" y="467791"/>
                  </a:lnTo>
                  <a:lnTo>
                    <a:pt x="463296" y="457708"/>
                  </a:lnTo>
                  <a:lnTo>
                    <a:pt x="456311" y="441744"/>
                  </a:lnTo>
                  <a:lnTo>
                    <a:pt x="438531" y="435864"/>
                  </a:lnTo>
                  <a:lnTo>
                    <a:pt x="434594" y="435864"/>
                  </a:lnTo>
                  <a:lnTo>
                    <a:pt x="422275" y="444271"/>
                  </a:lnTo>
                  <a:lnTo>
                    <a:pt x="419366" y="450875"/>
                  </a:lnTo>
                  <a:lnTo>
                    <a:pt x="418084" y="449846"/>
                  </a:lnTo>
                  <a:lnTo>
                    <a:pt x="411988" y="441439"/>
                  </a:lnTo>
                  <a:lnTo>
                    <a:pt x="394970" y="438912"/>
                  </a:lnTo>
                  <a:lnTo>
                    <a:pt x="381889" y="451523"/>
                  </a:lnTo>
                  <a:lnTo>
                    <a:pt x="362585" y="516293"/>
                  </a:lnTo>
                  <a:lnTo>
                    <a:pt x="357124" y="586092"/>
                  </a:lnTo>
                  <a:lnTo>
                    <a:pt x="359410" y="622261"/>
                  </a:lnTo>
                  <a:lnTo>
                    <a:pt x="365633" y="650011"/>
                  </a:lnTo>
                  <a:lnTo>
                    <a:pt x="371856" y="674408"/>
                  </a:lnTo>
                  <a:lnTo>
                    <a:pt x="381889" y="697953"/>
                  </a:lnTo>
                  <a:lnTo>
                    <a:pt x="391922" y="718985"/>
                  </a:lnTo>
                  <a:lnTo>
                    <a:pt x="392684" y="734123"/>
                  </a:lnTo>
                  <a:lnTo>
                    <a:pt x="380365" y="774484"/>
                  </a:lnTo>
                  <a:lnTo>
                    <a:pt x="352552" y="809815"/>
                  </a:lnTo>
                  <a:lnTo>
                    <a:pt x="342519" y="812330"/>
                  </a:lnTo>
                  <a:lnTo>
                    <a:pt x="326263" y="812330"/>
                  </a:lnTo>
                  <a:lnTo>
                    <a:pt x="318516" y="818222"/>
                  </a:lnTo>
                  <a:lnTo>
                    <a:pt x="316992" y="828319"/>
                  </a:lnTo>
                  <a:lnTo>
                    <a:pt x="321564" y="834199"/>
                  </a:lnTo>
                  <a:lnTo>
                    <a:pt x="335534" y="839254"/>
                  </a:lnTo>
                  <a:lnTo>
                    <a:pt x="357886" y="844296"/>
                  </a:lnTo>
                  <a:lnTo>
                    <a:pt x="370332" y="839254"/>
                  </a:lnTo>
                  <a:lnTo>
                    <a:pt x="377952" y="834199"/>
                  </a:lnTo>
                  <a:lnTo>
                    <a:pt x="386461" y="823264"/>
                  </a:lnTo>
                  <a:lnTo>
                    <a:pt x="397256" y="807288"/>
                  </a:lnTo>
                  <a:lnTo>
                    <a:pt x="406527" y="770280"/>
                  </a:lnTo>
                  <a:lnTo>
                    <a:pt x="416560" y="750100"/>
                  </a:lnTo>
                  <a:lnTo>
                    <a:pt x="425831" y="740841"/>
                  </a:lnTo>
                  <a:lnTo>
                    <a:pt x="432816" y="731596"/>
                  </a:lnTo>
                  <a:lnTo>
                    <a:pt x="431292" y="718134"/>
                  </a:lnTo>
                  <a:lnTo>
                    <a:pt x="422021" y="708888"/>
                  </a:lnTo>
                  <a:lnTo>
                    <a:pt x="408940" y="699630"/>
                  </a:lnTo>
                  <a:lnTo>
                    <a:pt x="399669" y="681977"/>
                  </a:lnTo>
                  <a:lnTo>
                    <a:pt x="391922" y="646645"/>
                  </a:lnTo>
                  <a:lnTo>
                    <a:pt x="386461" y="612165"/>
                  </a:lnTo>
                  <a:lnTo>
                    <a:pt x="387223" y="576846"/>
                  </a:lnTo>
                  <a:lnTo>
                    <a:pt x="392684" y="544880"/>
                  </a:lnTo>
                  <a:lnTo>
                    <a:pt x="399669" y="519645"/>
                  </a:lnTo>
                  <a:lnTo>
                    <a:pt x="406527" y="502831"/>
                  </a:lnTo>
                  <a:lnTo>
                    <a:pt x="411226" y="494423"/>
                  </a:lnTo>
                  <a:lnTo>
                    <a:pt x="415150" y="484212"/>
                  </a:lnTo>
                  <a:lnTo>
                    <a:pt x="415290" y="488797"/>
                  </a:lnTo>
                  <a:lnTo>
                    <a:pt x="419989" y="530809"/>
                  </a:lnTo>
                  <a:lnTo>
                    <a:pt x="424561" y="589622"/>
                  </a:lnTo>
                  <a:lnTo>
                    <a:pt x="431546" y="624078"/>
                  </a:lnTo>
                  <a:lnTo>
                    <a:pt x="441579" y="657682"/>
                  </a:lnTo>
                  <a:lnTo>
                    <a:pt x="454787" y="689610"/>
                  </a:lnTo>
                  <a:lnTo>
                    <a:pt x="476377" y="721537"/>
                  </a:lnTo>
                  <a:lnTo>
                    <a:pt x="481076" y="740029"/>
                  </a:lnTo>
                  <a:lnTo>
                    <a:pt x="477901" y="765238"/>
                  </a:lnTo>
                  <a:lnTo>
                    <a:pt x="469392" y="794639"/>
                  </a:lnTo>
                  <a:lnTo>
                    <a:pt x="463296" y="834974"/>
                  </a:lnTo>
                  <a:lnTo>
                    <a:pt x="454787" y="842530"/>
                  </a:lnTo>
                  <a:lnTo>
                    <a:pt x="433832" y="851776"/>
                  </a:lnTo>
                  <a:lnTo>
                    <a:pt x="421513" y="856818"/>
                  </a:lnTo>
                  <a:lnTo>
                    <a:pt x="419227" y="864374"/>
                  </a:lnTo>
                  <a:lnTo>
                    <a:pt x="421513" y="867740"/>
                  </a:lnTo>
                  <a:lnTo>
                    <a:pt x="422275" y="872782"/>
                  </a:lnTo>
                  <a:lnTo>
                    <a:pt x="437007" y="875309"/>
                  </a:lnTo>
                  <a:lnTo>
                    <a:pt x="440817" y="877824"/>
                  </a:lnTo>
                  <a:lnTo>
                    <a:pt x="460883" y="877824"/>
                  </a:lnTo>
                  <a:lnTo>
                    <a:pt x="475615" y="866902"/>
                  </a:lnTo>
                  <a:lnTo>
                    <a:pt x="486410" y="849261"/>
                  </a:lnTo>
                  <a:lnTo>
                    <a:pt x="490347" y="840854"/>
                  </a:lnTo>
                  <a:lnTo>
                    <a:pt x="491109" y="826566"/>
                  </a:lnTo>
                  <a:lnTo>
                    <a:pt x="496443" y="785393"/>
                  </a:lnTo>
                  <a:lnTo>
                    <a:pt x="503428" y="768591"/>
                  </a:lnTo>
                  <a:lnTo>
                    <a:pt x="512699" y="760196"/>
                  </a:lnTo>
                  <a:lnTo>
                    <a:pt x="518160" y="744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>
              <a:extLst>
                <a:ext uri="{FF2B5EF4-FFF2-40B4-BE49-F238E27FC236}">
                  <a16:creationId xmlns:a16="http://schemas.microsoft.com/office/drawing/2014/main" id="{5910F267-BE52-7628-7CF1-2C7AFE8D3044}"/>
                </a:ext>
              </a:extLst>
            </p:cNvPr>
            <p:cNvSpPr/>
            <p:nvPr/>
          </p:nvSpPr>
          <p:spPr>
            <a:xfrm>
              <a:off x="3582924" y="5798820"/>
              <a:ext cx="685800" cy="119380"/>
            </a:xfrm>
            <a:custGeom>
              <a:avLst/>
              <a:gdLst/>
              <a:ahLst/>
              <a:cxnLst/>
              <a:rect l="l" t="t" r="r" b="b"/>
              <a:pathLst>
                <a:path w="685800" h="119379">
                  <a:moveTo>
                    <a:pt x="0" y="0"/>
                  </a:moveTo>
                  <a:lnTo>
                    <a:pt x="685800" y="11887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>
            <a:extLst>
              <a:ext uri="{FF2B5EF4-FFF2-40B4-BE49-F238E27FC236}">
                <a16:creationId xmlns:a16="http://schemas.microsoft.com/office/drawing/2014/main" id="{0BEACEB9-1EC6-78CC-F4FC-FE22CA0BB251}"/>
              </a:ext>
            </a:extLst>
          </p:cNvPr>
          <p:cNvSpPr txBox="1"/>
          <p:nvPr/>
        </p:nvSpPr>
        <p:spPr>
          <a:xfrm>
            <a:off x="7145274" y="3897249"/>
            <a:ext cx="2764155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8890" indent="-229235" algn="r">
              <a:spcBef>
                <a:spcPts val="90"/>
              </a:spcBef>
            </a:pPr>
            <a:r>
              <a:rPr sz="1400" b="1" spc="-10" dirty="0">
                <a:latin typeface="Tahoma"/>
                <a:cs typeface="Tahoma"/>
              </a:rPr>
              <a:t>Before </a:t>
            </a:r>
            <a:r>
              <a:rPr sz="1400" b="1" dirty="0">
                <a:latin typeface="Tahoma"/>
                <a:cs typeface="Tahoma"/>
              </a:rPr>
              <a:t>adding, </a:t>
            </a:r>
            <a:r>
              <a:rPr sz="1400" b="1" spc="-5" dirty="0">
                <a:latin typeface="Tahoma"/>
                <a:cs typeface="Tahoma"/>
              </a:rPr>
              <a:t>we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must</a:t>
            </a:r>
            <a:r>
              <a:rPr sz="1400" b="1" spc="20" dirty="0">
                <a:latin typeface="Tahoma"/>
                <a:cs typeface="Tahoma"/>
              </a:rPr>
              <a:t> </a:t>
            </a:r>
            <a:r>
              <a:rPr sz="1400" b="1" spc="-5" dirty="0">
                <a:latin typeface="Tahoma"/>
                <a:cs typeface="Tahoma"/>
              </a:rPr>
              <a:t>match  </a:t>
            </a:r>
            <a:r>
              <a:rPr sz="1400" b="1" spc="-10" dirty="0">
                <a:latin typeface="Tahoma"/>
                <a:cs typeface="Tahoma"/>
              </a:rPr>
              <a:t>the</a:t>
            </a:r>
            <a:r>
              <a:rPr sz="1400" b="1" spc="2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exponents,</a:t>
            </a:r>
            <a:r>
              <a:rPr sz="1400" b="1" spc="8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effectively </a:t>
            </a:r>
            <a:r>
              <a:rPr sz="1400" b="1" spc="-5" dirty="0">
                <a:latin typeface="Tahoma"/>
                <a:cs typeface="Tahoma"/>
              </a:rPr>
              <a:t> “denormalizing” </a:t>
            </a:r>
            <a:r>
              <a:rPr sz="1400" b="1" spc="-10" dirty="0">
                <a:latin typeface="Tahoma"/>
                <a:cs typeface="Tahoma"/>
              </a:rPr>
              <a:t>the</a:t>
            </a:r>
            <a:r>
              <a:rPr sz="1400" b="1" spc="20" dirty="0">
                <a:latin typeface="Tahoma"/>
                <a:cs typeface="Tahoma"/>
              </a:rPr>
              <a:t> </a:t>
            </a:r>
            <a:r>
              <a:rPr sz="1400" b="1" spc="-5" dirty="0">
                <a:latin typeface="Tahoma"/>
                <a:cs typeface="Tahoma"/>
              </a:rPr>
              <a:t>smaller</a:t>
            </a:r>
            <a:endParaRPr sz="1400">
              <a:latin typeface="Tahoma"/>
              <a:cs typeface="Tahoma"/>
            </a:endParaRPr>
          </a:p>
          <a:p>
            <a:pPr marR="5080" algn="r">
              <a:spcBef>
                <a:spcPts val="5"/>
              </a:spcBef>
            </a:pPr>
            <a:r>
              <a:rPr sz="1400" b="1" spc="-5" dirty="0">
                <a:latin typeface="Tahoma"/>
                <a:cs typeface="Tahoma"/>
              </a:rPr>
              <a:t>magnitude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number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3F1FEAD1-EC88-7DF0-4A45-F46B7F4C4DF5}"/>
              </a:ext>
            </a:extLst>
          </p:cNvPr>
          <p:cNvSpPr txBox="1"/>
          <p:nvPr/>
        </p:nvSpPr>
        <p:spPr>
          <a:xfrm>
            <a:off x="5898897" y="5706263"/>
            <a:ext cx="3472815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22250" algn="r">
              <a:spcBef>
                <a:spcPts val="90"/>
              </a:spcBef>
            </a:pPr>
            <a:r>
              <a:rPr sz="1400" b="1" spc="-5" dirty="0">
                <a:latin typeface="Tahoma"/>
                <a:cs typeface="Tahoma"/>
              </a:rPr>
              <a:t>We </a:t>
            </a:r>
            <a:r>
              <a:rPr sz="1400" b="1" spc="-10" dirty="0">
                <a:latin typeface="Tahoma"/>
                <a:cs typeface="Tahoma"/>
              </a:rPr>
              <a:t>then </a:t>
            </a:r>
            <a:r>
              <a:rPr sz="1400" b="1" spc="-5" dirty="0">
                <a:latin typeface="Tahoma"/>
                <a:cs typeface="Tahoma"/>
              </a:rPr>
              <a:t>“normalize” </a:t>
            </a:r>
            <a:r>
              <a:rPr sz="1400" b="1" spc="-10" dirty="0">
                <a:latin typeface="Tahoma"/>
                <a:cs typeface="Tahoma"/>
              </a:rPr>
              <a:t>the</a:t>
            </a:r>
            <a:r>
              <a:rPr sz="1400" b="1" spc="14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final</a:t>
            </a:r>
            <a:r>
              <a:rPr sz="1400" b="1" dirty="0">
                <a:latin typeface="Tahoma"/>
                <a:cs typeface="Tahoma"/>
              </a:rPr>
              <a:t> </a:t>
            </a:r>
            <a:r>
              <a:rPr sz="1400" b="1" spc="-5" dirty="0">
                <a:latin typeface="Tahoma"/>
                <a:cs typeface="Tahoma"/>
              </a:rPr>
              <a:t>result  so </a:t>
            </a:r>
            <a:r>
              <a:rPr sz="1400" b="1" spc="-10" dirty="0">
                <a:latin typeface="Tahoma"/>
                <a:cs typeface="Tahoma"/>
              </a:rPr>
              <a:t>there </a:t>
            </a:r>
            <a:r>
              <a:rPr sz="1400" b="1" dirty="0">
                <a:latin typeface="Tahoma"/>
                <a:cs typeface="Tahoma"/>
              </a:rPr>
              <a:t>is </a:t>
            </a:r>
            <a:r>
              <a:rPr sz="1400" b="1" spc="-10" dirty="0">
                <a:latin typeface="Tahoma"/>
                <a:cs typeface="Tahoma"/>
              </a:rPr>
              <a:t>one </a:t>
            </a:r>
            <a:r>
              <a:rPr sz="1400" b="1" dirty="0">
                <a:latin typeface="Tahoma"/>
                <a:cs typeface="Tahoma"/>
              </a:rPr>
              <a:t>digit </a:t>
            </a:r>
            <a:r>
              <a:rPr sz="1400" b="1" spc="-5" dirty="0">
                <a:latin typeface="Tahoma"/>
                <a:cs typeface="Tahoma"/>
              </a:rPr>
              <a:t>to </a:t>
            </a:r>
            <a:r>
              <a:rPr sz="1400" b="1" spc="-10" dirty="0">
                <a:latin typeface="Tahoma"/>
                <a:cs typeface="Tahoma"/>
              </a:rPr>
              <a:t>the </a:t>
            </a:r>
            <a:r>
              <a:rPr sz="1400" b="1" spc="-5" dirty="0">
                <a:latin typeface="Tahoma"/>
                <a:cs typeface="Tahoma"/>
              </a:rPr>
              <a:t>left</a:t>
            </a:r>
            <a:r>
              <a:rPr sz="1400" b="1" spc="15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of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the </a:t>
            </a:r>
            <a:r>
              <a:rPr sz="1400" b="1" spc="-5" dirty="0">
                <a:latin typeface="Tahoma"/>
                <a:cs typeface="Tahoma"/>
              </a:rPr>
              <a:t> decimal point </a:t>
            </a:r>
            <a:r>
              <a:rPr sz="1400" b="1" spc="-10" dirty="0">
                <a:latin typeface="Tahoma"/>
                <a:cs typeface="Tahoma"/>
              </a:rPr>
              <a:t>and </a:t>
            </a:r>
            <a:r>
              <a:rPr sz="1400" b="1" spc="-5" dirty="0">
                <a:latin typeface="Tahoma"/>
                <a:cs typeface="Tahoma"/>
              </a:rPr>
              <a:t>adjust </a:t>
            </a:r>
            <a:r>
              <a:rPr sz="1400" b="1" spc="-10" dirty="0">
                <a:latin typeface="Tahoma"/>
                <a:cs typeface="Tahoma"/>
              </a:rPr>
              <a:t>the</a:t>
            </a:r>
            <a:r>
              <a:rPr sz="1400" b="1" spc="90" dirty="0">
                <a:latin typeface="Tahoma"/>
                <a:cs typeface="Tahoma"/>
              </a:rPr>
              <a:t> </a:t>
            </a:r>
            <a:r>
              <a:rPr sz="1400" b="1" spc="-15" dirty="0">
                <a:latin typeface="Tahoma"/>
                <a:cs typeface="Tahoma"/>
              </a:rPr>
              <a:t>exponent</a:t>
            </a:r>
            <a:endParaRPr sz="1400">
              <a:latin typeface="Tahoma"/>
              <a:cs typeface="Tahoma"/>
            </a:endParaRPr>
          </a:p>
          <a:p>
            <a:pPr marR="5080" algn="r">
              <a:spcBef>
                <a:spcPts val="5"/>
              </a:spcBef>
            </a:pPr>
            <a:r>
              <a:rPr sz="1400" b="1" spc="-5" dirty="0">
                <a:latin typeface="Tahoma"/>
                <a:cs typeface="Tahoma"/>
              </a:rPr>
              <a:t>a</a:t>
            </a:r>
            <a:r>
              <a:rPr sz="1400" b="1" dirty="0">
                <a:latin typeface="Tahoma"/>
                <a:cs typeface="Tahoma"/>
              </a:rPr>
              <a:t>cc</a:t>
            </a:r>
            <a:r>
              <a:rPr sz="1400" b="1" spc="-5" dirty="0">
                <a:latin typeface="Tahoma"/>
                <a:cs typeface="Tahoma"/>
              </a:rPr>
              <a:t>or</a:t>
            </a:r>
            <a:r>
              <a:rPr sz="1400" b="1" dirty="0">
                <a:latin typeface="Tahoma"/>
                <a:cs typeface="Tahoma"/>
              </a:rPr>
              <a:t>d</a:t>
            </a:r>
            <a:r>
              <a:rPr sz="1400" b="1" spc="5" dirty="0">
                <a:latin typeface="Tahoma"/>
                <a:cs typeface="Tahoma"/>
              </a:rPr>
              <a:t>i</a:t>
            </a:r>
            <a:r>
              <a:rPr sz="1400" b="1" spc="-15" dirty="0">
                <a:latin typeface="Tahoma"/>
                <a:cs typeface="Tahoma"/>
              </a:rPr>
              <a:t>n</a:t>
            </a:r>
            <a:r>
              <a:rPr sz="1400" b="1" dirty="0">
                <a:latin typeface="Tahoma"/>
                <a:cs typeface="Tahoma"/>
              </a:rPr>
              <a:t>g</a:t>
            </a:r>
            <a:r>
              <a:rPr sz="1400" b="1" spc="5" dirty="0">
                <a:latin typeface="Tahoma"/>
                <a:cs typeface="Tahoma"/>
              </a:rPr>
              <a:t>l</a:t>
            </a:r>
            <a:r>
              <a:rPr sz="1400" b="1" spc="-15" dirty="0">
                <a:latin typeface="Tahoma"/>
                <a:cs typeface="Tahoma"/>
              </a:rPr>
              <a:t>y</a:t>
            </a:r>
            <a:r>
              <a:rPr sz="1400" b="1" spc="-5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8491161D-1ED7-0AE2-724F-B05802A44599}"/>
              </a:ext>
            </a:extLst>
          </p:cNvPr>
          <p:cNvSpPr/>
          <p:nvPr/>
        </p:nvSpPr>
        <p:spPr>
          <a:xfrm>
            <a:off x="4040124" y="1830323"/>
            <a:ext cx="3164205" cy="990600"/>
          </a:xfrm>
          <a:custGeom>
            <a:avLst/>
            <a:gdLst/>
            <a:ahLst/>
            <a:cxnLst/>
            <a:rect l="l" t="t" r="r" b="b"/>
            <a:pathLst>
              <a:path w="3164204" h="990600">
                <a:moveTo>
                  <a:pt x="0" y="678179"/>
                </a:moveTo>
                <a:lnTo>
                  <a:pt x="4905" y="653843"/>
                </a:lnTo>
                <a:lnTo>
                  <a:pt x="18287" y="633984"/>
                </a:lnTo>
                <a:lnTo>
                  <a:pt x="38147" y="620601"/>
                </a:lnTo>
                <a:lnTo>
                  <a:pt x="62483" y="615696"/>
                </a:lnTo>
                <a:lnTo>
                  <a:pt x="739139" y="615696"/>
                </a:lnTo>
                <a:lnTo>
                  <a:pt x="763476" y="620601"/>
                </a:lnTo>
                <a:lnTo>
                  <a:pt x="783336" y="633984"/>
                </a:lnTo>
                <a:lnTo>
                  <a:pt x="796718" y="653843"/>
                </a:lnTo>
                <a:lnTo>
                  <a:pt x="801624" y="678179"/>
                </a:lnTo>
                <a:lnTo>
                  <a:pt x="801624" y="928115"/>
                </a:lnTo>
                <a:lnTo>
                  <a:pt x="796718" y="952452"/>
                </a:lnTo>
                <a:lnTo>
                  <a:pt x="783336" y="972312"/>
                </a:lnTo>
                <a:lnTo>
                  <a:pt x="763476" y="985694"/>
                </a:lnTo>
                <a:lnTo>
                  <a:pt x="739139" y="990600"/>
                </a:lnTo>
                <a:lnTo>
                  <a:pt x="62483" y="990600"/>
                </a:lnTo>
                <a:lnTo>
                  <a:pt x="38147" y="985694"/>
                </a:lnTo>
                <a:lnTo>
                  <a:pt x="18287" y="972312"/>
                </a:lnTo>
                <a:lnTo>
                  <a:pt x="4905" y="952452"/>
                </a:lnTo>
                <a:lnTo>
                  <a:pt x="0" y="928115"/>
                </a:lnTo>
                <a:lnTo>
                  <a:pt x="0" y="678179"/>
                </a:lnTo>
                <a:close/>
              </a:path>
              <a:path w="3164204" h="990600">
                <a:moveTo>
                  <a:pt x="844296" y="615696"/>
                </a:moveTo>
                <a:lnTo>
                  <a:pt x="2971800" y="0"/>
                </a:lnTo>
              </a:path>
              <a:path w="3164204" h="990600">
                <a:moveTo>
                  <a:pt x="1295400" y="653796"/>
                </a:moveTo>
                <a:lnTo>
                  <a:pt x="1298388" y="638948"/>
                </a:lnTo>
                <a:lnTo>
                  <a:pt x="1306544" y="626840"/>
                </a:lnTo>
                <a:lnTo>
                  <a:pt x="1318652" y="618684"/>
                </a:lnTo>
                <a:lnTo>
                  <a:pt x="1333500" y="615696"/>
                </a:lnTo>
                <a:lnTo>
                  <a:pt x="1485900" y="615696"/>
                </a:lnTo>
                <a:lnTo>
                  <a:pt x="1500747" y="618684"/>
                </a:lnTo>
                <a:lnTo>
                  <a:pt x="1512855" y="626840"/>
                </a:lnTo>
                <a:lnTo>
                  <a:pt x="1521011" y="638948"/>
                </a:lnTo>
                <a:lnTo>
                  <a:pt x="1524000" y="653796"/>
                </a:lnTo>
                <a:lnTo>
                  <a:pt x="1524000" y="876300"/>
                </a:lnTo>
                <a:lnTo>
                  <a:pt x="1521011" y="891147"/>
                </a:lnTo>
                <a:lnTo>
                  <a:pt x="1512855" y="903255"/>
                </a:lnTo>
                <a:lnTo>
                  <a:pt x="1500747" y="911411"/>
                </a:lnTo>
                <a:lnTo>
                  <a:pt x="1485900" y="914400"/>
                </a:lnTo>
                <a:lnTo>
                  <a:pt x="1333500" y="914400"/>
                </a:lnTo>
                <a:lnTo>
                  <a:pt x="1318652" y="911411"/>
                </a:lnTo>
                <a:lnTo>
                  <a:pt x="1306544" y="903255"/>
                </a:lnTo>
                <a:lnTo>
                  <a:pt x="1298388" y="891147"/>
                </a:lnTo>
                <a:lnTo>
                  <a:pt x="1295400" y="876300"/>
                </a:lnTo>
                <a:lnTo>
                  <a:pt x="1295400" y="653796"/>
                </a:lnTo>
                <a:close/>
              </a:path>
              <a:path w="3164204" h="990600">
                <a:moveTo>
                  <a:pt x="1600200" y="685800"/>
                </a:moveTo>
                <a:lnTo>
                  <a:pt x="3163824" y="451103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651BAC02-0519-A65D-1817-33F052294558}"/>
              </a:ext>
            </a:extLst>
          </p:cNvPr>
          <p:cNvSpPr txBox="1"/>
          <p:nvPr/>
        </p:nvSpPr>
        <p:spPr>
          <a:xfrm>
            <a:off x="7033006" y="1436177"/>
            <a:ext cx="2261235" cy="883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 marR="5080" indent="-205740">
              <a:lnSpc>
                <a:spcPct val="125499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Significant Digits  Exponent</a:t>
            </a:r>
            <a:endParaRPr sz="2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7840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10811C4D-D32E-F7BA-50AD-E0948115DB56}"/>
              </a:ext>
            </a:extLst>
          </p:cNvPr>
          <p:cNvSpPr/>
          <p:nvPr/>
        </p:nvSpPr>
        <p:spPr>
          <a:xfrm>
            <a:off x="1539241" y="0"/>
            <a:ext cx="8224774" cy="1004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1DCD2CBB-3518-B93C-CBCC-4DA7AF0C5167}"/>
              </a:ext>
            </a:extLst>
          </p:cNvPr>
          <p:cNvGrpSpPr/>
          <p:nvPr/>
        </p:nvGrpSpPr>
        <p:grpSpPr>
          <a:xfrm>
            <a:off x="1539241" y="728511"/>
            <a:ext cx="5939155" cy="2564765"/>
            <a:chOff x="15240" y="728510"/>
            <a:chExt cx="5939155" cy="2564765"/>
          </a:xfrm>
        </p:grpSpPr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ECBAF530-AA3F-E308-86EC-02C2F0367247}"/>
                </a:ext>
              </a:extLst>
            </p:cNvPr>
            <p:cNvSpPr/>
            <p:nvPr/>
          </p:nvSpPr>
          <p:spPr>
            <a:xfrm>
              <a:off x="15240" y="856449"/>
              <a:ext cx="632282" cy="598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A7ADAB82-6AB4-14F2-FBFD-8F7017DB52F4}"/>
                </a:ext>
              </a:extLst>
            </p:cNvPr>
            <p:cNvSpPr/>
            <p:nvPr/>
          </p:nvSpPr>
          <p:spPr>
            <a:xfrm>
              <a:off x="304799" y="728510"/>
              <a:ext cx="3399790" cy="7907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526615E4-DF3F-BD26-A565-EB2826AF0FA7}"/>
                </a:ext>
              </a:extLst>
            </p:cNvPr>
            <p:cNvSpPr/>
            <p:nvPr/>
          </p:nvSpPr>
          <p:spPr>
            <a:xfrm>
              <a:off x="493776" y="1332014"/>
              <a:ext cx="498170" cy="5164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E26CE0A5-6141-1FA8-4367-2396E664CD4A}"/>
                </a:ext>
              </a:extLst>
            </p:cNvPr>
            <p:cNvSpPr/>
            <p:nvPr/>
          </p:nvSpPr>
          <p:spPr>
            <a:xfrm>
              <a:off x="743712" y="1246682"/>
              <a:ext cx="5210429" cy="6505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9205CE99-4BC1-BE25-FA40-2FF2F32CAA43}"/>
                </a:ext>
              </a:extLst>
            </p:cNvPr>
            <p:cNvSpPr/>
            <p:nvPr/>
          </p:nvSpPr>
          <p:spPr>
            <a:xfrm>
              <a:off x="493776" y="1752638"/>
              <a:ext cx="498170" cy="5164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7435B2CC-50F1-AA12-2CCE-28CC918DA651}"/>
                </a:ext>
              </a:extLst>
            </p:cNvPr>
            <p:cNvSpPr/>
            <p:nvPr/>
          </p:nvSpPr>
          <p:spPr>
            <a:xfrm>
              <a:off x="743712" y="1667306"/>
              <a:ext cx="2820797" cy="65057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8E172D7D-2D4B-6E38-8391-8DDED5AF5B16}"/>
                </a:ext>
              </a:extLst>
            </p:cNvPr>
            <p:cNvSpPr/>
            <p:nvPr/>
          </p:nvSpPr>
          <p:spPr>
            <a:xfrm>
              <a:off x="493776" y="2173262"/>
              <a:ext cx="498170" cy="5164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E3223DAC-3157-F2CC-223D-7B3694B7BAFB}"/>
                </a:ext>
              </a:extLst>
            </p:cNvPr>
            <p:cNvSpPr/>
            <p:nvPr/>
          </p:nvSpPr>
          <p:spPr>
            <a:xfrm>
              <a:off x="743712" y="2087930"/>
              <a:ext cx="3089020" cy="65057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B0E25799-2890-E30C-03A9-392CAADB49D3}"/>
                </a:ext>
              </a:extLst>
            </p:cNvPr>
            <p:cNvSpPr/>
            <p:nvPr/>
          </p:nvSpPr>
          <p:spPr>
            <a:xfrm>
              <a:off x="15240" y="2630385"/>
              <a:ext cx="632282" cy="598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E089D203-9E9F-F27D-CB5B-9BD8B7A54CDE}"/>
                </a:ext>
              </a:extLst>
            </p:cNvPr>
            <p:cNvSpPr/>
            <p:nvPr/>
          </p:nvSpPr>
          <p:spPr>
            <a:xfrm>
              <a:off x="304799" y="2502445"/>
              <a:ext cx="2086229" cy="7907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ADCAF500-EA66-50FE-136F-B8D505E14E52}"/>
              </a:ext>
            </a:extLst>
          </p:cNvPr>
          <p:cNvSpPr txBox="1"/>
          <p:nvPr/>
        </p:nvSpPr>
        <p:spPr>
          <a:xfrm>
            <a:off x="1694180" y="746578"/>
            <a:ext cx="5589905" cy="23120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97155" rIns="0" bIns="0" rtlCol="0">
            <a:spAutoFit/>
          </a:bodyPr>
          <a:lstStyle/>
          <a:p>
            <a:pPr marL="12700">
              <a:spcBef>
                <a:spcPts val="765"/>
              </a:spcBef>
            </a:pPr>
            <a:r>
              <a:rPr sz="2350" spc="470" dirty="0">
                <a:solidFill>
                  <a:srgbClr val="A40020"/>
                </a:solidFill>
                <a:latin typeface="Arial"/>
                <a:cs typeface="Arial"/>
              </a:rPr>
              <a:t> </a:t>
            </a:r>
            <a:r>
              <a:rPr sz="2800" spc="5" dirty="0">
                <a:solidFill>
                  <a:srgbClr val="A40020"/>
                </a:solidFill>
                <a:latin typeface="Tahoma"/>
                <a:cs typeface="Tahoma"/>
              </a:rPr>
              <a:t>Is</a:t>
            </a:r>
            <a:r>
              <a:rPr sz="2800" spc="-555" dirty="0">
                <a:solidFill>
                  <a:srgbClr val="A4002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A40020"/>
                </a:solidFill>
                <a:latin typeface="Tahoma"/>
                <a:cs typeface="Tahoma"/>
              </a:rPr>
              <a:t>straightforward:</a:t>
            </a:r>
            <a:endParaRPr sz="2800" dirty="0">
              <a:latin typeface="Tahoma"/>
              <a:cs typeface="Tahoma"/>
            </a:endParaRPr>
          </a:p>
          <a:p>
            <a:pPr marL="756285" indent="-287020">
              <a:spcBef>
                <a:spcPts val="545"/>
              </a:spcBef>
              <a:buSzPct val="84782"/>
              <a:buFont typeface="Wingdings"/>
              <a:buChar char=""/>
              <a:tabLst>
                <a:tab pos="756920" algn="l"/>
              </a:tabLst>
            </a:pP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Multiply together the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significant</a:t>
            </a:r>
            <a:r>
              <a:rPr sz="2300" spc="-3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parts</a:t>
            </a:r>
            <a:endParaRPr sz="2300" dirty="0">
              <a:latin typeface="Tahoma"/>
              <a:cs typeface="Tahoma"/>
            </a:endParaRPr>
          </a:p>
          <a:p>
            <a:pPr marL="756285" indent="-287020">
              <a:spcBef>
                <a:spcPts val="555"/>
              </a:spcBef>
              <a:buSzPct val="84782"/>
              <a:buFont typeface="Wingdings"/>
              <a:buChar char=""/>
              <a:tabLst>
                <a:tab pos="756920" algn="l"/>
              </a:tabLst>
            </a:pP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Add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the</a:t>
            </a:r>
            <a:r>
              <a:rPr sz="2300" spc="-1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exponents</a:t>
            </a:r>
            <a:endParaRPr sz="2300" dirty="0">
              <a:latin typeface="Tahoma"/>
              <a:cs typeface="Tahoma"/>
            </a:endParaRPr>
          </a:p>
          <a:p>
            <a:pPr marL="756285" indent="-287020">
              <a:spcBef>
                <a:spcPts val="555"/>
              </a:spcBef>
              <a:buSzPct val="84782"/>
              <a:buFont typeface="Wingdings"/>
              <a:buChar char=""/>
              <a:tabLst>
                <a:tab pos="756920" algn="l"/>
              </a:tabLst>
            </a:pP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Normalize if</a:t>
            </a:r>
            <a:r>
              <a:rPr sz="2300" spc="-1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required</a:t>
            </a:r>
            <a:endParaRPr sz="2300" dirty="0">
              <a:latin typeface="Tahoma"/>
              <a:cs typeface="Tahoma"/>
            </a:endParaRPr>
          </a:p>
          <a:p>
            <a:pPr marL="12700">
              <a:spcBef>
                <a:spcPts val="675"/>
              </a:spcBef>
            </a:pPr>
            <a:r>
              <a:rPr sz="2350" spc="475" dirty="0">
                <a:solidFill>
                  <a:srgbClr val="A40020"/>
                </a:solidFill>
                <a:latin typeface="Arial"/>
                <a:cs typeface="Arial"/>
              </a:rPr>
              <a:t></a:t>
            </a:r>
            <a:r>
              <a:rPr sz="2350" spc="-6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A40020"/>
                </a:solidFill>
                <a:latin typeface="Tahoma"/>
                <a:cs typeface="Tahoma"/>
              </a:rPr>
              <a:t>Examples:</a:t>
            </a:r>
            <a:endParaRPr sz="2800" dirty="0">
              <a:latin typeface="Tahoma"/>
              <a:cs typeface="Tahoma"/>
            </a:endParaRPr>
          </a:p>
        </p:txBody>
      </p:sp>
      <p:grpSp>
        <p:nvGrpSpPr>
          <p:cNvPr id="16" name="object 16">
            <a:extLst>
              <a:ext uri="{FF2B5EF4-FFF2-40B4-BE49-F238E27FC236}">
                <a16:creationId xmlns:a16="http://schemas.microsoft.com/office/drawing/2014/main" id="{916AE4A2-16F0-EDFB-0147-4C20E000D56C}"/>
              </a:ext>
            </a:extLst>
          </p:cNvPr>
          <p:cNvGrpSpPr/>
          <p:nvPr/>
        </p:nvGrpSpPr>
        <p:grpSpPr>
          <a:xfrm>
            <a:off x="2267712" y="3020619"/>
            <a:ext cx="3805554" cy="1071245"/>
            <a:chOff x="743712" y="3020618"/>
            <a:chExt cx="3805554" cy="1071245"/>
          </a:xfrm>
        </p:grpSpPr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F3A091C6-652B-19E7-3CEE-7B1465B0D073}"/>
                </a:ext>
              </a:extLst>
            </p:cNvPr>
            <p:cNvSpPr/>
            <p:nvPr/>
          </p:nvSpPr>
          <p:spPr>
            <a:xfrm>
              <a:off x="1203960" y="3020618"/>
              <a:ext cx="1116914" cy="65057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5242E2CC-46C9-0FC6-1F4D-1B06075CE0BE}"/>
                </a:ext>
              </a:extLst>
            </p:cNvPr>
            <p:cNvSpPr/>
            <p:nvPr/>
          </p:nvSpPr>
          <p:spPr>
            <a:xfrm>
              <a:off x="2961643" y="3190332"/>
              <a:ext cx="1348650" cy="24514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38CEFD51-1ADC-3171-1112-690AC48606E8}"/>
                </a:ext>
              </a:extLst>
            </p:cNvPr>
            <p:cNvSpPr/>
            <p:nvPr/>
          </p:nvSpPr>
          <p:spPr>
            <a:xfrm>
              <a:off x="4169664" y="3054134"/>
              <a:ext cx="379247" cy="44941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3474E3A4-DE1C-C972-96B2-A3B3A3C87151}"/>
                </a:ext>
              </a:extLst>
            </p:cNvPr>
            <p:cNvSpPr/>
            <p:nvPr/>
          </p:nvSpPr>
          <p:spPr>
            <a:xfrm>
              <a:off x="743712" y="3441242"/>
              <a:ext cx="1507109" cy="65057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DAFAFD65-6357-1832-5D67-F48567248815}"/>
              </a:ext>
            </a:extLst>
          </p:cNvPr>
          <p:cNvSpPr txBox="1"/>
          <p:nvPr/>
        </p:nvSpPr>
        <p:spPr>
          <a:xfrm>
            <a:off x="2438196" y="3031845"/>
            <a:ext cx="1145540" cy="86741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R="29845" algn="r">
              <a:spcBef>
                <a:spcPts val="655"/>
              </a:spcBef>
            </a:pPr>
            <a:r>
              <a:rPr sz="2300" spc="-10" dirty="0">
                <a:solidFill>
                  <a:srgbClr val="003399"/>
                </a:solidFill>
                <a:latin typeface="Tahoma"/>
                <a:cs typeface="Tahoma"/>
              </a:rPr>
              <a:t>1024</a:t>
            </a:r>
            <a:endParaRPr sz="2300">
              <a:latin typeface="Tahoma"/>
              <a:cs typeface="Tahoma"/>
            </a:endParaRPr>
          </a:p>
          <a:p>
            <a:pPr marR="5080" algn="r">
              <a:spcBef>
                <a:spcPts val="555"/>
              </a:spcBef>
            </a:pP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x</a:t>
            </a:r>
            <a:r>
              <a:rPr sz="2300" spc="-7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003399"/>
                </a:solidFill>
                <a:latin typeface="Tahoma"/>
                <a:cs typeface="Tahoma"/>
              </a:rPr>
              <a:t>0.0625</a:t>
            </a:r>
            <a:endParaRPr sz="2300">
              <a:latin typeface="Tahoma"/>
              <a:cs typeface="Tahoma"/>
            </a:endParaRPr>
          </a:p>
        </p:txBody>
      </p:sp>
      <p:grpSp>
        <p:nvGrpSpPr>
          <p:cNvPr id="22" name="object 22">
            <a:extLst>
              <a:ext uri="{FF2B5EF4-FFF2-40B4-BE49-F238E27FC236}">
                <a16:creationId xmlns:a16="http://schemas.microsoft.com/office/drawing/2014/main" id="{B51575CF-6DE0-DA72-565F-20E1A911A4D7}"/>
              </a:ext>
            </a:extLst>
          </p:cNvPr>
          <p:cNvGrpSpPr/>
          <p:nvPr/>
        </p:nvGrpSpPr>
        <p:grpSpPr>
          <a:xfrm>
            <a:off x="2267712" y="3441243"/>
            <a:ext cx="3875404" cy="1071245"/>
            <a:chOff x="743712" y="3441242"/>
            <a:chExt cx="3875404" cy="1071245"/>
          </a:xfrm>
        </p:grpSpPr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686BD281-0944-E1EC-E49B-7E1E920F7296}"/>
                </a:ext>
              </a:extLst>
            </p:cNvPr>
            <p:cNvSpPr/>
            <p:nvPr/>
          </p:nvSpPr>
          <p:spPr>
            <a:xfrm>
              <a:off x="2743200" y="3441242"/>
              <a:ext cx="1757045" cy="65057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DBE11F54-CA8E-AFA5-30F9-FA3727725912}"/>
                </a:ext>
              </a:extLst>
            </p:cNvPr>
            <p:cNvSpPr/>
            <p:nvPr/>
          </p:nvSpPr>
          <p:spPr>
            <a:xfrm>
              <a:off x="4169664" y="3474757"/>
              <a:ext cx="342646" cy="44941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3B85A37F-EB2F-8E04-7B96-169EA6AA5E08}"/>
                </a:ext>
              </a:extLst>
            </p:cNvPr>
            <p:cNvSpPr/>
            <p:nvPr/>
          </p:nvSpPr>
          <p:spPr>
            <a:xfrm>
              <a:off x="4239768" y="3474757"/>
              <a:ext cx="379247" cy="44941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A44E308D-FCB9-39AA-B2C1-1B072C095CC9}"/>
                </a:ext>
              </a:extLst>
            </p:cNvPr>
            <p:cNvSpPr/>
            <p:nvPr/>
          </p:nvSpPr>
          <p:spPr>
            <a:xfrm>
              <a:off x="743712" y="3861866"/>
              <a:ext cx="1470533" cy="65057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B0A09DB2-AB5A-31B6-AFAB-E45E7C6FFB20}"/>
                </a:ext>
              </a:extLst>
            </p:cNvPr>
            <p:cNvSpPr/>
            <p:nvPr/>
          </p:nvSpPr>
          <p:spPr>
            <a:xfrm>
              <a:off x="2743200" y="3861866"/>
              <a:ext cx="1757045" cy="65057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F7D0E6C0-1D4C-505B-4A0A-991CF912EE86}"/>
                </a:ext>
              </a:extLst>
            </p:cNvPr>
            <p:cNvSpPr/>
            <p:nvPr/>
          </p:nvSpPr>
          <p:spPr>
            <a:xfrm>
              <a:off x="4169664" y="3895381"/>
              <a:ext cx="379247" cy="44941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C5DAE43C-FDA7-45B4-B95E-D558678E5C41}"/>
              </a:ext>
            </a:extLst>
          </p:cNvPr>
          <p:cNvSpPr txBox="1"/>
          <p:nvPr/>
        </p:nvSpPr>
        <p:spPr>
          <a:xfrm>
            <a:off x="4412870" y="3031846"/>
            <a:ext cx="1622425" cy="128841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8100">
              <a:spcBef>
                <a:spcPts val="655"/>
              </a:spcBef>
            </a:pPr>
            <a:r>
              <a:rPr sz="2300" spc="-10" dirty="0">
                <a:solidFill>
                  <a:srgbClr val="003399"/>
                </a:solidFill>
                <a:latin typeface="Tahoma"/>
                <a:cs typeface="Tahoma"/>
              </a:rPr>
              <a:t>1.024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x</a:t>
            </a:r>
            <a:r>
              <a:rPr sz="2300" spc="-6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10</a:t>
            </a:r>
            <a:r>
              <a:rPr sz="2250" baseline="25925" dirty="0">
                <a:solidFill>
                  <a:srgbClr val="003399"/>
                </a:solidFill>
                <a:latin typeface="Tahoma"/>
                <a:cs typeface="Tahoma"/>
              </a:rPr>
              <a:t>3</a:t>
            </a:r>
            <a:endParaRPr sz="2250" baseline="25925">
              <a:latin typeface="Tahoma"/>
              <a:cs typeface="Tahoma"/>
            </a:endParaRPr>
          </a:p>
          <a:p>
            <a:pPr marL="38100">
              <a:spcBef>
                <a:spcPts val="555"/>
              </a:spcBef>
            </a:pPr>
            <a:r>
              <a:rPr sz="2300" spc="-10" dirty="0">
                <a:solidFill>
                  <a:srgbClr val="003399"/>
                </a:solidFill>
                <a:latin typeface="Tahoma"/>
                <a:cs typeface="Tahoma"/>
              </a:rPr>
              <a:t>6.250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x</a:t>
            </a:r>
            <a:r>
              <a:rPr sz="2300" spc="-5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10</a:t>
            </a:r>
            <a:r>
              <a:rPr sz="2250" baseline="25925" dirty="0">
                <a:solidFill>
                  <a:srgbClr val="003399"/>
                </a:solidFill>
                <a:latin typeface="Tahoma"/>
                <a:cs typeface="Tahoma"/>
              </a:rPr>
              <a:t>-2</a:t>
            </a:r>
            <a:endParaRPr sz="2250" baseline="25925">
              <a:latin typeface="Tahoma"/>
              <a:cs typeface="Tahoma"/>
            </a:endParaRPr>
          </a:p>
          <a:p>
            <a:pPr marL="38100">
              <a:spcBef>
                <a:spcPts val="550"/>
              </a:spcBef>
            </a:pPr>
            <a:r>
              <a:rPr sz="2300" spc="-10" dirty="0">
                <a:solidFill>
                  <a:srgbClr val="003399"/>
                </a:solidFill>
                <a:latin typeface="Tahoma"/>
                <a:cs typeface="Tahoma"/>
              </a:rPr>
              <a:t>6.400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x</a:t>
            </a:r>
            <a:r>
              <a:rPr sz="2300" spc="-4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10</a:t>
            </a:r>
            <a:r>
              <a:rPr sz="2250" baseline="25925" dirty="0">
                <a:solidFill>
                  <a:srgbClr val="003399"/>
                </a:solidFill>
                <a:latin typeface="Tahoma"/>
                <a:cs typeface="Tahoma"/>
              </a:rPr>
              <a:t>1</a:t>
            </a:r>
            <a:endParaRPr sz="2250" baseline="25925">
              <a:latin typeface="Tahoma"/>
              <a:cs typeface="Tahoma"/>
            </a:endParaRPr>
          </a:p>
        </p:txBody>
      </p:sp>
      <p:grpSp>
        <p:nvGrpSpPr>
          <p:cNvPr id="30" name="object 30">
            <a:extLst>
              <a:ext uri="{FF2B5EF4-FFF2-40B4-BE49-F238E27FC236}">
                <a16:creationId xmlns:a16="http://schemas.microsoft.com/office/drawing/2014/main" id="{F10D405C-0E97-7FD4-B179-69CF82E0C2B7}"/>
              </a:ext>
            </a:extLst>
          </p:cNvPr>
          <p:cNvGrpSpPr/>
          <p:nvPr/>
        </p:nvGrpSpPr>
        <p:grpSpPr>
          <a:xfrm>
            <a:off x="2267712" y="4736630"/>
            <a:ext cx="3893820" cy="1878964"/>
            <a:chOff x="743712" y="4736630"/>
            <a:chExt cx="3893820" cy="1878964"/>
          </a:xfrm>
        </p:grpSpPr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6B358527-847B-EA75-FAE2-40B004804E54}"/>
                </a:ext>
              </a:extLst>
            </p:cNvPr>
            <p:cNvSpPr/>
            <p:nvPr/>
          </p:nvSpPr>
          <p:spPr>
            <a:xfrm>
              <a:off x="1760887" y="4872828"/>
              <a:ext cx="319802" cy="23571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39EF9DB2-E331-BF90-1B13-6F011BAA09B9}"/>
                </a:ext>
              </a:extLst>
            </p:cNvPr>
            <p:cNvSpPr/>
            <p:nvPr/>
          </p:nvSpPr>
          <p:spPr>
            <a:xfrm>
              <a:off x="743712" y="5123688"/>
              <a:ext cx="1507109" cy="65057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7E6AEA55-0802-2D81-A003-68E7231CDA79}"/>
                </a:ext>
              </a:extLst>
            </p:cNvPr>
            <p:cNvSpPr/>
            <p:nvPr/>
          </p:nvSpPr>
          <p:spPr>
            <a:xfrm>
              <a:off x="2933150" y="4872828"/>
              <a:ext cx="1377143" cy="24514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5D53CBAD-31BF-B8E3-5BC7-22C6250082CE}"/>
                </a:ext>
              </a:extLst>
            </p:cNvPr>
            <p:cNvSpPr/>
            <p:nvPr/>
          </p:nvSpPr>
          <p:spPr>
            <a:xfrm>
              <a:off x="4169664" y="4736630"/>
              <a:ext cx="379247" cy="44941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1BFC0A8A-88B4-1250-CF34-CA71B76A2148}"/>
                </a:ext>
              </a:extLst>
            </p:cNvPr>
            <p:cNvSpPr/>
            <p:nvPr/>
          </p:nvSpPr>
          <p:spPr>
            <a:xfrm>
              <a:off x="2743200" y="5123688"/>
              <a:ext cx="1757045" cy="65057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1C278034-D401-BAD2-F7FF-5F77E5460045}"/>
                </a:ext>
              </a:extLst>
            </p:cNvPr>
            <p:cNvSpPr/>
            <p:nvPr/>
          </p:nvSpPr>
          <p:spPr>
            <a:xfrm>
              <a:off x="4169664" y="5157216"/>
              <a:ext cx="342646" cy="44941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25063E6D-E262-937A-A93D-6CD865D8E56E}"/>
                </a:ext>
              </a:extLst>
            </p:cNvPr>
            <p:cNvSpPr/>
            <p:nvPr/>
          </p:nvSpPr>
          <p:spPr>
            <a:xfrm>
              <a:off x="4239768" y="5157216"/>
              <a:ext cx="379247" cy="44941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7A91185C-228F-FB8E-E393-30F67D8B55AC}"/>
                </a:ext>
              </a:extLst>
            </p:cNvPr>
            <p:cNvSpPr/>
            <p:nvPr/>
          </p:nvSpPr>
          <p:spPr>
            <a:xfrm>
              <a:off x="743712" y="5544312"/>
              <a:ext cx="3774821" cy="65057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930B0E5A-8C97-1FDF-55B6-4BF1BB3CB7AF}"/>
                </a:ext>
              </a:extLst>
            </p:cNvPr>
            <p:cNvSpPr/>
            <p:nvPr/>
          </p:nvSpPr>
          <p:spPr>
            <a:xfrm>
              <a:off x="4187952" y="5577840"/>
              <a:ext cx="342646" cy="44941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B7EE87B3-6C38-3676-2F7A-7724F742E9F0}"/>
                </a:ext>
              </a:extLst>
            </p:cNvPr>
            <p:cNvSpPr/>
            <p:nvPr/>
          </p:nvSpPr>
          <p:spPr>
            <a:xfrm>
              <a:off x="4258056" y="5577840"/>
              <a:ext cx="379247" cy="44941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F292A512-DB81-A2C5-1A2A-26962CCED0F0}"/>
                </a:ext>
              </a:extLst>
            </p:cNvPr>
            <p:cNvSpPr/>
            <p:nvPr/>
          </p:nvSpPr>
          <p:spPr>
            <a:xfrm>
              <a:off x="743712" y="5964936"/>
              <a:ext cx="693216" cy="65057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>
            <a:extLst>
              <a:ext uri="{FF2B5EF4-FFF2-40B4-BE49-F238E27FC236}">
                <a16:creationId xmlns:a16="http://schemas.microsoft.com/office/drawing/2014/main" id="{7D4F9145-30B3-4F12-7B78-1FEA6EA45985}"/>
              </a:ext>
            </a:extLst>
          </p:cNvPr>
          <p:cNvSpPr txBox="1"/>
          <p:nvPr/>
        </p:nvSpPr>
        <p:spPr>
          <a:xfrm>
            <a:off x="2438196" y="3943045"/>
            <a:ext cx="1172210" cy="2506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7945" algn="r">
              <a:spcBef>
                <a:spcPts val="105"/>
              </a:spcBef>
              <a:tabLst>
                <a:tab pos="765175" algn="l"/>
              </a:tabLst>
            </a:pP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=	</a:t>
            </a:r>
            <a:r>
              <a:rPr sz="2300" spc="-20" dirty="0">
                <a:solidFill>
                  <a:srgbClr val="003399"/>
                </a:solidFill>
                <a:latin typeface="Tahoma"/>
                <a:cs typeface="Tahoma"/>
              </a:rPr>
              <a:t>6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4</a:t>
            </a:r>
            <a:endParaRPr sz="2300">
              <a:latin typeface="Tahoma"/>
              <a:cs typeface="Tahoma"/>
            </a:endParaRPr>
          </a:p>
          <a:p>
            <a:pPr>
              <a:spcBef>
                <a:spcPts val="5"/>
              </a:spcBef>
            </a:pPr>
            <a:endParaRPr sz="3200">
              <a:latin typeface="Tahoma"/>
              <a:cs typeface="Tahoma"/>
            </a:endParaRPr>
          </a:p>
          <a:p>
            <a:pPr marR="5080" algn="r"/>
            <a:r>
              <a:rPr sz="2300" spc="-10" dirty="0">
                <a:solidFill>
                  <a:srgbClr val="003399"/>
                </a:solidFill>
                <a:latin typeface="Tahoma"/>
                <a:cs typeface="Tahoma"/>
              </a:rPr>
              <a:t>42</a:t>
            </a:r>
            <a:endParaRPr sz="2300">
              <a:latin typeface="Tahoma"/>
              <a:cs typeface="Tahoma"/>
            </a:endParaRPr>
          </a:p>
          <a:p>
            <a:pPr marR="31750" algn="r">
              <a:spcBef>
                <a:spcPts val="550"/>
              </a:spcBef>
            </a:pP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x</a:t>
            </a:r>
            <a:r>
              <a:rPr sz="2300" spc="-7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003399"/>
                </a:solidFill>
                <a:latin typeface="Tahoma"/>
                <a:cs typeface="Tahoma"/>
              </a:rPr>
              <a:t>0.0625</a:t>
            </a:r>
            <a:endParaRPr sz="2300">
              <a:latin typeface="Tahoma"/>
              <a:cs typeface="Tahoma"/>
            </a:endParaRPr>
          </a:p>
          <a:p>
            <a:pPr marR="31115" algn="r">
              <a:spcBef>
                <a:spcPts val="555"/>
              </a:spcBef>
              <a:tabLst>
                <a:tab pos="396240" algn="l"/>
              </a:tabLst>
            </a:pP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=	</a:t>
            </a:r>
            <a:r>
              <a:rPr sz="2300" spc="-10" dirty="0">
                <a:solidFill>
                  <a:srgbClr val="003399"/>
                </a:solidFill>
                <a:latin typeface="Tahoma"/>
                <a:cs typeface="Tahoma"/>
              </a:rPr>
              <a:t>2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.</a:t>
            </a:r>
            <a:r>
              <a:rPr sz="2300" spc="-15" dirty="0">
                <a:solidFill>
                  <a:srgbClr val="003399"/>
                </a:solidFill>
                <a:latin typeface="Tahoma"/>
                <a:cs typeface="Tahoma"/>
              </a:rPr>
              <a:t>6</a:t>
            </a:r>
            <a:r>
              <a:rPr sz="2300" spc="-10" dirty="0">
                <a:solidFill>
                  <a:srgbClr val="003399"/>
                </a:solidFill>
                <a:latin typeface="Tahoma"/>
                <a:cs typeface="Tahoma"/>
              </a:rPr>
              <a:t>2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5</a:t>
            </a:r>
            <a:endParaRPr sz="2300">
              <a:latin typeface="Tahoma"/>
              <a:cs typeface="Tahoma"/>
            </a:endParaRPr>
          </a:p>
          <a:p>
            <a:pPr marL="12700">
              <a:spcBef>
                <a:spcPts val="555"/>
              </a:spcBef>
            </a:pP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=</a:t>
            </a:r>
            <a:endParaRPr sz="2300">
              <a:latin typeface="Tahoma"/>
              <a:cs typeface="Tahoma"/>
            </a:endParaRPr>
          </a:p>
        </p:txBody>
      </p:sp>
      <p:grpSp>
        <p:nvGrpSpPr>
          <p:cNvPr id="43" name="object 43">
            <a:extLst>
              <a:ext uri="{FF2B5EF4-FFF2-40B4-BE49-F238E27FC236}">
                <a16:creationId xmlns:a16="http://schemas.microsoft.com/office/drawing/2014/main" id="{5883C05F-7F8D-9093-A218-3E75DBD32D1F}"/>
              </a:ext>
            </a:extLst>
          </p:cNvPr>
          <p:cNvGrpSpPr/>
          <p:nvPr/>
        </p:nvGrpSpPr>
        <p:grpSpPr>
          <a:xfrm>
            <a:off x="4267200" y="5964936"/>
            <a:ext cx="3625850" cy="650875"/>
            <a:chOff x="2743200" y="5964935"/>
            <a:chExt cx="3625850" cy="650875"/>
          </a:xfrm>
        </p:grpSpPr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2FABC506-FFFA-7A02-05DC-C39699D1A9C1}"/>
                </a:ext>
              </a:extLst>
            </p:cNvPr>
            <p:cNvSpPr/>
            <p:nvPr/>
          </p:nvSpPr>
          <p:spPr>
            <a:xfrm>
              <a:off x="2743200" y="5964935"/>
              <a:ext cx="1757045" cy="65057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43A0F078-2D30-BFED-14C7-7CE5EF32B123}"/>
                </a:ext>
              </a:extLst>
            </p:cNvPr>
            <p:cNvSpPr/>
            <p:nvPr/>
          </p:nvSpPr>
          <p:spPr>
            <a:xfrm>
              <a:off x="4169663" y="5998463"/>
              <a:ext cx="379247" cy="44941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314115D4-54CB-6325-37D1-E2F719AF5EAB}"/>
                </a:ext>
              </a:extLst>
            </p:cNvPr>
            <p:cNvSpPr/>
            <p:nvPr/>
          </p:nvSpPr>
          <p:spPr>
            <a:xfrm>
              <a:off x="4312919" y="5964935"/>
              <a:ext cx="2055622" cy="65057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>
            <a:extLst>
              <a:ext uri="{FF2B5EF4-FFF2-40B4-BE49-F238E27FC236}">
                <a16:creationId xmlns:a16="http://schemas.microsoft.com/office/drawing/2014/main" id="{410E2AD3-DACB-641F-4D1F-8A9999FED5AE}"/>
              </a:ext>
            </a:extLst>
          </p:cNvPr>
          <p:cNvSpPr txBox="1"/>
          <p:nvPr/>
        </p:nvSpPr>
        <p:spPr>
          <a:xfrm>
            <a:off x="4269577" y="4715988"/>
            <a:ext cx="3456940" cy="17293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80975">
              <a:spcBef>
                <a:spcPts val="645"/>
              </a:spcBef>
            </a:pPr>
            <a:r>
              <a:rPr sz="2300" spc="-10" dirty="0">
                <a:solidFill>
                  <a:srgbClr val="003399"/>
                </a:solidFill>
                <a:latin typeface="Tahoma"/>
                <a:cs typeface="Tahoma"/>
              </a:rPr>
              <a:t>4.200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x</a:t>
            </a:r>
            <a:r>
              <a:rPr sz="2300" spc="-5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10</a:t>
            </a:r>
            <a:r>
              <a:rPr sz="2250" baseline="25925" dirty="0">
                <a:solidFill>
                  <a:srgbClr val="003399"/>
                </a:solidFill>
                <a:latin typeface="Tahoma"/>
                <a:cs typeface="Tahoma"/>
              </a:rPr>
              <a:t>1</a:t>
            </a:r>
            <a:endParaRPr sz="2250" baseline="25925">
              <a:latin typeface="Tahoma"/>
              <a:cs typeface="Tahoma"/>
            </a:endParaRPr>
          </a:p>
          <a:p>
            <a:pPr marL="180975">
              <a:spcBef>
                <a:spcPts val="555"/>
              </a:spcBef>
            </a:pPr>
            <a:r>
              <a:rPr sz="2300" spc="-10" dirty="0">
                <a:solidFill>
                  <a:srgbClr val="003399"/>
                </a:solidFill>
                <a:latin typeface="Tahoma"/>
                <a:cs typeface="Tahoma"/>
              </a:rPr>
              <a:t>6.250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x</a:t>
            </a:r>
            <a:r>
              <a:rPr sz="2300" spc="-6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10</a:t>
            </a:r>
            <a:r>
              <a:rPr sz="2250" baseline="25925" dirty="0">
                <a:solidFill>
                  <a:srgbClr val="003399"/>
                </a:solidFill>
                <a:latin typeface="Tahoma"/>
                <a:cs typeface="Tahoma"/>
              </a:rPr>
              <a:t>-2</a:t>
            </a:r>
            <a:endParaRPr sz="2250" baseline="25925">
              <a:latin typeface="Tahoma"/>
              <a:cs typeface="Tahoma"/>
            </a:endParaRPr>
          </a:p>
          <a:p>
            <a:pPr marL="38100">
              <a:spcBef>
                <a:spcPts val="555"/>
              </a:spcBef>
            </a:pPr>
            <a:r>
              <a:rPr sz="2300" spc="-10" dirty="0">
                <a:solidFill>
                  <a:srgbClr val="003399"/>
                </a:solidFill>
                <a:latin typeface="Tahoma"/>
                <a:cs typeface="Tahoma"/>
              </a:rPr>
              <a:t>26.250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x</a:t>
            </a:r>
            <a:r>
              <a:rPr sz="2300" spc="-3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10</a:t>
            </a:r>
            <a:r>
              <a:rPr sz="2250" baseline="25925" dirty="0">
                <a:solidFill>
                  <a:srgbClr val="003399"/>
                </a:solidFill>
                <a:latin typeface="Tahoma"/>
                <a:cs typeface="Tahoma"/>
              </a:rPr>
              <a:t>-1</a:t>
            </a:r>
            <a:endParaRPr sz="2250" baseline="25925">
              <a:latin typeface="Tahoma"/>
              <a:cs typeface="Tahoma"/>
            </a:endParaRPr>
          </a:p>
          <a:p>
            <a:pPr marL="180975">
              <a:spcBef>
                <a:spcPts val="550"/>
              </a:spcBef>
            </a:pPr>
            <a:r>
              <a:rPr sz="2300" spc="-10" dirty="0">
                <a:solidFill>
                  <a:srgbClr val="003399"/>
                </a:solidFill>
                <a:latin typeface="Tahoma"/>
                <a:cs typeface="Tahoma"/>
              </a:rPr>
              <a:t>2.625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x 10</a:t>
            </a:r>
            <a:r>
              <a:rPr sz="2250" baseline="25925" dirty="0">
                <a:solidFill>
                  <a:srgbClr val="003399"/>
                </a:solidFill>
                <a:latin typeface="Tahoma"/>
                <a:cs typeface="Tahoma"/>
              </a:rPr>
              <a:t>0</a:t>
            </a:r>
            <a:r>
              <a:rPr sz="2250" spc="390" baseline="2592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(Normalized)</a:t>
            </a:r>
            <a:endParaRPr sz="2300">
              <a:latin typeface="Tahoma"/>
              <a:cs typeface="Tahoma"/>
            </a:endParaRPr>
          </a:p>
        </p:txBody>
      </p:sp>
      <p:grpSp>
        <p:nvGrpSpPr>
          <p:cNvPr id="48" name="object 48">
            <a:extLst>
              <a:ext uri="{FF2B5EF4-FFF2-40B4-BE49-F238E27FC236}">
                <a16:creationId xmlns:a16="http://schemas.microsoft.com/office/drawing/2014/main" id="{EA860F08-667B-7BB7-5115-9471D1C3F7D6}"/>
              </a:ext>
            </a:extLst>
          </p:cNvPr>
          <p:cNvGrpSpPr/>
          <p:nvPr/>
        </p:nvGrpSpPr>
        <p:grpSpPr>
          <a:xfrm>
            <a:off x="7608477" y="2971470"/>
            <a:ext cx="938530" cy="2269490"/>
            <a:chOff x="6084477" y="2971470"/>
            <a:chExt cx="938530" cy="2269490"/>
          </a:xfrm>
        </p:grpSpPr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2DF9C50F-354D-4A24-6DDB-5704A4FE542E}"/>
                </a:ext>
              </a:extLst>
            </p:cNvPr>
            <p:cNvSpPr/>
            <p:nvPr/>
          </p:nvSpPr>
          <p:spPr>
            <a:xfrm>
              <a:off x="6084468" y="3137534"/>
              <a:ext cx="841375" cy="2103120"/>
            </a:xfrm>
            <a:custGeom>
              <a:avLst/>
              <a:gdLst/>
              <a:ahLst/>
              <a:cxnLst/>
              <a:rect l="l" t="t" r="r" b="b"/>
              <a:pathLst>
                <a:path w="841375" h="2103120">
                  <a:moveTo>
                    <a:pt x="707885" y="205524"/>
                  </a:moveTo>
                  <a:lnTo>
                    <a:pt x="686727" y="135788"/>
                  </a:lnTo>
                  <a:lnTo>
                    <a:pt x="660006" y="98158"/>
                  </a:lnTo>
                  <a:lnTo>
                    <a:pt x="611225" y="82575"/>
                  </a:lnTo>
                  <a:lnTo>
                    <a:pt x="563384" y="88061"/>
                  </a:lnTo>
                  <a:lnTo>
                    <a:pt x="504444" y="114681"/>
                  </a:lnTo>
                  <a:lnTo>
                    <a:pt x="455663" y="173418"/>
                  </a:lnTo>
                  <a:lnTo>
                    <a:pt x="407797" y="221107"/>
                  </a:lnTo>
                  <a:lnTo>
                    <a:pt x="364528" y="285369"/>
                  </a:lnTo>
                  <a:lnTo>
                    <a:pt x="337832" y="349580"/>
                  </a:lnTo>
                  <a:lnTo>
                    <a:pt x="230136" y="355066"/>
                  </a:lnTo>
                  <a:lnTo>
                    <a:pt x="214490" y="387210"/>
                  </a:lnTo>
                  <a:lnTo>
                    <a:pt x="230136" y="402793"/>
                  </a:lnTo>
                  <a:lnTo>
                    <a:pt x="332308" y="398208"/>
                  </a:lnTo>
                  <a:lnTo>
                    <a:pt x="326783" y="483539"/>
                  </a:lnTo>
                  <a:lnTo>
                    <a:pt x="348881" y="547751"/>
                  </a:lnTo>
                  <a:lnTo>
                    <a:pt x="375577" y="563372"/>
                  </a:lnTo>
                  <a:lnTo>
                    <a:pt x="434492" y="552323"/>
                  </a:lnTo>
                  <a:lnTo>
                    <a:pt x="504444" y="520217"/>
                  </a:lnTo>
                  <a:lnTo>
                    <a:pt x="568883" y="472528"/>
                  </a:lnTo>
                  <a:lnTo>
                    <a:pt x="627786" y="419315"/>
                  </a:lnTo>
                  <a:lnTo>
                    <a:pt x="681177" y="344055"/>
                  </a:lnTo>
                  <a:lnTo>
                    <a:pt x="702386" y="279844"/>
                  </a:lnTo>
                  <a:lnTo>
                    <a:pt x="707885" y="205524"/>
                  </a:lnTo>
                  <a:close/>
                </a:path>
                <a:path w="841375" h="2103120">
                  <a:moveTo>
                    <a:pt x="841349" y="1006538"/>
                  </a:moveTo>
                  <a:lnTo>
                    <a:pt x="835837" y="979906"/>
                  </a:lnTo>
                  <a:lnTo>
                    <a:pt x="765886" y="903655"/>
                  </a:lnTo>
                  <a:lnTo>
                    <a:pt x="765886" y="990917"/>
                  </a:lnTo>
                  <a:lnTo>
                    <a:pt x="750227" y="1006538"/>
                  </a:lnTo>
                  <a:lnTo>
                    <a:pt x="718007" y="1017536"/>
                  </a:lnTo>
                  <a:lnTo>
                    <a:pt x="653554" y="1028547"/>
                  </a:lnTo>
                  <a:lnTo>
                    <a:pt x="600163" y="1028547"/>
                  </a:lnTo>
                  <a:lnTo>
                    <a:pt x="551383" y="1034059"/>
                  </a:lnTo>
                  <a:lnTo>
                    <a:pt x="519201" y="1044168"/>
                  </a:lnTo>
                  <a:lnTo>
                    <a:pt x="497992" y="1070749"/>
                  </a:lnTo>
                  <a:lnTo>
                    <a:pt x="497992" y="1075448"/>
                  </a:lnTo>
                  <a:lnTo>
                    <a:pt x="465772" y="1027645"/>
                  </a:lnTo>
                  <a:lnTo>
                    <a:pt x="450151" y="957910"/>
                  </a:lnTo>
                  <a:lnTo>
                    <a:pt x="455663" y="894588"/>
                  </a:lnTo>
                  <a:lnTo>
                    <a:pt x="471322" y="819327"/>
                  </a:lnTo>
                  <a:lnTo>
                    <a:pt x="509041" y="755116"/>
                  </a:lnTo>
                  <a:lnTo>
                    <a:pt x="514921" y="744651"/>
                  </a:lnTo>
                  <a:lnTo>
                    <a:pt x="567982" y="793648"/>
                  </a:lnTo>
                  <a:lnTo>
                    <a:pt x="636993" y="856957"/>
                  </a:lnTo>
                  <a:lnTo>
                    <a:pt x="712495" y="932218"/>
                  </a:lnTo>
                  <a:lnTo>
                    <a:pt x="760374" y="975334"/>
                  </a:lnTo>
                  <a:lnTo>
                    <a:pt x="765886" y="990917"/>
                  </a:lnTo>
                  <a:lnTo>
                    <a:pt x="765886" y="903655"/>
                  </a:lnTo>
                  <a:lnTo>
                    <a:pt x="669213" y="798271"/>
                  </a:lnTo>
                  <a:lnTo>
                    <a:pt x="605713" y="707428"/>
                  </a:lnTo>
                  <a:lnTo>
                    <a:pt x="556933" y="638594"/>
                  </a:lnTo>
                  <a:lnTo>
                    <a:pt x="524713" y="612000"/>
                  </a:lnTo>
                  <a:lnTo>
                    <a:pt x="487768" y="614883"/>
                  </a:lnTo>
                  <a:lnTo>
                    <a:pt x="471322" y="600062"/>
                  </a:lnTo>
                  <a:lnTo>
                    <a:pt x="406882" y="589064"/>
                  </a:lnTo>
                  <a:lnTo>
                    <a:pt x="332308" y="605586"/>
                  </a:lnTo>
                  <a:lnTo>
                    <a:pt x="313245" y="622757"/>
                  </a:lnTo>
                  <a:lnTo>
                    <a:pt x="294563" y="566115"/>
                  </a:lnTo>
                  <a:lnTo>
                    <a:pt x="213563" y="490855"/>
                  </a:lnTo>
                  <a:lnTo>
                    <a:pt x="133477" y="422059"/>
                  </a:lnTo>
                  <a:lnTo>
                    <a:pt x="95732" y="346837"/>
                  </a:lnTo>
                  <a:lnTo>
                    <a:pt x="80086" y="229374"/>
                  </a:lnTo>
                  <a:lnTo>
                    <a:pt x="171221" y="197269"/>
                  </a:lnTo>
                  <a:lnTo>
                    <a:pt x="315747" y="181686"/>
                  </a:lnTo>
                  <a:lnTo>
                    <a:pt x="374662" y="187159"/>
                  </a:lnTo>
                  <a:lnTo>
                    <a:pt x="390309" y="202793"/>
                  </a:lnTo>
                  <a:lnTo>
                    <a:pt x="417004" y="176161"/>
                  </a:lnTo>
                  <a:lnTo>
                    <a:pt x="406882" y="149529"/>
                  </a:lnTo>
                  <a:lnTo>
                    <a:pt x="422529" y="101841"/>
                  </a:lnTo>
                  <a:lnTo>
                    <a:pt x="465772" y="58737"/>
                  </a:lnTo>
                  <a:lnTo>
                    <a:pt x="497992" y="47688"/>
                  </a:lnTo>
                  <a:lnTo>
                    <a:pt x="540372" y="74320"/>
                  </a:lnTo>
                  <a:lnTo>
                    <a:pt x="562432" y="47688"/>
                  </a:lnTo>
                  <a:lnTo>
                    <a:pt x="524713" y="0"/>
                  </a:lnTo>
                  <a:lnTo>
                    <a:pt x="475919" y="0"/>
                  </a:lnTo>
                  <a:lnTo>
                    <a:pt x="417004" y="26581"/>
                  </a:lnTo>
                  <a:lnTo>
                    <a:pt x="380187" y="96316"/>
                  </a:lnTo>
                  <a:lnTo>
                    <a:pt x="331393" y="128422"/>
                  </a:lnTo>
                  <a:lnTo>
                    <a:pt x="256832" y="138531"/>
                  </a:lnTo>
                  <a:lnTo>
                    <a:pt x="122428" y="155054"/>
                  </a:lnTo>
                  <a:lnTo>
                    <a:pt x="15646" y="187159"/>
                  </a:lnTo>
                  <a:lnTo>
                    <a:pt x="0" y="213791"/>
                  </a:lnTo>
                  <a:lnTo>
                    <a:pt x="10121" y="299110"/>
                  </a:lnTo>
                  <a:lnTo>
                    <a:pt x="47866" y="416534"/>
                  </a:lnTo>
                  <a:lnTo>
                    <a:pt x="101257" y="512902"/>
                  </a:lnTo>
                  <a:lnTo>
                    <a:pt x="154647" y="598220"/>
                  </a:lnTo>
                  <a:lnTo>
                    <a:pt x="203441" y="656958"/>
                  </a:lnTo>
                  <a:lnTo>
                    <a:pt x="251307" y="699160"/>
                  </a:lnTo>
                  <a:lnTo>
                    <a:pt x="257987" y="700709"/>
                  </a:lnTo>
                  <a:lnTo>
                    <a:pt x="252234" y="712012"/>
                  </a:lnTo>
                  <a:lnTo>
                    <a:pt x="220014" y="813854"/>
                  </a:lnTo>
                  <a:lnTo>
                    <a:pt x="198831" y="915695"/>
                  </a:lnTo>
                  <a:lnTo>
                    <a:pt x="187794" y="1012012"/>
                  </a:lnTo>
                  <a:lnTo>
                    <a:pt x="198831" y="1118489"/>
                  </a:lnTo>
                  <a:lnTo>
                    <a:pt x="230136" y="1188173"/>
                  </a:lnTo>
                  <a:lnTo>
                    <a:pt x="245846" y="1213891"/>
                  </a:lnTo>
                  <a:lnTo>
                    <a:pt x="241185" y="1263434"/>
                  </a:lnTo>
                  <a:lnTo>
                    <a:pt x="246710" y="1391907"/>
                  </a:lnTo>
                  <a:lnTo>
                    <a:pt x="256832" y="1509331"/>
                  </a:lnTo>
                  <a:lnTo>
                    <a:pt x="267881" y="1584591"/>
                  </a:lnTo>
                  <a:lnTo>
                    <a:pt x="289052" y="1702015"/>
                  </a:lnTo>
                  <a:lnTo>
                    <a:pt x="289052" y="1792859"/>
                  </a:lnTo>
                  <a:lnTo>
                    <a:pt x="278917" y="1813953"/>
                  </a:lnTo>
                  <a:lnTo>
                    <a:pt x="220014" y="1835061"/>
                  </a:lnTo>
                  <a:lnTo>
                    <a:pt x="91135" y="1867166"/>
                  </a:lnTo>
                  <a:lnTo>
                    <a:pt x="16573" y="1899285"/>
                  </a:lnTo>
                  <a:lnTo>
                    <a:pt x="11049" y="1921306"/>
                  </a:lnTo>
                  <a:lnTo>
                    <a:pt x="69964" y="1969020"/>
                  </a:lnTo>
                  <a:lnTo>
                    <a:pt x="96659" y="1969020"/>
                  </a:lnTo>
                  <a:lnTo>
                    <a:pt x="161099" y="1925891"/>
                  </a:lnTo>
                  <a:lnTo>
                    <a:pt x="224612" y="1893785"/>
                  </a:lnTo>
                  <a:lnTo>
                    <a:pt x="289052" y="1878177"/>
                  </a:lnTo>
                  <a:lnTo>
                    <a:pt x="337832" y="1867166"/>
                  </a:lnTo>
                  <a:lnTo>
                    <a:pt x="353479" y="1851571"/>
                  </a:lnTo>
                  <a:lnTo>
                    <a:pt x="353479" y="1781848"/>
                  </a:lnTo>
                  <a:lnTo>
                    <a:pt x="342442" y="1691005"/>
                  </a:lnTo>
                  <a:lnTo>
                    <a:pt x="310222" y="1562544"/>
                  </a:lnTo>
                  <a:lnTo>
                    <a:pt x="305612" y="1498333"/>
                  </a:lnTo>
                  <a:lnTo>
                    <a:pt x="332308" y="1348752"/>
                  </a:lnTo>
                  <a:lnTo>
                    <a:pt x="339559" y="1295539"/>
                  </a:lnTo>
                  <a:lnTo>
                    <a:pt x="380187" y="1295539"/>
                  </a:lnTo>
                  <a:lnTo>
                    <a:pt x="380187" y="1316647"/>
                  </a:lnTo>
                  <a:lnTo>
                    <a:pt x="385699" y="1423073"/>
                  </a:lnTo>
                  <a:lnTo>
                    <a:pt x="406882" y="1519440"/>
                  </a:lnTo>
                  <a:lnTo>
                    <a:pt x="455663" y="1626768"/>
                  </a:lnTo>
                  <a:lnTo>
                    <a:pt x="514604" y="1749729"/>
                  </a:lnTo>
                  <a:lnTo>
                    <a:pt x="552323" y="1846072"/>
                  </a:lnTo>
                  <a:lnTo>
                    <a:pt x="567982" y="1936902"/>
                  </a:lnTo>
                  <a:lnTo>
                    <a:pt x="556933" y="1969020"/>
                  </a:lnTo>
                  <a:lnTo>
                    <a:pt x="509054" y="1969020"/>
                  </a:lnTo>
                  <a:lnTo>
                    <a:pt x="428967" y="1974532"/>
                  </a:lnTo>
                  <a:lnTo>
                    <a:pt x="316661" y="1990128"/>
                  </a:lnTo>
                  <a:lnTo>
                    <a:pt x="220014" y="2022233"/>
                  </a:lnTo>
                  <a:lnTo>
                    <a:pt x="214490" y="2033244"/>
                  </a:lnTo>
                  <a:lnTo>
                    <a:pt x="262356" y="2102980"/>
                  </a:lnTo>
                  <a:lnTo>
                    <a:pt x="294576" y="2102980"/>
                  </a:lnTo>
                  <a:lnTo>
                    <a:pt x="326783" y="2080958"/>
                  </a:lnTo>
                  <a:lnTo>
                    <a:pt x="391223" y="2043341"/>
                  </a:lnTo>
                  <a:lnTo>
                    <a:pt x="487883" y="2022233"/>
                  </a:lnTo>
                  <a:lnTo>
                    <a:pt x="567982" y="2033244"/>
                  </a:lnTo>
                  <a:lnTo>
                    <a:pt x="611225" y="2043341"/>
                  </a:lnTo>
                  <a:lnTo>
                    <a:pt x="626884" y="2027745"/>
                  </a:lnTo>
                  <a:lnTo>
                    <a:pt x="621372" y="1995627"/>
                  </a:lnTo>
                  <a:lnTo>
                    <a:pt x="600163" y="1963521"/>
                  </a:lnTo>
                  <a:lnTo>
                    <a:pt x="600163" y="1931403"/>
                  </a:lnTo>
                  <a:lnTo>
                    <a:pt x="605713" y="1846072"/>
                  </a:lnTo>
                  <a:lnTo>
                    <a:pt x="583603" y="1749729"/>
                  </a:lnTo>
                  <a:lnTo>
                    <a:pt x="541274" y="1653387"/>
                  </a:lnTo>
                  <a:lnTo>
                    <a:pt x="487883" y="1519440"/>
                  </a:lnTo>
                  <a:lnTo>
                    <a:pt x="487883" y="1407490"/>
                  </a:lnTo>
                  <a:lnTo>
                    <a:pt x="497992" y="1300124"/>
                  </a:lnTo>
                  <a:lnTo>
                    <a:pt x="501142" y="1242847"/>
                  </a:lnTo>
                  <a:lnTo>
                    <a:pt x="519201" y="1214805"/>
                  </a:lnTo>
                  <a:lnTo>
                    <a:pt x="524713" y="1156068"/>
                  </a:lnTo>
                  <a:lnTo>
                    <a:pt x="521868" y="1144422"/>
                  </a:lnTo>
                  <a:lnTo>
                    <a:pt x="530212" y="1157008"/>
                  </a:lnTo>
                  <a:lnTo>
                    <a:pt x="583603" y="1210221"/>
                  </a:lnTo>
                  <a:lnTo>
                    <a:pt x="648042" y="1247851"/>
                  </a:lnTo>
                  <a:lnTo>
                    <a:pt x="695934" y="1247851"/>
                  </a:lnTo>
                  <a:lnTo>
                    <a:pt x="718007" y="1231328"/>
                  </a:lnTo>
                  <a:lnTo>
                    <a:pt x="706983" y="1210221"/>
                  </a:lnTo>
                  <a:lnTo>
                    <a:pt x="653554" y="1193698"/>
                  </a:lnTo>
                  <a:lnTo>
                    <a:pt x="578091" y="1129487"/>
                  </a:lnTo>
                  <a:lnTo>
                    <a:pt x="556933" y="1092758"/>
                  </a:lnTo>
                  <a:lnTo>
                    <a:pt x="567982" y="1070749"/>
                  </a:lnTo>
                  <a:lnTo>
                    <a:pt x="600163" y="1066177"/>
                  </a:lnTo>
                  <a:lnTo>
                    <a:pt x="691324" y="1060653"/>
                  </a:lnTo>
                  <a:lnTo>
                    <a:pt x="765886" y="1044168"/>
                  </a:lnTo>
                  <a:lnTo>
                    <a:pt x="819277" y="1023061"/>
                  </a:lnTo>
                  <a:lnTo>
                    <a:pt x="841349" y="1006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5757ADAE-4CB1-5DFE-3EDF-E3AD09905F3D}"/>
                </a:ext>
              </a:extLst>
            </p:cNvPr>
            <p:cNvSpPr/>
            <p:nvPr/>
          </p:nvSpPr>
          <p:spPr>
            <a:xfrm>
              <a:off x="6866921" y="2971470"/>
              <a:ext cx="155564" cy="17616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>
              <a:extLst>
                <a:ext uri="{FF2B5EF4-FFF2-40B4-BE49-F238E27FC236}">
                  <a16:creationId xmlns:a16="http://schemas.microsoft.com/office/drawing/2014/main" id="{70C22F35-926A-D8D8-D2A7-B2A56D129E0A}"/>
                </a:ext>
              </a:extLst>
            </p:cNvPr>
            <p:cNvSpPr/>
            <p:nvPr/>
          </p:nvSpPr>
          <p:spPr>
            <a:xfrm>
              <a:off x="6829192" y="3169635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10">
                  <a:moveTo>
                    <a:pt x="20693" y="0"/>
                  </a:moveTo>
                  <a:lnTo>
                    <a:pt x="12632" y="1622"/>
                  </a:lnTo>
                  <a:lnTo>
                    <a:pt x="6055" y="6046"/>
                  </a:lnTo>
                  <a:lnTo>
                    <a:pt x="1624" y="12606"/>
                  </a:lnTo>
                  <a:lnTo>
                    <a:pt x="0" y="20634"/>
                  </a:lnTo>
                  <a:lnTo>
                    <a:pt x="1624" y="28687"/>
                  </a:lnTo>
                  <a:lnTo>
                    <a:pt x="6055" y="35259"/>
                  </a:lnTo>
                  <a:lnTo>
                    <a:pt x="12632" y="39687"/>
                  </a:lnTo>
                  <a:lnTo>
                    <a:pt x="20693" y="41311"/>
                  </a:lnTo>
                  <a:lnTo>
                    <a:pt x="28761" y="39687"/>
                  </a:lnTo>
                  <a:lnTo>
                    <a:pt x="35352" y="35259"/>
                  </a:lnTo>
                  <a:lnTo>
                    <a:pt x="39798" y="28687"/>
                  </a:lnTo>
                  <a:lnTo>
                    <a:pt x="41429" y="20634"/>
                  </a:lnTo>
                  <a:lnTo>
                    <a:pt x="39798" y="12606"/>
                  </a:lnTo>
                  <a:lnTo>
                    <a:pt x="35352" y="6046"/>
                  </a:lnTo>
                  <a:lnTo>
                    <a:pt x="28760" y="1622"/>
                  </a:lnTo>
                  <a:lnTo>
                    <a:pt x="206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>
            <a:extLst>
              <a:ext uri="{FF2B5EF4-FFF2-40B4-BE49-F238E27FC236}">
                <a16:creationId xmlns:a16="http://schemas.microsoft.com/office/drawing/2014/main" id="{E67B2450-CEE7-DEF5-A8FF-0B9F9686E6CE}"/>
              </a:ext>
            </a:extLst>
          </p:cNvPr>
          <p:cNvSpPr txBox="1"/>
          <p:nvPr/>
        </p:nvSpPr>
        <p:spPr>
          <a:xfrm>
            <a:off x="8218679" y="1557909"/>
            <a:ext cx="219519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spcBef>
                <a:spcPts val="90"/>
              </a:spcBef>
            </a:pPr>
            <a:r>
              <a:rPr sz="2000" spc="-10" dirty="0">
                <a:latin typeface="Tahoma"/>
                <a:cs typeface="Tahoma"/>
              </a:rPr>
              <a:t>In </a:t>
            </a:r>
            <a:r>
              <a:rPr sz="2000" spc="-5" dirty="0">
                <a:latin typeface="Tahoma"/>
                <a:cs typeface="Tahoma"/>
              </a:rPr>
              <a:t>multiplication,  </a:t>
            </a:r>
            <a:r>
              <a:rPr sz="2000" spc="-10" dirty="0">
                <a:latin typeface="Tahoma"/>
                <a:cs typeface="Tahoma"/>
              </a:rPr>
              <a:t>how </a:t>
            </a:r>
            <a:r>
              <a:rPr sz="2000" spc="-15" dirty="0">
                <a:latin typeface="Tahoma"/>
                <a:cs typeface="Tahoma"/>
              </a:rPr>
              <a:t>far </a:t>
            </a:r>
            <a:r>
              <a:rPr sz="2000" spc="-5" dirty="0">
                <a:latin typeface="Tahoma"/>
                <a:cs typeface="Tahoma"/>
              </a:rPr>
              <a:t>is </a:t>
            </a:r>
            <a:r>
              <a:rPr sz="2000" spc="-1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most  </a:t>
            </a:r>
            <a:r>
              <a:rPr sz="2000" spc="-20" dirty="0">
                <a:latin typeface="Tahoma"/>
                <a:cs typeface="Tahoma"/>
              </a:rPr>
              <a:t>you </a:t>
            </a:r>
            <a:r>
              <a:rPr sz="2000" spc="-5" dirty="0">
                <a:latin typeface="Tahoma"/>
                <a:cs typeface="Tahoma"/>
              </a:rPr>
              <a:t>will </a:t>
            </a:r>
            <a:r>
              <a:rPr sz="2000" spc="-10" dirty="0">
                <a:latin typeface="Tahoma"/>
                <a:cs typeface="Tahoma"/>
              </a:rPr>
              <a:t>ever  </a:t>
            </a:r>
            <a:r>
              <a:rPr sz="2000" spc="-5" dirty="0">
                <a:latin typeface="Tahoma"/>
                <a:cs typeface="Tahoma"/>
              </a:rPr>
              <a:t>normalize?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AF675A51-7B9D-A73C-C6DD-0BEBCAA8C4F2}"/>
              </a:ext>
            </a:extLst>
          </p:cNvPr>
          <p:cNvSpPr txBox="1"/>
          <p:nvPr/>
        </p:nvSpPr>
        <p:spPr>
          <a:xfrm>
            <a:off x="8773414" y="3082545"/>
            <a:ext cx="13550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spc="-10" dirty="0">
                <a:latin typeface="Tahoma"/>
                <a:cs typeface="Tahoma"/>
              </a:rPr>
              <a:t>In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addition?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5CA9146F-1EBE-3E57-7E67-3D719020214D}"/>
              </a:ext>
            </a:extLst>
          </p:cNvPr>
          <p:cNvSpPr/>
          <p:nvPr/>
        </p:nvSpPr>
        <p:spPr>
          <a:xfrm>
            <a:off x="8154923" y="2823972"/>
            <a:ext cx="152400" cy="149860"/>
          </a:xfrm>
          <a:custGeom>
            <a:avLst/>
            <a:gdLst/>
            <a:ahLst/>
            <a:cxnLst/>
            <a:rect l="l" t="t" r="r" b="b"/>
            <a:pathLst>
              <a:path w="152400" h="149860">
                <a:moveTo>
                  <a:pt x="0" y="149351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3">
            <a:extLst>
              <a:ext uri="{FF2B5EF4-FFF2-40B4-BE49-F238E27FC236}">
                <a16:creationId xmlns:a16="http://schemas.microsoft.com/office/drawing/2014/main" id="{02181DBF-3993-4956-B460-A7510D572766}"/>
              </a:ext>
            </a:extLst>
          </p:cNvPr>
          <p:cNvSpPr/>
          <p:nvPr/>
        </p:nvSpPr>
        <p:spPr>
          <a:xfrm>
            <a:off x="7210566" y="6445308"/>
            <a:ext cx="4166586" cy="42976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sz="800" dirty="0"/>
              <a:t>Source: https://rmd.ac.in/dept/ece/Supporting_Online_%20Materials/5/CAO/unit1.pdf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420872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BA6FE44A-6EC4-4D91-E6D9-DDD41D7968C6}"/>
              </a:ext>
            </a:extLst>
          </p:cNvPr>
          <p:cNvGrpSpPr/>
          <p:nvPr/>
        </p:nvGrpSpPr>
        <p:grpSpPr>
          <a:xfrm>
            <a:off x="1524000" y="1"/>
            <a:ext cx="9144000" cy="1004569"/>
            <a:chOff x="0" y="0"/>
            <a:chExt cx="9144000" cy="1004569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5E6C8D0A-689D-C1C5-8CD2-3C8C705424E4}"/>
                </a:ext>
              </a:extLst>
            </p:cNvPr>
            <p:cNvSpPr/>
            <p:nvPr/>
          </p:nvSpPr>
          <p:spPr>
            <a:xfrm>
              <a:off x="0" y="0"/>
              <a:ext cx="3866133" cy="10041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A8651158-C8A5-C6E1-3150-53CEE2D7A920}"/>
                </a:ext>
              </a:extLst>
            </p:cNvPr>
            <p:cNvSpPr/>
            <p:nvPr/>
          </p:nvSpPr>
          <p:spPr>
            <a:xfrm>
              <a:off x="3200400" y="0"/>
              <a:ext cx="851725" cy="10041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7B06BC22-1ECB-FC89-C53A-DD881A46C5BC}"/>
                </a:ext>
              </a:extLst>
            </p:cNvPr>
            <p:cNvSpPr/>
            <p:nvPr/>
          </p:nvSpPr>
          <p:spPr>
            <a:xfrm>
              <a:off x="3386328" y="0"/>
              <a:ext cx="3844798" cy="10041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7">
            <a:extLst>
              <a:ext uri="{FF2B5EF4-FFF2-40B4-BE49-F238E27FC236}">
                <a16:creationId xmlns:a16="http://schemas.microsoft.com/office/drawing/2014/main" id="{BB4A8B7E-E94F-5EA3-1094-A3F23F3824BB}"/>
              </a:ext>
            </a:extLst>
          </p:cNvPr>
          <p:cNvGrpSpPr/>
          <p:nvPr/>
        </p:nvGrpSpPr>
        <p:grpSpPr>
          <a:xfrm>
            <a:off x="1539241" y="728511"/>
            <a:ext cx="7469505" cy="1169035"/>
            <a:chOff x="15240" y="728510"/>
            <a:chExt cx="7469505" cy="1169035"/>
          </a:xfrm>
        </p:grpSpPr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BECDA238-41CB-C7D4-9FD4-E2F89B74EDE2}"/>
                </a:ext>
              </a:extLst>
            </p:cNvPr>
            <p:cNvSpPr/>
            <p:nvPr/>
          </p:nvSpPr>
          <p:spPr>
            <a:xfrm>
              <a:off x="15240" y="856449"/>
              <a:ext cx="632282" cy="5987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1077F155-8EC7-8574-1A48-5D40332E31E4}"/>
                </a:ext>
              </a:extLst>
            </p:cNvPr>
            <p:cNvSpPr/>
            <p:nvPr/>
          </p:nvSpPr>
          <p:spPr>
            <a:xfrm>
              <a:off x="414528" y="728510"/>
              <a:ext cx="5006086" cy="7907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0FDFD7C-88A2-FE00-DEF8-A46B2CD5C4BA}"/>
                </a:ext>
              </a:extLst>
            </p:cNvPr>
            <p:cNvSpPr/>
            <p:nvPr/>
          </p:nvSpPr>
          <p:spPr>
            <a:xfrm>
              <a:off x="4949951" y="728510"/>
              <a:ext cx="601814" cy="7907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C3EBCB39-0900-64D9-D113-6513D6C23ADB}"/>
                </a:ext>
              </a:extLst>
            </p:cNvPr>
            <p:cNvSpPr/>
            <p:nvPr/>
          </p:nvSpPr>
          <p:spPr>
            <a:xfrm>
              <a:off x="5081016" y="728510"/>
              <a:ext cx="2403220" cy="79079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>
              <a:extLst>
                <a:ext uri="{FF2B5EF4-FFF2-40B4-BE49-F238E27FC236}">
                  <a16:creationId xmlns:a16="http://schemas.microsoft.com/office/drawing/2014/main" id="{F67C94F2-E739-016E-AFB4-E94D63F5E088}"/>
                </a:ext>
              </a:extLst>
            </p:cNvPr>
            <p:cNvSpPr/>
            <p:nvPr/>
          </p:nvSpPr>
          <p:spPr>
            <a:xfrm>
              <a:off x="493776" y="1332014"/>
              <a:ext cx="498170" cy="51647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76C1F99B-E271-62AB-A1D4-DB05FCAF61C3}"/>
                </a:ext>
              </a:extLst>
            </p:cNvPr>
            <p:cNvSpPr/>
            <p:nvPr/>
          </p:nvSpPr>
          <p:spPr>
            <a:xfrm>
              <a:off x="743712" y="1246682"/>
              <a:ext cx="5582285" cy="65057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4">
            <a:extLst>
              <a:ext uri="{FF2B5EF4-FFF2-40B4-BE49-F238E27FC236}">
                <a16:creationId xmlns:a16="http://schemas.microsoft.com/office/drawing/2014/main" id="{DC25CAF7-D803-0522-85A6-52EA3E1A7921}"/>
              </a:ext>
            </a:extLst>
          </p:cNvPr>
          <p:cNvSpPr txBox="1"/>
          <p:nvPr/>
        </p:nvSpPr>
        <p:spPr>
          <a:xfrm>
            <a:off x="1694179" y="746577"/>
            <a:ext cx="7080884" cy="95694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spcBef>
                <a:spcPts val="765"/>
              </a:spcBef>
              <a:tabLst>
                <a:tab pos="466725" algn="l"/>
              </a:tabLst>
            </a:pPr>
            <a:r>
              <a:rPr sz="2350" spc="470" dirty="0">
                <a:solidFill>
                  <a:srgbClr val="A40020"/>
                </a:solidFill>
                <a:latin typeface="Arial"/>
                <a:cs typeface="Arial"/>
              </a:rPr>
              <a:t>	</a:t>
            </a:r>
            <a:r>
              <a:rPr sz="2800" spc="5" dirty="0">
                <a:solidFill>
                  <a:srgbClr val="A40020"/>
                </a:solidFill>
                <a:latin typeface="Tahoma"/>
                <a:cs typeface="Tahoma"/>
              </a:rPr>
              <a:t>IEEE </a:t>
            </a:r>
            <a:r>
              <a:rPr sz="2800" spc="-5" dirty="0">
                <a:solidFill>
                  <a:srgbClr val="A40020"/>
                </a:solidFill>
                <a:latin typeface="Tahoma"/>
                <a:cs typeface="Tahoma"/>
              </a:rPr>
              <a:t>single </a:t>
            </a:r>
            <a:r>
              <a:rPr sz="2800" dirty="0">
                <a:solidFill>
                  <a:srgbClr val="A40020"/>
                </a:solidFill>
                <a:latin typeface="Tahoma"/>
                <a:cs typeface="Tahoma"/>
              </a:rPr>
              <a:t>precision floating-point</a:t>
            </a:r>
            <a:r>
              <a:rPr sz="2800" spc="-100" dirty="0">
                <a:solidFill>
                  <a:srgbClr val="A4002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A40020"/>
                </a:solidFill>
                <a:latin typeface="Tahoma"/>
                <a:cs typeface="Tahoma"/>
              </a:rPr>
              <a:t>format</a:t>
            </a:r>
            <a:endParaRPr sz="2800">
              <a:latin typeface="Tahoma"/>
              <a:cs typeface="Tahoma"/>
            </a:endParaRPr>
          </a:p>
          <a:p>
            <a:pPr marL="756285" indent="-287020">
              <a:spcBef>
                <a:spcPts val="545"/>
              </a:spcBef>
              <a:buSzPct val="84782"/>
              <a:buFont typeface="Wingdings"/>
              <a:buChar char=""/>
              <a:tabLst>
                <a:tab pos="756920" algn="l"/>
                <a:tab pos="2133600" algn="l"/>
              </a:tabLst>
            </a:pP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Example:	</a:t>
            </a:r>
            <a:r>
              <a:rPr sz="2300" spc="-10" dirty="0">
                <a:solidFill>
                  <a:srgbClr val="003399"/>
                </a:solidFill>
                <a:latin typeface="Tahoma"/>
                <a:cs typeface="Tahoma"/>
              </a:rPr>
              <a:t>(0x42280000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in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hexadecimal)</a:t>
            </a:r>
            <a:endParaRPr sz="2300">
              <a:latin typeface="Tahoma"/>
              <a:cs typeface="Tahoma"/>
            </a:endParaRPr>
          </a:p>
        </p:txBody>
      </p:sp>
      <p:grpSp>
        <p:nvGrpSpPr>
          <p:cNvPr id="21" name="object 15">
            <a:extLst>
              <a:ext uri="{FF2B5EF4-FFF2-40B4-BE49-F238E27FC236}">
                <a16:creationId xmlns:a16="http://schemas.microsoft.com/office/drawing/2014/main" id="{F4E83054-05D8-9FC1-4358-3644012DDA62}"/>
              </a:ext>
            </a:extLst>
          </p:cNvPr>
          <p:cNvGrpSpPr/>
          <p:nvPr/>
        </p:nvGrpSpPr>
        <p:grpSpPr>
          <a:xfrm>
            <a:off x="1727981" y="3197390"/>
            <a:ext cx="8940165" cy="3528060"/>
            <a:chOff x="203980" y="3197390"/>
            <a:chExt cx="8940165" cy="3528060"/>
          </a:xfrm>
        </p:grpSpPr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DBE9CA2D-0DB8-B8CE-E966-A50C88A22176}"/>
                </a:ext>
              </a:extLst>
            </p:cNvPr>
            <p:cNvSpPr/>
            <p:nvPr/>
          </p:nvSpPr>
          <p:spPr>
            <a:xfrm>
              <a:off x="203980" y="3448874"/>
              <a:ext cx="245363" cy="2470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6FA3AEAB-49B1-BCF2-F282-E293C7CCC5C8}"/>
                </a:ext>
              </a:extLst>
            </p:cNvPr>
            <p:cNvSpPr/>
            <p:nvPr/>
          </p:nvSpPr>
          <p:spPr>
            <a:xfrm>
              <a:off x="304800" y="3197390"/>
              <a:ext cx="2439797" cy="79079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E79EF1BA-9AE7-2690-FBEC-CB4439BB3CF2}"/>
                </a:ext>
              </a:extLst>
            </p:cNvPr>
            <p:cNvSpPr/>
            <p:nvPr/>
          </p:nvSpPr>
          <p:spPr>
            <a:xfrm>
              <a:off x="493776" y="3800894"/>
              <a:ext cx="498170" cy="51647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D148D5E6-26BE-0C09-3FFE-C0F82C9CDB2D}"/>
                </a:ext>
              </a:extLst>
            </p:cNvPr>
            <p:cNvSpPr/>
            <p:nvPr/>
          </p:nvSpPr>
          <p:spPr>
            <a:xfrm>
              <a:off x="743712" y="3715562"/>
              <a:ext cx="1842389" cy="65057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8C6E9EB7-BC38-2612-B6C5-E4B81BA3BBD7}"/>
                </a:ext>
              </a:extLst>
            </p:cNvPr>
            <p:cNvSpPr/>
            <p:nvPr/>
          </p:nvSpPr>
          <p:spPr>
            <a:xfrm>
              <a:off x="493776" y="4221518"/>
              <a:ext cx="498170" cy="51647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1">
              <a:extLst>
                <a:ext uri="{FF2B5EF4-FFF2-40B4-BE49-F238E27FC236}">
                  <a16:creationId xmlns:a16="http://schemas.microsoft.com/office/drawing/2014/main" id="{B7A54FE3-70C5-19B4-5ACB-B6BF59B12320}"/>
                </a:ext>
              </a:extLst>
            </p:cNvPr>
            <p:cNvSpPr/>
            <p:nvPr/>
          </p:nvSpPr>
          <p:spPr>
            <a:xfrm>
              <a:off x="743712" y="4136186"/>
              <a:ext cx="5222621" cy="65057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2">
              <a:extLst>
                <a:ext uri="{FF2B5EF4-FFF2-40B4-BE49-F238E27FC236}">
                  <a16:creationId xmlns:a16="http://schemas.microsoft.com/office/drawing/2014/main" id="{4987FA46-858F-5E47-EA3F-CBC56788B380}"/>
                </a:ext>
              </a:extLst>
            </p:cNvPr>
            <p:cNvSpPr/>
            <p:nvPr/>
          </p:nvSpPr>
          <p:spPr>
            <a:xfrm>
              <a:off x="5577840" y="4136186"/>
              <a:ext cx="495071" cy="65057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3">
              <a:extLst>
                <a:ext uri="{FF2B5EF4-FFF2-40B4-BE49-F238E27FC236}">
                  <a16:creationId xmlns:a16="http://schemas.microsoft.com/office/drawing/2014/main" id="{0A53BBFB-34B5-683A-68C0-95FF1983409B}"/>
                </a:ext>
              </a:extLst>
            </p:cNvPr>
            <p:cNvSpPr/>
            <p:nvPr/>
          </p:nvSpPr>
          <p:spPr>
            <a:xfrm>
              <a:off x="5684520" y="4136186"/>
              <a:ext cx="1717421" cy="65057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D0D57EB4-D590-ADCF-B80D-4D6645A61246}"/>
                </a:ext>
              </a:extLst>
            </p:cNvPr>
            <p:cNvSpPr/>
            <p:nvPr/>
          </p:nvSpPr>
          <p:spPr>
            <a:xfrm>
              <a:off x="944880" y="4587278"/>
              <a:ext cx="522516" cy="53475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B4783858-C0F0-8E25-758B-EE42EC0C7CD4}"/>
                </a:ext>
              </a:extLst>
            </p:cNvPr>
            <p:cNvSpPr/>
            <p:nvPr/>
          </p:nvSpPr>
          <p:spPr>
            <a:xfrm>
              <a:off x="1164336" y="4556734"/>
              <a:ext cx="2631820" cy="57127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6">
              <a:extLst>
                <a:ext uri="{FF2B5EF4-FFF2-40B4-BE49-F238E27FC236}">
                  <a16:creationId xmlns:a16="http://schemas.microsoft.com/office/drawing/2014/main" id="{1C019894-8134-EB43-458F-E6F2BB514A76}"/>
                </a:ext>
              </a:extLst>
            </p:cNvPr>
            <p:cNvSpPr/>
            <p:nvPr/>
          </p:nvSpPr>
          <p:spPr>
            <a:xfrm>
              <a:off x="944880" y="4953038"/>
              <a:ext cx="522516" cy="53475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38106127-4067-990B-D599-5F31659F1CF8}"/>
                </a:ext>
              </a:extLst>
            </p:cNvPr>
            <p:cNvSpPr/>
            <p:nvPr/>
          </p:nvSpPr>
          <p:spPr>
            <a:xfrm>
              <a:off x="1164336" y="4922494"/>
              <a:ext cx="3604133" cy="57127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8">
              <a:extLst>
                <a:ext uri="{FF2B5EF4-FFF2-40B4-BE49-F238E27FC236}">
                  <a16:creationId xmlns:a16="http://schemas.microsoft.com/office/drawing/2014/main" id="{D736FC1C-099E-060D-022D-0B4D1BFD5ADD}"/>
                </a:ext>
              </a:extLst>
            </p:cNvPr>
            <p:cNvSpPr/>
            <p:nvPr/>
          </p:nvSpPr>
          <p:spPr>
            <a:xfrm>
              <a:off x="4425696" y="4922494"/>
              <a:ext cx="479882" cy="57127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9">
              <a:extLst>
                <a:ext uri="{FF2B5EF4-FFF2-40B4-BE49-F238E27FC236}">
                  <a16:creationId xmlns:a16="http://schemas.microsoft.com/office/drawing/2014/main" id="{2C1873CA-0649-8239-A35E-2F50350B0AD5}"/>
                </a:ext>
              </a:extLst>
            </p:cNvPr>
            <p:cNvSpPr/>
            <p:nvPr/>
          </p:nvSpPr>
          <p:spPr>
            <a:xfrm>
              <a:off x="4645152" y="4922494"/>
              <a:ext cx="1235760" cy="57127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0">
              <a:extLst>
                <a:ext uri="{FF2B5EF4-FFF2-40B4-BE49-F238E27FC236}">
                  <a16:creationId xmlns:a16="http://schemas.microsoft.com/office/drawing/2014/main" id="{CB0936FB-17AC-3588-6B4B-725039CD9C35}"/>
                </a:ext>
              </a:extLst>
            </p:cNvPr>
            <p:cNvSpPr/>
            <p:nvPr/>
          </p:nvSpPr>
          <p:spPr>
            <a:xfrm>
              <a:off x="493776" y="5373623"/>
              <a:ext cx="498170" cy="51647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1">
              <a:extLst>
                <a:ext uri="{FF2B5EF4-FFF2-40B4-BE49-F238E27FC236}">
                  <a16:creationId xmlns:a16="http://schemas.microsoft.com/office/drawing/2014/main" id="{679B1CB1-6514-BD1F-1AAB-FDB902DCDCD9}"/>
                </a:ext>
              </a:extLst>
            </p:cNvPr>
            <p:cNvSpPr/>
            <p:nvPr/>
          </p:nvSpPr>
          <p:spPr>
            <a:xfrm>
              <a:off x="743712" y="5288279"/>
              <a:ext cx="7709661" cy="65057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2">
              <a:extLst>
                <a:ext uri="{FF2B5EF4-FFF2-40B4-BE49-F238E27FC236}">
                  <a16:creationId xmlns:a16="http://schemas.microsoft.com/office/drawing/2014/main" id="{C7390F77-9F75-9460-3FF4-328EAED7E2F0}"/>
                </a:ext>
              </a:extLst>
            </p:cNvPr>
            <p:cNvSpPr/>
            <p:nvPr/>
          </p:nvSpPr>
          <p:spPr>
            <a:xfrm>
              <a:off x="8065008" y="5288279"/>
              <a:ext cx="495071" cy="65057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3">
              <a:extLst>
                <a:ext uri="{FF2B5EF4-FFF2-40B4-BE49-F238E27FC236}">
                  <a16:creationId xmlns:a16="http://schemas.microsoft.com/office/drawing/2014/main" id="{A0F8976F-3680-2D94-236F-FCA14192739C}"/>
                </a:ext>
              </a:extLst>
            </p:cNvPr>
            <p:cNvSpPr/>
            <p:nvPr/>
          </p:nvSpPr>
          <p:spPr>
            <a:xfrm>
              <a:off x="8171687" y="5288279"/>
              <a:ext cx="972311" cy="65057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39B3FD50-E17D-02AC-1542-6A42C876E72E}"/>
                </a:ext>
              </a:extLst>
            </p:cNvPr>
            <p:cNvSpPr/>
            <p:nvPr/>
          </p:nvSpPr>
          <p:spPr>
            <a:xfrm>
              <a:off x="944880" y="5739383"/>
              <a:ext cx="522516" cy="53475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5">
              <a:extLst>
                <a:ext uri="{FF2B5EF4-FFF2-40B4-BE49-F238E27FC236}">
                  <a16:creationId xmlns:a16="http://schemas.microsoft.com/office/drawing/2014/main" id="{8F6ADF0C-93D2-65D4-DA40-70F785E7111C}"/>
                </a:ext>
              </a:extLst>
            </p:cNvPr>
            <p:cNvSpPr/>
            <p:nvPr/>
          </p:nvSpPr>
          <p:spPr>
            <a:xfrm>
              <a:off x="1164336" y="5708904"/>
              <a:ext cx="6996429" cy="57127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6">
              <a:extLst>
                <a:ext uri="{FF2B5EF4-FFF2-40B4-BE49-F238E27FC236}">
                  <a16:creationId xmlns:a16="http://schemas.microsoft.com/office/drawing/2014/main" id="{E6688288-CD4D-5946-CB07-4CF09444A9B3}"/>
                </a:ext>
              </a:extLst>
            </p:cNvPr>
            <p:cNvSpPr/>
            <p:nvPr/>
          </p:nvSpPr>
          <p:spPr>
            <a:xfrm>
              <a:off x="493776" y="6160007"/>
              <a:ext cx="498170" cy="51647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7">
              <a:extLst>
                <a:ext uri="{FF2B5EF4-FFF2-40B4-BE49-F238E27FC236}">
                  <a16:creationId xmlns:a16="http://schemas.microsoft.com/office/drawing/2014/main" id="{FD035ED3-635F-DE88-B2EC-9453349FB222}"/>
                </a:ext>
              </a:extLst>
            </p:cNvPr>
            <p:cNvSpPr/>
            <p:nvPr/>
          </p:nvSpPr>
          <p:spPr>
            <a:xfrm>
              <a:off x="743712" y="6074664"/>
              <a:ext cx="2646934" cy="65057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8">
              <a:extLst>
                <a:ext uri="{FF2B5EF4-FFF2-40B4-BE49-F238E27FC236}">
                  <a16:creationId xmlns:a16="http://schemas.microsoft.com/office/drawing/2014/main" id="{21F0BE96-972B-9912-7F38-22ECC42F0080}"/>
                </a:ext>
              </a:extLst>
            </p:cNvPr>
            <p:cNvSpPr/>
            <p:nvPr/>
          </p:nvSpPr>
          <p:spPr>
            <a:xfrm>
              <a:off x="3002279" y="6074664"/>
              <a:ext cx="495071" cy="65057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9">
              <a:extLst>
                <a:ext uri="{FF2B5EF4-FFF2-40B4-BE49-F238E27FC236}">
                  <a16:creationId xmlns:a16="http://schemas.microsoft.com/office/drawing/2014/main" id="{B368B41F-3E9C-5B80-438D-BF857FAE50C5}"/>
                </a:ext>
              </a:extLst>
            </p:cNvPr>
            <p:cNvSpPr/>
            <p:nvPr/>
          </p:nvSpPr>
          <p:spPr>
            <a:xfrm>
              <a:off x="3108960" y="6074664"/>
              <a:ext cx="546925" cy="65057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0">
              <a:extLst>
                <a:ext uri="{FF2B5EF4-FFF2-40B4-BE49-F238E27FC236}">
                  <a16:creationId xmlns:a16="http://schemas.microsoft.com/office/drawing/2014/main" id="{21FA5C7D-CBE9-DB04-0438-E8FD8AF4FA6E}"/>
                </a:ext>
              </a:extLst>
            </p:cNvPr>
            <p:cNvSpPr/>
            <p:nvPr/>
          </p:nvSpPr>
          <p:spPr>
            <a:xfrm>
              <a:off x="3325367" y="6108192"/>
              <a:ext cx="397548" cy="44941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1">
              <a:extLst>
                <a:ext uri="{FF2B5EF4-FFF2-40B4-BE49-F238E27FC236}">
                  <a16:creationId xmlns:a16="http://schemas.microsoft.com/office/drawing/2014/main" id="{DFA5618E-F5CE-5E01-7980-B4F9A2BBD26B}"/>
                </a:ext>
              </a:extLst>
            </p:cNvPr>
            <p:cNvSpPr/>
            <p:nvPr/>
          </p:nvSpPr>
          <p:spPr>
            <a:xfrm>
              <a:off x="3483864" y="6074664"/>
              <a:ext cx="873048" cy="65057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2">
              <a:extLst>
                <a:ext uri="{FF2B5EF4-FFF2-40B4-BE49-F238E27FC236}">
                  <a16:creationId xmlns:a16="http://schemas.microsoft.com/office/drawing/2014/main" id="{22826E86-4589-45B9-2E2B-74A34DF9FCD9}"/>
                </a:ext>
              </a:extLst>
            </p:cNvPr>
            <p:cNvSpPr/>
            <p:nvPr/>
          </p:nvSpPr>
          <p:spPr>
            <a:xfrm>
              <a:off x="3968496" y="6074664"/>
              <a:ext cx="559104" cy="65057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3">
              <a:extLst>
                <a:ext uri="{FF2B5EF4-FFF2-40B4-BE49-F238E27FC236}">
                  <a16:creationId xmlns:a16="http://schemas.microsoft.com/office/drawing/2014/main" id="{1515C922-CF9C-E25A-F9C2-86F93E10A063}"/>
                </a:ext>
              </a:extLst>
            </p:cNvPr>
            <p:cNvSpPr/>
            <p:nvPr/>
          </p:nvSpPr>
          <p:spPr>
            <a:xfrm>
              <a:off x="4139184" y="6074664"/>
              <a:ext cx="982802" cy="65057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4">
              <a:extLst>
                <a:ext uri="{FF2B5EF4-FFF2-40B4-BE49-F238E27FC236}">
                  <a16:creationId xmlns:a16="http://schemas.microsoft.com/office/drawing/2014/main" id="{5DFEA6E7-5173-BE8C-9077-E8D6075474A1}"/>
                </a:ext>
              </a:extLst>
            </p:cNvPr>
            <p:cNvSpPr/>
            <p:nvPr/>
          </p:nvSpPr>
          <p:spPr>
            <a:xfrm>
              <a:off x="4791455" y="6108192"/>
              <a:ext cx="391528" cy="44941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5">
              <a:extLst>
                <a:ext uri="{FF2B5EF4-FFF2-40B4-BE49-F238E27FC236}">
                  <a16:creationId xmlns:a16="http://schemas.microsoft.com/office/drawing/2014/main" id="{67AFE2C0-ABEE-D319-3AF9-F3E875CEB98C}"/>
                </a:ext>
              </a:extLst>
            </p:cNvPr>
            <p:cNvSpPr/>
            <p:nvPr/>
          </p:nvSpPr>
          <p:spPr>
            <a:xfrm>
              <a:off x="4910328" y="6108192"/>
              <a:ext cx="342646" cy="44941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6">
              <a:extLst>
                <a:ext uri="{FF2B5EF4-FFF2-40B4-BE49-F238E27FC236}">
                  <a16:creationId xmlns:a16="http://schemas.microsoft.com/office/drawing/2014/main" id="{31CAD8C4-924A-EF7D-76B4-EBCAA5A5E605}"/>
                </a:ext>
              </a:extLst>
            </p:cNvPr>
            <p:cNvSpPr/>
            <p:nvPr/>
          </p:nvSpPr>
          <p:spPr>
            <a:xfrm>
              <a:off x="4980432" y="6108192"/>
              <a:ext cx="653592" cy="44941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7">
              <a:extLst>
                <a:ext uri="{FF2B5EF4-FFF2-40B4-BE49-F238E27FC236}">
                  <a16:creationId xmlns:a16="http://schemas.microsoft.com/office/drawing/2014/main" id="{2B97F74A-9308-47B9-1495-B59C228A1409}"/>
                </a:ext>
              </a:extLst>
            </p:cNvPr>
            <p:cNvSpPr/>
            <p:nvPr/>
          </p:nvSpPr>
          <p:spPr>
            <a:xfrm>
              <a:off x="5303520" y="6074664"/>
              <a:ext cx="693216" cy="65057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48">
              <a:extLst>
                <a:ext uri="{FF2B5EF4-FFF2-40B4-BE49-F238E27FC236}">
                  <a16:creationId xmlns:a16="http://schemas.microsoft.com/office/drawing/2014/main" id="{A5A055FF-6826-0C40-3DB2-E65DDA4679F0}"/>
                </a:ext>
              </a:extLst>
            </p:cNvPr>
            <p:cNvSpPr/>
            <p:nvPr/>
          </p:nvSpPr>
          <p:spPr>
            <a:xfrm>
              <a:off x="5608320" y="6074664"/>
              <a:ext cx="495071" cy="65057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49">
              <a:extLst>
                <a:ext uri="{FF2B5EF4-FFF2-40B4-BE49-F238E27FC236}">
                  <a16:creationId xmlns:a16="http://schemas.microsoft.com/office/drawing/2014/main" id="{3D648B08-F643-175A-149A-D1EC9EB32B92}"/>
                </a:ext>
              </a:extLst>
            </p:cNvPr>
            <p:cNvSpPr/>
            <p:nvPr/>
          </p:nvSpPr>
          <p:spPr>
            <a:xfrm>
              <a:off x="5715000" y="6074664"/>
              <a:ext cx="546925" cy="65057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0">
              <a:extLst>
                <a:ext uri="{FF2B5EF4-FFF2-40B4-BE49-F238E27FC236}">
                  <a16:creationId xmlns:a16="http://schemas.microsoft.com/office/drawing/2014/main" id="{1B9E1B9C-1910-3785-7BA9-30AAD7941FB6}"/>
                </a:ext>
              </a:extLst>
            </p:cNvPr>
            <p:cNvSpPr/>
            <p:nvPr/>
          </p:nvSpPr>
          <p:spPr>
            <a:xfrm>
              <a:off x="5931408" y="6108192"/>
              <a:ext cx="379247" cy="44941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1">
              <a:extLst>
                <a:ext uri="{FF2B5EF4-FFF2-40B4-BE49-F238E27FC236}">
                  <a16:creationId xmlns:a16="http://schemas.microsoft.com/office/drawing/2014/main" id="{8D7361CC-04F7-873B-295E-D1A428518124}"/>
                </a:ext>
              </a:extLst>
            </p:cNvPr>
            <p:cNvSpPr/>
            <p:nvPr/>
          </p:nvSpPr>
          <p:spPr>
            <a:xfrm>
              <a:off x="5980176" y="6074664"/>
              <a:ext cx="1982597" cy="65057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2">
              <a:extLst>
                <a:ext uri="{FF2B5EF4-FFF2-40B4-BE49-F238E27FC236}">
                  <a16:creationId xmlns:a16="http://schemas.microsoft.com/office/drawing/2014/main" id="{8156F03A-10E3-18D7-2B51-DBBACC08DB47}"/>
                </a:ext>
              </a:extLst>
            </p:cNvPr>
            <p:cNvSpPr/>
            <p:nvPr/>
          </p:nvSpPr>
          <p:spPr>
            <a:xfrm>
              <a:off x="7632191" y="6108192"/>
              <a:ext cx="379247" cy="449414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3">
              <a:extLst>
                <a:ext uri="{FF2B5EF4-FFF2-40B4-BE49-F238E27FC236}">
                  <a16:creationId xmlns:a16="http://schemas.microsoft.com/office/drawing/2014/main" id="{F31A9FEE-9ADD-B8C6-3F4C-26E6D8536EB7}"/>
                </a:ext>
              </a:extLst>
            </p:cNvPr>
            <p:cNvSpPr/>
            <p:nvPr/>
          </p:nvSpPr>
          <p:spPr>
            <a:xfrm>
              <a:off x="7772400" y="6074664"/>
              <a:ext cx="1010246" cy="65057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54">
            <a:extLst>
              <a:ext uri="{FF2B5EF4-FFF2-40B4-BE49-F238E27FC236}">
                <a16:creationId xmlns:a16="http://schemas.microsoft.com/office/drawing/2014/main" id="{8716DFD1-36AA-CD12-A3C4-50D1E1177680}"/>
              </a:ext>
            </a:extLst>
          </p:cNvPr>
          <p:cNvSpPr txBox="1"/>
          <p:nvPr/>
        </p:nvSpPr>
        <p:spPr>
          <a:xfrm>
            <a:off x="1668780" y="3215581"/>
            <a:ext cx="8847455" cy="33216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97790" rIns="0" bIns="0" rtlCol="0">
            <a:spAutoFit/>
          </a:bodyPr>
          <a:lstStyle/>
          <a:p>
            <a:pPr marL="38100">
              <a:spcBef>
                <a:spcPts val="770"/>
              </a:spcBef>
            </a:pPr>
            <a:r>
              <a:rPr sz="2350" spc="475" dirty="0">
                <a:solidFill>
                  <a:srgbClr val="A40020"/>
                </a:solidFill>
                <a:latin typeface="Arial"/>
                <a:cs typeface="Arial"/>
              </a:rPr>
              <a:t> </a:t>
            </a:r>
            <a:r>
              <a:rPr sz="2800" dirty="0">
                <a:solidFill>
                  <a:srgbClr val="A40020"/>
                </a:solidFill>
                <a:latin typeface="Tahoma"/>
                <a:cs typeface="Tahoma"/>
              </a:rPr>
              <a:t>Three</a:t>
            </a:r>
            <a:r>
              <a:rPr sz="2800" spc="-550" dirty="0">
                <a:solidFill>
                  <a:srgbClr val="A40020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A40020"/>
                </a:solidFill>
                <a:latin typeface="Tahoma"/>
                <a:cs typeface="Tahoma"/>
              </a:rPr>
              <a:t>fields:</a:t>
            </a:r>
            <a:endParaRPr sz="2800" dirty="0">
              <a:latin typeface="Tahoma"/>
              <a:cs typeface="Tahoma"/>
            </a:endParaRPr>
          </a:p>
          <a:p>
            <a:pPr marL="781685" indent="-287020">
              <a:spcBef>
                <a:spcPts val="550"/>
              </a:spcBef>
              <a:buSzPct val="84782"/>
              <a:buFont typeface="Wingdings"/>
              <a:buChar char=""/>
              <a:tabLst>
                <a:tab pos="782320" algn="l"/>
              </a:tabLst>
            </a:pP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Sign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bit</a:t>
            </a:r>
            <a:r>
              <a:rPr sz="2300" spc="2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(S)</a:t>
            </a:r>
            <a:endParaRPr sz="2300" dirty="0">
              <a:latin typeface="Tahoma"/>
              <a:cs typeface="Tahoma"/>
            </a:endParaRPr>
          </a:p>
          <a:p>
            <a:pPr marL="781685" indent="-287020">
              <a:spcBef>
                <a:spcPts val="555"/>
              </a:spcBef>
              <a:buSzPct val="84782"/>
              <a:buFont typeface="Wingdings"/>
              <a:buChar char=""/>
              <a:tabLst>
                <a:tab pos="782320" algn="l"/>
                <a:tab pos="2752725" algn="l"/>
              </a:tabLst>
            </a:pP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Exponent</a:t>
            </a:r>
            <a:r>
              <a:rPr sz="2300" spc="-3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(E):	Unsigned “Bias </a:t>
            </a:r>
            <a:r>
              <a:rPr sz="2300" spc="-10" dirty="0">
                <a:solidFill>
                  <a:srgbClr val="003399"/>
                </a:solidFill>
                <a:latin typeface="Tahoma"/>
                <a:cs typeface="Tahoma"/>
              </a:rPr>
              <a:t>127”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8-bit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integer</a:t>
            </a:r>
            <a:endParaRPr sz="2300" dirty="0">
              <a:latin typeface="Tahoma"/>
              <a:cs typeface="Tahoma"/>
            </a:endParaRPr>
          </a:p>
          <a:p>
            <a:pPr marL="1181100" lvl="1" indent="-229235">
              <a:spcBef>
                <a:spcPts val="490"/>
              </a:spcBef>
              <a:buFont typeface="Wingdings"/>
              <a:buChar char=""/>
              <a:tabLst>
                <a:tab pos="1181735" algn="l"/>
              </a:tabLst>
            </a:pPr>
            <a:r>
              <a:rPr sz="2000" spc="-5" dirty="0">
                <a:latin typeface="Tahoma"/>
                <a:cs typeface="Tahoma"/>
              </a:rPr>
              <a:t>E </a:t>
            </a:r>
            <a:r>
              <a:rPr sz="2000" spc="-10" dirty="0">
                <a:latin typeface="Tahoma"/>
                <a:cs typeface="Tahoma"/>
              </a:rPr>
              <a:t>= Exponent +</a:t>
            </a:r>
            <a:r>
              <a:rPr sz="2000" spc="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127</a:t>
            </a:r>
            <a:endParaRPr sz="2000" dirty="0">
              <a:latin typeface="Tahoma"/>
              <a:cs typeface="Tahoma"/>
            </a:endParaRPr>
          </a:p>
          <a:p>
            <a:pPr marL="1181100" lvl="1" indent="-229235">
              <a:spcBef>
                <a:spcPts val="484"/>
              </a:spcBef>
              <a:buFont typeface="Wingdings"/>
              <a:buChar char=""/>
              <a:tabLst>
                <a:tab pos="1181735" algn="l"/>
              </a:tabLst>
            </a:pPr>
            <a:r>
              <a:rPr sz="2000" spc="-10" dirty="0">
                <a:latin typeface="Tahoma"/>
                <a:cs typeface="Tahoma"/>
              </a:rPr>
              <a:t>Exponent = 10000100 </a:t>
            </a:r>
            <a:r>
              <a:rPr sz="2000" spc="-5" dirty="0">
                <a:latin typeface="Tahoma"/>
                <a:cs typeface="Tahoma"/>
              </a:rPr>
              <a:t>(132) – </a:t>
            </a:r>
            <a:r>
              <a:rPr sz="2000" spc="-10" dirty="0">
                <a:latin typeface="Tahoma"/>
                <a:cs typeface="Tahoma"/>
              </a:rPr>
              <a:t>127 =</a:t>
            </a:r>
            <a:r>
              <a:rPr sz="2000" spc="9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5</a:t>
            </a:r>
            <a:endParaRPr sz="2000" dirty="0">
              <a:latin typeface="Tahoma"/>
              <a:cs typeface="Tahoma"/>
            </a:endParaRPr>
          </a:p>
          <a:p>
            <a:pPr marL="781685" indent="-287020">
              <a:spcBef>
                <a:spcPts val="540"/>
              </a:spcBef>
              <a:buSzPct val="84782"/>
              <a:buFont typeface="Wingdings"/>
              <a:buChar char=""/>
              <a:tabLst>
                <a:tab pos="782320" algn="l"/>
              </a:tabLst>
            </a:pP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Significand (F): Unsigned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fixed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binary point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with</a:t>
            </a:r>
            <a:r>
              <a:rPr sz="2300" spc="-2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“hidden-one”</a:t>
            </a:r>
            <a:endParaRPr sz="2300" dirty="0">
              <a:latin typeface="Tahoma"/>
              <a:cs typeface="Tahoma"/>
            </a:endParaRPr>
          </a:p>
          <a:p>
            <a:pPr marL="1181100" lvl="1" indent="-229235">
              <a:spcBef>
                <a:spcPts val="495"/>
              </a:spcBef>
              <a:buFont typeface="Wingdings"/>
              <a:buChar char=""/>
              <a:tabLst>
                <a:tab pos="1181735" algn="l"/>
              </a:tabLst>
            </a:pPr>
            <a:r>
              <a:rPr sz="2000" spc="-10" dirty="0">
                <a:latin typeface="Tahoma"/>
                <a:cs typeface="Tahoma"/>
              </a:rPr>
              <a:t>Significand = </a:t>
            </a:r>
            <a:r>
              <a:rPr sz="2000" spc="-15" dirty="0">
                <a:latin typeface="Tahoma"/>
                <a:cs typeface="Tahoma"/>
              </a:rPr>
              <a:t>“1”+ </a:t>
            </a:r>
            <a:r>
              <a:rPr sz="2000" spc="-10" dirty="0">
                <a:latin typeface="Tahoma"/>
                <a:cs typeface="Tahoma"/>
              </a:rPr>
              <a:t>0.01010000000000000000000 =</a:t>
            </a:r>
            <a:r>
              <a:rPr sz="2000" spc="229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1.3125</a:t>
            </a:r>
            <a:endParaRPr sz="2000" dirty="0">
              <a:latin typeface="Tahoma"/>
              <a:cs typeface="Tahoma"/>
            </a:endParaRPr>
          </a:p>
          <a:p>
            <a:pPr marL="781685" indent="-287020">
              <a:spcBef>
                <a:spcPts val="440"/>
              </a:spcBef>
              <a:buSzPct val="84782"/>
              <a:buFont typeface="Wingdings"/>
              <a:buChar char=""/>
              <a:tabLst>
                <a:tab pos="782320" algn="l"/>
                <a:tab pos="2448560" algn="l"/>
              </a:tabLst>
            </a:pP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Final</a:t>
            </a:r>
            <a:r>
              <a:rPr sz="2300" spc="2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value:	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N = </a:t>
            </a:r>
            <a:r>
              <a:rPr sz="2300" spc="-20" dirty="0">
                <a:solidFill>
                  <a:srgbClr val="003399"/>
                </a:solidFill>
                <a:latin typeface="Tahoma"/>
                <a:cs typeface="Tahoma"/>
              </a:rPr>
              <a:t>-1</a:t>
            </a:r>
            <a:r>
              <a:rPr sz="2400" b="1" i="1" spc="-30" baseline="24305" dirty="0">
                <a:solidFill>
                  <a:srgbClr val="003399"/>
                </a:solidFill>
                <a:latin typeface="Tahoma"/>
                <a:cs typeface="Tahoma"/>
              </a:rPr>
              <a:t>S </a:t>
            </a:r>
            <a:r>
              <a:rPr sz="2300" spc="-10" dirty="0">
                <a:solidFill>
                  <a:srgbClr val="003399"/>
                </a:solidFill>
                <a:latin typeface="Tahoma"/>
                <a:cs typeface="Tahoma"/>
              </a:rPr>
              <a:t>(1+</a:t>
            </a:r>
            <a:r>
              <a:rPr sz="2400" b="1" i="1" spc="-10" dirty="0">
                <a:solidFill>
                  <a:srgbClr val="003399"/>
                </a:solidFill>
                <a:latin typeface="Tahoma"/>
                <a:cs typeface="Tahoma"/>
              </a:rPr>
              <a:t>F</a:t>
            </a:r>
            <a:r>
              <a:rPr sz="2300" spc="-10" dirty="0">
                <a:solidFill>
                  <a:srgbClr val="003399"/>
                </a:solidFill>
                <a:latin typeface="Tahoma"/>
                <a:cs typeface="Tahoma"/>
              </a:rPr>
              <a:t>)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x 2</a:t>
            </a:r>
            <a:r>
              <a:rPr sz="2400" b="1" i="1" baseline="24305" dirty="0">
                <a:solidFill>
                  <a:srgbClr val="003399"/>
                </a:solidFill>
                <a:latin typeface="Tahoma"/>
                <a:cs typeface="Tahoma"/>
              </a:rPr>
              <a:t>E</a:t>
            </a:r>
            <a:r>
              <a:rPr sz="2250" baseline="25925" dirty="0">
                <a:solidFill>
                  <a:srgbClr val="003399"/>
                </a:solidFill>
                <a:latin typeface="Tahoma"/>
                <a:cs typeface="Tahoma"/>
              </a:rPr>
              <a:t>-127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=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-1</a:t>
            </a:r>
            <a:r>
              <a:rPr sz="2250" spc="-7" baseline="25925" dirty="0">
                <a:solidFill>
                  <a:srgbClr val="003399"/>
                </a:solidFill>
                <a:latin typeface="Tahoma"/>
                <a:cs typeface="Tahoma"/>
              </a:rPr>
              <a:t>0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(1.3125)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x </a:t>
            </a:r>
            <a:r>
              <a:rPr sz="2300" spc="5" dirty="0">
                <a:solidFill>
                  <a:srgbClr val="003399"/>
                </a:solidFill>
                <a:latin typeface="Tahoma"/>
                <a:cs typeface="Tahoma"/>
              </a:rPr>
              <a:t>2</a:t>
            </a:r>
            <a:r>
              <a:rPr sz="2250" spc="7" baseline="25925" dirty="0">
                <a:solidFill>
                  <a:srgbClr val="003399"/>
                </a:solidFill>
                <a:latin typeface="Tahoma"/>
                <a:cs typeface="Tahoma"/>
              </a:rPr>
              <a:t>5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=</a:t>
            </a:r>
            <a:r>
              <a:rPr sz="2300" spc="-37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42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61" name="object 55">
            <a:extLst>
              <a:ext uri="{FF2B5EF4-FFF2-40B4-BE49-F238E27FC236}">
                <a16:creationId xmlns:a16="http://schemas.microsoft.com/office/drawing/2014/main" id="{891F7AA9-F193-46BB-6A85-6337162AFC8E}"/>
              </a:ext>
            </a:extLst>
          </p:cNvPr>
          <p:cNvSpPr/>
          <p:nvPr/>
        </p:nvSpPr>
        <p:spPr>
          <a:xfrm>
            <a:off x="3058668" y="2378964"/>
            <a:ext cx="6544309" cy="219710"/>
          </a:xfrm>
          <a:custGeom>
            <a:avLst/>
            <a:gdLst/>
            <a:ahLst/>
            <a:cxnLst/>
            <a:rect l="l" t="t" r="r" b="b"/>
            <a:pathLst>
              <a:path w="6544309" h="219710">
                <a:moveTo>
                  <a:pt x="6544056" y="0"/>
                </a:moveTo>
                <a:lnTo>
                  <a:pt x="6522711" y="34674"/>
                </a:lnTo>
                <a:lnTo>
                  <a:pt x="6463279" y="64794"/>
                </a:lnTo>
                <a:lnTo>
                  <a:pt x="6421437" y="77581"/>
                </a:lnTo>
                <a:lnTo>
                  <a:pt x="6372660" y="88550"/>
                </a:lnTo>
                <a:lnTo>
                  <a:pt x="6317812" y="97476"/>
                </a:lnTo>
                <a:lnTo>
                  <a:pt x="6257755" y="104131"/>
                </a:lnTo>
                <a:lnTo>
                  <a:pt x="6193351" y="108291"/>
                </a:lnTo>
                <a:lnTo>
                  <a:pt x="6125463" y="109727"/>
                </a:lnTo>
                <a:lnTo>
                  <a:pt x="4455668" y="109727"/>
                </a:lnTo>
                <a:lnTo>
                  <a:pt x="4387780" y="111164"/>
                </a:lnTo>
                <a:lnTo>
                  <a:pt x="4323376" y="115324"/>
                </a:lnTo>
                <a:lnTo>
                  <a:pt x="4263319" y="121979"/>
                </a:lnTo>
                <a:lnTo>
                  <a:pt x="4208471" y="130905"/>
                </a:lnTo>
                <a:lnTo>
                  <a:pt x="4159694" y="141874"/>
                </a:lnTo>
                <a:lnTo>
                  <a:pt x="4117852" y="154661"/>
                </a:lnTo>
                <a:lnTo>
                  <a:pt x="4058420" y="184781"/>
                </a:lnTo>
                <a:lnTo>
                  <a:pt x="4037076" y="219456"/>
                </a:lnTo>
                <a:lnTo>
                  <a:pt x="4031596" y="201662"/>
                </a:lnTo>
                <a:lnTo>
                  <a:pt x="3990345" y="169039"/>
                </a:lnTo>
                <a:lnTo>
                  <a:pt x="3914457" y="141874"/>
                </a:lnTo>
                <a:lnTo>
                  <a:pt x="3865680" y="130905"/>
                </a:lnTo>
                <a:lnTo>
                  <a:pt x="3810832" y="121979"/>
                </a:lnTo>
                <a:lnTo>
                  <a:pt x="3750775" y="115324"/>
                </a:lnTo>
                <a:lnTo>
                  <a:pt x="3686371" y="111164"/>
                </a:lnTo>
                <a:lnTo>
                  <a:pt x="3618483" y="109727"/>
                </a:lnTo>
                <a:lnTo>
                  <a:pt x="1948687" y="109727"/>
                </a:lnTo>
                <a:lnTo>
                  <a:pt x="1880800" y="108291"/>
                </a:lnTo>
                <a:lnTo>
                  <a:pt x="1816396" y="104131"/>
                </a:lnTo>
                <a:lnTo>
                  <a:pt x="1756339" y="97476"/>
                </a:lnTo>
                <a:lnTo>
                  <a:pt x="1701491" y="88550"/>
                </a:lnTo>
                <a:lnTo>
                  <a:pt x="1652714" y="77581"/>
                </a:lnTo>
                <a:lnTo>
                  <a:pt x="1610872" y="64794"/>
                </a:lnTo>
                <a:lnTo>
                  <a:pt x="1551440" y="34674"/>
                </a:lnTo>
                <a:lnTo>
                  <a:pt x="1535575" y="17793"/>
                </a:lnTo>
                <a:lnTo>
                  <a:pt x="1530095" y="0"/>
                </a:lnTo>
              </a:path>
              <a:path w="6544309" h="219710">
                <a:moveTo>
                  <a:pt x="1530095" y="0"/>
                </a:moveTo>
                <a:lnTo>
                  <a:pt x="1520063" y="42701"/>
                </a:lnTo>
                <a:lnTo>
                  <a:pt x="1492694" y="77581"/>
                </a:lnTo>
                <a:lnTo>
                  <a:pt x="1452086" y="101101"/>
                </a:lnTo>
                <a:lnTo>
                  <a:pt x="1402333" y="109727"/>
                </a:lnTo>
                <a:lnTo>
                  <a:pt x="892809" y="109727"/>
                </a:lnTo>
                <a:lnTo>
                  <a:pt x="843057" y="118354"/>
                </a:lnTo>
                <a:lnTo>
                  <a:pt x="802449" y="141874"/>
                </a:lnTo>
                <a:lnTo>
                  <a:pt x="775081" y="176754"/>
                </a:lnTo>
                <a:lnTo>
                  <a:pt x="765048" y="219456"/>
                </a:lnTo>
                <a:lnTo>
                  <a:pt x="755015" y="176754"/>
                </a:lnTo>
                <a:lnTo>
                  <a:pt x="727646" y="141874"/>
                </a:lnTo>
                <a:lnTo>
                  <a:pt x="687038" y="118354"/>
                </a:lnTo>
                <a:lnTo>
                  <a:pt x="637286" y="109727"/>
                </a:lnTo>
                <a:lnTo>
                  <a:pt x="127762" y="109727"/>
                </a:lnTo>
                <a:lnTo>
                  <a:pt x="78009" y="101101"/>
                </a:lnTo>
                <a:lnTo>
                  <a:pt x="37401" y="77581"/>
                </a:lnTo>
                <a:lnTo>
                  <a:pt x="10032" y="42701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6">
            <a:extLst>
              <a:ext uri="{FF2B5EF4-FFF2-40B4-BE49-F238E27FC236}">
                <a16:creationId xmlns:a16="http://schemas.microsoft.com/office/drawing/2014/main" id="{5F3CDBD0-A80E-EFD6-CFBE-B6DE4C49B79C}"/>
              </a:ext>
            </a:extLst>
          </p:cNvPr>
          <p:cNvSpPr txBox="1"/>
          <p:nvPr/>
        </p:nvSpPr>
        <p:spPr>
          <a:xfrm>
            <a:off x="5674615" y="2583943"/>
            <a:ext cx="287464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2000" spc="-15" dirty="0">
                <a:latin typeface="Tahoma"/>
                <a:cs typeface="Tahoma"/>
              </a:rPr>
              <a:t>“F”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Significand </a:t>
            </a:r>
            <a:r>
              <a:rPr sz="2000" spc="-5" dirty="0">
                <a:latin typeface="Tahoma"/>
                <a:cs typeface="Tahoma"/>
              </a:rPr>
              <a:t>(Mantissa) -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3" name="object 57">
            <a:extLst>
              <a:ext uri="{FF2B5EF4-FFF2-40B4-BE49-F238E27FC236}">
                <a16:creationId xmlns:a16="http://schemas.microsoft.com/office/drawing/2014/main" id="{D555744C-7BAE-D324-3FD9-13ADC69ACF7A}"/>
              </a:ext>
            </a:extLst>
          </p:cNvPr>
          <p:cNvSpPr txBox="1"/>
          <p:nvPr/>
        </p:nvSpPr>
        <p:spPr>
          <a:xfrm>
            <a:off x="3172206" y="2606167"/>
            <a:ext cx="128841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75" algn="ctr">
              <a:spcBef>
                <a:spcPts val="90"/>
              </a:spcBef>
            </a:pPr>
            <a:r>
              <a:rPr sz="1400" spc="-5" dirty="0">
                <a:latin typeface="Tahoma"/>
                <a:cs typeface="Tahoma"/>
              </a:rPr>
              <a:t>“E”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latin typeface="Tahoma"/>
                <a:cs typeface="Tahoma"/>
              </a:rPr>
              <a:t>Exponent </a:t>
            </a:r>
            <a:r>
              <a:rPr sz="1400" spc="-10" dirty="0">
                <a:latin typeface="Tahoma"/>
                <a:cs typeface="Tahoma"/>
              </a:rPr>
              <a:t>+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127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48" name="object 58">
            <a:extLst>
              <a:ext uri="{FF2B5EF4-FFF2-40B4-BE49-F238E27FC236}">
                <a16:creationId xmlns:a16="http://schemas.microsoft.com/office/drawing/2014/main" id="{DF39E0F8-15B5-C3DC-719C-0D115F7497A0}"/>
              </a:ext>
            </a:extLst>
          </p:cNvPr>
          <p:cNvSpPr txBox="1"/>
          <p:nvPr/>
        </p:nvSpPr>
        <p:spPr>
          <a:xfrm>
            <a:off x="2588158" y="2648535"/>
            <a:ext cx="359410" cy="66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>
              <a:spcBef>
                <a:spcPts val="95"/>
              </a:spcBef>
            </a:pPr>
            <a:r>
              <a:rPr sz="1400" spc="-15" dirty="0">
                <a:latin typeface="Tahoma"/>
                <a:cs typeface="Tahoma"/>
              </a:rPr>
              <a:t>“S”</a:t>
            </a:r>
            <a:endParaRPr sz="1400">
              <a:latin typeface="Tahoma"/>
              <a:cs typeface="Tahoma"/>
            </a:endParaRPr>
          </a:p>
          <a:p>
            <a:pPr marL="76200" marR="5080" indent="-64135"/>
            <a:r>
              <a:rPr sz="1400" spc="-15" dirty="0">
                <a:latin typeface="Tahoma"/>
                <a:cs typeface="Tahoma"/>
              </a:rPr>
              <a:t>Si</a:t>
            </a:r>
            <a:r>
              <a:rPr sz="1400" spc="-5" dirty="0">
                <a:latin typeface="Tahoma"/>
                <a:cs typeface="Tahoma"/>
              </a:rPr>
              <a:t>gn  </a:t>
            </a:r>
            <a:r>
              <a:rPr sz="1400" spc="-10" dirty="0">
                <a:latin typeface="Tahoma"/>
                <a:cs typeface="Tahoma"/>
              </a:rPr>
              <a:t>Bit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2049" name="object 59">
            <a:extLst>
              <a:ext uri="{FF2B5EF4-FFF2-40B4-BE49-F238E27FC236}">
                <a16:creationId xmlns:a16="http://schemas.microsoft.com/office/drawing/2014/main" id="{ABA8012D-FEAE-9C23-07A3-F798738E109C}"/>
              </a:ext>
            </a:extLst>
          </p:cNvPr>
          <p:cNvGraphicFramePr>
            <a:graphicFrameLocks noGrp="1"/>
          </p:cNvGraphicFramePr>
          <p:nvPr/>
        </p:nvGraphicFramePr>
        <p:xfrm>
          <a:off x="2805112" y="1830388"/>
          <a:ext cx="6790680" cy="750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1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9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1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43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71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9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885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78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71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780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71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780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2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0" name="object 3">
            <a:extLst>
              <a:ext uri="{FF2B5EF4-FFF2-40B4-BE49-F238E27FC236}">
                <a16:creationId xmlns:a16="http://schemas.microsoft.com/office/drawing/2014/main" id="{5B34270E-5750-3312-2055-8015C8D48F5C}"/>
              </a:ext>
            </a:extLst>
          </p:cNvPr>
          <p:cNvSpPr/>
          <p:nvPr/>
        </p:nvSpPr>
        <p:spPr>
          <a:xfrm>
            <a:off x="7058248" y="6591134"/>
            <a:ext cx="4166586" cy="42976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sz="800" dirty="0"/>
              <a:t>Source: https://rmd.ac.in/dept/ece/Supporting_Online_%20Materials/5/CAO/unit1.pdf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145339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E6FE1EFE-FCA1-544C-DE71-09DB8D4A0556}"/>
              </a:ext>
            </a:extLst>
          </p:cNvPr>
          <p:cNvSpPr/>
          <p:nvPr/>
        </p:nvSpPr>
        <p:spPr>
          <a:xfrm>
            <a:off x="1529447" y="-35673"/>
            <a:ext cx="4591558" cy="1004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AFD294B8-210C-6DFF-5A85-FA65DD04C731}"/>
              </a:ext>
            </a:extLst>
          </p:cNvPr>
          <p:cNvGrpSpPr/>
          <p:nvPr/>
        </p:nvGrpSpPr>
        <p:grpSpPr>
          <a:xfrm>
            <a:off x="1539240" y="728510"/>
            <a:ext cx="7910830" cy="5935980"/>
            <a:chOff x="15240" y="728510"/>
            <a:chExt cx="7910830" cy="5935980"/>
          </a:xfrm>
        </p:grpSpPr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A1FB051C-3CD6-7783-0DB3-70A455000FE7}"/>
                </a:ext>
              </a:extLst>
            </p:cNvPr>
            <p:cNvSpPr/>
            <p:nvPr/>
          </p:nvSpPr>
          <p:spPr>
            <a:xfrm>
              <a:off x="15240" y="856449"/>
              <a:ext cx="632282" cy="598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998BFEB8-B2F5-0CE6-BCA0-4C57982340E4}"/>
                </a:ext>
              </a:extLst>
            </p:cNvPr>
            <p:cNvSpPr/>
            <p:nvPr/>
          </p:nvSpPr>
          <p:spPr>
            <a:xfrm>
              <a:off x="304799" y="728510"/>
              <a:ext cx="1110805" cy="7907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12F8E7B-19E3-2353-D597-D4F33DC14268}"/>
                </a:ext>
              </a:extLst>
            </p:cNvPr>
            <p:cNvSpPr/>
            <p:nvPr/>
          </p:nvSpPr>
          <p:spPr>
            <a:xfrm>
              <a:off x="493776" y="1332014"/>
              <a:ext cx="498170" cy="5164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196FC893-0DEA-D05C-4E39-A69CFE8EFD12}"/>
                </a:ext>
              </a:extLst>
            </p:cNvPr>
            <p:cNvSpPr/>
            <p:nvPr/>
          </p:nvSpPr>
          <p:spPr>
            <a:xfrm>
              <a:off x="743712" y="1246682"/>
              <a:ext cx="5877941" cy="6505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15398EFA-9E40-A5E9-0DEC-F7C4BC1D7E88}"/>
                </a:ext>
              </a:extLst>
            </p:cNvPr>
            <p:cNvSpPr/>
            <p:nvPr/>
          </p:nvSpPr>
          <p:spPr>
            <a:xfrm>
              <a:off x="944879" y="1697774"/>
              <a:ext cx="522516" cy="5347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AC1A59E0-03D0-3BC4-C1D9-6C65162D148A}"/>
                </a:ext>
              </a:extLst>
            </p:cNvPr>
            <p:cNvSpPr/>
            <p:nvPr/>
          </p:nvSpPr>
          <p:spPr>
            <a:xfrm>
              <a:off x="1164336" y="1667230"/>
              <a:ext cx="824293" cy="57127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6710C524-25A8-B8FE-BDD1-4F6B7192E749}"/>
                </a:ext>
              </a:extLst>
            </p:cNvPr>
            <p:cNvSpPr/>
            <p:nvPr/>
          </p:nvSpPr>
          <p:spPr>
            <a:xfrm>
              <a:off x="1645919" y="1667230"/>
              <a:ext cx="434136" cy="5712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B2F4CEDA-9A4B-55F9-C301-3F923B2D775B}"/>
                </a:ext>
              </a:extLst>
            </p:cNvPr>
            <p:cNvSpPr/>
            <p:nvPr/>
          </p:nvSpPr>
          <p:spPr>
            <a:xfrm>
              <a:off x="1737360" y="1667230"/>
              <a:ext cx="479882" cy="57127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9C29BA96-F2AF-DB9E-2B8C-0C81A3DB5B8B}"/>
                </a:ext>
              </a:extLst>
            </p:cNvPr>
            <p:cNvSpPr/>
            <p:nvPr/>
          </p:nvSpPr>
          <p:spPr>
            <a:xfrm>
              <a:off x="1923288" y="1700745"/>
              <a:ext cx="336638" cy="3975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D64EFECE-128F-0649-6B4F-A0AD7BF2CBB6}"/>
                </a:ext>
              </a:extLst>
            </p:cNvPr>
            <p:cNvSpPr/>
            <p:nvPr/>
          </p:nvSpPr>
          <p:spPr>
            <a:xfrm>
              <a:off x="2048256" y="1667230"/>
              <a:ext cx="1308989" cy="57127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E390E409-838A-B09F-B0AB-A40A9CF3A7D6}"/>
                </a:ext>
              </a:extLst>
            </p:cNvPr>
            <p:cNvSpPr/>
            <p:nvPr/>
          </p:nvSpPr>
          <p:spPr>
            <a:xfrm>
              <a:off x="3063240" y="1700745"/>
              <a:ext cx="336638" cy="3975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B43A29CB-1666-2266-D3BD-EB4D0236B077}"/>
                </a:ext>
              </a:extLst>
            </p:cNvPr>
            <p:cNvSpPr/>
            <p:nvPr/>
          </p:nvSpPr>
          <p:spPr>
            <a:xfrm>
              <a:off x="944879" y="2063534"/>
              <a:ext cx="522516" cy="5347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242F668C-1B58-0BC4-E9FB-F843673A24D2}"/>
                </a:ext>
              </a:extLst>
            </p:cNvPr>
            <p:cNvSpPr/>
            <p:nvPr/>
          </p:nvSpPr>
          <p:spPr>
            <a:xfrm>
              <a:off x="1164336" y="2032990"/>
              <a:ext cx="3564509" cy="57127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925E245B-638A-44E9-5856-037B224276BF}"/>
                </a:ext>
              </a:extLst>
            </p:cNvPr>
            <p:cNvSpPr/>
            <p:nvPr/>
          </p:nvSpPr>
          <p:spPr>
            <a:xfrm>
              <a:off x="4386072" y="2032990"/>
              <a:ext cx="479882" cy="57127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49420CB4-15A0-83B4-D9B4-55688976E258}"/>
                </a:ext>
              </a:extLst>
            </p:cNvPr>
            <p:cNvSpPr/>
            <p:nvPr/>
          </p:nvSpPr>
          <p:spPr>
            <a:xfrm>
              <a:off x="4602480" y="2032990"/>
              <a:ext cx="589572" cy="5712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7F3FF995-4590-3D77-C751-9B7B07BE2FBA}"/>
                </a:ext>
              </a:extLst>
            </p:cNvPr>
            <p:cNvSpPr/>
            <p:nvPr/>
          </p:nvSpPr>
          <p:spPr>
            <a:xfrm>
              <a:off x="944879" y="2429294"/>
              <a:ext cx="522516" cy="5347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02133647-75A2-E9D6-9F4D-77BA8D560B9E}"/>
                </a:ext>
              </a:extLst>
            </p:cNvPr>
            <p:cNvSpPr/>
            <p:nvPr/>
          </p:nvSpPr>
          <p:spPr>
            <a:xfrm>
              <a:off x="1164336" y="2398750"/>
              <a:ext cx="6725284" cy="57127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6A86FEF2-75A0-4D78-90B4-CF425F03F394}"/>
                </a:ext>
              </a:extLst>
            </p:cNvPr>
            <p:cNvSpPr/>
            <p:nvPr/>
          </p:nvSpPr>
          <p:spPr>
            <a:xfrm>
              <a:off x="203980" y="3009962"/>
              <a:ext cx="245363" cy="24708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C1CE00C4-3AA6-5CD8-C671-0B493E4469B4}"/>
                </a:ext>
              </a:extLst>
            </p:cNvPr>
            <p:cNvSpPr/>
            <p:nvPr/>
          </p:nvSpPr>
          <p:spPr>
            <a:xfrm>
              <a:off x="304799" y="2758478"/>
              <a:ext cx="1110805" cy="7907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E941BA1D-BA10-49F5-86EA-733416027AD1}"/>
                </a:ext>
              </a:extLst>
            </p:cNvPr>
            <p:cNvSpPr/>
            <p:nvPr/>
          </p:nvSpPr>
          <p:spPr>
            <a:xfrm>
              <a:off x="944879" y="2758478"/>
              <a:ext cx="601814" cy="79079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99FEDBCC-4AB6-DCBC-DE90-DE9B210AC633}"/>
                </a:ext>
              </a:extLst>
            </p:cNvPr>
            <p:cNvSpPr/>
            <p:nvPr/>
          </p:nvSpPr>
          <p:spPr>
            <a:xfrm>
              <a:off x="1075943" y="2758478"/>
              <a:ext cx="1049858" cy="79079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13CAAB37-551A-1B41-3850-20DA046DF3B1}"/>
                </a:ext>
              </a:extLst>
            </p:cNvPr>
            <p:cNvSpPr/>
            <p:nvPr/>
          </p:nvSpPr>
          <p:spPr>
            <a:xfrm>
              <a:off x="493776" y="3361982"/>
              <a:ext cx="498170" cy="5164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BE38BB05-3E80-7F23-3CFC-63CD0915666B}"/>
                </a:ext>
              </a:extLst>
            </p:cNvPr>
            <p:cNvSpPr/>
            <p:nvPr/>
          </p:nvSpPr>
          <p:spPr>
            <a:xfrm>
              <a:off x="743712" y="3276650"/>
              <a:ext cx="3338829" cy="65057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00C1FED6-95CC-4003-66CF-4939435B5A2A}"/>
                </a:ext>
              </a:extLst>
            </p:cNvPr>
            <p:cNvSpPr/>
            <p:nvPr/>
          </p:nvSpPr>
          <p:spPr>
            <a:xfrm>
              <a:off x="3694175" y="3276650"/>
              <a:ext cx="495071" cy="65057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78D9E87B-BD00-8D41-F454-DB3D9EA168CC}"/>
                </a:ext>
              </a:extLst>
            </p:cNvPr>
            <p:cNvSpPr/>
            <p:nvPr/>
          </p:nvSpPr>
          <p:spPr>
            <a:xfrm>
              <a:off x="3800855" y="3276650"/>
              <a:ext cx="3021965" cy="65057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7E1FF6AC-D38B-557C-2AAA-DE9F88BC6FCF}"/>
                </a:ext>
              </a:extLst>
            </p:cNvPr>
            <p:cNvSpPr/>
            <p:nvPr/>
          </p:nvSpPr>
          <p:spPr>
            <a:xfrm>
              <a:off x="944879" y="3727742"/>
              <a:ext cx="522516" cy="5347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C929DBA2-F3EA-36AC-6CCF-8853D58DB89F}"/>
                </a:ext>
              </a:extLst>
            </p:cNvPr>
            <p:cNvSpPr/>
            <p:nvPr/>
          </p:nvSpPr>
          <p:spPr>
            <a:xfrm>
              <a:off x="1164336" y="3697198"/>
              <a:ext cx="940104" cy="57127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6C95C8D6-5E45-ECB0-F97B-27941E0B5A34}"/>
                </a:ext>
              </a:extLst>
            </p:cNvPr>
            <p:cNvSpPr/>
            <p:nvPr/>
          </p:nvSpPr>
          <p:spPr>
            <a:xfrm>
              <a:off x="1761744" y="3697198"/>
              <a:ext cx="434136" cy="5712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8AC599B-D992-337E-3462-35D386C7FE10}"/>
                </a:ext>
              </a:extLst>
            </p:cNvPr>
            <p:cNvSpPr/>
            <p:nvPr/>
          </p:nvSpPr>
          <p:spPr>
            <a:xfrm>
              <a:off x="1853184" y="3697198"/>
              <a:ext cx="479882" cy="57127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170AE645-D888-0A59-51BD-BE2224840915}"/>
                </a:ext>
              </a:extLst>
            </p:cNvPr>
            <p:cNvSpPr/>
            <p:nvPr/>
          </p:nvSpPr>
          <p:spPr>
            <a:xfrm>
              <a:off x="2039112" y="3730713"/>
              <a:ext cx="336638" cy="3975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C79D0E35-0ABF-17C2-0EC3-0034EDDD5E9C}"/>
                </a:ext>
              </a:extLst>
            </p:cNvPr>
            <p:cNvSpPr/>
            <p:nvPr/>
          </p:nvSpPr>
          <p:spPr>
            <a:xfrm>
              <a:off x="2164079" y="3697198"/>
              <a:ext cx="1308989" cy="57127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C84B7326-0CE5-8094-AD14-ABFBCDFAEEDF}"/>
                </a:ext>
              </a:extLst>
            </p:cNvPr>
            <p:cNvSpPr/>
            <p:nvPr/>
          </p:nvSpPr>
          <p:spPr>
            <a:xfrm>
              <a:off x="3179063" y="3730713"/>
              <a:ext cx="303034" cy="39754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17C9CC8B-0E12-BB0E-F64B-1A63352265B4}"/>
                </a:ext>
              </a:extLst>
            </p:cNvPr>
            <p:cNvSpPr/>
            <p:nvPr/>
          </p:nvSpPr>
          <p:spPr>
            <a:xfrm>
              <a:off x="3240023" y="3730713"/>
              <a:ext cx="336638" cy="39754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7CF03C56-9906-56AB-E994-41CC3008BC34}"/>
                </a:ext>
              </a:extLst>
            </p:cNvPr>
            <p:cNvSpPr/>
            <p:nvPr/>
          </p:nvSpPr>
          <p:spPr>
            <a:xfrm>
              <a:off x="944879" y="4093501"/>
              <a:ext cx="522516" cy="5347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1618F761-9544-C4B7-564E-6B55FC6B5345}"/>
                </a:ext>
              </a:extLst>
            </p:cNvPr>
            <p:cNvSpPr/>
            <p:nvPr/>
          </p:nvSpPr>
          <p:spPr>
            <a:xfrm>
              <a:off x="1164336" y="4062958"/>
              <a:ext cx="1607565" cy="57127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857CF0EB-8D4A-7055-58B6-472ACAE014EF}"/>
                </a:ext>
              </a:extLst>
            </p:cNvPr>
            <p:cNvSpPr/>
            <p:nvPr/>
          </p:nvSpPr>
          <p:spPr>
            <a:xfrm>
              <a:off x="2429256" y="4062958"/>
              <a:ext cx="434136" cy="5712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AD22EEEA-ADED-DB82-9381-0AF4DFDEC710}"/>
                </a:ext>
              </a:extLst>
            </p:cNvPr>
            <p:cNvSpPr/>
            <p:nvPr/>
          </p:nvSpPr>
          <p:spPr>
            <a:xfrm>
              <a:off x="2520695" y="4062958"/>
              <a:ext cx="2299588" cy="57127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04E60D3B-4821-E6A0-63D5-00964A9F103A}"/>
                </a:ext>
              </a:extLst>
            </p:cNvPr>
            <p:cNvSpPr/>
            <p:nvPr/>
          </p:nvSpPr>
          <p:spPr>
            <a:xfrm>
              <a:off x="4477511" y="4062958"/>
              <a:ext cx="479882" cy="57127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99994886-8D50-5986-82AA-C144659E27AD}"/>
                </a:ext>
              </a:extLst>
            </p:cNvPr>
            <p:cNvSpPr/>
            <p:nvPr/>
          </p:nvSpPr>
          <p:spPr>
            <a:xfrm>
              <a:off x="4693919" y="4062958"/>
              <a:ext cx="589572" cy="5712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42D5B084-796D-226F-F86D-ADC0998C022A}"/>
                </a:ext>
              </a:extLst>
            </p:cNvPr>
            <p:cNvSpPr/>
            <p:nvPr/>
          </p:nvSpPr>
          <p:spPr>
            <a:xfrm>
              <a:off x="944879" y="4459262"/>
              <a:ext cx="522516" cy="5347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5370937C-6EC0-B826-69CD-6477B2BB0DA8}"/>
                </a:ext>
              </a:extLst>
            </p:cNvPr>
            <p:cNvSpPr/>
            <p:nvPr/>
          </p:nvSpPr>
          <p:spPr>
            <a:xfrm>
              <a:off x="1164336" y="4428718"/>
              <a:ext cx="6725284" cy="57127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1B822C3F-0310-9EB7-4C44-25F711DEAB04}"/>
                </a:ext>
              </a:extLst>
            </p:cNvPr>
            <p:cNvSpPr/>
            <p:nvPr/>
          </p:nvSpPr>
          <p:spPr>
            <a:xfrm>
              <a:off x="203980" y="5039930"/>
              <a:ext cx="245363" cy="24708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AF4CB4F1-2C2C-C6A9-455A-1977B186E48F}"/>
                </a:ext>
              </a:extLst>
            </p:cNvPr>
            <p:cNvSpPr/>
            <p:nvPr/>
          </p:nvSpPr>
          <p:spPr>
            <a:xfrm>
              <a:off x="304799" y="4788445"/>
              <a:ext cx="2159254" cy="79079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BE8345CC-52DE-C3C0-CE85-C18184FB6A09}"/>
                </a:ext>
              </a:extLst>
            </p:cNvPr>
            <p:cNvSpPr/>
            <p:nvPr/>
          </p:nvSpPr>
          <p:spPr>
            <a:xfrm>
              <a:off x="493776" y="5391911"/>
              <a:ext cx="498170" cy="5164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2B3FA5FD-E801-AA64-FBB2-B5E7DFA57F47}"/>
                </a:ext>
              </a:extLst>
            </p:cNvPr>
            <p:cNvSpPr/>
            <p:nvPr/>
          </p:nvSpPr>
          <p:spPr>
            <a:xfrm>
              <a:off x="743712" y="5306567"/>
              <a:ext cx="1342389" cy="65057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16FAE113-E429-AE15-40A6-5FE41B175E92}"/>
                </a:ext>
              </a:extLst>
            </p:cNvPr>
            <p:cNvSpPr/>
            <p:nvPr/>
          </p:nvSpPr>
          <p:spPr>
            <a:xfrm>
              <a:off x="1697735" y="5306567"/>
              <a:ext cx="495071" cy="65057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>
              <a:extLst>
                <a:ext uri="{FF2B5EF4-FFF2-40B4-BE49-F238E27FC236}">
                  <a16:creationId xmlns:a16="http://schemas.microsoft.com/office/drawing/2014/main" id="{0E671F43-7936-1FCC-AFAF-AE77F3174D84}"/>
                </a:ext>
              </a:extLst>
            </p:cNvPr>
            <p:cNvSpPr/>
            <p:nvPr/>
          </p:nvSpPr>
          <p:spPr>
            <a:xfrm>
              <a:off x="1804416" y="5306567"/>
              <a:ext cx="4710430" cy="65057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>
              <a:extLst>
                <a:ext uri="{FF2B5EF4-FFF2-40B4-BE49-F238E27FC236}">
                  <a16:creationId xmlns:a16="http://schemas.microsoft.com/office/drawing/2014/main" id="{2C15C9CF-95D4-7A97-CAFA-BA6ADFBC1672}"/>
                </a:ext>
              </a:extLst>
            </p:cNvPr>
            <p:cNvSpPr/>
            <p:nvPr/>
          </p:nvSpPr>
          <p:spPr>
            <a:xfrm>
              <a:off x="944879" y="5757672"/>
              <a:ext cx="522516" cy="5347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>
              <a:extLst>
                <a:ext uri="{FF2B5EF4-FFF2-40B4-BE49-F238E27FC236}">
                  <a16:creationId xmlns:a16="http://schemas.microsoft.com/office/drawing/2014/main" id="{584FD791-8FA3-0F96-1E4B-94D522DA1E50}"/>
                </a:ext>
              </a:extLst>
            </p:cNvPr>
            <p:cNvSpPr/>
            <p:nvPr/>
          </p:nvSpPr>
          <p:spPr>
            <a:xfrm>
              <a:off x="1164336" y="5727191"/>
              <a:ext cx="434136" cy="5712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>
              <a:extLst>
                <a:ext uri="{FF2B5EF4-FFF2-40B4-BE49-F238E27FC236}">
                  <a16:creationId xmlns:a16="http://schemas.microsoft.com/office/drawing/2014/main" id="{B36F9918-D097-8690-6BC5-FC92CE2F2593}"/>
                </a:ext>
              </a:extLst>
            </p:cNvPr>
            <p:cNvSpPr/>
            <p:nvPr/>
          </p:nvSpPr>
          <p:spPr>
            <a:xfrm>
              <a:off x="1255776" y="5727191"/>
              <a:ext cx="824293" cy="57127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>
              <a:extLst>
                <a:ext uri="{FF2B5EF4-FFF2-40B4-BE49-F238E27FC236}">
                  <a16:creationId xmlns:a16="http://schemas.microsoft.com/office/drawing/2014/main" id="{29B588AE-925C-2E45-4540-4A858070C646}"/>
                </a:ext>
              </a:extLst>
            </p:cNvPr>
            <p:cNvSpPr/>
            <p:nvPr/>
          </p:nvSpPr>
          <p:spPr>
            <a:xfrm>
              <a:off x="1737360" y="5727191"/>
              <a:ext cx="434136" cy="5712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>
              <a:extLst>
                <a:ext uri="{FF2B5EF4-FFF2-40B4-BE49-F238E27FC236}">
                  <a16:creationId xmlns:a16="http://schemas.microsoft.com/office/drawing/2014/main" id="{A1B2AFC8-3FC3-4582-BB8F-C16EF5C23B1C}"/>
                </a:ext>
              </a:extLst>
            </p:cNvPr>
            <p:cNvSpPr/>
            <p:nvPr/>
          </p:nvSpPr>
          <p:spPr>
            <a:xfrm>
              <a:off x="1828800" y="5727191"/>
              <a:ext cx="479882" cy="57127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>
              <a:extLst>
                <a:ext uri="{FF2B5EF4-FFF2-40B4-BE49-F238E27FC236}">
                  <a16:creationId xmlns:a16="http://schemas.microsoft.com/office/drawing/2014/main" id="{E7297FD2-3964-2647-2562-BAEAA73FAEA5}"/>
                </a:ext>
              </a:extLst>
            </p:cNvPr>
            <p:cNvSpPr/>
            <p:nvPr/>
          </p:nvSpPr>
          <p:spPr>
            <a:xfrm>
              <a:off x="2014728" y="5760719"/>
              <a:ext cx="336638" cy="39754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>
              <a:extLst>
                <a:ext uri="{FF2B5EF4-FFF2-40B4-BE49-F238E27FC236}">
                  <a16:creationId xmlns:a16="http://schemas.microsoft.com/office/drawing/2014/main" id="{3AB0FA08-41E4-2DDE-606B-489E4C201160}"/>
                </a:ext>
              </a:extLst>
            </p:cNvPr>
            <p:cNvSpPr/>
            <p:nvPr/>
          </p:nvSpPr>
          <p:spPr>
            <a:xfrm>
              <a:off x="2139695" y="5727191"/>
              <a:ext cx="1308988" cy="57127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>
              <a:extLst>
                <a:ext uri="{FF2B5EF4-FFF2-40B4-BE49-F238E27FC236}">
                  <a16:creationId xmlns:a16="http://schemas.microsoft.com/office/drawing/2014/main" id="{9A5BCB89-2B93-F51B-8C1C-5F9CCA2A4F2F}"/>
                </a:ext>
              </a:extLst>
            </p:cNvPr>
            <p:cNvSpPr/>
            <p:nvPr/>
          </p:nvSpPr>
          <p:spPr>
            <a:xfrm>
              <a:off x="3154679" y="5760719"/>
              <a:ext cx="336638" cy="39754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>
              <a:extLst>
                <a:ext uri="{FF2B5EF4-FFF2-40B4-BE49-F238E27FC236}">
                  <a16:creationId xmlns:a16="http://schemas.microsoft.com/office/drawing/2014/main" id="{846A2EEC-0F16-9755-005E-807A4A7E160A}"/>
                </a:ext>
              </a:extLst>
            </p:cNvPr>
            <p:cNvSpPr/>
            <p:nvPr/>
          </p:nvSpPr>
          <p:spPr>
            <a:xfrm>
              <a:off x="944879" y="6123431"/>
              <a:ext cx="522516" cy="5347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>
              <a:extLst>
                <a:ext uri="{FF2B5EF4-FFF2-40B4-BE49-F238E27FC236}">
                  <a16:creationId xmlns:a16="http://schemas.microsoft.com/office/drawing/2014/main" id="{E701C6B1-A7FC-2968-92FA-29F26C8FD0E1}"/>
                </a:ext>
              </a:extLst>
            </p:cNvPr>
            <p:cNvSpPr/>
            <p:nvPr/>
          </p:nvSpPr>
          <p:spPr>
            <a:xfrm>
              <a:off x="1164336" y="6092952"/>
              <a:ext cx="6761733" cy="57127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>
            <a:extLst>
              <a:ext uri="{FF2B5EF4-FFF2-40B4-BE49-F238E27FC236}">
                <a16:creationId xmlns:a16="http://schemas.microsoft.com/office/drawing/2014/main" id="{9F56F4D0-E850-F9D3-EF19-9A40C4701158}"/>
              </a:ext>
            </a:extLst>
          </p:cNvPr>
          <p:cNvSpPr txBox="1"/>
          <p:nvPr/>
        </p:nvSpPr>
        <p:spPr>
          <a:xfrm>
            <a:off x="1668779" y="746578"/>
            <a:ext cx="7654290" cy="58253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97155" rIns="0" bIns="0" rtlCol="0">
            <a:spAutoFit/>
          </a:bodyPr>
          <a:lstStyle/>
          <a:p>
            <a:pPr marL="38100">
              <a:spcBef>
                <a:spcPts val="765"/>
              </a:spcBef>
            </a:pPr>
            <a:r>
              <a:rPr sz="2350" spc="470" dirty="0">
                <a:solidFill>
                  <a:srgbClr val="A40020"/>
                </a:solidFill>
                <a:latin typeface="Arial"/>
                <a:cs typeface="Arial"/>
              </a:rPr>
              <a:t></a:t>
            </a:r>
            <a:r>
              <a:rPr sz="2350" spc="-6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A40020"/>
                </a:solidFill>
                <a:latin typeface="Tahoma"/>
                <a:cs typeface="Tahoma"/>
              </a:rPr>
              <a:t>One</a:t>
            </a:r>
            <a:endParaRPr sz="2800" dirty="0">
              <a:latin typeface="Tahoma"/>
              <a:cs typeface="Tahoma"/>
            </a:endParaRPr>
          </a:p>
          <a:p>
            <a:pPr marL="781685" indent="-287020">
              <a:spcBef>
                <a:spcPts val="545"/>
              </a:spcBef>
              <a:buSzPct val="84782"/>
              <a:buFont typeface="Wingdings"/>
              <a:buChar char=""/>
              <a:tabLst>
                <a:tab pos="782320" algn="l"/>
              </a:tabLst>
            </a:pP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Sign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= +, Exponent = </a:t>
            </a:r>
            <a:r>
              <a:rPr sz="2300" spc="-10" dirty="0">
                <a:solidFill>
                  <a:srgbClr val="003399"/>
                </a:solidFill>
                <a:latin typeface="Tahoma"/>
                <a:cs typeface="Tahoma"/>
              </a:rPr>
              <a:t>0,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Significand =</a:t>
            </a:r>
            <a:r>
              <a:rPr sz="2300" spc="2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1.0</a:t>
            </a:r>
            <a:endParaRPr sz="2300" dirty="0">
              <a:latin typeface="Tahoma"/>
              <a:cs typeface="Tahoma"/>
            </a:endParaRPr>
          </a:p>
          <a:p>
            <a:pPr marL="1181100" lvl="1" indent="-229235">
              <a:spcBef>
                <a:spcPts val="495"/>
              </a:spcBef>
              <a:buFont typeface="Wingdings"/>
              <a:buChar char=""/>
              <a:tabLst>
                <a:tab pos="1181735" algn="l"/>
              </a:tabLst>
            </a:pPr>
            <a:r>
              <a:rPr sz="2000" spc="-5" dirty="0">
                <a:latin typeface="Tahoma"/>
                <a:cs typeface="Tahoma"/>
              </a:rPr>
              <a:t>1 </a:t>
            </a:r>
            <a:r>
              <a:rPr sz="2000" spc="-10" dirty="0">
                <a:latin typeface="Tahoma"/>
                <a:cs typeface="Tahoma"/>
              </a:rPr>
              <a:t>= -1</a:t>
            </a:r>
            <a:r>
              <a:rPr sz="2025" spc="-15" baseline="24691" dirty="0">
                <a:latin typeface="Tahoma"/>
                <a:cs typeface="Tahoma"/>
              </a:rPr>
              <a:t>0 </a:t>
            </a:r>
            <a:r>
              <a:rPr sz="2000" spc="-5" dirty="0">
                <a:latin typeface="Tahoma"/>
                <a:cs typeface="Tahoma"/>
              </a:rPr>
              <a:t>(1.0) x</a:t>
            </a:r>
            <a:r>
              <a:rPr sz="2000" spc="-17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2</a:t>
            </a:r>
            <a:r>
              <a:rPr sz="2025" spc="-22" baseline="24691" dirty="0">
                <a:latin typeface="Tahoma"/>
                <a:cs typeface="Tahoma"/>
              </a:rPr>
              <a:t>0</a:t>
            </a:r>
            <a:endParaRPr sz="2025" baseline="24691" dirty="0">
              <a:latin typeface="Tahoma"/>
              <a:cs typeface="Tahoma"/>
            </a:endParaRPr>
          </a:p>
          <a:p>
            <a:pPr marL="1181100" lvl="1" indent="-229235">
              <a:spcBef>
                <a:spcPts val="480"/>
              </a:spcBef>
              <a:buFont typeface="Wingdings"/>
              <a:buChar char=""/>
              <a:tabLst>
                <a:tab pos="1181735" algn="l"/>
              </a:tabLst>
            </a:pPr>
            <a:r>
              <a:rPr sz="2000" spc="-5" dirty="0">
                <a:latin typeface="Tahoma"/>
                <a:cs typeface="Tahoma"/>
              </a:rPr>
              <a:t>S </a:t>
            </a:r>
            <a:r>
              <a:rPr sz="2000" spc="-10" dirty="0">
                <a:latin typeface="Tahoma"/>
                <a:cs typeface="Tahoma"/>
              </a:rPr>
              <a:t>= 0, </a:t>
            </a:r>
            <a:r>
              <a:rPr sz="2000" spc="-5" dirty="0">
                <a:latin typeface="Tahoma"/>
                <a:cs typeface="Tahoma"/>
              </a:rPr>
              <a:t>E </a:t>
            </a:r>
            <a:r>
              <a:rPr sz="2000" spc="-10" dirty="0">
                <a:latin typeface="Tahoma"/>
                <a:cs typeface="Tahoma"/>
              </a:rPr>
              <a:t>= </a:t>
            </a:r>
            <a:r>
              <a:rPr sz="2000" spc="-5" dirty="0">
                <a:latin typeface="Tahoma"/>
                <a:cs typeface="Tahoma"/>
              </a:rPr>
              <a:t>0 </a:t>
            </a:r>
            <a:r>
              <a:rPr sz="2000" spc="-10" dirty="0">
                <a:latin typeface="Tahoma"/>
                <a:cs typeface="Tahoma"/>
              </a:rPr>
              <a:t>+ 127, </a:t>
            </a:r>
            <a:r>
              <a:rPr sz="2000" spc="-5" dirty="0">
                <a:latin typeface="Tahoma"/>
                <a:cs typeface="Tahoma"/>
              </a:rPr>
              <a:t>F </a:t>
            </a:r>
            <a:r>
              <a:rPr sz="2000" spc="-10" dirty="0">
                <a:latin typeface="Tahoma"/>
                <a:cs typeface="Tahoma"/>
              </a:rPr>
              <a:t>= 1.0 </a:t>
            </a:r>
            <a:r>
              <a:rPr sz="2000" spc="-5" dirty="0">
                <a:latin typeface="Tahoma"/>
                <a:cs typeface="Tahoma"/>
              </a:rPr>
              <a:t>–</a:t>
            </a:r>
            <a:r>
              <a:rPr sz="2000" spc="7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‘1’</a:t>
            </a:r>
            <a:endParaRPr sz="2000" dirty="0">
              <a:latin typeface="Tahoma"/>
              <a:cs typeface="Tahoma"/>
            </a:endParaRPr>
          </a:p>
          <a:p>
            <a:pPr marL="1181100" lvl="1" indent="-229235">
              <a:spcBef>
                <a:spcPts val="484"/>
              </a:spcBef>
              <a:buFont typeface="Wingdings"/>
              <a:buChar char=""/>
              <a:tabLst>
                <a:tab pos="1181735" algn="l"/>
                <a:tab pos="1477645" algn="l"/>
                <a:tab pos="2745105" algn="l"/>
              </a:tabLst>
            </a:pPr>
            <a:r>
              <a:rPr sz="2000" spc="-5" dirty="0">
                <a:latin typeface="Tahoma"/>
                <a:cs typeface="Tahoma"/>
              </a:rPr>
              <a:t>0	</a:t>
            </a:r>
            <a:r>
              <a:rPr sz="2000" spc="-10" dirty="0">
                <a:latin typeface="Tahoma"/>
                <a:cs typeface="Tahoma"/>
              </a:rPr>
              <a:t>01111111	00000000000000000000000 =</a:t>
            </a:r>
            <a:r>
              <a:rPr sz="2000" spc="1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0x3f800000</a:t>
            </a:r>
            <a:endParaRPr sz="2000" dirty="0">
              <a:latin typeface="Tahoma"/>
              <a:cs typeface="Tahoma"/>
            </a:endParaRPr>
          </a:p>
          <a:p>
            <a:pPr marL="38100">
              <a:spcBef>
                <a:spcPts val="665"/>
              </a:spcBef>
            </a:pPr>
            <a:r>
              <a:rPr sz="2350" spc="470" dirty="0">
                <a:solidFill>
                  <a:srgbClr val="A40020"/>
                </a:solidFill>
                <a:latin typeface="Arial"/>
                <a:cs typeface="Arial"/>
              </a:rPr>
              <a:t></a:t>
            </a:r>
            <a:r>
              <a:rPr sz="2350" spc="-6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A40020"/>
                </a:solidFill>
                <a:latin typeface="Tahoma"/>
                <a:cs typeface="Tahoma"/>
              </a:rPr>
              <a:t>One-half</a:t>
            </a:r>
            <a:endParaRPr sz="2800" dirty="0">
              <a:latin typeface="Tahoma"/>
              <a:cs typeface="Tahoma"/>
            </a:endParaRPr>
          </a:p>
          <a:p>
            <a:pPr marL="781685" indent="-287020">
              <a:spcBef>
                <a:spcPts val="550"/>
              </a:spcBef>
              <a:buSzPct val="84782"/>
              <a:buFont typeface="Wingdings"/>
              <a:buChar char=""/>
              <a:tabLst>
                <a:tab pos="782320" algn="l"/>
              </a:tabLst>
            </a:pP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Sign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= +, Exponent =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-1,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Significand =</a:t>
            </a:r>
            <a:r>
              <a:rPr sz="2300" spc="4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1.0</a:t>
            </a:r>
            <a:endParaRPr sz="2300" dirty="0">
              <a:latin typeface="Tahoma"/>
              <a:cs typeface="Tahoma"/>
            </a:endParaRPr>
          </a:p>
          <a:p>
            <a:pPr marL="1181100" lvl="1" indent="-229235">
              <a:spcBef>
                <a:spcPts val="495"/>
              </a:spcBef>
              <a:buFont typeface="Wingdings"/>
              <a:buChar char=""/>
              <a:tabLst>
                <a:tab pos="1181735" algn="l"/>
              </a:tabLst>
            </a:pPr>
            <a:r>
              <a:rPr sz="2000" spc="-10" dirty="0">
                <a:latin typeface="Tahoma"/>
                <a:cs typeface="Tahoma"/>
              </a:rPr>
              <a:t>½ = -1</a:t>
            </a:r>
            <a:r>
              <a:rPr sz="2025" spc="-15" baseline="24691" dirty="0">
                <a:latin typeface="Tahoma"/>
                <a:cs typeface="Tahoma"/>
              </a:rPr>
              <a:t>0 </a:t>
            </a:r>
            <a:r>
              <a:rPr sz="2000" spc="-10" dirty="0">
                <a:latin typeface="Tahoma"/>
                <a:cs typeface="Tahoma"/>
              </a:rPr>
              <a:t>(1.0) </a:t>
            </a:r>
            <a:r>
              <a:rPr sz="2000" spc="-5" dirty="0">
                <a:latin typeface="Tahoma"/>
                <a:cs typeface="Tahoma"/>
              </a:rPr>
              <a:t>x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2</a:t>
            </a:r>
            <a:r>
              <a:rPr sz="2025" spc="-15" baseline="24691" dirty="0">
                <a:latin typeface="Tahoma"/>
                <a:cs typeface="Tahoma"/>
              </a:rPr>
              <a:t>-1</a:t>
            </a:r>
            <a:endParaRPr sz="2025" baseline="24691" dirty="0">
              <a:latin typeface="Tahoma"/>
              <a:cs typeface="Tahoma"/>
            </a:endParaRPr>
          </a:p>
          <a:p>
            <a:pPr marL="1181100" lvl="1" indent="-229235">
              <a:spcBef>
                <a:spcPts val="480"/>
              </a:spcBef>
              <a:buFont typeface="Wingdings"/>
              <a:buChar char=""/>
              <a:tabLst>
                <a:tab pos="1181735" algn="l"/>
              </a:tabLst>
            </a:pPr>
            <a:r>
              <a:rPr sz="2000" spc="-5" dirty="0">
                <a:latin typeface="Tahoma"/>
                <a:cs typeface="Tahoma"/>
              </a:rPr>
              <a:t>S </a:t>
            </a:r>
            <a:r>
              <a:rPr sz="2000" spc="-10" dirty="0">
                <a:latin typeface="Tahoma"/>
                <a:cs typeface="Tahoma"/>
              </a:rPr>
              <a:t>= </a:t>
            </a:r>
            <a:r>
              <a:rPr sz="2000" spc="-5" dirty="0">
                <a:latin typeface="Tahoma"/>
                <a:cs typeface="Tahoma"/>
              </a:rPr>
              <a:t>0, E </a:t>
            </a:r>
            <a:r>
              <a:rPr sz="2000" spc="-10" dirty="0">
                <a:latin typeface="Tahoma"/>
                <a:cs typeface="Tahoma"/>
              </a:rPr>
              <a:t>= -1 + </a:t>
            </a:r>
            <a:r>
              <a:rPr sz="2000" spc="-15" dirty="0">
                <a:latin typeface="Tahoma"/>
                <a:cs typeface="Tahoma"/>
              </a:rPr>
              <a:t>127, </a:t>
            </a:r>
            <a:r>
              <a:rPr sz="2000" spc="-5" dirty="0">
                <a:latin typeface="Tahoma"/>
                <a:cs typeface="Tahoma"/>
              </a:rPr>
              <a:t>F </a:t>
            </a:r>
            <a:r>
              <a:rPr sz="2000" spc="-10" dirty="0">
                <a:latin typeface="Tahoma"/>
                <a:cs typeface="Tahoma"/>
              </a:rPr>
              <a:t>= 1.0 </a:t>
            </a:r>
            <a:r>
              <a:rPr sz="2000" spc="-5" dirty="0">
                <a:latin typeface="Tahoma"/>
                <a:cs typeface="Tahoma"/>
              </a:rPr>
              <a:t>–</a:t>
            </a:r>
            <a:r>
              <a:rPr sz="2000" spc="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‘1’</a:t>
            </a:r>
          </a:p>
          <a:p>
            <a:pPr marL="1181100" lvl="1" indent="-229235">
              <a:spcBef>
                <a:spcPts val="480"/>
              </a:spcBef>
              <a:buFont typeface="Wingdings"/>
              <a:buChar char=""/>
              <a:tabLst>
                <a:tab pos="1181735" algn="l"/>
                <a:tab pos="1477645" algn="l"/>
                <a:tab pos="2745105" algn="l"/>
              </a:tabLst>
            </a:pPr>
            <a:r>
              <a:rPr sz="2000" spc="-5" dirty="0">
                <a:latin typeface="Tahoma"/>
                <a:cs typeface="Tahoma"/>
              </a:rPr>
              <a:t>0	</a:t>
            </a:r>
            <a:r>
              <a:rPr sz="2000" spc="-10" dirty="0">
                <a:latin typeface="Tahoma"/>
                <a:cs typeface="Tahoma"/>
              </a:rPr>
              <a:t>01111110	00000000000000000000000 =</a:t>
            </a:r>
            <a:r>
              <a:rPr sz="2000" spc="1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0x3f000000</a:t>
            </a:r>
            <a:endParaRPr sz="2000" dirty="0">
              <a:latin typeface="Tahoma"/>
              <a:cs typeface="Tahoma"/>
            </a:endParaRPr>
          </a:p>
          <a:p>
            <a:pPr marL="38100">
              <a:spcBef>
                <a:spcPts val="665"/>
              </a:spcBef>
            </a:pPr>
            <a:r>
              <a:rPr sz="2350" spc="470" dirty="0">
                <a:solidFill>
                  <a:srgbClr val="A40020"/>
                </a:solidFill>
                <a:latin typeface="Arial"/>
                <a:cs typeface="Arial"/>
              </a:rPr>
              <a:t> </a:t>
            </a:r>
            <a:r>
              <a:rPr sz="2800" dirty="0">
                <a:solidFill>
                  <a:srgbClr val="A40020"/>
                </a:solidFill>
                <a:latin typeface="Tahoma"/>
                <a:cs typeface="Tahoma"/>
              </a:rPr>
              <a:t>Minus</a:t>
            </a:r>
            <a:r>
              <a:rPr sz="2800" spc="-555" dirty="0">
                <a:solidFill>
                  <a:srgbClr val="A40020"/>
                </a:solidFill>
                <a:latin typeface="Tahoma"/>
                <a:cs typeface="Tahoma"/>
              </a:rPr>
              <a:t> </a:t>
            </a:r>
            <a:r>
              <a:rPr sz="2800" spc="5" dirty="0">
                <a:solidFill>
                  <a:srgbClr val="A40020"/>
                </a:solidFill>
                <a:latin typeface="Tahoma"/>
                <a:cs typeface="Tahoma"/>
              </a:rPr>
              <a:t>Two</a:t>
            </a:r>
            <a:endParaRPr sz="2800" dirty="0">
              <a:latin typeface="Tahoma"/>
              <a:cs typeface="Tahoma"/>
            </a:endParaRPr>
          </a:p>
          <a:p>
            <a:pPr marL="781685" indent="-287020">
              <a:spcBef>
                <a:spcPts val="550"/>
              </a:spcBef>
              <a:buSzPct val="84782"/>
              <a:buFont typeface="Wingdings"/>
              <a:buChar char=""/>
              <a:tabLst>
                <a:tab pos="782320" algn="l"/>
              </a:tabLst>
            </a:pP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Sign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= -, Exponent = </a:t>
            </a:r>
            <a:r>
              <a:rPr sz="2300" spc="-10" dirty="0">
                <a:solidFill>
                  <a:srgbClr val="003399"/>
                </a:solidFill>
                <a:latin typeface="Tahoma"/>
                <a:cs typeface="Tahoma"/>
              </a:rPr>
              <a:t>1, </a:t>
            </a:r>
            <a:r>
              <a:rPr sz="2300" dirty="0">
                <a:solidFill>
                  <a:srgbClr val="003399"/>
                </a:solidFill>
                <a:latin typeface="Tahoma"/>
                <a:cs typeface="Tahoma"/>
              </a:rPr>
              <a:t>Significand =</a:t>
            </a:r>
            <a:r>
              <a:rPr sz="2300" spc="2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003399"/>
                </a:solidFill>
                <a:latin typeface="Tahoma"/>
                <a:cs typeface="Tahoma"/>
              </a:rPr>
              <a:t>1.0</a:t>
            </a:r>
            <a:endParaRPr sz="2300" dirty="0">
              <a:latin typeface="Tahoma"/>
              <a:cs typeface="Tahoma"/>
            </a:endParaRPr>
          </a:p>
          <a:p>
            <a:pPr marL="1181100" lvl="1" indent="-229235">
              <a:spcBef>
                <a:spcPts val="495"/>
              </a:spcBef>
              <a:buFont typeface="Wingdings"/>
              <a:buChar char=""/>
              <a:tabLst>
                <a:tab pos="1181735" algn="l"/>
              </a:tabLst>
            </a:pPr>
            <a:r>
              <a:rPr sz="2000" spc="-10" dirty="0">
                <a:latin typeface="Tahoma"/>
                <a:cs typeface="Tahoma"/>
              </a:rPr>
              <a:t>-2 = -1</a:t>
            </a:r>
            <a:r>
              <a:rPr sz="2025" spc="-15" baseline="24691" dirty="0">
                <a:latin typeface="Tahoma"/>
                <a:cs typeface="Tahoma"/>
              </a:rPr>
              <a:t>1 </a:t>
            </a:r>
            <a:r>
              <a:rPr sz="2000" spc="-10" dirty="0">
                <a:latin typeface="Tahoma"/>
                <a:cs typeface="Tahoma"/>
              </a:rPr>
              <a:t>(1.0) </a:t>
            </a:r>
            <a:r>
              <a:rPr sz="2000" spc="-5" dirty="0">
                <a:latin typeface="Tahoma"/>
                <a:cs typeface="Tahoma"/>
              </a:rPr>
              <a:t>x</a:t>
            </a:r>
            <a:r>
              <a:rPr sz="2000" spc="-17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2</a:t>
            </a:r>
            <a:r>
              <a:rPr sz="2025" spc="-15" baseline="24691" dirty="0">
                <a:latin typeface="Tahoma"/>
                <a:cs typeface="Tahoma"/>
              </a:rPr>
              <a:t>1</a:t>
            </a:r>
            <a:endParaRPr sz="2025" baseline="24691" dirty="0">
              <a:latin typeface="Tahoma"/>
              <a:cs typeface="Tahoma"/>
            </a:endParaRPr>
          </a:p>
          <a:p>
            <a:pPr marL="1181100" lvl="1" indent="-229235">
              <a:spcBef>
                <a:spcPts val="480"/>
              </a:spcBef>
              <a:buFont typeface="Wingdings"/>
              <a:buChar char=""/>
              <a:tabLst>
                <a:tab pos="1181735" algn="l"/>
                <a:tab pos="1477645" algn="l"/>
                <a:tab pos="2745105" algn="l"/>
              </a:tabLst>
            </a:pPr>
            <a:r>
              <a:rPr sz="2000" spc="-5" dirty="0">
                <a:latin typeface="Tahoma"/>
                <a:cs typeface="Tahoma"/>
              </a:rPr>
              <a:t>1	</a:t>
            </a:r>
            <a:r>
              <a:rPr sz="2000" spc="-10" dirty="0">
                <a:latin typeface="Tahoma"/>
                <a:cs typeface="Tahoma"/>
              </a:rPr>
              <a:t>10000000	00000000000000000000000 =</a:t>
            </a:r>
            <a:r>
              <a:rPr sz="2000" spc="1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0xc0000000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63" name="object 3">
            <a:extLst>
              <a:ext uri="{FF2B5EF4-FFF2-40B4-BE49-F238E27FC236}">
                <a16:creationId xmlns:a16="http://schemas.microsoft.com/office/drawing/2014/main" id="{CB2CD8D2-2511-B4CB-5A3C-59A9D2A89D4F}"/>
              </a:ext>
            </a:extLst>
          </p:cNvPr>
          <p:cNvSpPr/>
          <p:nvPr/>
        </p:nvSpPr>
        <p:spPr>
          <a:xfrm>
            <a:off x="7239776" y="6643115"/>
            <a:ext cx="4166586" cy="42976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sz="800" dirty="0"/>
              <a:t>Source: https://rmd.ac.in/dept/ece/Supporting_Online_%20Materials/5/CAO/unit1.pdf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11121175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1324</TotalTime>
  <Words>2402</Words>
  <Application>Microsoft Office PowerPoint</Application>
  <PresentationFormat>Widescreen</PresentationFormat>
  <Paragraphs>296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AoyagiKouzanFontT</vt:lpstr>
      <vt:lpstr>Arial</vt:lpstr>
      <vt:lpstr>Calibri</vt:lpstr>
      <vt:lpstr>Calibri Light</vt:lpstr>
      <vt:lpstr>Cambria</vt:lpstr>
      <vt:lpstr>Casper</vt:lpstr>
      <vt:lpstr>Tahoma</vt:lpstr>
      <vt:lpstr>Times New Roman</vt:lpstr>
      <vt:lpstr>Wingdings</vt:lpstr>
      <vt:lpstr>1_Office Theme</vt:lpstr>
      <vt:lpstr>Contents Slide Master</vt:lpstr>
      <vt:lpstr>CorelDRAW</vt:lpstr>
      <vt:lpstr>PowerPoint Presentation</vt:lpstr>
      <vt:lpstr>Computer Organization &amp; Architecture: Course Objectives</vt:lpstr>
      <vt:lpstr>COURSE OUTCOMES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Low-End of the IEEE Spectrum</vt:lpstr>
      <vt:lpstr>PowerPoint Presentation</vt:lpstr>
      <vt:lpstr>PowerPoint Presentation</vt:lpstr>
      <vt:lpstr>PowerPoint Presentation</vt:lpstr>
      <vt:lpstr>Floating-Point Addition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Siddharth Kumar</cp:lastModifiedBy>
  <cp:revision>207</cp:revision>
  <dcterms:created xsi:type="dcterms:W3CDTF">2019-01-09T10:33:58Z</dcterms:created>
  <dcterms:modified xsi:type="dcterms:W3CDTF">2023-01-26T11:24:24Z</dcterms:modified>
</cp:coreProperties>
</file>