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Lst>
  <p:notesMasterIdLst>
    <p:notesMasterId r:id="rId16"/>
  </p:notesMasterIdLst>
  <p:handoutMasterIdLst>
    <p:handoutMasterId r:id="rId17"/>
  </p:handoutMasterIdLst>
  <p:sldIdLst>
    <p:sldId id="525" r:id="rId3"/>
    <p:sldId id="522" r:id="rId4"/>
    <p:sldId id="265" r:id="rId5"/>
    <p:sldId id="592" r:id="rId6"/>
    <p:sldId id="570" r:id="rId7"/>
    <p:sldId id="590" r:id="rId8"/>
    <p:sldId id="593" r:id="rId9"/>
    <p:sldId id="594" r:id="rId10"/>
    <p:sldId id="595" r:id="rId11"/>
    <p:sldId id="596" r:id="rId12"/>
    <p:sldId id="597" r:id="rId13"/>
    <p:sldId id="585" r:id="rId14"/>
    <p:sldId id="52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71" d="100"/>
          <a:sy n="71" d="100"/>
        </p:scale>
        <p:origin x="392"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By: Pramod Vishwakarma (E9758)</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903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70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303322640"/>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25771"/>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309627" y="5505662"/>
            <a:ext cx="6432043" cy="121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Lecture - 6</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Instruction set architecture of a CPU: Instruction Execution Cycle</a:t>
            </a:r>
          </a:p>
        </p:txBody>
      </p:sp>
      <p:sp>
        <p:nvSpPr>
          <p:cNvPr id="26" name="TextBox 25"/>
          <p:cNvSpPr txBox="1">
            <a:spLocks noChangeArrowheads="1"/>
          </p:cNvSpPr>
          <p:nvPr/>
        </p:nvSpPr>
        <p:spPr bwMode="auto">
          <a:xfrm>
            <a:off x="455187" y="1365545"/>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a:latin typeface="Cambria" panose="02040503050406030204" pitchFamily="18" charset="0"/>
              </a:rPr>
              <a:t>DEPARTMENT 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Computer Organization &amp; Architecture  (21CSH-281)</a:t>
            </a:r>
          </a:p>
          <a:p>
            <a:pPr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a:solidFill>
                  <a:prstClr val="black">
                    <a:lumMod val="85000"/>
                    <a:lumOff val="15000"/>
                  </a:prstClr>
                </a:solidFill>
                <a:latin typeface="Cambria" panose="02040503050406030204" pitchFamily="18" charset="0"/>
                <a:cs typeface="Times New Roman" panose="02020603050405020304" pitchFamily="18" charset="0"/>
              </a:rPr>
              <a:t> Siddharth Kumar (E12853)</a:t>
            </a: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36657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After the execution cycle completes, if an interrupt is not detected, the next instruction is fetched and the process starts all over again.</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Interrupt Cycle</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 interrupt can be described as a mechanism in which an I/O module etc., can break the normal sequential control of the central processing unit (CPU). Table below, summarizes the most common form of interrupts that the CPU can receive.</a:t>
            </a:r>
          </a:p>
          <a:p>
            <a:pPr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main advantage of using </a:t>
            </a:r>
          </a:p>
          <a:p>
            <a:pPr marL="268288" indent="0" algn="just">
              <a:lnSpc>
                <a:spcPct val="100000"/>
              </a:lnSpc>
              <a:buNone/>
            </a:pPr>
            <a:r>
              <a:rPr lang="en-US" sz="2000" dirty="0">
                <a:latin typeface="Times New Roman" panose="02020603050405020304" pitchFamily="18" charset="0"/>
                <a:cs typeface="Times New Roman" panose="02020603050405020304" pitchFamily="18" charset="0"/>
              </a:rPr>
              <a:t>interrupts is that the processor</a:t>
            </a:r>
          </a:p>
          <a:p>
            <a:pPr marL="268288" indent="0" algn="just">
              <a:lnSpc>
                <a:spcPct val="100000"/>
              </a:lnSpc>
              <a:buNone/>
            </a:pPr>
            <a:r>
              <a:rPr lang="en-US" sz="2000" dirty="0">
                <a:latin typeface="Times New Roman" panose="02020603050405020304" pitchFamily="18" charset="0"/>
                <a:cs typeface="Times New Roman" panose="02020603050405020304" pitchFamily="18" charset="0"/>
              </a:rPr>
              <a:t> can be engaged in executing</a:t>
            </a:r>
          </a:p>
          <a:p>
            <a:pPr marL="268288" indent="0" algn="just">
              <a:lnSpc>
                <a:spcPct val="100000"/>
              </a:lnSpc>
              <a:buNone/>
            </a:pPr>
            <a:r>
              <a:rPr lang="en-US" sz="2000" dirty="0">
                <a:latin typeface="Times New Roman" panose="02020603050405020304" pitchFamily="18" charset="0"/>
                <a:cs typeface="Times New Roman" panose="02020603050405020304" pitchFamily="18" charset="0"/>
              </a:rPr>
              <a:t> other instructions while the I/O</a:t>
            </a:r>
          </a:p>
          <a:p>
            <a:pPr marL="268288" indent="0" algn="just">
              <a:lnSpc>
                <a:spcPct val="100000"/>
              </a:lnSpc>
              <a:buNone/>
            </a:pPr>
            <a:r>
              <a:rPr lang="en-US" sz="2000" dirty="0">
                <a:latin typeface="Times New Roman" panose="02020603050405020304" pitchFamily="18" charset="0"/>
                <a:cs typeface="Times New Roman" panose="02020603050405020304" pitchFamily="18" charset="0"/>
              </a:rPr>
              <a:t> modules connected to the</a:t>
            </a:r>
          </a:p>
          <a:p>
            <a:pPr marL="268288" indent="0" algn="just">
              <a:lnSpc>
                <a:spcPct val="100000"/>
              </a:lnSpc>
              <a:buNone/>
            </a:pPr>
            <a:r>
              <a:rPr lang="en-US" sz="2000" dirty="0">
                <a:latin typeface="Times New Roman" panose="02020603050405020304" pitchFamily="18" charset="0"/>
                <a:cs typeface="Times New Roman" panose="02020603050405020304" pitchFamily="18" charset="0"/>
              </a:rPr>
              <a:t> computer are engaged in other</a:t>
            </a:r>
          </a:p>
          <a:p>
            <a:pPr marL="268288" indent="0" algn="just">
              <a:lnSpc>
                <a:spcPct val="100000"/>
              </a:lnSpc>
              <a:buNone/>
            </a:pPr>
            <a:r>
              <a:rPr lang="en-US" sz="2000" dirty="0">
                <a:latin typeface="Times New Roman" panose="02020603050405020304" pitchFamily="18" charset="0"/>
                <a:cs typeface="Times New Roman" panose="02020603050405020304" pitchFamily="18" charset="0"/>
              </a:rPr>
              <a:t> operations.</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10</a:t>
            </a:fld>
            <a:endParaRPr lang="en-US" dirty="0"/>
          </a:p>
        </p:txBody>
      </p:sp>
      <p:graphicFrame>
        <p:nvGraphicFramePr>
          <p:cNvPr id="2" name="Content Placeholder 5">
            <a:extLst>
              <a:ext uri="{FF2B5EF4-FFF2-40B4-BE49-F238E27FC236}">
                <a16:creationId xmlns:a16="http://schemas.microsoft.com/office/drawing/2014/main" id="{5B1ED72B-B70C-5ECE-9AFE-1CB05FD6C6A2}"/>
              </a:ext>
            </a:extLst>
          </p:cNvPr>
          <p:cNvGraphicFramePr>
            <a:graphicFrameLocks/>
          </p:cNvGraphicFramePr>
          <p:nvPr>
            <p:extLst>
              <p:ext uri="{D42A27DB-BD31-4B8C-83A1-F6EECF244321}">
                <p14:modId xmlns:p14="http://schemas.microsoft.com/office/powerpoint/2010/main" val="2112229092"/>
              </p:ext>
            </p:extLst>
          </p:nvPr>
        </p:nvGraphicFramePr>
        <p:xfrm>
          <a:off x="4078942" y="3358004"/>
          <a:ext cx="7709648" cy="3093720"/>
        </p:xfrm>
        <a:graphic>
          <a:graphicData uri="http://schemas.openxmlformats.org/drawingml/2006/table">
            <a:tbl>
              <a:tblPr>
                <a:tableStyleId>{327F97BB-C833-4FB7-BDE5-3F7075034690}</a:tableStyleId>
              </a:tblPr>
              <a:tblGrid>
                <a:gridCol w="2157474">
                  <a:extLst>
                    <a:ext uri="{9D8B030D-6E8A-4147-A177-3AD203B41FA5}">
                      <a16:colId xmlns:a16="http://schemas.microsoft.com/office/drawing/2014/main" val="20000"/>
                    </a:ext>
                  </a:extLst>
                </a:gridCol>
                <a:gridCol w="5552174">
                  <a:extLst>
                    <a:ext uri="{9D8B030D-6E8A-4147-A177-3AD203B41FA5}">
                      <a16:colId xmlns:a16="http://schemas.microsoft.com/office/drawing/2014/main" val="20001"/>
                    </a:ext>
                  </a:extLst>
                </a:gridCol>
              </a:tblGrid>
              <a:tr h="1112309">
                <a:tc>
                  <a:txBody>
                    <a:bodyPr/>
                    <a:lstStyle/>
                    <a:p>
                      <a:pPr marL="0" marR="0" algn="ctr">
                        <a:spcBef>
                          <a:spcPts val="0"/>
                        </a:spcBef>
                        <a:spcAft>
                          <a:spcPts val="0"/>
                        </a:spcAft>
                      </a:pPr>
                      <a:r>
                        <a:rPr lang="en-US" sz="1800" kern="100" dirty="0">
                          <a:solidFill>
                            <a:schemeClr val="tx1"/>
                          </a:solidFill>
                          <a:effectLst/>
                          <a:latin typeface="Times New Roman" panose="02020603050405020304" pitchFamily="18" charset="0"/>
                          <a:cs typeface="Times New Roman" panose="02020603050405020304" pitchFamily="18" charset="0"/>
                        </a:rPr>
                        <a:t>Program</a:t>
                      </a:r>
                      <a:endParaRPr lang="en-US" sz="1800" kern="100" dirty="0">
                        <a:solidFill>
                          <a:schemeClr val="tx1"/>
                        </a:solidFill>
                        <a:effectLst/>
                        <a:latin typeface="Times New Roman" panose="02020603050405020304" pitchFamily="18" charset="0"/>
                        <a:ea typeface="PMingLiU"/>
                        <a:cs typeface="Times New Roman" panose="02020603050405020304" pitchFamily="18" charset="0"/>
                      </a:endParaRPr>
                    </a:p>
                  </a:txBody>
                  <a:tcPr marL="12095" marR="12095" marT="9525" marB="9525"/>
                </a:tc>
                <a:tc>
                  <a:txBody>
                    <a:bodyPr/>
                    <a:lstStyle/>
                    <a:p>
                      <a:pPr marL="0" marR="0">
                        <a:spcBef>
                          <a:spcPts val="0"/>
                        </a:spcBef>
                        <a:spcAft>
                          <a:spcPts val="0"/>
                        </a:spcAft>
                      </a:pPr>
                      <a:r>
                        <a:rPr lang="en-US" sz="1800" kern="100" dirty="0">
                          <a:solidFill>
                            <a:schemeClr val="tx1"/>
                          </a:solidFill>
                          <a:effectLst/>
                          <a:latin typeface="Times New Roman" panose="02020603050405020304" pitchFamily="18" charset="0"/>
                          <a:cs typeface="Times New Roman" panose="02020603050405020304" pitchFamily="18" charset="0"/>
                        </a:rPr>
                        <a:t>Generated by some condition that occurs as a results of an instruction execution, such as arithmetic overflow, division by zero, attempt to execute am illegal machine instruction, and reference outside a user's allowed memory space.</a:t>
                      </a:r>
                      <a:endParaRPr lang="en-US" sz="1800" kern="100" dirty="0">
                        <a:solidFill>
                          <a:schemeClr val="tx1"/>
                        </a:solidFill>
                        <a:effectLst/>
                        <a:latin typeface="Times New Roman" panose="02020603050405020304" pitchFamily="18" charset="0"/>
                        <a:ea typeface="PMingLiU"/>
                        <a:cs typeface="Times New Roman" panose="02020603050405020304" pitchFamily="18" charset="0"/>
                      </a:endParaRPr>
                    </a:p>
                  </a:txBody>
                  <a:tcPr marL="12095" marR="12095" marT="9525" marB="9525"/>
                </a:tc>
                <a:extLst>
                  <a:ext uri="{0D108BD9-81ED-4DB2-BD59-A6C34878D82A}">
                    <a16:rowId xmlns:a16="http://schemas.microsoft.com/office/drawing/2014/main" val="10000"/>
                  </a:ext>
                </a:extLst>
              </a:tr>
              <a:tr h="767681">
                <a:tc>
                  <a:txBody>
                    <a:bodyPr/>
                    <a:lstStyle/>
                    <a:p>
                      <a:pPr marL="0" marR="0" algn="ctr">
                        <a:spcBef>
                          <a:spcPts val="0"/>
                        </a:spcBef>
                        <a:spcAft>
                          <a:spcPts val="0"/>
                        </a:spcAft>
                      </a:pPr>
                      <a:r>
                        <a:rPr lang="en-US" sz="1800" kern="100" dirty="0">
                          <a:solidFill>
                            <a:schemeClr val="tx1"/>
                          </a:solidFill>
                          <a:effectLst/>
                          <a:latin typeface="Times New Roman" panose="02020603050405020304" pitchFamily="18" charset="0"/>
                          <a:cs typeface="Times New Roman" panose="02020603050405020304" pitchFamily="18" charset="0"/>
                        </a:rPr>
                        <a:t>Timer</a:t>
                      </a:r>
                      <a:endParaRPr lang="en-US" sz="1800" kern="100" dirty="0">
                        <a:solidFill>
                          <a:schemeClr val="tx1"/>
                        </a:solidFill>
                        <a:effectLst/>
                        <a:latin typeface="Times New Roman" panose="02020603050405020304" pitchFamily="18" charset="0"/>
                        <a:ea typeface="PMingLiU"/>
                        <a:cs typeface="Times New Roman" panose="02020603050405020304" pitchFamily="18" charset="0"/>
                      </a:endParaRPr>
                    </a:p>
                  </a:txBody>
                  <a:tcPr marL="12095" marR="12095" marT="9525" marB="9525"/>
                </a:tc>
                <a:tc>
                  <a:txBody>
                    <a:bodyPr/>
                    <a:lstStyle/>
                    <a:p>
                      <a:pPr marL="0" marR="0">
                        <a:spcBef>
                          <a:spcPts val="0"/>
                        </a:spcBef>
                        <a:spcAft>
                          <a:spcPts val="0"/>
                        </a:spcAft>
                      </a:pPr>
                      <a:r>
                        <a:rPr lang="en-US" sz="1800" kern="100" dirty="0">
                          <a:solidFill>
                            <a:schemeClr val="tx1"/>
                          </a:solidFill>
                          <a:effectLst/>
                          <a:latin typeface="Times New Roman" panose="02020603050405020304" pitchFamily="18" charset="0"/>
                          <a:cs typeface="Times New Roman" panose="02020603050405020304" pitchFamily="18" charset="0"/>
                        </a:rPr>
                        <a:t>Generated by a timer within the processor. This allows the operating system to perform certain functions on a regular basis.</a:t>
                      </a:r>
                      <a:endParaRPr lang="en-US" sz="1800" kern="100" dirty="0">
                        <a:solidFill>
                          <a:schemeClr val="tx1"/>
                        </a:solidFill>
                        <a:effectLst/>
                        <a:latin typeface="Times New Roman" panose="02020603050405020304" pitchFamily="18" charset="0"/>
                        <a:ea typeface="PMingLiU"/>
                        <a:cs typeface="Times New Roman" panose="02020603050405020304" pitchFamily="18" charset="0"/>
                      </a:endParaRPr>
                    </a:p>
                  </a:txBody>
                  <a:tcPr marL="12095" marR="12095" marT="9525" marB="9525"/>
                </a:tc>
                <a:extLst>
                  <a:ext uri="{0D108BD9-81ED-4DB2-BD59-A6C34878D82A}">
                    <a16:rowId xmlns:a16="http://schemas.microsoft.com/office/drawing/2014/main" val="10001"/>
                  </a:ext>
                </a:extLst>
              </a:tr>
              <a:tr h="517577">
                <a:tc>
                  <a:txBody>
                    <a:bodyPr/>
                    <a:lstStyle/>
                    <a:p>
                      <a:pPr marL="0" marR="0" algn="ctr">
                        <a:spcBef>
                          <a:spcPts val="0"/>
                        </a:spcBef>
                        <a:spcAft>
                          <a:spcPts val="0"/>
                        </a:spcAft>
                      </a:pPr>
                      <a:r>
                        <a:rPr lang="en-US" sz="1800" kern="100" dirty="0">
                          <a:solidFill>
                            <a:schemeClr val="tx1"/>
                          </a:solidFill>
                          <a:effectLst/>
                          <a:latin typeface="Times New Roman" panose="02020603050405020304" pitchFamily="18" charset="0"/>
                          <a:cs typeface="Times New Roman" panose="02020603050405020304" pitchFamily="18" charset="0"/>
                        </a:rPr>
                        <a:t>I/O</a:t>
                      </a:r>
                      <a:endParaRPr lang="en-US" sz="1800" kern="100" dirty="0">
                        <a:solidFill>
                          <a:schemeClr val="tx1"/>
                        </a:solidFill>
                        <a:effectLst/>
                        <a:latin typeface="Times New Roman" panose="02020603050405020304" pitchFamily="18" charset="0"/>
                        <a:ea typeface="PMingLiU"/>
                        <a:cs typeface="Times New Roman" panose="02020603050405020304" pitchFamily="18" charset="0"/>
                      </a:endParaRPr>
                    </a:p>
                  </a:txBody>
                  <a:tcPr marL="12095" marR="12095" marT="9525" marB="9525"/>
                </a:tc>
                <a:tc>
                  <a:txBody>
                    <a:bodyPr/>
                    <a:lstStyle/>
                    <a:p>
                      <a:pPr marL="0" marR="0">
                        <a:spcBef>
                          <a:spcPts val="0"/>
                        </a:spcBef>
                        <a:spcAft>
                          <a:spcPts val="0"/>
                        </a:spcAft>
                      </a:pPr>
                      <a:r>
                        <a:rPr lang="en-US" sz="1800" kern="100" dirty="0">
                          <a:solidFill>
                            <a:schemeClr val="tx1"/>
                          </a:solidFill>
                          <a:effectLst/>
                          <a:latin typeface="Times New Roman" panose="02020603050405020304" pitchFamily="18" charset="0"/>
                          <a:cs typeface="Times New Roman" panose="02020603050405020304" pitchFamily="18" charset="0"/>
                        </a:rPr>
                        <a:t>Generated by an I/O controller, to signal normal completion of an operation or to signal a variety of error conditions.</a:t>
                      </a:r>
                      <a:endParaRPr lang="en-US" sz="1800" kern="100" dirty="0">
                        <a:solidFill>
                          <a:schemeClr val="tx1"/>
                        </a:solidFill>
                        <a:effectLst/>
                        <a:latin typeface="Times New Roman" panose="02020603050405020304" pitchFamily="18" charset="0"/>
                        <a:ea typeface="PMingLiU"/>
                        <a:cs typeface="Times New Roman" panose="02020603050405020304" pitchFamily="18" charset="0"/>
                      </a:endParaRPr>
                    </a:p>
                  </a:txBody>
                  <a:tcPr marL="12095" marR="12095" marT="9525" marB="9525"/>
                </a:tc>
                <a:extLst>
                  <a:ext uri="{0D108BD9-81ED-4DB2-BD59-A6C34878D82A}">
                    <a16:rowId xmlns:a16="http://schemas.microsoft.com/office/drawing/2014/main" val="10002"/>
                  </a:ext>
                </a:extLst>
              </a:tr>
              <a:tr h="517577">
                <a:tc>
                  <a:txBody>
                    <a:bodyPr/>
                    <a:lstStyle/>
                    <a:p>
                      <a:pPr marL="0" marR="0" algn="ctr">
                        <a:spcBef>
                          <a:spcPts val="0"/>
                        </a:spcBef>
                        <a:spcAft>
                          <a:spcPts val="0"/>
                        </a:spcAft>
                      </a:pPr>
                      <a:r>
                        <a:rPr lang="en-US" sz="1800" kern="100" dirty="0">
                          <a:solidFill>
                            <a:schemeClr val="tx1"/>
                          </a:solidFill>
                          <a:effectLst/>
                          <a:latin typeface="Times New Roman" panose="02020603050405020304" pitchFamily="18" charset="0"/>
                          <a:cs typeface="Times New Roman" panose="02020603050405020304" pitchFamily="18" charset="0"/>
                        </a:rPr>
                        <a:t>Hardware Failure</a:t>
                      </a:r>
                      <a:endParaRPr lang="en-US" sz="1800" kern="100" dirty="0">
                        <a:solidFill>
                          <a:schemeClr val="tx1"/>
                        </a:solidFill>
                        <a:effectLst/>
                        <a:latin typeface="Times New Roman" panose="02020603050405020304" pitchFamily="18" charset="0"/>
                        <a:ea typeface="PMingLiU"/>
                        <a:cs typeface="Times New Roman" panose="02020603050405020304" pitchFamily="18" charset="0"/>
                      </a:endParaRPr>
                    </a:p>
                  </a:txBody>
                  <a:tcPr marL="12095" marR="12095" marT="9525" marB="9525"/>
                </a:tc>
                <a:tc>
                  <a:txBody>
                    <a:bodyPr/>
                    <a:lstStyle/>
                    <a:p>
                      <a:pPr marL="0" marR="0">
                        <a:spcBef>
                          <a:spcPts val="0"/>
                        </a:spcBef>
                        <a:spcAft>
                          <a:spcPts val="0"/>
                        </a:spcAft>
                      </a:pPr>
                      <a:r>
                        <a:rPr lang="en-US" sz="1800" kern="100" dirty="0">
                          <a:solidFill>
                            <a:schemeClr val="tx1"/>
                          </a:solidFill>
                          <a:effectLst/>
                          <a:latin typeface="Times New Roman" panose="02020603050405020304" pitchFamily="18" charset="0"/>
                          <a:cs typeface="Times New Roman" panose="02020603050405020304" pitchFamily="18" charset="0"/>
                        </a:rPr>
                        <a:t>Generated by a failure such as power failure or memory parity error.</a:t>
                      </a:r>
                      <a:endParaRPr lang="en-US" sz="1800" kern="100" dirty="0">
                        <a:solidFill>
                          <a:schemeClr val="tx1"/>
                        </a:solidFill>
                        <a:effectLst/>
                        <a:latin typeface="Times New Roman" panose="02020603050405020304" pitchFamily="18" charset="0"/>
                        <a:ea typeface="PMingLiU"/>
                        <a:cs typeface="Times New Roman" panose="02020603050405020304" pitchFamily="18" charset="0"/>
                      </a:endParaRPr>
                    </a:p>
                  </a:txBody>
                  <a:tcPr marL="12095" marR="12095" marT="9525" marB="95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61448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376518"/>
            <a:ext cx="11403107" cy="6069106"/>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Up until now we have dealt with the instruction execution cycle on the hardware level. When interrupts are introduced, the CPU and the operating system driving the system, is responsible for the suspension of the program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currently being run, as well as restoring that program at the same point before the interrupt was detected. To handle this, an interrupt handler routine is executed. This interrupt handler is usually built into the operating system.</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Before the interrupt handler routine can ran, several processes must </a:t>
            </a:r>
          </a:p>
          <a:p>
            <a:pPr marL="268288" indent="0" algn="just">
              <a:lnSpc>
                <a:spcPct val="120000"/>
              </a:lnSpc>
              <a:buNone/>
            </a:pPr>
            <a:r>
              <a:rPr lang="en-US" sz="2000" dirty="0">
                <a:latin typeface="Times New Roman" panose="02020603050405020304" pitchFamily="18" charset="0"/>
                <a:cs typeface="Times New Roman" panose="02020603050405020304" pitchFamily="18" charset="0"/>
              </a:rPr>
              <a:t>occur first. A typical sequence of events is illustrated in Figure. </a:t>
            </a:r>
          </a:p>
          <a:p>
            <a:pPr marL="268288" indent="0" algn="just">
              <a:lnSpc>
                <a:spcPct val="120000"/>
              </a:lnSpc>
              <a:buNone/>
            </a:pPr>
            <a:r>
              <a:rPr lang="en-US" sz="2000" dirty="0">
                <a:latin typeface="Times New Roman" panose="02020603050405020304" pitchFamily="18" charset="0"/>
                <a:cs typeface="Times New Roman" panose="02020603050405020304" pitchFamily="18" charset="0"/>
              </a:rPr>
              <a:t>After the completion of the interrupt handler routine, the normal </a:t>
            </a:r>
          </a:p>
          <a:p>
            <a:pPr marL="268288" indent="0" algn="just">
              <a:lnSpc>
                <a:spcPct val="120000"/>
              </a:lnSpc>
              <a:buNone/>
            </a:pPr>
            <a:r>
              <a:rPr lang="en-US" sz="2000" dirty="0">
                <a:latin typeface="Times New Roman" panose="02020603050405020304" pitchFamily="18" charset="0"/>
                <a:cs typeface="Times New Roman" panose="02020603050405020304" pitchFamily="18" charset="0"/>
              </a:rPr>
              <a:t>sequential fetch / execute cycle begins.</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11</a:t>
            </a:fld>
            <a:endParaRPr lang="en-US" dirty="0"/>
          </a:p>
        </p:txBody>
      </p:sp>
      <p:pic>
        <p:nvPicPr>
          <p:cNvPr id="4" name="Picture 2">
            <a:extLst>
              <a:ext uri="{FF2B5EF4-FFF2-40B4-BE49-F238E27FC236}">
                <a16:creationId xmlns:a16="http://schemas.microsoft.com/office/drawing/2014/main" id="{3B1DED4F-F860-4CE5-FDA1-591C4BAC88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39953" y="3146612"/>
            <a:ext cx="3666565" cy="329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2660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09" y="1111623"/>
            <a:ext cx="11349317" cy="5378823"/>
          </a:xfrm>
        </p:spPr>
        <p:txBody>
          <a:bodyPr>
            <a:noAutofit/>
          </a:bodyPr>
          <a:lstStyle/>
          <a:p>
            <a:pPr marL="0" indent="0" algn="just">
              <a:lnSpc>
                <a:spcPct val="120000"/>
              </a:lnSpc>
              <a:buNone/>
            </a:pPr>
            <a:r>
              <a:rPr lang="en-IN" sz="3200" b="1" dirty="0">
                <a:latin typeface="Times New Roman" pitchFamily="18" charset="0"/>
                <a:cs typeface="Times New Roman" pitchFamily="18" charset="0"/>
              </a:rPr>
              <a:t>Summary</a:t>
            </a:r>
            <a:endParaRPr lang="en-US" sz="32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about Instruction Execution Cycle.</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about Fetch cycle.</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Discussed about Execution cycle.</a:t>
            </a:r>
          </a:p>
          <a:p>
            <a:pPr marL="0" indent="0" algn="just">
              <a:lnSpc>
                <a:spcPct val="120000"/>
              </a:lnSpc>
              <a:buNone/>
            </a:pPr>
            <a:r>
              <a:rPr lang="en-IN" sz="3200" b="1" dirty="0">
                <a:latin typeface="Times New Roman" pitchFamily="18" charset="0"/>
                <a:cs typeface="Times New Roman" pitchFamily="18" charset="0"/>
              </a:rPr>
              <a:t>Assessment Questions</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Q1. What is the memory address register?</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Q2. What is the memory buffer register?</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Q3. What are instruction register?</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Q4. What is interrupt cycle?</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Q5. What is indirect CYCLE</a:t>
            </a:r>
          </a:p>
          <a:p>
            <a:pPr marL="0" indent="0" algn="just">
              <a:lnSpc>
                <a:spcPct val="120000"/>
              </a:lnSpc>
              <a:buNone/>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95144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227835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Computer Organization &amp; Architecture: Course Objectives</a:t>
            </a: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5340693"/>
          </a:xfrm>
          <a:prstGeom prst="rect">
            <a:avLst/>
          </a:prstGeom>
        </p:spPr>
        <p:txBody>
          <a:bodyPr wrap="square">
            <a:spAutoFit/>
          </a:bodyPr>
          <a:lstStyle/>
          <a:p>
            <a:pPr lvl="0" algn="just"/>
            <a:r>
              <a:rPr lang="en-US" sz="2400" b="1" dirty="0">
                <a:latin typeface="Times New Roman" panose="02020603050405020304" pitchFamily="18" charset="0"/>
                <a:cs typeface="Times New Roman" panose="02020603050405020304" pitchFamily="18" charset="0"/>
              </a:rPr>
              <a:t>COURSE OBJECTIVES</a:t>
            </a:r>
          </a:p>
          <a:p>
            <a:pPr lvl="0" algn="just"/>
            <a:r>
              <a:rPr lang="en-US" sz="2400" dirty="0">
                <a:latin typeface="Times New Roman" panose="02020603050405020304" pitchFamily="18" charset="0"/>
                <a:cs typeface="Times New Roman" panose="02020603050405020304" pitchFamily="18" charset="0"/>
              </a:rPr>
              <a:t>The course aims to:</a:t>
            </a:r>
            <a:endParaRPr lang="en-US" sz="2400" b="1" i="1" dirty="0">
              <a:latin typeface="Times New Roman" panose="02020603050405020304" pitchFamily="18" charset="0"/>
              <a:cs typeface="Times New Roman" panose="02020603050405020304" pitchFamily="18" charset="0"/>
            </a:endParaRP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The purpose of the course is to introduce principles of computer organization and the basic architectural concepts.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It begins with basic organization, design, and programming of a simple digital computer and introduces simple register transfer language to specify various computer operations.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Topics include computer arithmetic, instruction set design, microprogrammed control unit, pipelining and vector processing, memory organization and I/O systems, and multiprocessors.</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To familiarize Students with the detailed Architectures of a Central Processing Unit.</a:t>
            </a:r>
          </a:p>
          <a:p>
            <a:pPr marL="457200" lvl="0" indent="-457200" algn="just">
              <a:lnSpc>
                <a:spcPct val="150000"/>
              </a:lnSpc>
              <a:buFont typeface="+mj-lt"/>
              <a:buAutoNum type="arabicParenR"/>
            </a:pPr>
            <a:r>
              <a:rPr lang="en-US" sz="2200" dirty="0">
                <a:latin typeface="Times New Roman" panose="02020603050405020304" pitchFamily="18" charset="0"/>
                <a:cs typeface="Times New Roman" panose="02020603050405020304" pitchFamily="18" charset="0"/>
              </a:rPr>
              <a:t>Learn the different types of serial communication techniques.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to:-</a:t>
            </a:r>
            <a:endParaRPr lang="en-US" sz="28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6A55E2FE-46B0-12E1-A9C2-7E842F64107F}"/>
              </a:ext>
            </a:extLst>
          </p:cNvPr>
          <p:cNvGraphicFramePr>
            <a:graphicFrameLocks noGrp="1"/>
          </p:cNvGraphicFramePr>
          <p:nvPr>
            <p:extLst>
              <p:ext uri="{D42A27DB-BD31-4B8C-83A1-F6EECF244321}">
                <p14:modId xmlns:p14="http://schemas.microsoft.com/office/powerpoint/2010/main" val="1903080553"/>
              </p:ext>
            </p:extLst>
          </p:nvPr>
        </p:nvGraphicFramePr>
        <p:xfrm>
          <a:off x="393700" y="1725805"/>
          <a:ext cx="11441985" cy="4595523"/>
        </p:xfrm>
        <a:graphic>
          <a:graphicData uri="http://schemas.openxmlformats.org/drawingml/2006/table">
            <a:tbl>
              <a:tblPr>
                <a:tableStyleId>{3C2FFA5D-87B4-456A-9821-1D502468CF0F}</a:tableStyleId>
              </a:tblPr>
              <a:tblGrid>
                <a:gridCol w="582270">
                  <a:extLst>
                    <a:ext uri="{9D8B030D-6E8A-4147-A177-3AD203B41FA5}">
                      <a16:colId xmlns:a16="http://schemas.microsoft.com/office/drawing/2014/main" val="663356417"/>
                    </a:ext>
                  </a:extLst>
                </a:gridCol>
                <a:gridCol w="10859715">
                  <a:extLst>
                    <a:ext uri="{9D8B030D-6E8A-4147-A177-3AD203B41FA5}">
                      <a16:colId xmlns:a16="http://schemas.microsoft.com/office/drawing/2014/main" val="784375743"/>
                    </a:ext>
                  </a:extLst>
                </a:gridCol>
              </a:tblGrid>
              <a:tr h="725904">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CO1</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Identify and interpret the basics of instruction sets and their impact on the design, organization, and functionality of various functional units of a computer comparable to the CPU, memory organization, I/O organization, and parallel processors.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868506522"/>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CO2</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Analysis of the design of arithmetic &amp; logic unit and understanding of the fixed point and floating-point arithmetic operations.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379315392"/>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CO3</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a:effectLst/>
                          <a:latin typeface="Times New Roman" panose="02020603050405020304" pitchFamily="18" charset="0"/>
                          <a:cs typeface="Times New Roman" panose="02020603050405020304" pitchFamily="18" charset="0"/>
                        </a:rPr>
                        <a:t>Relate cost performance and design trade-offs in designing and constructing a computer processor which includes memory.</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45006100"/>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CO4</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Understanding the different ways of communicating with I/O devices and standard I/O interfaces.</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1597029053"/>
                  </a:ext>
                </a:extLst>
              </a:tr>
              <a:tr h="369319">
                <a:tc>
                  <a:txBody>
                    <a:bodyPr/>
                    <a:lstStyle/>
                    <a:p>
                      <a:pPr algn="l" fontAlgn="ctr">
                        <a:lnSpc>
                          <a:spcPct val="150000"/>
                        </a:lnSpc>
                      </a:pPr>
                      <a:r>
                        <a:rPr lang="en-IN" sz="1800" b="1" u="none" strike="noStrike" dirty="0">
                          <a:effectLst/>
                          <a:latin typeface="Times New Roman" panose="02020603050405020304" pitchFamily="18" charset="0"/>
                          <a:cs typeface="Times New Roman" panose="02020603050405020304" pitchFamily="18" charset="0"/>
                        </a:rPr>
                        <a:t>CO5</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ctr"/>
                </a:tc>
                <a:tc>
                  <a:txBody>
                    <a:bodyPr/>
                    <a:lstStyle/>
                    <a:p>
                      <a:pPr algn="l" fontAlgn="b">
                        <a:lnSpc>
                          <a:spcPct val="150000"/>
                        </a:lnSpc>
                      </a:pPr>
                      <a:r>
                        <a:rPr lang="en-US" sz="2200" u="none" strike="noStrike" dirty="0">
                          <a:effectLst/>
                          <a:latin typeface="Times New Roman" panose="02020603050405020304" pitchFamily="18" charset="0"/>
                          <a:cs typeface="Times New Roman" panose="02020603050405020304" pitchFamily="18" charset="0"/>
                        </a:rPr>
                        <a:t>Implementation of control unit techniques and the concept of Pipelining.</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771" marR="5771" marT="5771" marB="0" anchor="b"/>
                </a:tc>
                <a:extLst>
                  <a:ext uri="{0D108BD9-81ED-4DB2-BD59-A6C34878D82A}">
                    <a16:rowId xmlns:a16="http://schemas.microsoft.com/office/drawing/2014/main" val="511960307"/>
                  </a:ext>
                </a:extLst>
              </a:tr>
            </a:tbl>
          </a:graphicData>
        </a:graphic>
      </p:graphicFrame>
    </p:spTree>
    <p:extLst>
      <p:ext uri="{BB962C8B-B14F-4D97-AF65-F5344CB8AC3E}">
        <p14:creationId xmlns:p14="http://schemas.microsoft.com/office/powerpoint/2010/main" val="401809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Instruction Execution Cycle</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All computers have an instruction execution cycle.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basic instruction execution cycle can be broken down into the following steps:</a:t>
            </a:r>
          </a:p>
          <a:p>
            <a:pPr marL="538163" algn="just">
              <a:lnSpc>
                <a:spcPct val="120000"/>
              </a:lnSpc>
            </a:pPr>
            <a:r>
              <a:rPr lang="en-US" sz="2000" dirty="0">
                <a:latin typeface="Times New Roman" panose="02020603050405020304" pitchFamily="18" charset="0"/>
                <a:cs typeface="Times New Roman" panose="02020603050405020304" pitchFamily="18" charset="0"/>
              </a:rPr>
              <a:t>Fetch cycle </a:t>
            </a:r>
          </a:p>
          <a:p>
            <a:pPr marL="538163" algn="just">
              <a:lnSpc>
                <a:spcPct val="120000"/>
              </a:lnSpc>
            </a:pPr>
            <a:r>
              <a:rPr lang="en-US" sz="2000" dirty="0">
                <a:latin typeface="Times New Roman" panose="02020603050405020304" pitchFamily="18" charset="0"/>
                <a:cs typeface="Times New Roman" panose="02020603050405020304" pitchFamily="18" charset="0"/>
              </a:rPr>
              <a:t>Execute cycle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Although we have been concentrating on the CPU and memory.</a:t>
            </a:r>
          </a:p>
          <a:p>
            <a:pPr marL="268288" indent="0" algn="just">
              <a:lnSpc>
                <a:spcPct val="120000"/>
              </a:lnSpc>
              <a:buNone/>
            </a:pPr>
            <a:r>
              <a:rPr lang="en-US" sz="2000" dirty="0">
                <a:latin typeface="Times New Roman" panose="02020603050405020304" pitchFamily="18" charset="0"/>
                <a:cs typeface="Times New Roman" panose="02020603050405020304" pitchFamily="18" charset="0"/>
              </a:rPr>
              <a:t>there are additional components in a computer such as the</a:t>
            </a:r>
          </a:p>
          <a:p>
            <a:pPr marL="268288" indent="0" algn="just">
              <a:lnSpc>
                <a:spcPct val="120000"/>
              </a:lnSpc>
              <a:buNone/>
            </a:pPr>
            <a:r>
              <a:rPr lang="en-US" sz="2000" dirty="0">
                <a:latin typeface="Times New Roman" panose="02020603050405020304" pitchFamily="18" charset="0"/>
                <a:cs typeface="Times New Roman" panose="02020603050405020304" pitchFamily="18" charset="0"/>
              </a:rPr>
              <a:t>I/O modules which can interact with the processor.</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an improved instruction execution cycle, </a:t>
            </a:r>
          </a:p>
          <a:p>
            <a:pPr marL="179388" indent="0" algn="just">
              <a:lnSpc>
                <a:spcPct val="120000"/>
              </a:lnSpc>
              <a:buNone/>
            </a:pPr>
            <a:r>
              <a:rPr lang="en-US" sz="2000" dirty="0">
                <a:latin typeface="Times New Roman" panose="02020603050405020304" pitchFamily="18" charset="0"/>
                <a:cs typeface="Times New Roman" panose="02020603050405020304" pitchFamily="18" charset="0"/>
              </a:rPr>
              <a:t>we can introduce a third cycle known as the interrupt cycle. </a:t>
            </a:r>
          </a:p>
          <a:p>
            <a:pPr marL="179388" indent="0" algn="just">
              <a:lnSpc>
                <a:spcPct val="120000"/>
              </a:lnSpc>
              <a:buNone/>
            </a:pPr>
            <a:r>
              <a:rPr lang="en-US" sz="2000" dirty="0">
                <a:latin typeface="Times New Roman" panose="02020603050405020304" pitchFamily="18" charset="0"/>
                <a:cs typeface="Times New Roman" panose="02020603050405020304" pitchFamily="18" charset="0"/>
              </a:rPr>
              <a:t>Figure illustrates how the interrupt cycle fits into the overall cycle.</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4</a:t>
            </a:fld>
            <a:endParaRPr lang="en-US" dirty="0"/>
          </a:p>
        </p:txBody>
      </p:sp>
      <p:pic>
        <p:nvPicPr>
          <p:cNvPr id="2" name="Picture 2">
            <a:extLst>
              <a:ext uri="{FF2B5EF4-FFF2-40B4-BE49-F238E27FC236}">
                <a16:creationId xmlns:a16="http://schemas.microsoft.com/office/drawing/2014/main" id="{EFC2B3D5-A01A-F357-43ED-7E32CC97365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9987" y="2286000"/>
            <a:ext cx="4356531" cy="407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1453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Fetch Cycle</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start off the fetch cycle, the address which is stored in the program counter (PC) is transferred to the memory address register (MAR).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CPU then transfers the instruction located at the address stored in the MAR to the memory buffer register (MBR) via the data lines connecting the CPU to memory. This transfer from memory to CPU is coordinated by the control unit (CU).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finish the cycle, the newly fetched instruction is transferred to the instruction register (IR) and unless told otherwise, the CU increments the PC to point to the next address location in memory.</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dirty="0"/>
          </a:p>
        </p:txBody>
      </p:sp>
      <p:pic>
        <p:nvPicPr>
          <p:cNvPr id="2" name="Picture 2">
            <a:extLst>
              <a:ext uri="{FF2B5EF4-FFF2-40B4-BE49-F238E27FC236}">
                <a16:creationId xmlns:a16="http://schemas.microsoft.com/office/drawing/2014/main" id="{0D823F1A-6849-1453-B650-EF7B02B2490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392" t="7660" r="3039" b="5335"/>
          <a:stretch/>
        </p:blipFill>
        <p:spPr bwMode="auto">
          <a:xfrm>
            <a:off x="3182470" y="3807945"/>
            <a:ext cx="5827059" cy="2922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2909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313764"/>
            <a:ext cx="11403107" cy="6131859"/>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illustrated fetch cycle above  can be summarized by the following points:</a:t>
            </a:r>
          </a:p>
          <a:p>
            <a:pPr marL="538163" algn="just">
              <a:lnSpc>
                <a:spcPct val="120000"/>
              </a:lnSpc>
            </a:pPr>
            <a:r>
              <a:rPr lang="en-US" sz="2000" dirty="0">
                <a:latin typeface="Times New Roman" panose="02020603050405020304" pitchFamily="18" charset="0"/>
                <a:cs typeface="Times New Roman" panose="02020603050405020304" pitchFamily="18" charset="0"/>
              </a:rPr>
              <a:t>PC =&gt; MAR </a:t>
            </a:r>
          </a:p>
          <a:p>
            <a:pPr marL="538163" algn="just">
              <a:lnSpc>
                <a:spcPct val="120000"/>
              </a:lnSpc>
            </a:pPr>
            <a:r>
              <a:rPr lang="en-US" sz="2000" dirty="0">
                <a:latin typeface="Times New Roman" panose="02020603050405020304" pitchFamily="18" charset="0"/>
                <a:cs typeface="Times New Roman" panose="02020603050405020304" pitchFamily="18" charset="0"/>
              </a:rPr>
              <a:t>MAR =&gt; memory =&gt; MBR </a:t>
            </a:r>
          </a:p>
          <a:p>
            <a:pPr marL="538163" algn="just">
              <a:lnSpc>
                <a:spcPct val="120000"/>
              </a:lnSpc>
            </a:pPr>
            <a:r>
              <a:rPr lang="en-US" sz="2000" dirty="0">
                <a:latin typeface="Times New Roman" panose="02020603050405020304" pitchFamily="18" charset="0"/>
                <a:cs typeface="Times New Roman" panose="02020603050405020304" pitchFamily="18" charset="0"/>
              </a:rPr>
              <a:t>MBR =&gt; IR </a:t>
            </a:r>
          </a:p>
          <a:p>
            <a:pPr marL="538163" algn="just">
              <a:lnSpc>
                <a:spcPct val="120000"/>
              </a:lnSpc>
            </a:pPr>
            <a:r>
              <a:rPr lang="en-US" sz="2000" dirty="0">
                <a:latin typeface="Times New Roman" panose="02020603050405020304" pitchFamily="18" charset="0"/>
                <a:cs typeface="Times New Roman" panose="02020603050405020304" pitchFamily="18" charset="0"/>
              </a:rPr>
              <a:t>PC=PC+1</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After the CPU has finished fetching an instruction, the CU checks the contents of the IR and determines which type of execution is to be carried out next.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process is known as the decoding phase. The instruction is now ready for the execution cycle.</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6</a:t>
            </a:fld>
            <a:endParaRPr lang="en-US" dirty="0"/>
          </a:p>
        </p:txBody>
      </p:sp>
    </p:spTree>
    <p:extLst>
      <p:ext uri="{BB962C8B-B14F-4D97-AF65-F5344CB8AC3E}">
        <p14:creationId xmlns:p14="http://schemas.microsoft.com/office/powerpoint/2010/main" val="2400353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Execution Cycle</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Once an instruction has been loaded into the instruction register (IR), and the control unit (CU) has examined and decoded the fetched instruction and determined the required course of action to take, the execution cycle can commence. Unlike the fetch cycle and the interrupt cycle, both of which have a set instruction sequence, the execute cycle can comprise some complex operations (commonly called opcodes). The actions within the execution cycle can be categorized into the following four groups:</a:t>
            </a:r>
          </a:p>
          <a:p>
            <a:pPr marL="447675" indent="-179388" algn="just">
              <a:lnSpc>
                <a:spcPct val="120000"/>
              </a:lnSpc>
            </a:pPr>
            <a:r>
              <a:rPr lang="en-US" sz="2000" b="1" dirty="0">
                <a:latin typeface="Times New Roman" panose="02020603050405020304" pitchFamily="18" charset="0"/>
                <a:cs typeface="Times New Roman" panose="02020603050405020304" pitchFamily="18" charset="0"/>
              </a:rPr>
              <a:t>CPU - Memory: </a:t>
            </a:r>
            <a:r>
              <a:rPr lang="en-US" sz="2000" dirty="0">
                <a:latin typeface="Times New Roman" panose="02020603050405020304" pitchFamily="18" charset="0"/>
                <a:cs typeface="Times New Roman" panose="02020603050405020304" pitchFamily="18" charset="0"/>
              </a:rPr>
              <a:t>Data may be transferred from memory to the CPU or from the CPU to memory. </a:t>
            </a:r>
          </a:p>
          <a:p>
            <a:pPr marL="447675" indent="-179388" algn="just">
              <a:lnSpc>
                <a:spcPct val="120000"/>
              </a:lnSpc>
            </a:pPr>
            <a:r>
              <a:rPr lang="en-US" sz="2000" b="1" dirty="0">
                <a:latin typeface="Times New Roman" panose="02020603050405020304" pitchFamily="18" charset="0"/>
                <a:cs typeface="Times New Roman" panose="02020603050405020304" pitchFamily="18" charset="0"/>
              </a:rPr>
              <a:t>CPU - I/O: </a:t>
            </a:r>
            <a:r>
              <a:rPr lang="en-US" sz="2000" dirty="0">
                <a:latin typeface="Times New Roman" panose="02020603050405020304" pitchFamily="18" charset="0"/>
                <a:cs typeface="Times New Roman" panose="02020603050405020304" pitchFamily="18" charset="0"/>
              </a:rPr>
              <a:t>Data may be transferred from an I/O module to the CPU or from the CPU to an I/O module. </a:t>
            </a:r>
          </a:p>
          <a:p>
            <a:pPr marL="447675" indent="-179388" algn="just">
              <a:lnSpc>
                <a:spcPct val="120000"/>
              </a:lnSpc>
            </a:pPr>
            <a:r>
              <a:rPr lang="en-US" sz="2000" b="1" dirty="0">
                <a:latin typeface="Times New Roman" panose="02020603050405020304" pitchFamily="18" charset="0"/>
                <a:cs typeface="Times New Roman" panose="02020603050405020304" pitchFamily="18" charset="0"/>
              </a:rPr>
              <a:t>Data Processing: </a:t>
            </a:r>
            <a:r>
              <a:rPr lang="en-US" sz="2000" dirty="0">
                <a:latin typeface="Times New Roman" panose="02020603050405020304" pitchFamily="18" charset="0"/>
                <a:cs typeface="Times New Roman" panose="02020603050405020304" pitchFamily="18" charset="0"/>
              </a:rPr>
              <a:t>The CPU may perform some arithmetic or logic operation on data via the arithmetic-logic unit (ALU). </a:t>
            </a:r>
          </a:p>
          <a:p>
            <a:pPr marL="447675" indent="-179388" algn="just">
              <a:lnSpc>
                <a:spcPct val="120000"/>
              </a:lnSpc>
            </a:pPr>
            <a:r>
              <a:rPr lang="en-US" sz="2000" b="1" dirty="0">
                <a:latin typeface="Times New Roman" panose="02020603050405020304" pitchFamily="18" charset="0"/>
                <a:cs typeface="Times New Roman" panose="02020603050405020304" pitchFamily="18" charset="0"/>
              </a:rPr>
              <a:t>Control: </a:t>
            </a:r>
            <a:r>
              <a:rPr lang="en-US" sz="2000" dirty="0">
                <a:latin typeface="Times New Roman" panose="02020603050405020304" pitchFamily="18" charset="0"/>
                <a:cs typeface="Times New Roman" panose="02020603050405020304" pitchFamily="18" charset="0"/>
              </a:rPr>
              <a:t>An instruction may specify that the sequence of operation may be altered. For example, the program counter (PC) may be updated with a new memory address to reflect that the next instruction fetched, should be read from this new location.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For simplicity reasons, the following examples will deal with two operations that can occur. </a:t>
            </a:r>
          </a:p>
          <a:p>
            <a:pPr marL="0" indent="0" algn="just">
              <a:lnSpc>
                <a:spcPct val="120000"/>
              </a:lnSpc>
              <a:buNone/>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7</a:t>
            </a:fld>
            <a:endParaRPr lang="en-US" dirty="0"/>
          </a:p>
        </p:txBody>
      </p:sp>
    </p:spTree>
    <p:extLst>
      <p:ext uri="{BB962C8B-B14F-4D97-AF65-F5344CB8AC3E}">
        <p14:creationId xmlns:p14="http://schemas.microsoft.com/office/powerpoint/2010/main" val="284824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251012"/>
            <a:ext cx="11403107" cy="6194612"/>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 </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[LOAD ACC, memory] and [ADD ACC, memory], both of which could be classified as memory reference instructions. Instructions which can be executed without leaving the CPU are referred to as non-memory reference instructions.</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LOAD ACC, Memory</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operation loads the accumulator (ACC) with data that is stored in the memory location specified in the instruction. The operation starts off by transferring the address portion of the instruction from the IR to the memory address register (MAR). The CPU then transfers the instruction located at the address stored in the MAR to the memory buffer register (MBR) via the data lines connecting the CPU to memory. This transfer from memory to CPU is coordinated by the CU. To finish the cycle, the newly fetched data is transferred to the ACC.</a:t>
            </a:r>
          </a:p>
          <a:p>
            <a:pPr marL="268288" indent="0" algn="just">
              <a:lnSpc>
                <a:spcPct val="100000"/>
              </a:lnSpc>
              <a:buNone/>
            </a:pPr>
            <a:r>
              <a:rPr lang="en-US" sz="2000" dirty="0">
                <a:latin typeface="Times New Roman" panose="02020603050405020304" pitchFamily="18" charset="0"/>
                <a:cs typeface="Times New Roman" panose="02020603050405020304" pitchFamily="18" charset="0"/>
              </a:rPr>
              <a:t>1 The illustrated LOAD operation (Figure 4) can be summarized in the following points:</a:t>
            </a:r>
          </a:p>
          <a:p>
            <a:pPr marL="268288" indent="0" algn="just">
              <a:lnSpc>
                <a:spcPct val="100000"/>
              </a:lnSpc>
              <a:buNone/>
            </a:pPr>
            <a:r>
              <a:rPr lang="en-US" sz="2000" dirty="0">
                <a:latin typeface="Times New Roman" panose="02020603050405020304" pitchFamily="18" charset="0"/>
                <a:cs typeface="Times New Roman" panose="02020603050405020304" pitchFamily="18" charset="0"/>
              </a:rPr>
              <a:t>2 IR [address portion] =&gt; MAR </a:t>
            </a:r>
          </a:p>
          <a:p>
            <a:pPr marL="268288" indent="0" algn="just">
              <a:lnSpc>
                <a:spcPct val="100000"/>
              </a:lnSpc>
              <a:buNone/>
            </a:pPr>
            <a:r>
              <a:rPr lang="en-US" sz="2000" dirty="0">
                <a:latin typeface="Times New Roman" panose="02020603050405020304" pitchFamily="18" charset="0"/>
                <a:cs typeface="Times New Roman" panose="02020603050405020304" pitchFamily="18" charset="0"/>
              </a:rPr>
              <a:t>3 MAR =&gt; memory =&gt; MBR </a:t>
            </a:r>
          </a:p>
          <a:p>
            <a:pPr marL="268288" indent="0" algn="just">
              <a:lnSpc>
                <a:spcPct val="100000"/>
              </a:lnSpc>
              <a:buNone/>
            </a:pPr>
            <a:r>
              <a:rPr lang="en-US" sz="2000" dirty="0">
                <a:latin typeface="Times New Roman" panose="02020603050405020304" pitchFamily="18" charset="0"/>
                <a:cs typeface="Times New Roman" panose="02020603050405020304" pitchFamily="18" charset="0"/>
              </a:rPr>
              <a:t>4 MBR =&gt; ACC </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8</a:t>
            </a:fld>
            <a:endParaRPr lang="en-US" dirty="0"/>
          </a:p>
        </p:txBody>
      </p:sp>
    </p:spTree>
    <p:extLst>
      <p:ext uri="{BB962C8B-B14F-4D97-AF65-F5344CB8AC3E}">
        <p14:creationId xmlns:p14="http://schemas.microsoft.com/office/powerpoint/2010/main" val="2189681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1" y="376518"/>
            <a:ext cx="11403107" cy="6069106"/>
          </a:xfrm>
        </p:spPr>
        <p:txBody>
          <a:bodyPr>
            <a:noAutofit/>
          </a:bodyPr>
          <a:lstStyle/>
          <a:p>
            <a:pPr marL="0" indent="0" algn="ctr">
              <a:lnSpc>
                <a:spcPct val="120000"/>
              </a:lnSpc>
              <a:buNone/>
            </a:pPr>
            <a:r>
              <a:rPr lang="en-US" sz="3200" b="1" dirty="0">
                <a:latin typeface="Times New Roman" panose="02020603050405020304" pitchFamily="18" charset="0"/>
                <a:cs typeface="Times New Roman" panose="02020603050405020304" pitchFamily="18" charset="0"/>
              </a:rPr>
              <a:t> </a:t>
            </a:r>
          </a:p>
          <a:p>
            <a:pPr marL="0" indent="0" algn="just">
              <a:lnSpc>
                <a:spcPct val="120000"/>
              </a:lnSpc>
              <a:buNone/>
            </a:pPr>
            <a:r>
              <a:rPr lang="en-US" sz="2000" b="1" dirty="0">
                <a:latin typeface="Times New Roman" panose="02020603050405020304" pitchFamily="18" charset="0"/>
                <a:cs typeface="Times New Roman" panose="02020603050405020304" pitchFamily="18" charset="0"/>
              </a:rPr>
              <a:t>ADD ACC, memory</a:t>
            </a:r>
          </a:p>
          <a:p>
            <a:pPr algn="just">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operation adds the data stored in the ACC with data that is stored in the memory location specified in the instruction using the ALU. The operation starts off by transferring the address portion of the instruction from the IR to the MAR. The CPU then transfers the instruction located at the address stored in the MAR to the MBR via the data lines connecting the CPU to memory. This transfer from memory to CPU is coordinated by the CU. Next, the ALU adds the data stored in the ACC and the MBR. To finish the cycle, the result of the addition operation is stored in the ACC for future use.</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DCDBBEF-AA6C-4BA6-85B2-A17D7F280E38}" type="slidenum">
              <a:rPr lang="en-US" smtClean="0"/>
              <a:pPr/>
              <a:t>9</a:t>
            </a:fld>
            <a:endParaRPr lang="en-US" dirty="0"/>
          </a:p>
        </p:txBody>
      </p:sp>
      <p:pic>
        <p:nvPicPr>
          <p:cNvPr id="2" name="Picture 2">
            <a:extLst>
              <a:ext uri="{FF2B5EF4-FFF2-40B4-BE49-F238E27FC236}">
                <a16:creationId xmlns:a16="http://schemas.microsoft.com/office/drawing/2014/main" id="{43706887-1E8E-D9BB-8838-6FF3352EB57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675" t="7990" r="3470" b="4941"/>
          <a:stretch/>
        </p:blipFill>
        <p:spPr bwMode="auto">
          <a:xfrm>
            <a:off x="708213" y="3870546"/>
            <a:ext cx="4769224" cy="2610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a:extLst>
              <a:ext uri="{FF2B5EF4-FFF2-40B4-BE49-F238E27FC236}">
                <a16:creationId xmlns:a16="http://schemas.microsoft.com/office/drawing/2014/main" id="{8D797C26-72E5-C2B6-0D67-B7887A342C9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507" t="8007" r="3161" b="4398"/>
          <a:stretch/>
        </p:blipFill>
        <p:spPr bwMode="auto">
          <a:xfrm>
            <a:off x="5477437" y="3870547"/>
            <a:ext cx="5710516" cy="2575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389137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1269</TotalTime>
  <Words>1521</Words>
  <Application>Microsoft Office PowerPoint</Application>
  <PresentationFormat>Widescreen</PresentationFormat>
  <Paragraphs>125</Paragraphs>
  <Slides>13</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3" baseType="lpstr">
      <vt:lpstr>Arial</vt:lpstr>
      <vt:lpstr>Calibri</vt:lpstr>
      <vt:lpstr>Calibri Light</vt:lpstr>
      <vt:lpstr>Cambria</vt:lpstr>
      <vt:lpstr>Casper</vt:lpstr>
      <vt:lpstr>Times New Roman</vt:lpstr>
      <vt:lpstr>Wingdings</vt:lpstr>
      <vt:lpstr>1_Office Theme</vt:lpstr>
      <vt:lpstr>Contents Slide Master</vt:lpstr>
      <vt:lpstr>CorelDRAW</vt:lpstr>
      <vt:lpstr>PowerPoint Presentation</vt:lpstr>
      <vt:lpstr>Computer Organization &amp; Architecture: Course Objectives</vt:lpstr>
      <vt:lpstr>COURSE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Siddharth Kumar</cp:lastModifiedBy>
  <cp:revision>217</cp:revision>
  <dcterms:created xsi:type="dcterms:W3CDTF">2019-01-09T10:33:58Z</dcterms:created>
  <dcterms:modified xsi:type="dcterms:W3CDTF">2023-01-16T06:37:13Z</dcterms:modified>
</cp:coreProperties>
</file>