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17"/>
  </p:notesMasterIdLst>
  <p:handoutMasterIdLst>
    <p:handoutMasterId r:id="rId18"/>
  </p:handoutMasterIdLst>
  <p:sldIdLst>
    <p:sldId id="525" r:id="rId3"/>
    <p:sldId id="522" r:id="rId4"/>
    <p:sldId id="265" r:id="rId5"/>
    <p:sldId id="592" r:id="rId6"/>
    <p:sldId id="599" r:id="rId7"/>
    <p:sldId id="598" r:id="rId8"/>
    <p:sldId id="600" r:id="rId9"/>
    <p:sldId id="570" r:id="rId10"/>
    <p:sldId id="601" r:id="rId11"/>
    <p:sldId id="602" r:id="rId12"/>
    <p:sldId id="603" r:id="rId13"/>
    <p:sldId id="604" r:id="rId14"/>
    <p:sldId id="585" r:id="rId15"/>
    <p:sldId id="52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03322640"/>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16222" y="5442361"/>
            <a:ext cx="6432043" cy="155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- 9</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Instruction set architecture of a CPU: Instruction set, and Outlining instruction sets of some common CPUs</a:t>
            </a:r>
          </a:p>
        </p:txBody>
      </p:sp>
      <p:sp>
        <p:nvSpPr>
          <p:cNvPr id="26" name="TextBox 25"/>
          <p:cNvSpPr txBox="1">
            <a:spLocks noChangeArrowheads="1"/>
          </p:cNvSpPr>
          <p:nvPr/>
        </p:nvSpPr>
        <p:spPr bwMode="auto">
          <a:xfrm>
            <a:off x="455187" y="1365545"/>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62753"/>
            <a:ext cx="11403107" cy="6382871"/>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Memory-reference instruction, 12 bits of memory is used to specify an address and one bit to specify the addressing mode 'I'.</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Register - reference instruction</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Register-reference instructions are represented by the Opcode 111 with a 0 in the leftmost bit (bit 15) of the instruction.</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Note: </a:t>
            </a:r>
            <a:r>
              <a:rPr lang="en-US" sz="2000" dirty="0">
                <a:latin typeface="Times New Roman" panose="02020603050405020304" pitchFamily="18" charset="0"/>
                <a:cs typeface="Times New Roman" panose="02020603050405020304" pitchFamily="18" charset="0"/>
              </a:rPr>
              <a:t>The Operation code (Opcode) of an instruction refers to a group of bits that define arithmetic and logic operations such as add, subtract, multiply, shift, and compliment.</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Register-reference instruction specifies an operation on or a test of the AC (Accumulator) register.</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Input-Output instruction</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10</a:t>
            </a:fld>
            <a:endParaRPr lang="en-US" dirty="0"/>
          </a:p>
        </p:txBody>
      </p:sp>
      <p:pic>
        <p:nvPicPr>
          <p:cNvPr id="2050" name="Picture 2" descr="Computer Instructions">
            <a:extLst>
              <a:ext uri="{FF2B5EF4-FFF2-40B4-BE49-F238E27FC236}">
                <a16:creationId xmlns:a16="http://schemas.microsoft.com/office/drawing/2014/main" id="{6304C3F7-E397-3D63-74A5-6A854321B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331" y="2495550"/>
            <a:ext cx="4676775" cy="933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puter Instructions">
            <a:extLst>
              <a:ext uri="{FF2B5EF4-FFF2-40B4-BE49-F238E27FC236}">
                <a16:creationId xmlns:a16="http://schemas.microsoft.com/office/drawing/2014/main" id="{243F4340-C5AB-8C44-DB13-FF98B3057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1" y="6076949"/>
            <a:ext cx="5057775" cy="92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41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62753"/>
            <a:ext cx="11403107" cy="6382871"/>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Just like the Register-reference instruction, an Input-Output instruction does not need a reference to memory and is recognized by the operation code 111 with a 1 in the leftmost bit of the instruction. The remaining 12 bits are used to specify the type of the input-output operation or test performed.</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Instruction Set Completeness</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A set of instructions is said to be complete if the computer includes a sufficient number of instructions in each of the following categories:</a:t>
            </a:r>
          </a:p>
          <a:p>
            <a:pPr algn="just">
              <a:lnSpc>
                <a:spcPct val="100000"/>
              </a:lnSpc>
            </a:pPr>
            <a:r>
              <a:rPr lang="en-US" sz="2000" dirty="0">
                <a:latin typeface="Times New Roman" panose="02020603050405020304" pitchFamily="18" charset="0"/>
                <a:cs typeface="Times New Roman" panose="02020603050405020304" pitchFamily="18" charset="0"/>
              </a:rPr>
              <a:t>Arithmetic, logical and shift instructions</a:t>
            </a:r>
          </a:p>
          <a:p>
            <a:pPr algn="just">
              <a:lnSpc>
                <a:spcPct val="100000"/>
              </a:lnSpc>
            </a:pPr>
            <a:r>
              <a:rPr lang="en-US" sz="2000" dirty="0">
                <a:latin typeface="Times New Roman" panose="02020603050405020304" pitchFamily="18" charset="0"/>
                <a:cs typeface="Times New Roman" panose="02020603050405020304" pitchFamily="18" charset="0"/>
              </a:rPr>
              <a:t>A set of instructions for moving information to and from memory and processor registers.</a:t>
            </a:r>
          </a:p>
          <a:p>
            <a:pPr algn="just">
              <a:lnSpc>
                <a:spcPct val="100000"/>
              </a:lnSpc>
            </a:pPr>
            <a:r>
              <a:rPr lang="en-US" sz="2000" dirty="0">
                <a:latin typeface="Times New Roman" panose="02020603050405020304" pitchFamily="18" charset="0"/>
                <a:cs typeface="Times New Roman" panose="02020603050405020304" pitchFamily="18" charset="0"/>
              </a:rPr>
              <a:t>Instructions which controls the program together with instructions that check status conditions.</a:t>
            </a:r>
          </a:p>
          <a:p>
            <a:pPr algn="just">
              <a:lnSpc>
                <a:spcPct val="100000"/>
              </a:lnSpc>
            </a:pPr>
            <a:r>
              <a:rPr lang="en-US" sz="2000" dirty="0">
                <a:latin typeface="Times New Roman" panose="02020603050405020304" pitchFamily="18" charset="0"/>
                <a:cs typeface="Times New Roman" panose="02020603050405020304" pitchFamily="18" charset="0"/>
              </a:rPr>
              <a:t>Input and Output instructions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Arithmetic, logic and shift instructions provide computational capabilities for processing the type of data the user may wish to employ. A huge amount of binary information is stored in the memory unit, but all computations are done in processor registers. Therefore, one must possess the capability of moving information between these two units. </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11</a:t>
            </a:fld>
            <a:endParaRPr lang="en-US" dirty="0"/>
          </a:p>
        </p:txBody>
      </p:sp>
    </p:spTree>
    <p:extLst>
      <p:ext uri="{BB962C8B-B14F-4D97-AF65-F5344CB8AC3E}">
        <p14:creationId xmlns:p14="http://schemas.microsoft.com/office/powerpoint/2010/main" val="4106205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62753"/>
            <a:ext cx="11403107" cy="6382871"/>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various popular instruction sets that are used in the industry and are of theoretical importance. Each one has its own usage and advantages. Following are the instruction set architectures:</a:t>
            </a:r>
          </a:p>
          <a:p>
            <a:pPr marL="447675" indent="-179388" algn="just">
              <a:lnSpc>
                <a:spcPct val="150000"/>
              </a:lnSpc>
            </a:pPr>
            <a:r>
              <a:rPr lang="en-US" sz="2000" dirty="0">
                <a:latin typeface="Times New Roman" panose="02020603050405020304" pitchFamily="18" charset="0"/>
                <a:cs typeface="Times New Roman" panose="02020603050405020304" pitchFamily="18" charset="0"/>
              </a:rPr>
              <a:t>Reduced Instruction Set Computer (RISC)</a:t>
            </a:r>
          </a:p>
          <a:p>
            <a:pPr marL="447675" indent="-179388" algn="just">
              <a:lnSpc>
                <a:spcPct val="150000"/>
              </a:lnSpc>
            </a:pPr>
            <a:r>
              <a:rPr lang="en-US" sz="2000" dirty="0">
                <a:latin typeface="Times New Roman" panose="02020603050405020304" pitchFamily="18" charset="0"/>
                <a:cs typeface="Times New Roman" panose="02020603050405020304" pitchFamily="18" charset="0"/>
              </a:rPr>
              <a:t>Complex Instruction Set Computer (CISC)</a:t>
            </a:r>
          </a:p>
          <a:p>
            <a:pPr marL="447675" indent="-179388" algn="just">
              <a:lnSpc>
                <a:spcPct val="150000"/>
              </a:lnSpc>
            </a:pPr>
            <a:r>
              <a:rPr lang="en-US" sz="2000" dirty="0">
                <a:latin typeface="Times New Roman" panose="02020603050405020304" pitchFamily="18" charset="0"/>
                <a:cs typeface="Times New Roman" panose="02020603050405020304" pitchFamily="18" charset="0"/>
              </a:rPr>
              <a:t>Minimal instruction set computers (MISC)</a:t>
            </a:r>
          </a:p>
          <a:p>
            <a:pPr marL="447675" indent="-179388" algn="just">
              <a:lnSpc>
                <a:spcPct val="150000"/>
              </a:lnSpc>
            </a:pPr>
            <a:r>
              <a:rPr lang="en-US" sz="2000" dirty="0">
                <a:latin typeface="Times New Roman" panose="02020603050405020304" pitchFamily="18" charset="0"/>
                <a:cs typeface="Times New Roman" panose="02020603050405020304" pitchFamily="18" charset="0"/>
              </a:rPr>
              <a:t>Very long instruction word (VLIW)</a:t>
            </a:r>
          </a:p>
          <a:p>
            <a:pPr marL="447675" indent="-179388" algn="just">
              <a:lnSpc>
                <a:spcPct val="150000"/>
              </a:lnSpc>
            </a:pPr>
            <a:r>
              <a:rPr lang="en-US" sz="2000" dirty="0">
                <a:latin typeface="Times New Roman" panose="02020603050405020304" pitchFamily="18" charset="0"/>
                <a:cs typeface="Times New Roman" panose="02020603050405020304" pitchFamily="18" charset="0"/>
              </a:rPr>
              <a:t>Explicitly parallel instruction computing (EPIC)</a:t>
            </a:r>
          </a:p>
          <a:p>
            <a:pPr marL="447675" indent="-179388" algn="just">
              <a:lnSpc>
                <a:spcPct val="150000"/>
              </a:lnSpc>
            </a:pPr>
            <a:r>
              <a:rPr lang="en-US" sz="2000" dirty="0">
                <a:latin typeface="Times New Roman" panose="02020603050405020304" pitchFamily="18" charset="0"/>
                <a:cs typeface="Times New Roman" panose="02020603050405020304" pitchFamily="18" charset="0"/>
              </a:rPr>
              <a:t>One instruction set computer (OISC)</a:t>
            </a:r>
          </a:p>
          <a:p>
            <a:pPr marL="447675" indent="-179388" algn="just">
              <a:lnSpc>
                <a:spcPct val="150000"/>
              </a:lnSpc>
            </a:pPr>
            <a:r>
              <a:rPr lang="en-US" sz="2000" dirty="0">
                <a:latin typeface="Times New Roman" panose="02020603050405020304" pitchFamily="18" charset="0"/>
                <a:cs typeface="Times New Roman" panose="02020603050405020304" pitchFamily="18" charset="0"/>
              </a:rPr>
              <a:t>Zero instruction set computer (ZISC)</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12</a:t>
            </a:fld>
            <a:endParaRPr lang="en-US" dirty="0"/>
          </a:p>
        </p:txBody>
      </p:sp>
    </p:spTree>
    <p:extLst>
      <p:ext uri="{BB962C8B-B14F-4D97-AF65-F5344CB8AC3E}">
        <p14:creationId xmlns:p14="http://schemas.microsoft.com/office/powerpoint/2010/main" val="3010328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09" y="1111623"/>
            <a:ext cx="11349317" cy="5378823"/>
          </a:xfrm>
        </p:spPr>
        <p:txBody>
          <a:bodyPr>
            <a:noAutofit/>
          </a:bodyPr>
          <a:lstStyle/>
          <a:p>
            <a:pPr marL="0" indent="0" algn="just">
              <a:lnSpc>
                <a:spcPct val="120000"/>
              </a:lnSpc>
              <a:buNone/>
            </a:pPr>
            <a:r>
              <a:rPr lang="en-IN" sz="3200" b="1" dirty="0">
                <a:latin typeface="Times New Roman" pitchFamily="18" charset="0"/>
                <a:cs typeface="Times New Roman" pitchFamily="18" charset="0"/>
              </a:rPr>
              <a:t>Summary</a:t>
            </a:r>
            <a:endParaRPr lang="en-US" sz="3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an Instruction Cycle.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Architecture of an Instruction Cycle.</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IN" sz="3200" b="1" dirty="0">
                <a:latin typeface="Times New Roman" pitchFamily="18" charset="0"/>
                <a:cs typeface="Times New Roman" pitchFamily="18" charset="0"/>
              </a:rPr>
              <a:t>Assessment Questions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Q1. What are types of Instruction Cycles?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Q2. What is Instruction Cycle?</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5144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Organization &amp; Architecture: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34069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p>
          <a:p>
            <a:pPr lvl="0"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The purpose of the course is to introduce principles of computer organization and the basic architectural concepts.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It begins with basic organization, design, and programming of a simple digital computer and introduces simple register transfer language to specify various computer operations.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Topics include computer arithmetic, instruction set design, microprogrammed control unit, pipelining and vector processing, memory organization and I/O systems, and multiprocessors.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 familiarize Students with the detailed Architectures of a Central Processing Unit.</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Learn the different types of serial communication techniques.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55E2FE-46B0-12E1-A9C2-7E842F64107F}"/>
              </a:ext>
            </a:extLst>
          </p:cNvPr>
          <p:cNvGraphicFramePr>
            <a:graphicFrameLocks noGrp="1"/>
          </p:cNvGraphicFramePr>
          <p:nvPr>
            <p:extLst>
              <p:ext uri="{D42A27DB-BD31-4B8C-83A1-F6EECF244321}">
                <p14:modId xmlns:p14="http://schemas.microsoft.com/office/powerpoint/2010/main" val="1903080553"/>
              </p:ext>
            </p:extLst>
          </p:nvPr>
        </p:nvGraphicFramePr>
        <p:xfrm>
          <a:off x="393700" y="1725805"/>
          <a:ext cx="11441985" cy="4595523"/>
        </p:xfrm>
        <a:graphic>
          <a:graphicData uri="http://schemas.openxmlformats.org/drawingml/2006/table">
            <a:tbl>
              <a:tblPr>
                <a:tableStyleId>{3C2FFA5D-87B4-456A-9821-1D502468CF0F}</a:tableStyleId>
              </a:tblPr>
              <a:tblGrid>
                <a:gridCol w="582270">
                  <a:extLst>
                    <a:ext uri="{9D8B030D-6E8A-4147-A177-3AD203B41FA5}">
                      <a16:colId xmlns:a16="http://schemas.microsoft.com/office/drawing/2014/main" val="663356417"/>
                    </a:ext>
                  </a:extLst>
                </a:gridCol>
                <a:gridCol w="10859715">
                  <a:extLst>
                    <a:ext uri="{9D8B030D-6E8A-4147-A177-3AD203B41FA5}">
                      <a16:colId xmlns:a16="http://schemas.microsoft.com/office/drawing/2014/main" val="784375743"/>
                    </a:ext>
                  </a:extLst>
                </a:gridCol>
              </a:tblGrid>
              <a:tr h="725904">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86850652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Analysis of the design of arithmetic &amp; logic unit and understanding of the fixed point and floating-point arithmetic operations.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37931539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a:effectLst/>
                          <a:latin typeface="Times New Roman" panose="02020603050405020304" pitchFamily="18" charset="0"/>
                          <a:cs typeface="Times New Roman" panose="02020603050405020304" pitchFamily="18" charset="0"/>
                        </a:rPr>
                        <a:t>Relate cost performance and design trade-offs in designing and constructing a computer processor which includes memory.</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45006100"/>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CO4</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597029053"/>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CO5</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Implementation of control unit techniques and the concept of Pipelining.</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51196030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1"/>
            <a:ext cx="11403107" cy="6311153"/>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What is an Instruction Set Architecture?</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Instruction Set Architecture (ISA) is part of the abstract model of a computer that defines how the CPU is controlled by the software.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ISA acts as an interface between the hardware and the software, specifying both what the processor is capable of doing as well as how it gets done.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ISA provides the only way through which a user is able to interact with the hardware. It can be viewed as a programmer’s manual because it’s the portion of the machine that’s visible to the assembly language programmer, the compiler writer, and the application programmer.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ISA defines the supported data types, the registers, how the hardware manages main memory, key features (such as virtual memory), which instructions a microprocessor can execute, and the input/output model of multiple ISA implementations.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ISA can be extended by adding instructions or other capabilities, or by adding support for larger addresses and data values.</a:t>
            </a:r>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123145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 </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Why the ISA Is Important?</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Understanding what the instruction set can do and how the compiler makes use of those instructions can help developers write more efficient code. It can also help them understand the output of the compiler which can be useful for debugging. Arm is opening its instruction set architecture for Cortex M cores. By allowing licensees to build their own custom instructions, developers are able to accelerate specialized workloads. The Arm ISA family allows developers to write software and firmware that conforms to the Arm specifications, secure in the knowledge that any Arm-based processor will execute it in the same way.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instruction is a set of codes that the computer processor can understand. The code is usually in 1s and 0s, or machine language. It contains instructions or tasks that control the movement of bits and bytes within the processor. Example of some instruction sets −</a:t>
            </a:r>
          </a:p>
          <a:p>
            <a:pPr marL="538163" algn="just">
              <a:lnSpc>
                <a:spcPct val="120000"/>
              </a:lnSpc>
            </a:pPr>
            <a:r>
              <a:rPr lang="en-US" sz="2000" dirty="0">
                <a:latin typeface="Times New Roman" panose="02020603050405020304" pitchFamily="18" charset="0"/>
                <a:cs typeface="Times New Roman" panose="02020603050405020304" pitchFamily="18" charset="0"/>
              </a:rPr>
              <a:t>ADD − Add two numbers together.</a:t>
            </a:r>
          </a:p>
          <a:p>
            <a:pPr marL="538163" algn="just">
              <a:lnSpc>
                <a:spcPct val="120000"/>
              </a:lnSpc>
            </a:pPr>
            <a:r>
              <a:rPr lang="en-US" sz="2000" dirty="0">
                <a:latin typeface="Times New Roman" panose="02020603050405020304" pitchFamily="18" charset="0"/>
                <a:cs typeface="Times New Roman" panose="02020603050405020304" pitchFamily="18" charset="0"/>
              </a:rPr>
              <a:t>JUMP − Jump to designated RAM address.</a:t>
            </a:r>
          </a:p>
          <a:p>
            <a:pPr marL="538163" algn="just">
              <a:lnSpc>
                <a:spcPct val="120000"/>
              </a:lnSpc>
            </a:pPr>
            <a:r>
              <a:rPr lang="en-US" sz="2000" dirty="0">
                <a:latin typeface="Times New Roman" panose="02020603050405020304" pitchFamily="18" charset="0"/>
                <a:cs typeface="Times New Roman" panose="02020603050405020304" pitchFamily="18" charset="0"/>
              </a:rPr>
              <a:t>LOAD − Load information from RAM to the CPU.</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dirty="0"/>
          </a:p>
        </p:txBody>
      </p:sp>
    </p:spTree>
    <p:extLst>
      <p:ext uri="{BB962C8B-B14F-4D97-AF65-F5344CB8AC3E}">
        <p14:creationId xmlns:p14="http://schemas.microsoft.com/office/powerpoint/2010/main" val="210330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Types of Instruction Set</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Generally, there are two types of instruction set used in computers.</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Reduced Instruction set Computer (RISC)</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number of computer designers recommended that computers use fewer instructions with simple constructs so that they can be executed much faster within the CPU without having to use memory as often. This type of computer is called a Reduced Instruction Set Computer.</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concept of RISC involves an attempt to reduce execution time by simplifying the instruction set of computers.</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Characteristics of RISC</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characteristics of RISC are as follows −</a:t>
            </a:r>
          </a:p>
          <a:p>
            <a:pPr marL="447675" algn="just">
              <a:lnSpc>
                <a:spcPct val="120000"/>
              </a:lnSpc>
            </a:pPr>
            <a:r>
              <a:rPr lang="en-US" sz="2000" dirty="0">
                <a:latin typeface="Times New Roman" panose="02020603050405020304" pitchFamily="18" charset="0"/>
                <a:cs typeface="Times New Roman" panose="02020603050405020304" pitchFamily="18" charset="0"/>
              </a:rPr>
              <a:t>Relatively few instructions.</a:t>
            </a:r>
          </a:p>
          <a:p>
            <a:pPr marL="447675" algn="just">
              <a:lnSpc>
                <a:spcPct val="120000"/>
              </a:lnSpc>
            </a:pPr>
            <a:r>
              <a:rPr lang="en-US" sz="2000" dirty="0">
                <a:latin typeface="Times New Roman" panose="02020603050405020304" pitchFamily="18" charset="0"/>
                <a:cs typeface="Times New Roman" panose="02020603050405020304" pitchFamily="18" charset="0"/>
              </a:rPr>
              <a:t>Relatively few addressing modes.</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val="245069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447675" algn="just">
              <a:lnSpc>
                <a:spcPct val="120000"/>
              </a:lnSpc>
            </a:pPr>
            <a:r>
              <a:rPr lang="en-US" sz="2000" dirty="0">
                <a:latin typeface="Times New Roman" panose="02020603050405020304" pitchFamily="18" charset="0"/>
                <a:cs typeface="Times New Roman" panose="02020603050405020304" pitchFamily="18" charset="0"/>
              </a:rPr>
              <a:t>Memory access limited to load and store instructions.</a:t>
            </a:r>
          </a:p>
          <a:p>
            <a:pPr marL="447675" algn="just">
              <a:lnSpc>
                <a:spcPct val="120000"/>
              </a:lnSpc>
            </a:pPr>
            <a:r>
              <a:rPr lang="en-US" sz="2000" dirty="0">
                <a:latin typeface="Times New Roman" panose="02020603050405020304" pitchFamily="18" charset="0"/>
                <a:cs typeface="Times New Roman" panose="02020603050405020304" pitchFamily="18" charset="0"/>
              </a:rPr>
              <a:t>All operations done within the register of the CPU.</a:t>
            </a:r>
          </a:p>
          <a:p>
            <a:pPr marL="447675" algn="just">
              <a:lnSpc>
                <a:spcPct val="120000"/>
              </a:lnSpc>
            </a:pPr>
            <a:r>
              <a:rPr lang="en-US" sz="2000" dirty="0">
                <a:latin typeface="Times New Roman" panose="02020603050405020304" pitchFamily="18" charset="0"/>
                <a:cs typeface="Times New Roman" panose="02020603050405020304" pitchFamily="18" charset="0"/>
              </a:rPr>
              <a:t>Single-cycle instruction execution.</a:t>
            </a:r>
          </a:p>
          <a:p>
            <a:pPr marL="447675" algn="just">
              <a:lnSpc>
                <a:spcPct val="120000"/>
              </a:lnSpc>
            </a:pPr>
            <a:r>
              <a:rPr lang="en-US" sz="2000" dirty="0">
                <a:latin typeface="Times New Roman" panose="02020603050405020304" pitchFamily="18" charset="0"/>
                <a:cs typeface="Times New Roman" panose="02020603050405020304" pitchFamily="18" charset="0"/>
              </a:rPr>
              <a:t>Fixed length, easily decoded instruction format.</a:t>
            </a:r>
          </a:p>
          <a:p>
            <a:pPr marL="447675" algn="just">
              <a:lnSpc>
                <a:spcPct val="120000"/>
              </a:lnSpc>
            </a:pPr>
            <a:r>
              <a:rPr lang="en-US" sz="2000" dirty="0">
                <a:latin typeface="Times New Roman" panose="02020603050405020304" pitchFamily="18" charset="0"/>
                <a:cs typeface="Times New Roman" panose="02020603050405020304" pitchFamily="18" charset="0"/>
              </a:rPr>
              <a:t>Hardwired rather than micro programmed control.</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Complex Instruction Set Computer (CISC)</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CISC is a computer where a single instruction can perform numerous low-level operations like a load from memory and a store from memory, etc. The CISC attempts to minimize the number of instructions per program but at the cost of an increase in the number of cycles per instruction. The design of an instruction set for a computer must take into consideration not only machine language constructs but also the requirements imposed on the use of high level programming languages. The goal of CISC is to attempt to provide a single machine instruction for each statement that is written in a high level language.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dirty="0"/>
          </a:p>
        </p:txBody>
      </p:sp>
    </p:spTree>
    <p:extLst>
      <p:ext uri="{BB962C8B-B14F-4D97-AF65-F5344CB8AC3E}">
        <p14:creationId xmlns:p14="http://schemas.microsoft.com/office/powerpoint/2010/main" val="275299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62753"/>
            <a:ext cx="11403107" cy="6382871"/>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Characteristics of CISC</a:t>
            </a: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characteristics of CISC are as follows −</a:t>
            </a:r>
          </a:p>
          <a:p>
            <a:pPr marL="447675" indent="-179388" algn="just">
              <a:lnSpc>
                <a:spcPct val="120000"/>
              </a:lnSpc>
            </a:pPr>
            <a:r>
              <a:rPr lang="en-US" sz="2000" dirty="0">
                <a:latin typeface="Times New Roman" panose="02020603050405020304" pitchFamily="18" charset="0"/>
                <a:cs typeface="Times New Roman" panose="02020603050405020304" pitchFamily="18" charset="0"/>
              </a:rPr>
              <a:t>A large number of instructions typically from 100 to 250 instructions.</a:t>
            </a:r>
          </a:p>
          <a:p>
            <a:pPr marL="447675" indent="-179388" algn="just">
              <a:lnSpc>
                <a:spcPct val="120000"/>
              </a:lnSpc>
            </a:pPr>
            <a:r>
              <a:rPr lang="en-US" sz="2000" dirty="0">
                <a:latin typeface="Times New Roman" panose="02020603050405020304" pitchFamily="18" charset="0"/>
                <a:cs typeface="Times New Roman" panose="02020603050405020304" pitchFamily="18" charset="0"/>
              </a:rPr>
              <a:t>Some instructions that perform specialized tasks and are used infrequently.</a:t>
            </a:r>
          </a:p>
          <a:p>
            <a:pPr marL="447675" indent="-179388" algn="just">
              <a:lnSpc>
                <a:spcPct val="120000"/>
              </a:lnSpc>
            </a:pPr>
            <a:r>
              <a:rPr lang="en-US" sz="2000" dirty="0">
                <a:latin typeface="Times New Roman" panose="02020603050405020304" pitchFamily="18" charset="0"/>
                <a:cs typeface="Times New Roman" panose="02020603050405020304" pitchFamily="18" charset="0"/>
              </a:rPr>
              <a:t>A large variety of addressing modes- typically from 5 to 20 different modes.</a:t>
            </a:r>
          </a:p>
          <a:p>
            <a:pPr marL="447675" indent="-179388" algn="just">
              <a:lnSpc>
                <a:spcPct val="120000"/>
              </a:lnSpc>
            </a:pPr>
            <a:r>
              <a:rPr lang="en-US" sz="2000" dirty="0">
                <a:latin typeface="Times New Roman" panose="02020603050405020304" pitchFamily="18" charset="0"/>
                <a:cs typeface="Times New Roman" panose="02020603050405020304" pitchFamily="18" charset="0"/>
              </a:rPr>
              <a:t>Variable length instruction formats.</a:t>
            </a:r>
          </a:p>
          <a:p>
            <a:pPr marL="447675" indent="-179388" algn="just">
              <a:lnSpc>
                <a:spcPct val="120000"/>
              </a:lnSpc>
            </a:pPr>
            <a:r>
              <a:rPr lang="en-US" sz="2000" dirty="0">
                <a:latin typeface="Times New Roman" panose="02020603050405020304" pitchFamily="18" charset="0"/>
                <a:cs typeface="Times New Roman" panose="02020603050405020304" pitchFamily="18" charset="0"/>
              </a:rPr>
              <a:t>Instructions that manipulate operands in memory.</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Example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performing an ADD operation, CISC will execute a single ADD command which will execute all the required load and store operations.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RISC will execute each operation for loading data from memory, adding values and storing data back to memory using different low-level instructions.</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dirty="0"/>
          </a:p>
        </p:txBody>
      </p:sp>
    </p:spTree>
    <p:extLst>
      <p:ext uri="{BB962C8B-B14F-4D97-AF65-F5344CB8AC3E}">
        <p14:creationId xmlns:p14="http://schemas.microsoft.com/office/powerpoint/2010/main" val="277290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62753"/>
            <a:ext cx="11403107" cy="6382871"/>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Computer instructions are a set of machine language instructions that a particular processor understands and executes. A computer performs tasks on the basis of the instruction provided. An instruction comprises of groups called fields. These fields include:</a:t>
            </a:r>
          </a:p>
          <a:p>
            <a:pPr marL="447675" algn="just">
              <a:lnSpc>
                <a:spcPct val="120000"/>
              </a:lnSpc>
            </a:pPr>
            <a:r>
              <a:rPr lang="en-US" sz="2000" dirty="0">
                <a:latin typeface="Times New Roman" panose="02020603050405020304" pitchFamily="18" charset="0"/>
                <a:cs typeface="Times New Roman" panose="02020603050405020304" pitchFamily="18" charset="0"/>
              </a:rPr>
              <a:t>The Operation code (Opcode) field which specifies the operation to be performed.</a:t>
            </a:r>
          </a:p>
          <a:p>
            <a:pPr marL="447675" algn="just">
              <a:lnSpc>
                <a:spcPct val="120000"/>
              </a:lnSpc>
            </a:pPr>
            <a:r>
              <a:rPr lang="en-US" sz="2000" dirty="0">
                <a:latin typeface="Times New Roman" panose="02020603050405020304" pitchFamily="18" charset="0"/>
                <a:cs typeface="Times New Roman" panose="02020603050405020304" pitchFamily="18" charset="0"/>
              </a:rPr>
              <a:t>The Address field which contains the location of the operand, i.e., register or memory location.</a:t>
            </a:r>
          </a:p>
          <a:p>
            <a:pPr marL="447675" algn="just">
              <a:lnSpc>
                <a:spcPct val="120000"/>
              </a:lnSpc>
            </a:pPr>
            <a:r>
              <a:rPr lang="en-US" sz="2000" dirty="0">
                <a:latin typeface="Times New Roman" panose="02020603050405020304" pitchFamily="18" charset="0"/>
                <a:cs typeface="Times New Roman" panose="02020603050405020304" pitchFamily="18" charset="0"/>
              </a:rPr>
              <a:t>The Mode field which specifies how the operand will be located.</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basic computer has three instruction code formats which are:</a:t>
            </a:r>
          </a:p>
          <a:p>
            <a:pPr marL="627063" indent="-268288"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Memory - reference instruction</a:t>
            </a:r>
          </a:p>
          <a:p>
            <a:pPr marL="627063" indent="-268288"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Register - reference instruction</a:t>
            </a:r>
          </a:p>
          <a:p>
            <a:pPr marL="627063" indent="-268288"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Input-Output instruction</a:t>
            </a:r>
          </a:p>
        </p:txBody>
      </p:sp>
      <p:sp>
        <p:nvSpPr>
          <p:cNvPr id="5" name="Slide Number Placeholder 4"/>
          <p:cNvSpPr>
            <a:spLocks noGrp="1"/>
          </p:cNvSpPr>
          <p:nvPr>
            <p:ph type="sldNum" sz="quarter" idx="12"/>
          </p:nvPr>
        </p:nvSpPr>
        <p:spPr/>
        <p:txBody>
          <a:bodyPr/>
          <a:lstStyle/>
          <a:p>
            <a:fld id="{BDCDBBEF-AA6C-4BA6-85B2-A17D7F280E38}" type="slidenum">
              <a:rPr lang="en-US" smtClean="0"/>
              <a:pPr/>
              <a:t>9</a:t>
            </a:fld>
            <a:endParaRPr lang="en-US" dirty="0"/>
          </a:p>
        </p:txBody>
      </p:sp>
      <p:pic>
        <p:nvPicPr>
          <p:cNvPr id="1026" name="Picture 2" descr="Computer Instructions">
            <a:extLst>
              <a:ext uri="{FF2B5EF4-FFF2-40B4-BE49-F238E27FC236}">
                <a16:creationId xmlns:a16="http://schemas.microsoft.com/office/drawing/2014/main" id="{ACA958CD-9A8D-B641-BBD5-8E918929C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18" y="3882605"/>
            <a:ext cx="6394764" cy="558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80601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1436</TotalTime>
  <Words>1557</Words>
  <Application>Microsoft Office PowerPoint</Application>
  <PresentationFormat>Widescreen</PresentationFormat>
  <Paragraphs>140</Paragraphs>
  <Slides>14</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4" baseType="lpstr">
      <vt:lpstr>Arial</vt:lpstr>
      <vt:lpstr>Calibri</vt:lpstr>
      <vt:lpstr>Calibri Light</vt:lpstr>
      <vt:lpstr>Cambria</vt:lpstr>
      <vt:lpstr>Casper</vt:lpstr>
      <vt:lpstr>Times New Roman</vt:lpstr>
      <vt:lpstr>Wingdings</vt:lpstr>
      <vt:lpstr>1_Office Theme</vt:lpstr>
      <vt:lpstr>Contents Slide Master</vt:lpstr>
      <vt:lpstr>CorelDRAW</vt:lpstr>
      <vt:lpstr>PowerPoint Presentation</vt:lpstr>
      <vt:lpstr>Computer Organization &amp; Architecture: Course Objectives</vt:lpstr>
      <vt:lpstr>COURSE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240</cp:revision>
  <dcterms:created xsi:type="dcterms:W3CDTF">2019-01-09T10:33:58Z</dcterms:created>
  <dcterms:modified xsi:type="dcterms:W3CDTF">2023-01-26T12:05:53Z</dcterms:modified>
</cp:coreProperties>
</file>