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 id="2147483686" r:id="rId2"/>
  </p:sldMasterIdLst>
  <p:notesMasterIdLst>
    <p:notesMasterId r:id="rId29"/>
  </p:notesMasterIdLst>
  <p:handoutMasterIdLst>
    <p:handoutMasterId r:id="rId30"/>
  </p:handoutMasterIdLst>
  <p:sldIdLst>
    <p:sldId id="525" r:id="rId3"/>
    <p:sldId id="522" r:id="rId4"/>
    <p:sldId id="265" r:id="rId5"/>
    <p:sldId id="592" r:id="rId6"/>
    <p:sldId id="599" r:id="rId7"/>
    <p:sldId id="598" r:id="rId8"/>
    <p:sldId id="570" r:id="rId9"/>
    <p:sldId id="600" r:id="rId10"/>
    <p:sldId id="601" r:id="rId11"/>
    <p:sldId id="602" r:id="rId12"/>
    <p:sldId id="603" r:id="rId13"/>
    <p:sldId id="604" r:id="rId14"/>
    <p:sldId id="605" r:id="rId15"/>
    <p:sldId id="606" r:id="rId16"/>
    <p:sldId id="607" r:id="rId17"/>
    <p:sldId id="608" r:id="rId18"/>
    <p:sldId id="609" r:id="rId19"/>
    <p:sldId id="610" r:id="rId20"/>
    <p:sldId id="611" r:id="rId21"/>
    <p:sldId id="612" r:id="rId22"/>
    <p:sldId id="613" r:id="rId23"/>
    <p:sldId id="615" r:id="rId24"/>
    <p:sldId id="614" r:id="rId25"/>
    <p:sldId id="616" r:id="rId26"/>
    <p:sldId id="585" r:id="rId27"/>
    <p:sldId id="52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71" d="100"/>
          <a:sy n="71" d="100"/>
        </p:scale>
        <p:origin x="392"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1/23/2023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By: Pramod Vishwakarma (E9758)</a:t>
            </a: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3903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By: Pramod Vishwakarma (E9758)</a:t>
            </a:r>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By: Pramod Vishwakarma (E9758)</a:t>
            </a:r>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By: Pramod Vishwakarma (E9758)</a:t>
            </a:r>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By: Pramod Vishwakarma (E9758)</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705"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303322640"/>
              </p:ext>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19"/>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25771"/>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309627" y="5505662"/>
            <a:ext cx="6432043"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IN" sz="2400" b="1" dirty="0">
                <a:solidFill>
                  <a:prstClr val="black">
                    <a:lumMod val="85000"/>
                    <a:lumOff val="15000"/>
                  </a:prstClr>
                </a:solidFill>
                <a:latin typeface="Times New Roman" panose="02020603050405020304" pitchFamily="18" charset="0"/>
                <a:cs typeface="Times New Roman" panose="02020603050405020304" pitchFamily="18" charset="0"/>
              </a:rPr>
              <a:t>Lecture – 22</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2400" b="1" dirty="0">
                <a:latin typeface="Times New Roman" panose="02020603050405020304" pitchFamily="18" charset="0"/>
                <a:cs typeface="Times New Roman" panose="02020603050405020304" pitchFamily="18" charset="0"/>
              </a:rPr>
              <a:t>Memory System Design: Memory Organization</a:t>
            </a:r>
          </a:p>
        </p:txBody>
      </p:sp>
      <p:sp>
        <p:nvSpPr>
          <p:cNvPr id="26" name="TextBox 25"/>
          <p:cNvSpPr txBox="1">
            <a:spLocks noChangeArrowheads="1"/>
          </p:cNvSpPr>
          <p:nvPr/>
        </p:nvSpPr>
        <p:spPr bwMode="auto">
          <a:xfrm>
            <a:off x="455187" y="1365545"/>
            <a:ext cx="11103427" cy="339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4800" b="1" dirty="0">
                <a:latin typeface="Cambria" panose="02040503050406030204" pitchFamily="18" charset="0"/>
              </a:rPr>
              <a:t>APEX INSTITUTE OF TECHNOLOGY</a:t>
            </a:r>
            <a:endParaRPr lang="en-US" sz="4800" dirty="0">
              <a:latin typeface="Cambria" panose="02040503050406030204" pitchFamily="18" charset="0"/>
            </a:endParaRPr>
          </a:p>
          <a:p>
            <a:pPr algn="ctr"/>
            <a:r>
              <a:rPr lang="en-IN" sz="3200" b="1" dirty="0">
                <a:latin typeface="Cambria" panose="02040503050406030204" pitchFamily="18" charset="0"/>
              </a:rPr>
              <a:t>DEPARTMENT OF COMPUTER SCIENCE &amp; ENGINEERING</a:t>
            </a:r>
            <a:endParaRPr lang="en-US" sz="3200" b="1" dirty="0">
              <a:latin typeface="Cambria" panose="02040503050406030204" pitchFamily="18" charset="0"/>
            </a:endParaRPr>
          </a:p>
          <a:p>
            <a:pPr algn="ctr" defTabSz="622300">
              <a:lnSpc>
                <a:spcPct val="90000"/>
              </a:lnSpc>
              <a:spcBef>
                <a:spcPct val="0"/>
              </a:spcBef>
              <a:spcAft>
                <a:spcPct val="35000"/>
              </a:spcAft>
            </a:pPr>
            <a:endParaRPr lang="en-US" altLang="en-US" sz="3200" b="1" dirty="0">
              <a:latin typeface="Cambria" panose="02040503050406030204" pitchFamily="18" charset="0"/>
              <a:ea typeface="Calibri" charset="0"/>
              <a:cs typeface="Times New Roman"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Cambria" panose="02040503050406030204" pitchFamily="18" charset="0"/>
                <a:cs typeface="Times New Roman" panose="02020603050405020304" pitchFamily="18" charset="0"/>
              </a:rPr>
              <a:t>Computer Organization &amp; Architecture  (21CSH-281)</a:t>
            </a:r>
          </a:p>
          <a:p>
            <a:pPr algn="ctr" defTabSz="622300">
              <a:lnSpc>
                <a:spcPct val="90000"/>
              </a:lnSpc>
              <a:spcBef>
                <a:spcPct val="0"/>
              </a:spcBef>
              <a:spcAft>
                <a:spcPct val="35000"/>
              </a:spcAft>
            </a:pPr>
            <a:r>
              <a:rPr lang="en-US" sz="3200" b="1" dirty="0">
                <a:solidFill>
                  <a:prstClr val="black">
                    <a:lumMod val="85000"/>
                    <a:lumOff val="15000"/>
                  </a:prstClr>
                </a:solidFill>
                <a:latin typeface="Cambria" panose="02040503050406030204" pitchFamily="18" charset="0"/>
                <a:cs typeface="Times New Roman" panose="02020603050405020304" pitchFamily="18" charset="0"/>
              </a:rPr>
              <a:t>Faculty:</a:t>
            </a:r>
            <a:r>
              <a:rPr lang="en-US" sz="3200" dirty="0">
                <a:solidFill>
                  <a:prstClr val="black">
                    <a:lumMod val="85000"/>
                    <a:lumOff val="15000"/>
                  </a:prstClr>
                </a:solidFill>
                <a:latin typeface="Cambria" panose="02040503050406030204" pitchFamily="18" charset="0"/>
                <a:cs typeface="Times New Roman" panose="02020603050405020304" pitchFamily="18" charset="0"/>
              </a:rPr>
              <a:t> Siddharth Kumar (E12853)</a:t>
            </a:r>
          </a:p>
          <a:p>
            <a:pPr lvl="0" algn="ctr" defTabSz="622300">
              <a:lnSpc>
                <a:spcPct val="90000"/>
              </a:lnSpc>
              <a:spcBef>
                <a:spcPct val="0"/>
              </a:spcBef>
              <a:spcAft>
                <a:spcPct val="35000"/>
              </a:spcAft>
            </a:pPr>
            <a:endParaRPr lang="en-US" sz="1600" dirty="0">
              <a:latin typeface="Cambria" panose="020405030504060302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Tree>
    <p:extLst>
      <p:ext uri="{BB962C8B-B14F-4D97-AF65-F5344CB8AC3E}">
        <p14:creationId xmlns:p14="http://schemas.microsoft.com/office/powerpoint/2010/main" val="2366570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36525"/>
            <a:ext cx="11403107" cy="6309099"/>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Random Access Memory (RAM): </a:t>
            </a:r>
            <a:r>
              <a:rPr lang="en-US" sz="2000" dirty="0">
                <a:latin typeface="Times New Roman" panose="02020603050405020304" pitchFamily="18" charset="0"/>
                <a:cs typeface="Times New Roman" panose="02020603050405020304" pitchFamily="18" charset="0"/>
              </a:rPr>
              <a:t>It is one of the faster types of main memory accessed directly by the CPU. It is the hardware in a computer device to temporarily store data, programs or program results. It is used to read/write data in memory until the machine is working. It is volatile, which means if a power failure occurs or the computer is turned off, the information stored in RAM will be lost. All data stored in computer memory can be read or accessed randomly at any time.</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 are two types of RAM:</a:t>
            </a:r>
          </a:p>
          <a:p>
            <a:pPr marL="538163" algn="just">
              <a:lnSpc>
                <a:spcPct val="120000"/>
              </a:lnSpc>
            </a:pPr>
            <a:r>
              <a:rPr lang="en-US" sz="2000" dirty="0">
                <a:latin typeface="Times New Roman" panose="02020603050405020304" pitchFamily="18" charset="0"/>
                <a:cs typeface="Times New Roman" panose="02020603050405020304" pitchFamily="18" charset="0"/>
              </a:rPr>
              <a:t>DRAM (Dynamic Random-Access Memory)</a:t>
            </a:r>
          </a:p>
          <a:p>
            <a:pPr marL="538163" algn="just">
              <a:lnSpc>
                <a:spcPct val="120000"/>
              </a:lnSpc>
            </a:pPr>
            <a:r>
              <a:rPr lang="en-US" sz="2000" dirty="0">
                <a:latin typeface="Times New Roman" panose="02020603050405020304" pitchFamily="18" charset="0"/>
                <a:cs typeface="Times New Roman" panose="02020603050405020304" pitchFamily="18" charset="0"/>
              </a:rPr>
              <a:t>SRAM (Static Random-Access Memory)</a:t>
            </a:r>
          </a:p>
        </p:txBody>
      </p:sp>
      <p:sp>
        <p:nvSpPr>
          <p:cNvPr id="5" name="Slide Number Placeholder 4"/>
          <p:cNvSpPr>
            <a:spLocks noGrp="1"/>
          </p:cNvSpPr>
          <p:nvPr>
            <p:ph type="sldNum" sz="quarter" idx="12"/>
          </p:nvPr>
        </p:nvSpPr>
        <p:spPr/>
        <p:txBody>
          <a:bodyPr/>
          <a:lstStyle/>
          <a:p>
            <a:fld id="{BDCDBBEF-AA6C-4BA6-85B2-A17D7F280E38}" type="slidenum">
              <a:rPr lang="en-US" smtClean="0"/>
              <a:pPr/>
              <a:t>10</a:t>
            </a:fld>
            <a:endParaRPr lang="en-US" dirty="0"/>
          </a:p>
        </p:txBody>
      </p:sp>
      <p:pic>
        <p:nvPicPr>
          <p:cNvPr id="4" name="Picture 3">
            <a:extLst>
              <a:ext uri="{FF2B5EF4-FFF2-40B4-BE49-F238E27FC236}">
                <a16:creationId xmlns:a16="http://schemas.microsoft.com/office/drawing/2014/main" id="{E6C82CB8-AB59-F348-3637-589152527252}"/>
              </a:ext>
            </a:extLst>
          </p:cNvPr>
          <p:cNvPicPr>
            <a:picLocks noChangeAspect="1"/>
          </p:cNvPicPr>
          <p:nvPr/>
        </p:nvPicPr>
        <p:blipFill>
          <a:blip r:embed="rId2"/>
          <a:stretch>
            <a:fillRect/>
          </a:stretch>
        </p:blipFill>
        <p:spPr>
          <a:xfrm>
            <a:off x="6355109" y="3040643"/>
            <a:ext cx="5433480" cy="3282115"/>
          </a:xfrm>
          <a:prstGeom prst="rect">
            <a:avLst/>
          </a:prstGeom>
        </p:spPr>
      </p:pic>
    </p:spTree>
    <p:extLst>
      <p:ext uri="{BB962C8B-B14F-4D97-AF65-F5344CB8AC3E}">
        <p14:creationId xmlns:p14="http://schemas.microsoft.com/office/powerpoint/2010/main" val="3075755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36525"/>
            <a:ext cx="11403107" cy="6309099"/>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DRAM: </a:t>
            </a:r>
            <a:r>
              <a:rPr lang="en-US" sz="2000" dirty="0">
                <a:latin typeface="Times New Roman" panose="02020603050405020304" pitchFamily="18" charset="0"/>
                <a:cs typeface="Times New Roman" panose="02020603050405020304" pitchFamily="18" charset="0"/>
              </a:rPr>
              <a:t>DRAM (Dynamic Random-Access Memory) is a type of RAM that is used for the dynamic storage of data in RAM. In DRAM, each cell carries one-bit information. The cell is made up of two parts: a capacitor and a transistor. The size of the capacitor and the transistor is so small, requiring millions of them to store on a single chip. Hence, a DRAM chip can hold more data than an SRAM chip of the same size. However, the capacitor needs to be continuously refreshed to retain information because DRAM is volatile. If the power is switched off, the data store in memory is lost.</a:t>
            </a: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Characteristics of DRAM</a:t>
            </a:r>
          </a:p>
          <a:p>
            <a:pPr marL="538163" algn="just">
              <a:lnSpc>
                <a:spcPct val="120000"/>
              </a:lnSpc>
            </a:pPr>
            <a:r>
              <a:rPr lang="en-US" sz="2000" dirty="0">
                <a:latin typeface="Times New Roman" panose="02020603050405020304" pitchFamily="18" charset="0"/>
                <a:cs typeface="Times New Roman" panose="02020603050405020304" pitchFamily="18" charset="0"/>
              </a:rPr>
              <a:t>It requires continuously refreshed to retain the data.</a:t>
            </a:r>
          </a:p>
          <a:p>
            <a:pPr marL="538163" algn="just">
              <a:lnSpc>
                <a:spcPct val="120000"/>
              </a:lnSpc>
            </a:pPr>
            <a:r>
              <a:rPr lang="en-US" sz="2000" dirty="0">
                <a:latin typeface="Times New Roman" panose="02020603050405020304" pitchFamily="18" charset="0"/>
                <a:cs typeface="Times New Roman" panose="02020603050405020304" pitchFamily="18" charset="0"/>
              </a:rPr>
              <a:t>It is slower than SRAM</a:t>
            </a:r>
          </a:p>
          <a:p>
            <a:pPr marL="538163" algn="just">
              <a:lnSpc>
                <a:spcPct val="120000"/>
              </a:lnSpc>
            </a:pPr>
            <a:r>
              <a:rPr lang="en-US" sz="2000" dirty="0">
                <a:latin typeface="Times New Roman" panose="02020603050405020304" pitchFamily="18" charset="0"/>
                <a:cs typeface="Times New Roman" panose="02020603050405020304" pitchFamily="18" charset="0"/>
              </a:rPr>
              <a:t>It holds a large amount of data</a:t>
            </a:r>
          </a:p>
          <a:p>
            <a:pPr marL="538163" algn="just">
              <a:lnSpc>
                <a:spcPct val="120000"/>
              </a:lnSpc>
            </a:pPr>
            <a:r>
              <a:rPr lang="en-US" sz="2000" dirty="0">
                <a:latin typeface="Times New Roman" panose="02020603050405020304" pitchFamily="18" charset="0"/>
                <a:cs typeface="Times New Roman" panose="02020603050405020304" pitchFamily="18" charset="0"/>
              </a:rPr>
              <a:t>It is the combination of capacitor and transistor</a:t>
            </a:r>
          </a:p>
          <a:p>
            <a:pPr marL="538163" algn="just">
              <a:lnSpc>
                <a:spcPct val="120000"/>
              </a:lnSpc>
            </a:pPr>
            <a:r>
              <a:rPr lang="en-US" sz="2000" dirty="0">
                <a:latin typeface="Times New Roman" panose="02020603050405020304" pitchFamily="18" charset="0"/>
                <a:cs typeface="Times New Roman" panose="02020603050405020304" pitchFamily="18" charset="0"/>
              </a:rPr>
              <a:t>It is less expensive as compared to SRAM</a:t>
            </a:r>
          </a:p>
          <a:p>
            <a:pPr marL="538163" algn="just">
              <a:lnSpc>
                <a:spcPct val="120000"/>
              </a:lnSpc>
            </a:pPr>
            <a:r>
              <a:rPr lang="en-US" sz="2000" dirty="0">
                <a:latin typeface="Times New Roman" panose="02020603050405020304" pitchFamily="18" charset="0"/>
                <a:cs typeface="Times New Roman" panose="02020603050405020304" pitchFamily="18" charset="0"/>
              </a:rPr>
              <a:t>Less power consumption</a:t>
            </a:r>
          </a:p>
        </p:txBody>
      </p:sp>
      <p:sp>
        <p:nvSpPr>
          <p:cNvPr id="5" name="Slide Number Placeholder 4"/>
          <p:cNvSpPr>
            <a:spLocks noGrp="1"/>
          </p:cNvSpPr>
          <p:nvPr>
            <p:ph type="sldNum" sz="quarter" idx="12"/>
          </p:nvPr>
        </p:nvSpPr>
        <p:spPr/>
        <p:txBody>
          <a:bodyPr/>
          <a:lstStyle/>
          <a:p>
            <a:fld id="{BDCDBBEF-AA6C-4BA6-85B2-A17D7F280E38}" type="slidenum">
              <a:rPr lang="en-US" smtClean="0"/>
              <a:pPr/>
              <a:t>11</a:t>
            </a:fld>
            <a:endParaRPr lang="en-US" dirty="0"/>
          </a:p>
        </p:txBody>
      </p:sp>
    </p:spTree>
    <p:extLst>
      <p:ext uri="{BB962C8B-B14F-4D97-AF65-F5344CB8AC3E}">
        <p14:creationId xmlns:p14="http://schemas.microsoft.com/office/powerpoint/2010/main" val="1583286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36525"/>
            <a:ext cx="11403107" cy="6309099"/>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SRAM: </a:t>
            </a:r>
            <a:r>
              <a:rPr lang="en-US" sz="2000" dirty="0">
                <a:latin typeface="Times New Roman" panose="02020603050405020304" pitchFamily="18" charset="0"/>
                <a:cs typeface="Times New Roman" panose="02020603050405020304" pitchFamily="18" charset="0"/>
              </a:rPr>
              <a:t>SRMA (Static Random-Access Memory) is a type of RAM used to store static data in the memory. It means to store data in SRAM remains active as long as the computer system has a power supply. However, data is lost in SRAM when power failures have occurred.</a:t>
            </a: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Characteristics of Static Ram</a:t>
            </a:r>
          </a:p>
          <a:p>
            <a:pPr marL="538163" algn="just">
              <a:lnSpc>
                <a:spcPct val="120000"/>
              </a:lnSpc>
            </a:pPr>
            <a:r>
              <a:rPr lang="en-US" sz="2000" dirty="0">
                <a:latin typeface="Times New Roman" panose="02020603050405020304" pitchFamily="18" charset="0"/>
                <a:cs typeface="Times New Roman" panose="02020603050405020304" pitchFamily="18" charset="0"/>
              </a:rPr>
              <a:t>It does not require to refresh.</a:t>
            </a:r>
          </a:p>
          <a:p>
            <a:pPr marL="538163" algn="just">
              <a:lnSpc>
                <a:spcPct val="120000"/>
              </a:lnSpc>
            </a:pPr>
            <a:r>
              <a:rPr lang="en-US" sz="2000" dirty="0">
                <a:latin typeface="Times New Roman" panose="02020603050405020304" pitchFamily="18" charset="0"/>
                <a:cs typeface="Times New Roman" panose="02020603050405020304" pitchFamily="18" charset="0"/>
              </a:rPr>
              <a:t>It is faster than DRAM</a:t>
            </a:r>
          </a:p>
          <a:p>
            <a:pPr marL="538163" algn="just">
              <a:lnSpc>
                <a:spcPct val="120000"/>
              </a:lnSpc>
            </a:pPr>
            <a:r>
              <a:rPr lang="en-US" sz="2000" dirty="0">
                <a:latin typeface="Times New Roman" panose="02020603050405020304" pitchFamily="18" charset="0"/>
                <a:cs typeface="Times New Roman" panose="02020603050405020304" pitchFamily="18" charset="0"/>
              </a:rPr>
              <a:t>It is expensive.</a:t>
            </a:r>
          </a:p>
          <a:p>
            <a:pPr marL="538163" algn="just">
              <a:lnSpc>
                <a:spcPct val="120000"/>
              </a:lnSpc>
            </a:pPr>
            <a:r>
              <a:rPr lang="en-US" sz="2000" dirty="0">
                <a:latin typeface="Times New Roman" panose="02020603050405020304" pitchFamily="18" charset="0"/>
                <a:cs typeface="Times New Roman" panose="02020603050405020304" pitchFamily="18" charset="0"/>
              </a:rPr>
              <a:t>High power consumption</a:t>
            </a:r>
          </a:p>
          <a:p>
            <a:pPr marL="538163" algn="just">
              <a:lnSpc>
                <a:spcPct val="120000"/>
              </a:lnSpc>
            </a:pPr>
            <a:r>
              <a:rPr lang="en-US" sz="2000" dirty="0">
                <a:latin typeface="Times New Roman" panose="02020603050405020304" pitchFamily="18" charset="0"/>
                <a:cs typeface="Times New Roman" panose="02020603050405020304" pitchFamily="18" charset="0"/>
              </a:rPr>
              <a:t>Longer life</a:t>
            </a:r>
          </a:p>
          <a:p>
            <a:pPr marL="538163" algn="just">
              <a:lnSpc>
                <a:spcPct val="120000"/>
              </a:lnSpc>
            </a:pPr>
            <a:r>
              <a:rPr lang="en-US" sz="2000" dirty="0">
                <a:latin typeface="Times New Roman" panose="02020603050405020304" pitchFamily="18" charset="0"/>
                <a:cs typeface="Times New Roman" panose="02020603050405020304" pitchFamily="18" charset="0"/>
              </a:rPr>
              <a:t>Large size</a:t>
            </a:r>
          </a:p>
          <a:p>
            <a:pPr marL="538163" algn="just">
              <a:lnSpc>
                <a:spcPct val="120000"/>
              </a:lnSpc>
            </a:pPr>
            <a:r>
              <a:rPr lang="en-US" sz="2000" dirty="0">
                <a:latin typeface="Times New Roman" panose="02020603050405020304" pitchFamily="18" charset="0"/>
                <a:cs typeface="Times New Roman" panose="02020603050405020304" pitchFamily="18" charset="0"/>
              </a:rPr>
              <a:t>Uses as a cache memory</a:t>
            </a:r>
          </a:p>
        </p:txBody>
      </p:sp>
      <p:sp>
        <p:nvSpPr>
          <p:cNvPr id="5" name="Slide Number Placeholder 4"/>
          <p:cNvSpPr>
            <a:spLocks noGrp="1"/>
          </p:cNvSpPr>
          <p:nvPr>
            <p:ph type="sldNum" sz="quarter" idx="12"/>
          </p:nvPr>
        </p:nvSpPr>
        <p:spPr/>
        <p:txBody>
          <a:bodyPr/>
          <a:lstStyle/>
          <a:p>
            <a:fld id="{BDCDBBEF-AA6C-4BA6-85B2-A17D7F280E38}" type="slidenum">
              <a:rPr lang="en-US" smtClean="0"/>
              <a:pPr/>
              <a:t>12</a:t>
            </a:fld>
            <a:endParaRPr lang="en-US" dirty="0"/>
          </a:p>
        </p:txBody>
      </p:sp>
    </p:spTree>
    <p:extLst>
      <p:ext uri="{BB962C8B-B14F-4D97-AF65-F5344CB8AC3E}">
        <p14:creationId xmlns:p14="http://schemas.microsoft.com/office/powerpoint/2010/main" val="694014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
            <a:ext cx="11403107" cy="6445624"/>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nSpc>
                <a:spcPct val="120000"/>
              </a:lnSpc>
              <a:buNone/>
            </a:pPr>
            <a:r>
              <a:rPr lang="en-US" sz="2000" b="1" dirty="0">
                <a:latin typeface="Times New Roman" panose="02020603050405020304" pitchFamily="18" charset="0"/>
                <a:cs typeface="Times New Roman" panose="02020603050405020304" pitchFamily="18" charset="0"/>
              </a:rPr>
              <a:t>                                                                                                               SRAM Vs DRAM:</a:t>
            </a: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Advantages of RAM</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a faster type of memory in a computer.</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requires less power to operate.</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Program loads much faster</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More RAM increases the performance of a </a:t>
            </a:r>
          </a:p>
          <a:p>
            <a:pPr marL="268288" indent="0" algn="just">
              <a:lnSpc>
                <a:spcPct val="100000"/>
              </a:lnSpc>
              <a:buNone/>
            </a:pPr>
            <a:r>
              <a:rPr lang="en-US" sz="2000" dirty="0">
                <a:latin typeface="Times New Roman" panose="02020603050405020304" pitchFamily="18" charset="0"/>
                <a:cs typeface="Times New Roman" panose="02020603050405020304" pitchFamily="18" charset="0"/>
              </a:rPr>
              <a:t>system and can multitask.</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Perform read and write operations.</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processor can read information faster than </a:t>
            </a:r>
          </a:p>
          <a:p>
            <a:pPr marL="268288" indent="0" algn="just">
              <a:lnSpc>
                <a:spcPct val="100000"/>
              </a:lnSpc>
              <a:buNone/>
            </a:pPr>
            <a:r>
              <a:rPr lang="en-US" sz="2000" dirty="0">
                <a:latin typeface="Times New Roman" panose="02020603050405020304" pitchFamily="18" charset="0"/>
                <a:cs typeface="Times New Roman" panose="02020603050405020304" pitchFamily="18" charset="0"/>
              </a:rPr>
              <a:t>a hard disc, floppy, USB, etc.</a:t>
            </a: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Disadvantages of RAM</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Less RAM reduces the speed and performance of a computer. Due to volatile, it requires electricity to preserve the data.</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expensive than ROM and unreliable as compared to ROM and the Size of RAM is limited.</a:t>
            </a:r>
          </a:p>
        </p:txBody>
      </p:sp>
      <p:sp>
        <p:nvSpPr>
          <p:cNvPr id="5" name="Slide Number Placeholder 4"/>
          <p:cNvSpPr>
            <a:spLocks noGrp="1"/>
          </p:cNvSpPr>
          <p:nvPr>
            <p:ph type="sldNum" sz="quarter" idx="12"/>
          </p:nvPr>
        </p:nvSpPr>
        <p:spPr/>
        <p:txBody>
          <a:bodyPr/>
          <a:lstStyle/>
          <a:p>
            <a:fld id="{BDCDBBEF-AA6C-4BA6-85B2-A17D7F280E38}" type="slidenum">
              <a:rPr lang="en-US" smtClean="0"/>
              <a:pPr/>
              <a:t>13</a:t>
            </a:fld>
            <a:endParaRPr lang="en-US" dirty="0"/>
          </a:p>
        </p:txBody>
      </p:sp>
      <p:graphicFrame>
        <p:nvGraphicFramePr>
          <p:cNvPr id="2" name="Table 1">
            <a:extLst>
              <a:ext uri="{FF2B5EF4-FFF2-40B4-BE49-F238E27FC236}">
                <a16:creationId xmlns:a16="http://schemas.microsoft.com/office/drawing/2014/main" id="{F4D54D24-47D9-B2FB-1ECE-BA2E1BF70815}"/>
              </a:ext>
            </a:extLst>
          </p:cNvPr>
          <p:cNvGraphicFramePr>
            <a:graphicFrameLocks noGrp="1"/>
          </p:cNvGraphicFramePr>
          <p:nvPr>
            <p:extLst>
              <p:ext uri="{D42A27DB-BD31-4B8C-83A1-F6EECF244321}">
                <p14:modId xmlns:p14="http://schemas.microsoft.com/office/powerpoint/2010/main" val="456197856"/>
              </p:ext>
            </p:extLst>
          </p:nvPr>
        </p:nvGraphicFramePr>
        <p:xfrm>
          <a:off x="5486400" y="1102657"/>
          <a:ext cx="6302190" cy="4491318"/>
        </p:xfrm>
        <a:graphic>
          <a:graphicData uri="http://schemas.openxmlformats.org/drawingml/2006/table">
            <a:tbl>
              <a:tblPr/>
              <a:tblGrid>
                <a:gridCol w="2968951">
                  <a:extLst>
                    <a:ext uri="{9D8B030D-6E8A-4147-A177-3AD203B41FA5}">
                      <a16:colId xmlns:a16="http://schemas.microsoft.com/office/drawing/2014/main" val="1771272860"/>
                    </a:ext>
                  </a:extLst>
                </a:gridCol>
                <a:gridCol w="3333239">
                  <a:extLst>
                    <a:ext uri="{9D8B030D-6E8A-4147-A177-3AD203B41FA5}">
                      <a16:colId xmlns:a16="http://schemas.microsoft.com/office/drawing/2014/main" val="2050026846"/>
                    </a:ext>
                  </a:extLst>
                </a:gridCol>
              </a:tblGrid>
              <a:tr h="473630">
                <a:tc>
                  <a:txBody>
                    <a:bodyPr/>
                    <a:lstStyle/>
                    <a:p>
                      <a:pPr algn="ctr" fontAlgn="t"/>
                      <a:r>
                        <a:rPr lang="en-IN" sz="1400" b="1" dirty="0">
                          <a:solidFill>
                            <a:srgbClr val="000000"/>
                          </a:solidFill>
                          <a:effectLst/>
                          <a:latin typeface="Times New Roman" panose="02020603050405020304" pitchFamily="18" charset="0"/>
                          <a:cs typeface="Times New Roman" panose="02020603050405020304" pitchFamily="18" charset="0"/>
                        </a:rPr>
                        <a:t>SRAM</a:t>
                      </a:r>
                    </a:p>
                  </a:txBody>
                  <a:tcPr marL="51394" marR="51394" marT="51394" marB="51394">
                    <a:lnL w="6350" cap="flat" cmpd="sng" algn="ctr">
                      <a:solidFill>
                        <a:srgbClr val="10E22D"/>
                      </a:solidFill>
                      <a:prstDash val="solid"/>
                      <a:round/>
                      <a:headEnd type="none" w="med" len="med"/>
                      <a:tailEnd type="none" w="med" len="med"/>
                    </a:lnL>
                    <a:lnR w="6350" cap="flat" cmpd="sng" algn="ctr">
                      <a:solidFill>
                        <a:srgbClr val="10E22D"/>
                      </a:solidFill>
                      <a:prstDash val="solid"/>
                      <a:round/>
                      <a:headEnd type="none" w="med" len="med"/>
                      <a:tailEnd type="none" w="med" len="med"/>
                    </a:lnR>
                    <a:lnT w="6350" cap="flat" cmpd="sng" algn="ctr">
                      <a:solidFill>
                        <a:srgbClr val="10E22D"/>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1400" b="1" dirty="0">
                          <a:solidFill>
                            <a:srgbClr val="000000"/>
                          </a:solidFill>
                          <a:effectLst/>
                          <a:latin typeface="Times New Roman" panose="02020603050405020304" pitchFamily="18" charset="0"/>
                          <a:cs typeface="Times New Roman" panose="02020603050405020304" pitchFamily="18" charset="0"/>
                        </a:rPr>
                        <a:t>DRAM</a:t>
                      </a:r>
                    </a:p>
                  </a:txBody>
                  <a:tcPr marL="51394" marR="51394" marT="51394" marB="51394">
                    <a:lnL w="6350" cap="flat" cmpd="sng" algn="ctr">
                      <a:solidFill>
                        <a:srgbClr val="10E22D"/>
                      </a:solidFill>
                      <a:prstDash val="solid"/>
                      <a:round/>
                      <a:headEnd type="none" w="med" len="med"/>
                      <a:tailEnd type="none" w="med" len="med"/>
                    </a:lnL>
                    <a:lnR w="6350" cap="flat" cmpd="sng" algn="ctr">
                      <a:solidFill>
                        <a:srgbClr val="10E22D"/>
                      </a:solidFill>
                      <a:prstDash val="solid"/>
                      <a:round/>
                      <a:headEnd type="none" w="med" len="med"/>
                      <a:tailEnd type="none" w="med" len="med"/>
                    </a:lnR>
                    <a:lnT w="6350" cap="flat" cmpd="sng" algn="ctr">
                      <a:solidFill>
                        <a:srgbClr val="10E22D"/>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946368638"/>
                  </a:ext>
                </a:extLst>
              </a:tr>
              <a:tr h="422301">
                <a:tc>
                  <a:txBody>
                    <a:bodyPr/>
                    <a:lstStyle/>
                    <a:p>
                      <a:pPr algn="just" fontAlgn="t"/>
                      <a:r>
                        <a:rPr lang="en-US" sz="1400" dirty="0">
                          <a:solidFill>
                            <a:srgbClr val="333333"/>
                          </a:solidFill>
                          <a:effectLst/>
                          <a:latin typeface="Times New Roman" panose="02020603050405020304" pitchFamily="18" charset="0"/>
                          <a:cs typeface="Times New Roman" panose="02020603050405020304" pitchFamily="18" charset="0"/>
                        </a:rPr>
                        <a:t>It is a Static Random-Access Memory.</a:t>
                      </a:r>
                    </a:p>
                  </a:txBody>
                  <a:tcPr marL="34263" marR="34263" marT="34263" marB="3426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Times New Roman" panose="02020603050405020304" pitchFamily="18" charset="0"/>
                          <a:cs typeface="Times New Roman" panose="02020603050405020304" pitchFamily="18" charset="0"/>
                        </a:rPr>
                        <a:t>It is a Dynamic Random Access Memory.</a:t>
                      </a:r>
                    </a:p>
                  </a:txBody>
                  <a:tcPr marL="34263" marR="34263" marT="34263" marB="3426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24207620"/>
                  </a:ext>
                </a:extLst>
              </a:tr>
              <a:tr h="422301">
                <a:tc>
                  <a:txBody>
                    <a:bodyPr/>
                    <a:lstStyle/>
                    <a:p>
                      <a:pPr algn="just" fontAlgn="t"/>
                      <a:r>
                        <a:rPr lang="en-US" sz="1400" dirty="0">
                          <a:solidFill>
                            <a:srgbClr val="333333"/>
                          </a:solidFill>
                          <a:effectLst/>
                          <a:latin typeface="Times New Roman" panose="02020603050405020304" pitchFamily="18" charset="0"/>
                          <a:cs typeface="Times New Roman" panose="02020603050405020304" pitchFamily="18" charset="0"/>
                        </a:rPr>
                        <a:t>The access time of SRAM is slow.</a:t>
                      </a:r>
                    </a:p>
                  </a:txBody>
                  <a:tcPr marL="34263" marR="34263" marT="34263" marB="3426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Times New Roman" panose="02020603050405020304" pitchFamily="18" charset="0"/>
                          <a:cs typeface="Times New Roman" panose="02020603050405020304" pitchFamily="18" charset="0"/>
                        </a:rPr>
                        <a:t>The access time of DRAM is high.</a:t>
                      </a:r>
                    </a:p>
                  </a:txBody>
                  <a:tcPr marL="34263" marR="34263" marT="34263" marB="3426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50202042"/>
                  </a:ext>
                </a:extLst>
              </a:tr>
              <a:tr h="741941">
                <a:tc>
                  <a:txBody>
                    <a:bodyPr/>
                    <a:lstStyle/>
                    <a:p>
                      <a:pPr algn="just" fontAlgn="t"/>
                      <a:r>
                        <a:rPr lang="en-US" sz="1400" dirty="0">
                          <a:solidFill>
                            <a:srgbClr val="333333"/>
                          </a:solidFill>
                          <a:effectLst/>
                          <a:latin typeface="Times New Roman" panose="02020603050405020304" pitchFamily="18" charset="0"/>
                          <a:cs typeface="Times New Roman" panose="02020603050405020304" pitchFamily="18" charset="0"/>
                        </a:rPr>
                        <a:t>It uses flip-flops to store each bit of information.</a:t>
                      </a:r>
                    </a:p>
                  </a:txBody>
                  <a:tcPr marL="34263" marR="34263" marT="34263" marB="3426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Times New Roman" panose="02020603050405020304" pitchFamily="18" charset="0"/>
                          <a:cs typeface="Times New Roman" panose="02020603050405020304" pitchFamily="18" charset="0"/>
                        </a:rPr>
                        <a:t>It uses a capacitor to store each bit of information.</a:t>
                      </a:r>
                    </a:p>
                  </a:txBody>
                  <a:tcPr marL="34263" marR="34263" marT="34263" marB="3426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66016265"/>
                  </a:ext>
                </a:extLst>
              </a:tr>
              <a:tr h="741941">
                <a:tc>
                  <a:txBody>
                    <a:bodyPr/>
                    <a:lstStyle/>
                    <a:p>
                      <a:pPr algn="just" fontAlgn="t"/>
                      <a:r>
                        <a:rPr lang="en-US" sz="1400">
                          <a:solidFill>
                            <a:srgbClr val="333333"/>
                          </a:solidFill>
                          <a:effectLst/>
                          <a:latin typeface="Times New Roman" panose="02020603050405020304" pitchFamily="18" charset="0"/>
                          <a:cs typeface="Times New Roman" panose="02020603050405020304" pitchFamily="18" charset="0"/>
                        </a:rPr>
                        <a:t>It does not require periodic refreshing to preserve the information.</a:t>
                      </a:r>
                    </a:p>
                  </a:txBody>
                  <a:tcPr marL="34263" marR="34263" marT="34263" marB="3426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Times New Roman" panose="02020603050405020304" pitchFamily="18" charset="0"/>
                          <a:cs typeface="Times New Roman" panose="02020603050405020304" pitchFamily="18" charset="0"/>
                        </a:rPr>
                        <a:t>It requires periodically refreshing to preserve the information.</a:t>
                      </a:r>
                    </a:p>
                  </a:txBody>
                  <a:tcPr marL="34263" marR="34263" marT="34263" marB="3426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55543898"/>
                  </a:ext>
                </a:extLst>
              </a:tr>
              <a:tr h="422301">
                <a:tc>
                  <a:txBody>
                    <a:bodyPr/>
                    <a:lstStyle/>
                    <a:p>
                      <a:pPr algn="just" fontAlgn="t"/>
                      <a:r>
                        <a:rPr lang="en-US" sz="1400">
                          <a:solidFill>
                            <a:srgbClr val="333333"/>
                          </a:solidFill>
                          <a:effectLst/>
                          <a:latin typeface="Times New Roman" panose="02020603050405020304" pitchFamily="18" charset="0"/>
                          <a:cs typeface="Times New Roman" panose="02020603050405020304" pitchFamily="18" charset="0"/>
                        </a:rPr>
                        <a:t>It uses in cache memory.</a:t>
                      </a:r>
                    </a:p>
                  </a:txBody>
                  <a:tcPr marL="34263" marR="34263" marT="34263" marB="3426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Times New Roman" panose="02020603050405020304" pitchFamily="18" charset="0"/>
                          <a:cs typeface="Times New Roman" panose="02020603050405020304" pitchFamily="18" charset="0"/>
                        </a:rPr>
                        <a:t>It is used in the main memory.</a:t>
                      </a:r>
                    </a:p>
                  </a:txBody>
                  <a:tcPr marL="34263" marR="34263" marT="34263" marB="3426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22677338"/>
                  </a:ext>
                </a:extLst>
              </a:tr>
              <a:tr h="422301">
                <a:tc>
                  <a:txBody>
                    <a:bodyPr/>
                    <a:lstStyle/>
                    <a:p>
                      <a:pPr algn="just" fontAlgn="t"/>
                      <a:r>
                        <a:rPr lang="en-US" sz="1400">
                          <a:solidFill>
                            <a:srgbClr val="333333"/>
                          </a:solidFill>
                          <a:effectLst/>
                          <a:latin typeface="Times New Roman" panose="02020603050405020304" pitchFamily="18" charset="0"/>
                          <a:cs typeface="Times New Roman" panose="02020603050405020304" pitchFamily="18" charset="0"/>
                        </a:rPr>
                        <a:t>The cost of SRAM is expensive.</a:t>
                      </a:r>
                    </a:p>
                  </a:txBody>
                  <a:tcPr marL="34263" marR="34263" marT="34263" marB="3426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Times New Roman" panose="02020603050405020304" pitchFamily="18" charset="0"/>
                          <a:cs typeface="Times New Roman" panose="02020603050405020304" pitchFamily="18" charset="0"/>
                        </a:rPr>
                        <a:t>The cost of DRAM is less expensive.</a:t>
                      </a:r>
                    </a:p>
                  </a:txBody>
                  <a:tcPr marL="34263" marR="34263" marT="34263" marB="3426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28024756"/>
                  </a:ext>
                </a:extLst>
              </a:tr>
              <a:tr h="422301">
                <a:tc>
                  <a:txBody>
                    <a:bodyPr/>
                    <a:lstStyle/>
                    <a:p>
                      <a:pPr algn="just" fontAlgn="t"/>
                      <a:r>
                        <a:rPr lang="en-US" sz="1400">
                          <a:solidFill>
                            <a:srgbClr val="333333"/>
                          </a:solidFill>
                          <a:effectLst/>
                          <a:latin typeface="Times New Roman" panose="02020603050405020304" pitchFamily="18" charset="0"/>
                          <a:cs typeface="Times New Roman" panose="02020603050405020304" pitchFamily="18" charset="0"/>
                        </a:rPr>
                        <a:t>It has a complex structure.</a:t>
                      </a:r>
                    </a:p>
                  </a:txBody>
                  <a:tcPr marL="34263" marR="34263" marT="34263" marB="3426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Times New Roman" panose="02020603050405020304" pitchFamily="18" charset="0"/>
                          <a:cs typeface="Times New Roman" panose="02020603050405020304" pitchFamily="18" charset="0"/>
                        </a:rPr>
                        <a:t>Its structure is simple.</a:t>
                      </a:r>
                    </a:p>
                  </a:txBody>
                  <a:tcPr marL="34263" marR="34263" marT="34263" marB="3426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30425917"/>
                  </a:ext>
                </a:extLst>
              </a:tr>
              <a:tr h="422301">
                <a:tc>
                  <a:txBody>
                    <a:bodyPr/>
                    <a:lstStyle/>
                    <a:p>
                      <a:pPr algn="just" fontAlgn="t"/>
                      <a:r>
                        <a:rPr lang="en-US" sz="1400">
                          <a:solidFill>
                            <a:srgbClr val="333333"/>
                          </a:solidFill>
                          <a:effectLst/>
                          <a:latin typeface="Times New Roman" panose="02020603050405020304" pitchFamily="18" charset="0"/>
                          <a:cs typeface="Times New Roman" panose="02020603050405020304" pitchFamily="18" charset="0"/>
                        </a:rPr>
                        <a:t>It requires low power consumption.</a:t>
                      </a:r>
                    </a:p>
                  </a:txBody>
                  <a:tcPr marL="34263" marR="34263" marT="34263" marB="3426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Times New Roman" panose="02020603050405020304" pitchFamily="18" charset="0"/>
                          <a:cs typeface="Times New Roman" panose="02020603050405020304" pitchFamily="18" charset="0"/>
                        </a:rPr>
                        <a:t>It requires more power consumption.</a:t>
                      </a:r>
                    </a:p>
                  </a:txBody>
                  <a:tcPr marL="34263" marR="34263" marT="34263" marB="3426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943569226"/>
                  </a:ext>
                </a:extLst>
              </a:tr>
            </a:tbl>
          </a:graphicData>
        </a:graphic>
      </p:graphicFrame>
    </p:spTree>
    <p:extLst>
      <p:ext uri="{BB962C8B-B14F-4D97-AF65-F5344CB8AC3E}">
        <p14:creationId xmlns:p14="http://schemas.microsoft.com/office/powerpoint/2010/main" val="422406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36525"/>
            <a:ext cx="11403107" cy="6309099"/>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Read-Only Memory (ROM): </a:t>
            </a:r>
            <a:r>
              <a:rPr lang="en-US" sz="2000" dirty="0">
                <a:latin typeface="Times New Roman" panose="02020603050405020304" pitchFamily="18" charset="0"/>
                <a:cs typeface="Times New Roman" panose="02020603050405020304" pitchFamily="18" charset="0"/>
              </a:rPr>
              <a:t>ROM is a memory device or storage medium that is used to permanently store information inside a chip. It is a read-only memory that can only read stored information, data or programs, but we cannot write or modify anything.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ROM contains some important instructions or program data that are required to start or boot a computer. It is a non-volatile memory; it means that the stored information cannot be lost even when the power is turned off or the system is shut down.</a:t>
            </a: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Types of ROM: </a:t>
            </a:r>
            <a:r>
              <a:rPr lang="en-US" sz="2000" dirty="0">
                <a:latin typeface="Times New Roman" panose="02020603050405020304" pitchFamily="18" charset="0"/>
                <a:cs typeface="Times New Roman" panose="02020603050405020304" pitchFamily="18" charset="0"/>
              </a:rPr>
              <a:t>There are five types of Read Only Memory:</a:t>
            </a:r>
          </a:p>
          <a:p>
            <a:pPr marL="538163" algn="just">
              <a:lnSpc>
                <a:spcPct val="120000"/>
              </a:lnSpc>
            </a:pPr>
            <a:r>
              <a:rPr lang="en-US" sz="2000" dirty="0">
                <a:latin typeface="Times New Roman" panose="02020603050405020304" pitchFamily="18" charset="0"/>
                <a:cs typeface="Times New Roman" panose="02020603050405020304" pitchFamily="18" charset="0"/>
              </a:rPr>
              <a:t>MROM (Masked Read Only Memory): MROM is the </a:t>
            </a:r>
          </a:p>
          <a:p>
            <a:pPr marL="538163" indent="0" algn="just">
              <a:lnSpc>
                <a:spcPct val="100000"/>
              </a:lnSpc>
              <a:buNone/>
            </a:pPr>
            <a:r>
              <a:rPr lang="en-US" sz="2000" dirty="0">
                <a:latin typeface="Times New Roman" panose="02020603050405020304" pitchFamily="18" charset="0"/>
                <a:cs typeface="Times New Roman" panose="02020603050405020304" pitchFamily="18" charset="0"/>
              </a:rPr>
              <a:t>oldest type of read-only memory whose program or </a:t>
            </a:r>
          </a:p>
          <a:p>
            <a:pPr marL="538163" indent="0" algn="just">
              <a:lnSpc>
                <a:spcPct val="100000"/>
              </a:lnSpc>
              <a:buNone/>
            </a:pPr>
            <a:r>
              <a:rPr lang="en-US" sz="2000" dirty="0">
                <a:latin typeface="Times New Roman" panose="02020603050405020304" pitchFamily="18" charset="0"/>
                <a:cs typeface="Times New Roman" panose="02020603050405020304" pitchFamily="18" charset="0"/>
              </a:rPr>
              <a:t>data is pre-configured by the integrated circuit </a:t>
            </a:r>
          </a:p>
          <a:p>
            <a:pPr marL="538163" indent="0" algn="just">
              <a:lnSpc>
                <a:spcPct val="100000"/>
              </a:lnSpc>
              <a:buNone/>
            </a:pPr>
            <a:r>
              <a:rPr lang="en-US" sz="2000" dirty="0">
                <a:latin typeface="Times New Roman" panose="02020603050405020304" pitchFamily="18" charset="0"/>
                <a:cs typeface="Times New Roman" panose="02020603050405020304" pitchFamily="18" charset="0"/>
              </a:rPr>
              <a:t>manufacture at the time of manufacturing. Therefore, a </a:t>
            </a:r>
          </a:p>
          <a:p>
            <a:pPr marL="538163" indent="0" algn="just">
              <a:lnSpc>
                <a:spcPct val="100000"/>
              </a:lnSpc>
              <a:buNone/>
            </a:pPr>
            <a:r>
              <a:rPr lang="en-US" sz="2000" dirty="0">
                <a:latin typeface="Times New Roman" panose="02020603050405020304" pitchFamily="18" charset="0"/>
                <a:cs typeface="Times New Roman" panose="02020603050405020304" pitchFamily="18" charset="0"/>
              </a:rPr>
              <a:t>program or instruction stored within the MROM chip </a:t>
            </a:r>
          </a:p>
          <a:p>
            <a:pPr marL="538163" indent="0" algn="just">
              <a:lnSpc>
                <a:spcPct val="100000"/>
              </a:lnSpc>
              <a:buNone/>
            </a:pPr>
            <a:r>
              <a:rPr lang="en-US" sz="2000" dirty="0">
                <a:latin typeface="Times New Roman" panose="02020603050405020304" pitchFamily="18" charset="0"/>
                <a:cs typeface="Times New Roman" panose="02020603050405020304" pitchFamily="18" charset="0"/>
              </a:rPr>
              <a:t>cannot be changed by the user.</a:t>
            </a:r>
          </a:p>
        </p:txBody>
      </p:sp>
      <p:sp>
        <p:nvSpPr>
          <p:cNvPr id="5" name="Slide Number Placeholder 4"/>
          <p:cNvSpPr>
            <a:spLocks noGrp="1"/>
          </p:cNvSpPr>
          <p:nvPr>
            <p:ph type="sldNum" sz="quarter" idx="12"/>
          </p:nvPr>
        </p:nvSpPr>
        <p:spPr/>
        <p:txBody>
          <a:bodyPr/>
          <a:lstStyle/>
          <a:p>
            <a:fld id="{BDCDBBEF-AA6C-4BA6-85B2-A17D7F280E38}" type="slidenum">
              <a:rPr lang="en-US" smtClean="0"/>
              <a:pPr/>
              <a:t>14</a:t>
            </a:fld>
            <a:endParaRPr lang="en-US" dirty="0"/>
          </a:p>
        </p:txBody>
      </p:sp>
      <p:pic>
        <p:nvPicPr>
          <p:cNvPr id="6" name="Picture 5">
            <a:extLst>
              <a:ext uri="{FF2B5EF4-FFF2-40B4-BE49-F238E27FC236}">
                <a16:creationId xmlns:a16="http://schemas.microsoft.com/office/drawing/2014/main" id="{7FF9E8CC-A8E1-05C3-FB3F-6EAC199FE617}"/>
              </a:ext>
            </a:extLst>
          </p:cNvPr>
          <p:cNvPicPr>
            <a:picLocks noChangeAspect="1"/>
          </p:cNvPicPr>
          <p:nvPr/>
        </p:nvPicPr>
        <p:blipFill>
          <a:blip r:embed="rId2"/>
          <a:stretch>
            <a:fillRect/>
          </a:stretch>
        </p:blipFill>
        <p:spPr>
          <a:xfrm>
            <a:off x="7092871" y="3291073"/>
            <a:ext cx="4695717" cy="3021359"/>
          </a:xfrm>
          <a:prstGeom prst="rect">
            <a:avLst/>
          </a:prstGeom>
        </p:spPr>
      </p:pic>
    </p:spTree>
    <p:extLst>
      <p:ext uri="{BB962C8B-B14F-4D97-AF65-F5344CB8AC3E}">
        <p14:creationId xmlns:p14="http://schemas.microsoft.com/office/powerpoint/2010/main" val="2120387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36525"/>
            <a:ext cx="11403107" cy="6309099"/>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marL="538163" algn="just">
              <a:lnSpc>
                <a:spcPct val="120000"/>
              </a:lnSpc>
            </a:pPr>
            <a:r>
              <a:rPr lang="en-US" sz="2000" dirty="0">
                <a:latin typeface="Times New Roman" panose="02020603050405020304" pitchFamily="18" charset="0"/>
                <a:cs typeface="Times New Roman" panose="02020603050405020304" pitchFamily="18" charset="0"/>
              </a:rPr>
              <a:t>EPROM (Erasable and Programmable Read Only Memory): It is the type of read only memory in which stored data can be erased and re-programmed only once in the EPROM memory. It is a non-volatile memory chip that holds data when there is no power supply and can also store data for a minimum of 10 to 20 years. In EPROM, if we want to erase any stored data and re-programmed it, first, we need to pass the ultraviolet light for 40 minutes to erase the data; after that, the data is re-created in EPROM.</a:t>
            </a:r>
          </a:p>
          <a:p>
            <a:pPr marL="538163" algn="just">
              <a:lnSpc>
                <a:spcPct val="120000"/>
              </a:lnSpc>
            </a:pPr>
            <a:r>
              <a:rPr lang="en-US" sz="2000" dirty="0">
                <a:latin typeface="Times New Roman" panose="02020603050405020304" pitchFamily="18" charset="0"/>
                <a:cs typeface="Times New Roman" panose="02020603050405020304" pitchFamily="18" charset="0"/>
              </a:rPr>
              <a:t>EEPROM (Electrically Erasable and Programmable Read Only Memory): The EEROM is an electrically erasable and programmable read only memory used to erase stored data using a high voltage electrical charge and re-programmed it. It is also a non-volatile memory whose data cannot be erased or lost; even the power is turned off. In EEPROM, the stored data can be erased and reprogrammed up to 10 thousand times, and the data erase one byte at a time.</a:t>
            </a:r>
          </a:p>
          <a:p>
            <a:pPr marL="538163" algn="just">
              <a:lnSpc>
                <a:spcPct val="120000"/>
              </a:lnSpc>
            </a:pPr>
            <a:r>
              <a:rPr lang="en-US" sz="2000" dirty="0">
                <a:latin typeface="Times New Roman" panose="02020603050405020304" pitchFamily="18" charset="0"/>
                <a:cs typeface="Times New Roman" panose="02020603050405020304" pitchFamily="18" charset="0"/>
              </a:rPr>
              <a:t>Flash ROM: Flash memory is a non-volatile storage memory chip that can be written or programmed in small units called Block or Sector. Flash Memory is an EEPROM form of computer memory, and the contents or data cannot be lost when the power source is turned off. It is also used to transfer data between the computer and digital devices.</a:t>
            </a:r>
          </a:p>
        </p:txBody>
      </p:sp>
      <p:sp>
        <p:nvSpPr>
          <p:cNvPr id="5" name="Slide Number Placeholder 4"/>
          <p:cNvSpPr>
            <a:spLocks noGrp="1"/>
          </p:cNvSpPr>
          <p:nvPr>
            <p:ph type="sldNum" sz="quarter" idx="12"/>
          </p:nvPr>
        </p:nvSpPr>
        <p:spPr/>
        <p:txBody>
          <a:bodyPr/>
          <a:lstStyle/>
          <a:p>
            <a:fld id="{BDCDBBEF-AA6C-4BA6-85B2-A17D7F280E38}" type="slidenum">
              <a:rPr lang="en-US" smtClean="0"/>
              <a:pPr/>
              <a:t>15</a:t>
            </a:fld>
            <a:endParaRPr lang="en-US" dirty="0"/>
          </a:p>
        </p:txBody>
      </p:sp>
    </p:spTree>
    <p:extLst>
      <p:ext uri="{BB962C8B-B14F-4D97-AF65-F5344CB8AC3E}">
        <p14:creationId xmlns:p14="http://schemas.microsoft.com/office/powerpoint/2010/main" val="2158945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
            <a:ext cx="11403107" cy="6445624"/>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nSpc>
                <a:spcPct val="120000"/>
              </a:lnSpc>
              <a:buNone/>
            </a:pPr>
            <a:r>
              <a:rPr lang="en-US" sz="2000" b="1" dirty="0">
                <a:latin typeface="Times New Roman" panose="02020603050405020304" pitchFamily="18" charset="0"/>
                <a:cs typeface="Times New Roman" panose="02020603050405020304" pitchFamily="18" charset="0"/>
              </a:rPr>
              <a:t>                                                                                                                              RAM Vs ROM:</a:t>
            </a: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Advantages of ROM</a:t>
            </a:r>
            <a:endParaRPr lang="en-US" sz="2000"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a non-volatile memory in which stored </a:t>
            </a:r>
          </a:p>
          <a:p>
            <a:pPr marL="179388" indent="0" algn="just">
              <a:lnSpc>
                <a:spcPct val="100000"/>
              </a:lnSpc>
              <a:buNone/>
            </a:pPr>
            <a:r>
              <a:rPr lang="en-US" sz="2000" dirty="0">
                <a:latin typeface="Times New Roman" panose="02020603050405020304" pitchFamily="18" charset="0"/>
                <a:cs typeface="Times New Roman" panose="02020603050405020304" pitchFamily="18" charset="0"/>
              </a:rPr>
              <a:t>information can be lost even power is turned off.</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static, so it does not require refreshing the </a:t>
            </a:r>
          </a:p>
          <a:p>
            <a:pPr marL="179388" indent="0" algn="just">
              <a:lnSpc>
                <a:spcPct val="100000"/>
              </a:lnSpc>
              <a:buNone/>
            </a:pPr>
            <a:r>
              <a:rPr lang="en-US" sz="2000" dirty="0">
                <a:latin typeface="Times New Roman" panose="02020603050405020304" pitchFamily="18" charset="0"/>
                <a:cs typeface="Times New Roman" panose="02020603050405020304" pitchFamily="18" charset="0"/>
              </a:rPr>
              <a:t>content every time. Data can be stored permanently.</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easy to test and store large data as compared to RAM.</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cannot be changed accidently</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cheaper, simple and reliable than RAM.</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helps to start the computer and loads the OS.</a:t>
            </a: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Disadvantages of ROM</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Store data cannot be updated or modify except to read the existing data. It is a slower memory than RAM to access the stored data.</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takes around 40 minutes to destroy the existing data using the high charge of ultraviolet light.</a:t>
            </a:r>
          </a:p>
        </p:txBody>
      </p:sp>
      <p:sp>
        <p:nvSpPr>
          <p:cNvPr id="5" name="Slide Number Placeholder 4"/>
          <p:cNvSpPr>
            <a:spLocks noGrp="1"/>
          </p:cNvSpPr>
          <p:nvPr>
            <p:ph type="sldNum" sz="quarter" idx="12"/>
          </p:nvPr>
        </p:nvSpPr>
        <p:spPr/>
        <p:txBody>
          <a:bodyPr/>
          <a:lstStyle/>
          <a:p>
            <a:fld id="{BDCDBBEF-AA6C-4BA6-85B2-A17D7F280E38}" type="slidenum">
              <a:rPr lang="en-US" smtClean="0"/>
              <a:pPr/>
              <a:t>16</a:t>
            </a:fld>
            <a:endParaRPr lang="en-US" dirty="0"/>
          </a:p>
        </p:txBody>
      </p:sp>
      <p:graphicFrame>
        <p:nvGraphicFramePr>
          <p:cNvPr id="4" name="Table 3">
            <a:extLst>
              <a:ext uri="{FF2B5EF4-FFF2-40B4-BE49-F238E27FC236}">
                <a16:creationId xmlns:a16="http://schemas.microsoft.com/office/drawing/2014/main" id="{A67A583C-5D68-C7D7-FBA5-DEEBB56CA34B}"/>
              </a:ext>
            </a:extLst>
          </p:cNvPr>
          <p:cNvGraphicFramePr>
            <a:graphicFrameLocks noGrp="1"/>
          </p:cNvGraphicFramePr>
          <p:nvPr>
            <p:extLst>
              <p:ext uri="{D42A27DB-BD31-4B8C-83A1-F6EECF244321}">
                <p14:modId xmlns:p14="http://schemas.microsoft.com/office/powerpoint/2010/main" val="915003952"/>
              </p:ext>
            </p:extLst>
          </p:nvPr>
        </p:nvGraphicFramePr>
        <p:xfrm>
          <a:off x="6687671" y="1123271"/>
          <a:ext cx="5100917" cy="3981034"/>
        </p:xfrm>
        <a:graphic>
          <a:graphicData uri="http://schemas.openxmlformats.org/drawingml/2006/table">
            <a:tbl>
              <a:tblPr/>
              <a:tblGrid>
                <a:gridCol w="2666667">
                  <a:extLst>
                    <a:ext uri="{9D8B030D-6E8A-4147-A177-3AD203B41FA5}">
                      <a16:colId xmlns:a16="http://schemas.microsoft.com/office/drawing/2014/main" val="423690511"/>
                    </a:ext>
                  </a:extLst>
                </a:gridCol>
                <a:gridCol w="2434250">
                  <a:extLst>
                    <a:ext uri="{9D8B030D-6E8A-4147-A177-3AD203B41FA5}">
                      <a16:colId xmlns:a16="http://schemas.microsoft.com/office/drawing/2014/main" val="2958904841"/>
                    </a:ext>
                  </a:extLst>
                </a:gridCol>
              </a:tblGrid>
              <a:tr h="261546">
                <a:tc>
                  <a:txBody>
                    <a:bodyPr/>
                    <a:lstStyle/>
                    <a:p>
                      <a:pPr algn="ctr" fontAlgn="t"/>
                      <a:r>
                        <a:rPr lang="en-IN" sz="1400" b="1" dirty="0">
                          <a:solidFill>
                            <a:srgbClr val="000000"/>
                          </a:solidFill>
                          <a:effectLst/>
                          <a:latin typeface="Times New Roman" panose="02020603050405020304" pitchFamily="18" charset="0"/>
                          <a:cs typeface="Times New Roman" panose="02020603050405020304" pitchFamily="18" charset="0"/>
                        </a:rPr>
                        <a:t>RAM</a:t>
                      </a:r>
                    </a:p>
                  </a:txBody>
                  <a:tcPr marL="50054" marR="50054" marT="50054" marB="50054">
                    <a:lnL w="6350" cap="flat" cmpd="sng" algn="ctr">
                      <a:solidFill>
                        <a:srgbClr val="70E060"/>
                      </a:solidFill>
                      <a:prstDash val="solid"/>
                      <a:round/>
                      <a:headEnd type="none" w="med" len="med"/>
                      <a:tailEnd type="none" w="med" len="med"/>
                    </a:lnL>
                    <a:lnR w="6350" cap="flat" cmpd="sng" algn="ctr">
                      <a:solidFill>
                        <a:srgbClr val="70E060"/>
                      </a:solidFill>
                      <a:prstDash val="solid"/>
                      <a:round/>
                      <a:headEnd type="none" w="med" len="med"/>
                      <a:tailEnd type="none" w="med" len="med"/>
                    </a:lnR>
                    <a:lnT w="6350" cap="flat" cmpd="sng" algn="ctr">
                      <a:solidFill>
                        <a:srgbClr val="70E060"/>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1400" b="1" dirty="0">
                          <a:solidFill>
                            <a:srgbClr val="000000"/>
                          </a:solidFill>
                          <a:effectLst/>
                          <a:latin typeface="Times New Roman" panose="02020603050405020304" pitchFamily="18" charset="0"/>
                          <a:cs typeface="Times New Roman" panose="02020603050405020304" pitchFamily="18" charset="0"/>
                        </a:rPr>
                        <a:t>ROM</a:t>
                      </a:r>
                    </a:p>
                  </a:txBody>
                  <a:tcPr marL="50054" marR="50054" marT="50054" marB="50054">
                    <a:lnL w="6350" cap="flat" cmpd="sng" algn="ctr">
                      <a:solidFill>
                        <a:srgbClr val="70E060"/>
                      </a:solidFill>
                      <a:prstDash val="solid"/>
                      <a:round/>
                      <a:headEnd type="none" w="med" len="med"/>
                      <a:tailEnd type="none" w="med" len="med"/>
                    </a:lnL>
                    <a:lnR w="6350" cap="flat" cmpd="sng" algn="ctr">
                      <a:solidFill>
                        <a:srgbClr val="70E060"/>
                      </a:solidFill>
                      <a:prstDash val="solid"/>
                      <a:round/>
                      <a:headEnd type="none" w="med" len="med"/>
                      <a:tailEnd type="none" w="med" len="med"/>
                    </a:lnR>
                    <a:lnT w="6350" cap="flat" cmpd="sng" algn="ctr">
                      <a:solidFill>
                        <a:srgbClr val="70E060"/>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063225389"/>
                  </a:ext>
                </a:extLst>
              </a:tr>
              <a:tr h="259629">
                <a:tc>
                  <a:txBody>
                    <a:bodyPr/>
                    <a:lstStyle/>
                    <a:p>
                      <a:pPr algn="just" fontAlgn="t"/>
                      <a:r>
                        <a:rPr lang="en-US" sz="1400">
                          <a:solidFill>
                            <a:srgbClr val="333333"/>
                          </a:solidFill>
                          <a:effectLst/>
                          <a:latin typeface="Times New Roman" panose="02020603050405020304" pitchFamily="18" charset="0"/>
                          <a:cs typeface="Times New Roman" panose="02020603050405020304" pitchFamily="18" charset="0"/>
                        </a:rPr>
                        <a:t>It is a Random-Access Memory.</a:t>
                      </a:r>
                    </a:p>
                  </a:txBody>
                  <a:tcPr marL="33369" marR="33369" marT="33369" marB="3336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Times New Roman" panose="02020603050405020304" pitchFamily="18" charset="0"/>
                          <a:cs typeface="Times New Roman" panose="02020603050405020304" pitchFamily="18" charset="0"/>
                        </a:rPr>
                        <a:t>It is a Read Only Memory.</a:t>
                      </a:r>
                    </a:p>
                  </a:txBody>
                  <a:tcPr marL="33369" marR="33369" marT="33369" marB="3336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08601971"/>
                  </a:ext>
                </a:extLst>
              </a:tr>
              <a:tr h="369160">
                <a:tc>
                  <a:txBody>
                    <a:bodyPr/>
                    <a:lstStyle/>
                    <a:p>
                      <a:pPr algn="just" fontAlgn="t"/>
                      <a:r>
                        <a:rPr lang="en-US" sz="1400">
                          <a:solidFill>
                            <a:srgbClr val="333333"/>
                          </a:solidFill>
                          <a:effectLst/>
                          <a:latin typeface="Times New Roman" panose="02020603050405020304" pitchFamily="18" charset="0"/>
                          <a:cs typeface="Times New Roman" panose="02020603050405020304" pitchFamily="18" charset="0"/>
                        </a:rPr>
                        <a:t>Read and write operations can be performed.</a:t>
                      </a:r>
                    </a:p>
                  </a:txBody>
                  <a:tcPr marL="33369" marR="33369" marT="33369" marB="3336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Times New Roman" panose="02020603050405020304" pitchFamily="18" charset="0"/>
                          <a:cs typeface="Times New Roman" panose="02020603050405020304" pitchFamily="18" charset="0"/>
                        </a:rPr>
                        <a:t>Only Read operation can be performed.</a:t>
                      </a:r>
                    </a:p>
                  </a:txBody>
                  <a:tcPr marL="33369" marR="33369" marT="33369" marB="3336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01061427"/>
                  </a:ext>
                </a:extLst>
              </a:tr>
              <a:tr h="589742">
                <a:tc>
                  <a:txBody>
                    <a:bodyPr/>
                    <a:lstStyle/>
                    <a:p>
                      <a:pPr algn="just" fontAlgn="t"/>
                      <a:r>
                        <a:rPr lang="en-US" sz="1400">
                          <a:solidFill>
                            <a:srgbClr val="333333"/>
                          </a:solidFill>
                          <a:effectLst/>
                          <a:latin typeface="Times New Roman" panose="02020603050405020304" pitchFamily="18" charset="0"/>
                          <a:cs typeface="Times New Roman" panose="02020603050405020304" pitchFamily="18" charset="0"/>
                        </a:rPr>
                        <a:t>Data can be lost in volatile memory when the power supply is turned off.</a:t>
                      </a:r>
                    </a:p>
                  </a:txBody>
                  <a:tcPr marL="33369" marR="33369" marT="33369" marB="3336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Times New Roman" panose="02020603050405020304" pitchFamily="18" charset="0"/>
                          <a:cs typeface="Times New Roman" panose="02020603050405020304" pitchFamily="18" charset="0"/>
                        </a:rPr>
                        <a:t>Data cannot be lost in non-volatile memory when the power supply is turned off.</a:t>
                      </a:r>
                    </a:p>
                  </a:txBody>
                  <a:tcPr marL="33369" marR="33369" marT="33369" marB="3336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51721624"/>
                  </a:ext>
                </a:extLst>
              </a:tr>
              <a:tr h="259629">
                <a:tc>
                  <a:txBody>
                    <a:bodyPr/>
                    <a:lstStyle/>
                    <a:p>
                      <a:pPr algn="just" fontAlgn="t"/>
                      <a:r>
                        <a:rPr lang="en-US" sz="1400">
                          <a:solidFill>
                            <a:srgbClr val="333333"/>
                          </a:solidFill>
                          <a:effectLst/>
                          <a:latin typeface="Times New Roman" panose="02020603050405020304" pitchFamily="18" charset="0"/>
                          <a:cs typeface="Times New Roman" panose="02020603050405020304" pitchFamily="18" charset="0"/>
                        </a:rPr>
                        <a:t>It is a faster and expensive memory.</a:t>
                      </a:r>
                    </a:p>
                  </a:txBody>
                  <a:tcPr marL="33369" marR="33369" marT="33369" marB="3336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Times New Roman" panose="02020603050405020304" pitchFamily="18" charset="0"/>
                          <a:cs typeface="Times New Roman" panose="02020603050405020304" pitchFamily="18" charset="0"/>
                        </a:rPr>
                        <a:t>It is a slower and less expensive memory.</a:t>
                      </a:r>
                    </a:p>
                  </a:txBody>
                  <a:tcPr marL="33369" marR="33369" marT="33369" marB="3336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46700890"/>
                  </a:ext>
                </a:extLst>
              </a:tr>
              <a:tr h="411723">
                <a:tc>
                  <a:txBody>
                    <a:bodyPr/>
                    <a:lstStyle/>
                    <a:p>
                      <a:pPr algn="just" fontAlgn="t"/>
                      <a:r>
                        <a:rPr lang="en-US" sz="1400">
                          <a:solidFill>
                            <a:srgbClr val="333333"/>
                          </a:solidFill>
                          <a:effectLst/>
                          <a:latin typeface="Times New Roman" panose="02020603050405020304" pitchFamily="18" charset="0"/>
                          <a:cs typeface="Times New Roman" panose="02020603050405020304" pitchFamily="18" charset="0"/>
                        </a:rPr>
                        <a:t>Storage data requires to be refreshed in RAM.</a:t>
                      </a:r>
                    </a:p>
                  </a:txBody>
                  <a:tcPr marL="33369" marR="33369" marT="33369" marB="3336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Times New Roman" panose="02020603050405020304" pitchFamily="18" charset="0"/>
                          <a:cs typeface="Times New Roman" panose="02020603050405020304" pitchFamily="18" charset="0"/>
                        </a:rPr>
                        <a:t>Storage data does not need to be refreshed in ROM.</a:t>
                      </a:r>
                    </a:p>
                  </a:txBody>
                  <a:tcPr marL="33369" marR="33369" marT="33369" marB="3336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59882711"/>
                  </a:ext>
                </a:extLst>
              </a:tr>
              <a:tr h="589742">
                <a:tc>
                  <a:txBody>
                    <a:bodyPr/>
                    <a:lstStyle/>
                    <a:p>
                      <a:pPr algn="just" fontAlgn="t"/>
                      <a:r>
                        <a:rPr lang="en-US" sz="1400">
                          <a:solidFill>
                            <a:srgbClr val="333333"/>
                          </a:solidFill>
                          <a:effectLst/>
                          <a:latin typeface="Times New Roman" panose="02020603050405020304" pitchFamily="18" charset="0"/>
                          <a:cs typeface="Times New Roman" panose="02020603050405020304" pitchFamily="18" charset="0"/>
                        </a:rPr>
                        <a:t>The size of the chip is bigger than the ROM chip to store the data.</a:t>
                      </a:r>
                    </a:p>
                  </a:txBody>
                  <a:tcPr marL="33369" marR="33369" marT="33369" marB="3336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Times New Roman" panose="02020603050405020304" pitchFamily="18" charset="0"/>
                          <a:cs typeface="Times New Roman" panose="02020603050405020304" pitchFamily="18" charset="0"/>
                        </a:rPr>
                        <a:t>The size of the chip is smaller than the RAM chip to store the same amount of data.</a:t>
                      </a:r>
                    </a:p>
                  </a:txBody>
                  <a:tcPr marL="33369" marR="33369" marT="33369" marB="3336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95074755"/>
                  </a:ext>
                </a:extLst>
              </a:tr>
              <a:tr h="411723">
                <a:tc>
                  <a:txBody>
                    <a:bodyPr/>
                    <a:lstStyle/>
                    <a:p>
                      <a:pPr algn="just" fontAlgn="t"/>
                      <a:r>
                        <a:rPr lang="en-US" sz="1400">
                          <a:solidFill>
                            <a:srgbClr val="333333"/>
                          </a:solidFill>
                          <a:effectLst/>
                          <a:latin typeface="Times New Roman" panose="02020603050405020304" pitchFamily="18" charset="0"/>
                          <a:cs typeface="Times New Roman" panose="02020603050405020304" pitchFamily="18" charset="0"/>
                        </a:rPr>
                        <a:t>Types of RAM: DRAM and SRAM</a:t>
                      </a:r>
                    </a:p>
                  </a:txBody>
                  <a:tcPr marL="33369" marR="33369" marT="33369" marB="3336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dirty="0">
                          <a:solidFill>
                            <a:srgbClr val="333333"/>
                          </a:solidFill>
                          <a:effectLst/>
                          <a:latin typeface="Times New Roman" panose="02020603050405020304" pitchFamily="18" charset="0"/>
                          <a:cs typeface="Times New Roman" panose="02020603050405020304" pitchFamily="18" charset="0"/>
                        </a:rPr>
                        <a:t>Types of ROM: MROM, PROM, EPROM, EEPROM</a:t>
                      </a:r>
                    </a:p>
                  </a:txBody>
                  <a:tcPr marL="33369" marR="33369" marT="33369" marB="3336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31063449"/>
                  </a:ext>
                </a:extLst>
              </a:tr>
            </a:tbl>
          </a:graphicData>
        </a:graphic>
      </p:graphicFrame>
    </p:spTree>
    <p:extLst>
      <p:ext uri="{BB962C8B-B14F-4D97-AF65-F5344CB8AC3E}">
        <p14:creationId xmlns:p14="http://schemas.microsoft.com/office/powerpoint/2010/main" val="1087508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2729" y="136525"/>
            <a:ext cx="11483789" cy="6309099"/>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marL="342900" indent="-342900" algn="just">
              <a:lnSpc>
                <a:spcPct val="10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Secondary Memory: </a:t>
            </a:r>
            <a:r>
              <a:rPr lang="en-US" sz="2000" dirty="0">
                <a:latin typeface="Times New Roman" panose="02020603050405020304" pitchFamily="18" charset="0"/>
                <a:cs typeface="Times New Roman" panose="02020603050405020304" pitchFamily="18" charset="0"/>
              </a:rPr>
              <a:t>Secondary memory is a permanent storage space to hold a large amount of data. Secondary memory is also known as external memory that representing the various storage media (hard drives, USB, CDs, flash drives and DVDs) on which the computer data and program can be saved on a long term basis. However, it is cheaper and slower than the main memory. Unlike primary memory, secondary memory cannot be accessed directly by the CPU. Instead of that, secondary memory data is first loaded into the RAM (Random Access Memory) and then sent to the processor to read and update the data. Secondary memory devices also include magnetic disks like hard disk and floppy disks, an optical disk such as CDs and CDROMs, and magnetic tapes.</a:t>
            </a:r>
          </a:p>
          <a:p>
            <a:pPr marL="538163" algn="just">
              <a:lnSpc>
                <a:spcPct val="100000"/>
              </a:lnSpc>
            </a:pPr>
            <a:r>
              <a:rPr lang="en-US" sz="2000" dirty="0">
                <a:latin typeface="Times New Roman" panose="02020603050405020304" pitchFamily="18" charset="0"/>
                <a:cs typeface="Times New Roman" panose="02020603050405020304" pitchFamily="18" charset="0"/>
              </a:rPr>
              <a:t>Features of Secondary Memory</a:t>
            </a:r>
          </a:p>
          <a:p>
            <a:pPr marL="538163" algn="just">
              <a:lnSpc>
                <a:spcPct val="100000"/>
              </a:lnSpc>
            </a:pPr>
            <a:r>
              <a:rPr lang="en-US" sz="2000" dirty="0">
                <a:latin typeface="Times New Roman" panose="02020603050405020304" pitchFamily="18" charset="0"/>
                <a:cs typeface="Times New Roman" panose="02020603050405020304" pitchFamily="18" charset="0"/>
              </a:rPr>
              <a:t>Its speed is slower than the primary/ main memory.</a:t>
            </a:r>
          </a:p>
          <a:p>
            <a:pPr marL="538163" algn="just">
              <a:lnSpc>
                <a:spcPct val="100000"/>
              </a:lnSpc>
            </a:pPr>
            <a:r>
              <a:rPr lang="en-US" sz="2000" dirty="0">
                <a:latin typeface="Times New Roman" panose="02020603050405020304" pitchFamily="18" charset="0"/>
                <a:cs typeface="Times New Roman" panose="02020603050405020304" pitchFamily="18" charset="0"/>
              </a:rPr>
              <a:t>Store data cannot be lost due to non-volatile nature.</a:t>
            </a:r>
          </a:p>
          <a:p>
            <a:pPr marL="538163" algn="just">
              <a:lnSpc>
                <a:spcPct val="100000"/>
              </a:lnSpc>
            </a:pPr>
            <a:r>
              <a:rPr lang="en-US" sz="2000" dirty="0">
                <a:latin typeface="Times New Roman" panose="02020603050405020304" pitchFamily="18" charset="0"/>
                <a:cs typeface="Times New Roman" panose="02020603050405020304" pitchFamily="18" charset="0"/>
              </a:rPr>
              <a:t>It can store large collections of different types, such as audio, video, pictures, text, software, etc.</a:t>
            </a:r>
          </a:p>
          <a:p>
            <a:pPr marL="538163" algn="just">
              <a:lnSpc>
                <a:spcPct val="100000"/>
              </a:lnSpc>
            </a:pPr>
            <a:r>
              <a:rPr lang="en-US" sz="2000" dirty="0">
                <a:latin typeface="Times New Roman" panose="02020603050405020304" pitchFamily="18" charset="0"/>
                <a:cs typeface="Times New Roman" panose="02020603050405020304" pitchFamily="18" charset="0"/>
              </a:rPr>
              <a:t>All the stored data in a secondary memory cannot be lost because it is a permanent storage area; even the power is turned off.</a:t>
            </a:r>
          </a:p>
          <a:p>
            <a:pPr marL="538163" algn="just">
              <a:lnSpc>
                <a:spcPct val="100000"/>
              </a:lnSpc>
            </a:pPr>
            <a:r>
              <a:rPr lang="en-US" sz="2000" dirty="0">
                <a:latin typeface="Times New Roman" panose="02020603050405020304" pitchFamily="18" charset="0"/>
                <a:cs typeface="Times New Roman" panose="02020603050405020304" pitchFamily="18" charset="0"/>
              </a:rPr>
              <a:t>It has various optical and magnetic memories to store data.</a:t>
            </a:r>
          </a:p>
        </p:txBody>
      </p:sp>
      <p:sp>
        <p:nvSpPr>
          <p:cNvPr id="5" name="Slide Number Placeholder 4"/>
          <p:cNvSpPr>
            <a:spLocks noGrp="1"/>
          </p:cNvSpPr>
          <p:nvPr>
            <p:ph type="sldNum" sz="quarter" idx="12"/>
          </p:nvPr>
        </p:nvSpPr>
        <p:spPr/>
        <p:txBody>
          <a:bodyPr/>
          <a:lstStyle/>
          <a:p>
            <a:fld id="{BDCDBBEF-AA6C-4BA6-85B2-A17D7F280E38}" type="slidenum">
              <a:rPr lang="en-US" smtClean="0"/>
              <a:pPr/>
              <a:t>17</a:t>
            </a:fld>
            <a:endParaRPr lang="en-US" dirty="0"/>
          </a:p>
        </p:txBody>
      </p:sp>
    </p:spTree>
    <p:extLst>
      <p:ext uri="{BB962C8B-B14F-4D97-AF65-F5344CB8AC3E}">
        <p14:creationId xmlns:p14="http://schemas.microsoft.com/office/powerpoint/2010/main" val="1947788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2729" y="136525"/>
            <a:ext cx="11483789" cy="6309099"/>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Types of Secondary Memory</a:t>
            </a:r>
          </a:p>
          <a:p>
            <a:pPr marL="342900" indent="-342900"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following are the types of secondary memory devices:</a:t>
            </a:r>
          </a:p>
          <a:p>
            <a:pPr marL="342900" indent="-342900" algn="just">
              <a:lnSpc>
                <a:spcPct val="10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Hard Disk: </a:t>
            </a:r>
            <a:r>
              <a:rPr lang="en-US" sz="2000" dirty="0">
                <a:latin typeface="Times New Roman" panose="02020603050405020304" pitchFamily="18" charset="0"/>
                <a:cs typeface="Times New Roman" panose="02020603050405020304" pitchFamily="18" charset="0"/>
              </a:rPr>
              <a:t>A hard disk is a computer's permanent storage device. It is a non-volatile disk that permanently stores data, programs, and files, and cannot lose store data when the computer's power source is switched off. Typically, it is located internally on computer's motherboard that stores and retrieves data using one or more rigid fast rotating disk platters inside an air-sealed casing. It is a large storage device, found on every computer or laptop for permanently storing installed software, music, text documentation, videos, operating system, and data until the user did not delete.</a:t>
            </a:r>
          </a:p>
        </p:txBody>
      </p:sp>
      <p:sp>
        <p:nvSpPr>
          <p:cNvPr id="5" name="Slide Number Placeholder 4"/>
          <p:cNvSpPr>
            <a:spLocks noGrp="1"/>
          </p:cNvSpPr>
          <p:nvPr>
            <p:ph type="sldNum" sz="quarter" idx="12"/>
          </p:nvPr>
        </p:nvSpPr>
        <p:spPr/>
        <p:txBody>
          <a:bodyPr/>
          <a:lstStyle/>
          <a:p>
            <a:fld id="{BDCDBBEF-AA6C-4BA6-85B2-A17D7F280E38}" type="slidenum">
              <a:rPr lang="en-US" smtClean="0"/>
              <a:pPr/>
              <a:t>18</a:t>
            </a:fld>
            <a:endParaRPr lang="en-US" dirty="0"/>
          </a:p>
        </p:txBody>
      </p:sp>
      <p:pic>
        <p:nvPicPr>
          <p:cNvPr id="4" name="Picture 3">
            <a:extLst>
              <a:ext uri="{FF2B5EF4-FFF2-40B4-BE49-F238E27FC236}">
                <a16:creationId xmlns:a16="http://schemas.microsoft.com/office/drawing/2014/main" id="{D944C5DA-21BA-E97A-C653-3352D562BC8C}"/>
              </a:ext>
            </a:extLst>
          </p:cNvPr>
          <p:cNvPicPr>
            <a:picLocks noChangeAspect="1"/>
          </p:cNvPicPr>
          <p:nvPr/>
        </p:nvPicPr>
        <p:blipFill>
          <a:blip r:embed="rId2"/>
          <a:stretch>
            <a:fillRect/>
          </a:stretch>
        </p:blipFill>
        <p:spPr>
          <a:xfrm>
            <a:off x="6347012" y="3641500"/>
            <a:ext cx="4186518" cy="2942050"/>
          </a:xfrm>
          <a:prstGeom prst="rect">
            <a:avLst/>
          </a:prstGeom>
        </p:spPr>
      </p:pic>
    </p:spTree>
    <p:extLst>
      <p:ext uri="{BB962C8B-B14F-4D97-AF65-F5344CB8AC3E}">
        <p14:creationId xmlns:p14="http://schemas.microsoft.com/office/powerpoint/2010/main" val="3200877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2729" y="136525"/>
            <a:ext cx="11483789" cy="6309099"/>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marL="342900" indent="-342900" algn="just">
              <a:lnSpc>
                <a:spcPct val="10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Floppy Disk: </a:t>
            </a:r>
            <a:r>
              <a:rPr lang="en-US" sz="2000" dirty="0">
                <a:latin typeface="Times New Roman" panose="02020603050405020304" pitchFamily="18" charset="0"/>
                <a:cs typeface="Times New Roman" panose="02020603050405020304" pitchFamily="18" charset="0"/>
              </a:rPr>
              <a:t>A floppy disk is a secondary storage system that consisting of thin, flexible magnetic coating disks for holding electronic data such as computer files. It is also known as Floppy Diskette that comes in three sizes like 8 inches, 5.5 inches and 3.5 inches. The stored data of a floppy disk can be accessed through the floppy disk drive. Furthermore, it is the only way through a new program installed on a computer or backup of the information. However, it is the oldest type of portable storage device, which can store data up to 1.44 MB. Since most programs were larger, that required multiple floppy diskettes to store large amounts of data. Therefore, it is not used due to very low memory storage.</a:t>
            </a:r>
          </a:p>
        </p:txBody>
      </p:sp>
      <p:sp>
        <p:nvSpPr>
          <p:cNvPr id="5" name="Slide Number Placeholder 4"/>
          <p:cNvSpPr>
            <a:spLocks noGrp="1"/>
          </p:cNvSpPr>
          <p:nvPr>
            <p:ph type="sldNum" sz="quarter" idx="12"/>
          </p:nvPr>
        </p:nvSpPr>
        <p:spPr/>
        <p:txBody>
          <a:bodyPr/>
          <a:lstStyle/>
          <a:p>
            <a:fld id="{BDCDBBEF-AA6C-4BA6-85B2-A17D7F280E38}" type="slidenum">
              <a:rPr lang="en-US" smtClean="0"/>
              <a:pPr/>
              <a:t>19</a:t>
            </a:fld>
            <a:endParaRPr lang="en-US" dirty="0"/>
          </a:p>
        </p:txBody>
      </p:sp>
      <p:pic>
        <p:nvPicPr>
          <p:cNvPr id="6" name="Picture 5">
            <a:extLst>
              <a:ext uri="{FF2B5EF4-FFF2-40B4-BE49-F238E27FC236}">
                <a16:creationId xmlns:a16="http://schemas.microsoft.com/office/drawing/2014/main" id="{2D20951D-F81C-A25A-C984-2EB17373EA80}"/>
              </a:ext>
            </a:extLst>
          </p:cNvPr>
          <p:cNvPicPr>
            <a:picLocks noChangeAspect="1"/>
          </p:cNvPicPr>
          <p:nvPr/>
        </p:nvPicPr>
        <p:blipFill>
          <a:blip r:embed="rId2"/>
          <a:stretch>
            <a:fillRect/>
          </a:stretch>
        </p:blipFill>
        <p:spPr>
          <a:xfrm>
            <a:off x="4187364" y="3592361"/>
            <a:ext cx="3422826" cy="2946551"/>
          </a:xfrm>
          <a:prstGeom prst="rect">
            <a:avLst/>
          </a:prstGeom>
        </p:spPr>
      </p:pic>
    </p:spTree>
    <p:extLst>
      <p:ext uri="{BB962C8B-B14F-4D97-AF65-F5344CB8AC3E}">
        <p14:creationId xmlns:p14="http://schemas.microsoft.com/office/powerpoint/2010/main" val="407972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0"/>
            <a:ext cx="10515600" cy="1352282"/>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Computer Organization &amp; Architecture: Course Objectives</a:t>
            </a:r>
          </a:p>
        </p:txBody>
      </p:sp>
      <p:sp>
        <p:nvSpPr>
          <p:cNvPr id="9" name="Slide Number Placeholder 8"/>
          <p:cNvSpPr>
            <a:spLocks noGrp="1"/>
          </p:cNvSpPr>
          <p:nvPr>
            <p:ph type="sldNum" sz="quarter" idx="12"/>
          </p:nvPr>
        </p:nvSpPr>
        <p:spPr/>
        <p:txBody>
          <a:bodyPr/>
          <a:lstStyle/>
          <a:p>
            <a:fld id="{BDCDBBEF-AA6C-4BA6-85B2-A17D7F280E38}" type="slidenum">
              <a:rPr lang="en-US" smtClean="0"/>
              <a:pPr/>
              <a:t>2</a:t>
            </a:fld>
            <a:endParaRPr lang="en-US"/>
          </a:p>
        </p:txBody>
      </p:sp>
      <p:sp>
        <p:nvSpPr>
          <p:cNvPr id="4" name="Rectangle 3"/>
          <p:cNvSpPr/>
          <p:nvPr/>
        </p:nvSpPr>
        <p:spPr>
          <a:xfrm>
            <a:off x="734095" y="1146220"/>
            <a:ext cx="11075831" cy="5340693"/>
          </a:xfrm>
          <a:prstGeom prst="rect">
            <a:avLst/>
          </a:prstGeom>
        </p:spPr>
        <p:txBody>
          <a:bodyPr wrap="square">
            <a:spAutoFit/>
          </a:bodyPr>
          <a:lstStyle/>
          <a:p>
            <a:pPr lvl="0" algn="just"/>
            <a:r>
              <a:rPr lang="en-US" sz="2400" b="1" dirty="0">
                <a:latin typeface="Times New Roman" panose="02020603050405020304" pitchFamily="18" charset="0"/>
                <a:cs typeface="Times New Roman" panose="02020603050405020304" pitchFamily="18" charset="0"/>
              </a:rPr>
              <a:t>COURSE OBJECTIVES</a:t>
            </a:r>
          </a:p>
          <a:p>
            <a:pPr lvl="0" algn="just"/>
            <a:r>
              <a:rPr lang="en-US" sz="2400" dirty="0">
                <a:latin typeface="Times New Roman" panose="02020603050405020304" pitchFamily="18" charset="0"/>
                <a:cs typeface="Times New Roman" panose="02020603050405020304" pitchFamily="18" charset="0"/>
              </a:rPr>
              <a:t>The course aims to:</a:t>
            </a:r>
            <a:endParaRPr lang="en-US" sz="2400" b="1" i="1" dirty="0">
              <a:latin typeface="Times New Roman" panose="02020603050405020304" pitchFamily="18" charset="0"/>
              <a:cs typeface="Times New Roman" panose="02020603050405020304" pitchFamily="18" charset="0"/>
            </a:endParaRP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The purpose of the course is to introduce principles of computer organization and the basic architectural concepts.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It begins with basic organization, design, and programming of a simple digital computer and introduces simple register transfer language to specify various computer operations.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Topics include computer arithmetic, instruction set design, microprogrammed control unit, pipelining and vector processing, memory organization and I/O systems, and multiprocessors.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To familiarize Students with the detailed Architectures of a Central Processing Unit.</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Learn the different types of serial communication techniques.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2729" y="136525"/>
            <a:ext cx="11483789" cy="6309099"/>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marL="342900" indent="-342900" algn="just">
              <a:lnSpc>
                <a:spcPct val="10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CD (Compact Disc): </a:t>
            </a:r>
            <a:r>
              <a:rPr lang="en-US" sz="2000" dirty="0">
                <a:latin typeface="Times New Roman" panose="02020603050405020304" pitchFamily="18" charset="0"/>
                <a:cs typeface="Times New Roman" panose="02020603050405020304" pitchFamily="18" charset="0"/>
              </a:rPr>
              <a:t>A CD is an optical disk storage device, stands for Compact Disc. It is a storage device used to store various data types like audio, videos, files, OS, Back-Up file, and any other information useful to a computer. The CD has a width of 1.2 mm and 12 cm in height, which can store approximately 783 MB of data size. It uses laser light to read and write data from the CDs.</a:t>
            </a:r>
          </a:p>
          <a:p>
            <a:pPr marL="342900" indent="-342900" algn="just">
              <a:lnSpc>
                <a:spcPct val="10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Types of CDs</a:t>
            </a:r>
          </a:p>
          <a:p>
            <a:pPr marL="627063" algn="just">
              <a:lnSpc>
                <a:spcPct val="100000"/>
              </a:lnSpc>
            </a:pPr>
            <a:r>
              <a:rPr lang="en-US" sz="2000" dirty="0">
                <a:latin typeface="Times New Roman" panose="02020603050405020304" pitchFamily="18" charset="0"/>
                <a:cs typeface="Times New Roman" panose="02020603050405020304" pitchFamily="18" charset="0"/>
              </a:rPr>
              <a:t>CD-ROM (Compact Disc Read Only Memory): It is mainly used for bulk size mass like audio CDs, software and computer games at the time of manufacture. Users can only read data, text, music, videos from the disc, but they cannot modify or burnt it.</a:t>
            </a:r>
          </a:p>
          <a:p>
            <a:pPr marL="627063" algn="just">
              <a:lnSpc>
                <a:spcPct val="100000"/>
              </a:lnSpc>
            </a:pPr>
            <a:r>
              <a:rPr lang="en-US" sz="2000" dirty="0">
                <a:latin typeface="Times New Roman" panose="02020603050405020304" pitchFamily="18" charset="0"/>
                <a:cs typeface="Times New Roman" panose="02020603050405020304" pitchFamily="18" charset="0"/>
              </a:rPr>
              <a:t>CD-R (Compact Disc Recordable): The type of Compact Disc used to write once by the user; after that, it cannot be modified or erased.</a:t>
            </a:r>
          </a:p>
          <a:p>
            <a:pPr marL="627063" algn="just">
              <a:lnSpc>
                <a:spcPct val="100000"/>
              </a:lnSpc>
            </a:pPr>
            <a:r>
              <a:rPr lang="en-US" sz="2000" dirty="0">
                <a:latin typeface="Times New Roman" panose="02020603050405020304" pitchFamily="18" charset="0"/>
                <a:cs typeface="Times New Roman" panose="02020603050405020304" pitchFamily="18" charset="0"/>
              </a:rPr>
              <a:t>CD-RW (Compact Disc Rewritable): It is a rewritable CD disc, often used to write or delete the stored data.</a:t>
            </a:r>
          </a:p>
          <a:p>
            <a:pPr marL="342900" indent="-342900" algn="just">
              <a:lnSpc>
                <a:spcPct val="10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20</a:t>
            </a:fld>
            <a:endParaRPr lang="en-US" dirty="0"/>
          </a:p>
        </p:txBody>
      </p:sp>
      <p:pic>
        <p:nvPicPr>
          <p:cNvPr id="4" name="Picture 3">
            <a:extLst>
              <a:ext uri="{FF2B5EF4-FFF2-40B4-BE49-F238E27FC236}">
                <a16:creationId xmlns:a16="http://schemas.microsoft.com/office/drawing/2014/main" id="{51F4B67B-9402-1298-3BE4-6FB231A0A8AF}"/>
              </a:ext>
            </a:extLst>
          </p:cNvPr>
          <p:cNvPicPr>
            <a:picLocks noChangeAspect="1"/>
          </p:cNvPicPr>
          <p:nvPr/>
        </p:nvPicPr>
        <p:blipFill>
          <a:blip r:embed="rId2"/>
          <a:stretch>
            <a:fillRect/>
          </a:stretch>
        </p:blipFill>
        <p:spPr>
          <a:xfrm>
            <a:off x="2272552" y="5233334"/>
            <a:ext cx="1707777" cy="1488141"/>
          </a:xfrm>
          <a:prstGeom prst="rect">
            <a:avLst/>
          </a:prstGeom>
        </p:spPr>
      </p:pic>
      <p:pic>
        <p:nvPicPr>
          <p:cNvPr id="7" name="Picture 6">
            <a:extLst>
              <a:ext uri="{FF2B5EF4-FFF2-40B4-BE49-F238E27FC236}">
                <a16:creationId xmlns:a16="http://schemas.microsoft.com/office/drawing/2014/main" id="{6571CC76-2933-67A3-AAB3-294746EE8E7F}"/>
              </a:ext>
            </a:extLst>
          </p:cNvPr>
          <p:cNvPicPr>
            <a:picLocks noChangeAspect="1"/>
          </p:cNvPicPr>
          <p:nvPr/>
        </p:nvPicPr>
        <p:blipFill>
          <a:blip r:embed="rId2"/>
          <a:stretch>
            <a:fillRect/>
          </a:stretch>
        </p:blipFill>
        <p:spPr>
          <a:xfrm>
            <a:off x="4092387" y="5233333"/>
            <a:ext cx="1707777" cy="1488141"/>
          </a:xfrm>
          <a:prstGeom prst="rect">
            <a:avLst/>
          </a:prstGeom>
        </p:spPr>
      </p:pic>
      <p:pic>
        <p:nvPicPr>
          <p:cNvPr id="8" name="Picture 7">
            <a:extLst>
              <a:ext uri="{FF2B5EF4-FFF2-40B4-BE49-F238E27FC236}">
                <a16:creationId xmlns:a16="http://schemas.microsoft.com/office/drawing/2014/main" id="{BF0CFBBB-426B-6486-C023-56E0AF602E9F}"/>
              </a:ext>
            </a:extLst>
          </p:cNvPr>
          <p:cNvPicPr>
            <a:picLocks noChangeAspect="1"/>
          </p:cNvPicPr>
          <p:nvPr/>
        </p:nvPicPr>
        <p:blipFill>
          <a:blip r:embed="rId2"/>
          <a:stretch>
            <a:fillRect/>
          </a:stretch>
        </p:blipFill>
        <p:spPr>
          <a:xfrm>
            <a:off x="5912222" y="5233332"/>
            <a:ext cx="1707777" cy="1488141"/>
          </a:xfrm>
          <a:prstGeom prst="rect">
            <a:avLst/>
          </a:prstGeom>
        </p:spPr>
      </p:pic>
      <p:pic>
        <p:nvPicPr>
          <p:cNvPr id="9" name="Picture 8">
            <a:extLst>
              <a:ext uri="{FF2B5EF4-FFF2-40B4-BE49-F238E27FC236}">
                <a16:creationId xmlns:a16="http://schemas.microsoft.com/office/drawing/2014/main" id="{5C209EB2-D4F6-1BE1-5706-081BC7DA974C}"/>
              </a:ext>
            </a:extLst>
          </p:cNvPr>
          <p:cNvPicPr>
            <a:picLocks noChangeAspect="1"/>
          </p:cNvPicPr>
          <p:nvPr/>
        </p:nvPicPr>
        <p:blipFill>
          <a:blip r:embed="rId2"/>
          <a:stretch>
            <a:fillRect/>
          </a:stretch>
        </p:blipFill>
        <p:spPr>
          <a:xfrm>
            <a:off x="7732057" y="5233331"/>
            <a:ext cx="1707777" cy="1488141"/>
          </a:xfrm>
          <a:prstGeom prst="rect">
            <a:avLst/>
          </a:prstGeom>
        </p:spPr>
      </p:pic>
    </p:spTree>
    <p:extLst>
      <p:ext uri="{BB962C8B-B14F-4D97-AF65-F5344CB8AC3E}">
        <p14:creationId xmlns:p14="http://schemas.microsoft.com/office/powerpoint/2010/main" val="2267873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2729" y="136525"/>
            <a:ext cx="9036423" cy="6309099"/>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marL="342900" indent="-342900" algn="just">
              <a:lnSpc>
                <a:spcPct val="10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DVD Drive/Disc: </a:t>
            </a:r>
            <a:r>
              <a:rPr lang="en-US" sz="2000" dirty="0">
                <a:latin typeface="Times New Roman" panose="02020603050405020304" pitchFamily="18" charset="0"/>
                <a:cs typeface="Times New Roman" panose="02020603050405020304" pitchFamily="18" charset="0"/>
              </a:rPr>
              <a:t>DVD is an optical disc storage device, stands for Digital Video Display or Digital Versatile Disc. It has the same size as a CD but can store a larger amount of data than a compact disc. It was developed in 1995 by Sony, Panasonic, Toshiba and Philips four electronics companies. DVD drives are divided into three types, such as DVD ROM (Read Only Memory), DVD R (Recordable) and DVD RW (Rewritable or Erasable). It can store multiple data formats like audio, videos, images, software, operating system, etc. The storing capacity of data in DVD is 4.7 GB to 17 GB.</a:t>
            </a:r>
          </a:p>
          <a:p>
            <a:pPr marL="342900" indent="-342900" algn="just">
              <a:lnSpc>
                <a:spcPct val="10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lnSpc>
                <a:spcPct val="10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Pen Drive: </a:t>
            </a:r>
            <a:r>
              <a:rPr lang="en-US" sz="2000" dirty="0">
                <a:latin typeface="Times New Roman" panose="02020603050405020304" pitchFamily="18" charset="0"/>
                <a:cs typeface="Times New Roman" panose="02020603050405020304" pitchFamily="18" charset="0"/>
              </a:rPr>
              <a:t>A pen drive is a portable device used to permanently store data and is also known as a USB flash drive. It is commonly used to store and transfer the data connected to a computer using a USB port. It does not have any moveable part to store the data; it uses an integrated circuit chip that stores the data. It allows the users to store and transfer data like audio, videos, images, etc. from one computer to any USB pen drive. The storing capacity of pen drives from 64 MB to 128 GB or more.</a:t>
            </a:r>
          </a:p>
        </p:txBody>
      </p:sp>
      <p:sp>
        <p:nvSpPr>
          <p:cNvPr id="5" name="Slide Number Placeholder 4"/>
          <p:cNvSpPr>
            <a:spLocks noGrp="1"/>
          </p:cNvSpPr>
          <p:nvPr>
            <p:ph type="sldNum" sz="quarter" idx="12"/>
          </p:nvPr>
        </p:nvSpPr>
        <p:spPr/>
        <p:txBody>
          <a:bodyPr/>
          <a:lstStyle/>
          <a:p>
            <a:fld id="{BDCDBBEF-AA6C-4BA6-85B2-A17D7F280E38}" type="slidenum">
              <a:rPr lang="en-US" smtClean="0"/>
              <a:pPr/>
              <a:t>21</a:t>
            </a:fld>
            <a:endParaRPr lang="en-US" dirty="0"/>
          </a:p>
        </p:txBody>
      </p:sp>
      <p:pic>
        <p:nvPicPr>
          <p:cNvPr id="4" name="Picture 3">
            <a:extLst>
              <a:ext uri="{FF2B5EF4-FFF2-40B4-BE49-F238E27FC236}">
                <a16:creationId xmlns:a16="http://schemas.microsoft.com/office/drawing/2014/main" id="{AD6FB8C2-C390-66D6-3414-37B84CA8558B}"/>
              </a:ext>
            </a:extLst>
          </p:cNvPr>
          <p:cNvPicPr>
            <a:picLocks noChangeAspect="1"/>
          </p:cNvPicPr>
          <p:nvPr/>
        </p:nvPicPr>
        <p:blipFill>
          <a:blip r:embed="rId2"/>
          <a:stretch>
            <a:fillRect/>
          </a:stretch>
        </p:blipFill>
        <p:spPr>
          <a:xfrm>
            <a:off x="9359152" y="1204735"/>
            <a:ext cx="2447365" cy="2224265"/>
          </a:xfrm>
          <a:prstGeom prst="rect">
            <a:avLst/>
          </a:prstGeom>
        </p:spPr>
      </p:pic>
      <p:pic>
        <p:nvPicPr>
          <p:cNvPr id="7" name="Picture 6">
            <a:extLst>
              <a:ext uri="{FF2B5EF4-FFF2-40B4-BE49-F238E27FC236}">
                <a16:creationId xmlns:a16="http://schemas.microsoft.com/office/drawing/2014/main" id="{17BDABCB-A170-4BE2-F298-66687EC8AFDE}"/>
              </a:ext>
            </a:extLst>
          </p:cNvPr>
          <p:cNvPicPr>
            <a:picLocks noChangeAspect="1"/>
          </p:cNvPicPr>
          <p:nvPr/>
        </p:nvPicPr>
        <p:blipFill>
          <a:blip r:embed="rId3"/>
          <a:stretch>
            <a:fillRect/>
          </a:stretch>
        </p:blipFill>
        <p:spPr>
          <a:xfrm>
            <a:off x="9359151" y="4267200"/>
            <a:ext cx="2447366" cy="1813300"/>
          </a:xfrm>
          <a:prstGeom prst="rect">
            <a:avLst/>
          </a:prstGeom>
        </p:spPr>
      </p:pic>
    </p:spTree>
    <p:extLst>
      <p:ext uri="{BB962C8B-B14F-4D97-AF65-F5344CB8AC3E}">
        <p14:creationId xmlns:p14="http://schemas.microsoft.com/office/powerpoint/2010/main" val="671168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2729" y="136525"/>
            <a:ext cx="11483789" cy="6309099"/>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marL="342900" indent="-342900" algn="just">
              <a:lnSpc>
                <a:spcPct val="10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Blu Ray Disc (BD): </a:t>
            </a:r>
            <a:r>
              <a:rPr lang="en-US" sz="2000" dirty="0">
                <a:latin typeface="Times New Roman" panose="02020603050405020304" pitchFamily="18" charset="0"/>
                <a:cs typeface="Times New Roman" panose="02020603050405020304" pitchFamily="18" charset="0"/>
              </a:rPr>
              <a:t>Blu Ray is an Optical disc storage device used to store a large amount of data or high definition of video recording and playing other media files. It uses laser technology to read the stored data of the Blu-ray Disk. It can store more data at a greater density as compared to CD/ DVD. For example, compact discs allow us to store 700 MB of data, and in DVDs, it provides up to 8 GB of storage capacity, while Blu-ray Discs provide 28 GB of space to store data.</a:t>
            </a:r>
          </a:p>
          <a:p>
            <a:pPr marL="342900" indent="-342900" algn="just">
              <a:lnSpc>
                <a:spcPct val="10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Cache Memory: </a:t>
            </a:r>
            <a:r>
              <a:rPr lang="en-US" sz="2000" dirty="0">
                <a:latin typeface="Times New Roman" panose="02020603050405020304" pitchFamily="18" charset="0"/>
                <a:cs typeface="Times New Roman" panose="02020603050405020304" pitchFamily="18" charset="0"/>
              </a:rPr>
              <a:t>It is a small-sized chip-based computer memory that lies between the CPU and the main memory. It is a faster, high performance and temporary memory to enhance the performance of the CPU. It stores all the data and instructions that are often used by computer CPUs. It also reduces the access time of data from the main memory. It is faster than the main memory, and sometimes, it is also called CPU memory because it is very close to the CPU chip. The following are the levels of cache memory.</a:t>
            </a:r>
          </a:p>
          <a:p>
            <a:pPr marL="342900" indent="-342900"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L1 Cache: Its speed is very high, and the size of the L1 cache varies from</a:t>
            </a:r>
          </a:p>
          <a:p>
            <a:pPr marL="268288" indent="0" algn="just">
              <a:lnSpc>
                <a:spcPct val="100000"/>
              </a:lnSpc>
              <a:buNone/>
            </a:pPr>
            <a:r>
              <a:rPr lang="en-US" sz="2000" dirty="0">
                <a:latin typeface="Times New Roman" panose="02020603050405020304" pitchFamily="18" charset="0"/>
                <a:cs typeface="Times New Roman" panose="02020603050405020304" pitchFamily="18" charset="0"/>
              </a:rPr>
              <a:t> 8 KB to 128 KB.</a:t>
            </a:r>
          </a:p>
          <a:p>
            <a:pPr marL="342900" indent="-342900"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L2 Cache: It is built into a separate chip in a motherboard, not built into </a:t>
            </a:r>
          </a:p>
          <a:p>
            <a:pPr marL="358775" indent="0" algn="just">
              <a:lnSpc>
                <a:spcPct val="100000"/>
              </a:lnSpc>
              <a:buNone/>
            </a:pPr>
            <a:r>
              <a:rPr lang="en-US" sz="2000" dirty="0">
                <a:latin typeface="Times New Roman" panose="02020603050405020304" pitchFamily="18" charset="0"/>
                <a:cs typeface="Times New Roman" panose="02020603050405020304" pitchFamily="18" charset="0"/>
              </a:rPr>
              <a:t>the CPU like the L1 level. The size of the L2 may be 128 KB to 1 MB.</a:t>
            </a:r>
          </a:p>
          <a:p>
            <a:pPr marL="342900" indent="-342900"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L3 Cache: Its speed is very slow, and the maximum size up to 8 MB.</a:t>
            </a:r>
          </a:p>
          <a:p>
            <a:pPr marL="342900" indent="-342900" algn="just">
              <a:lnSpc>
                <a:spcPct val="10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lnSpc>
                <a:spcPct val="10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22</a:t>
            </a:fld>
            <a:endParaRPr lang="en-US" dirty="0"/>
          </a:p>
        </p:txBody>
      </p:sp>
      <p:pic>
        <p:nvPicPr>
          <p:cNvPr id="4" name="Picture 3">
            <a:extLst>
              <a:ext uri="{FF2B5EF4-FFF2-40B4-BE49-F238E27FC236}">
                <a16:creationId xmlns:a16="http://schemas.microsoft.com/office/drawing/2014/main" id="{BEECC91F-D5A2-232E-358D-8160FB9A5776}"/>
              </a:ext>
            </a:extLst>
          </p:cNvPr>
          <p:cNvPicPr>
            <a:picLocks noChangeAspect="1"/>
          </p:cNvPicPr>
          <p:nvPr/>
        </p:nvPicPr>
        <p:blipFill>
          <a:blip r:embed="rId2"/>
          <a:stretch>
            <a:fillRect/>
          </a:stretch>
        </p:blipFill>
        <p:spPr>
          <a:xfrm>
            <a:off x="8265458" y="4400424"/>
            <a:ext cx="3541059" cy="1955926"/>
          </a:xfrm>
          <a:prstGeom prst="rect">
            <a:avLst/>
          </a:prstGeom>
        </p:spPr>
      </p:pic>
    </p:spTree>
    <p:extLst>
      <p:ext uri="{BB962C8B-B14F-4D97-AF65-F5344CB8AC3E}">
        <p14:creationId xmlns:p14="http://schemas.microsoft.com/office/powerpoint/2010/main" val="1620550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2729" y="136525"/>
            <a:ext cx="11483789" cy="6309099"/>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Advantages of Cache Memory</a:t>
            </a:r>
          </a:p>
          <a:p>
            <a:pPr marL="342900" indent="-342900"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Cache memory is the faster memory as compared to the main memory.</a:t>
            </a:r>
          </a:p>
          <a:p>
            <a:pPr marL="342900" indent="-342900"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stores all data and instructions that are repeatedly used by the CPU for improving the performance of a computer.</a:t>
            </a:r>
          </a:p>
          <a:p>
            <a:pPr marL="342900" indent="-342900"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access time of data is less than the main memory.</a:t>
            </a: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Disadvantage of Cache Memory</a:t>
            </a:r>
            <a:endParaRPr lang="en-US" sz="2000" dirty="0">
              <a:latin typeface="Times New Roman" panose="02020603050405020304" pitchFamily="18" charset="0"/>
              <a:cs typeface="Times New Roman" panose="02020603050405020304" pitchFamily="18" charset="0"/>
            </a:endParaRPr>
          </a:p>
          <a:p>
            <a:pPr marL="342900" indent="-342900"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very costly as compared to the Main memory and the Secondary memory.</a:t>
            </a:r>
          </a:p>
          <a:p>
            <a:pPr marL="342900" indent="-342900"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has limited storage capacity.</a:t>
            </a:r>
          </a:p>
          <a:p>
            <a:pPr marL="342900" indent="-342900" algn="just">
              <a:lnSpc>
                <a:spcPct val="10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lnSpc>
                <a:spcPct val="10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Register Memory: </a:t>
            </a:r>
            <a:r>
              <a:rPr lang="en-US" sz="2000" dirty="0">
                <a:latin typeface="Times New Roman" panose="02020603050405020304" pitchFamily="18" charset="0"/>
                <a:cs typeface="Times New Roman" panose="02020603050405020304" pitchFamily="18" charset="0"/>
              </a:rPr>
              <a:t>The register memory is a temporary storage area for storing and transferring the data and the instructions to a computer. It is the smallest and fastest memory of a computer. It is a part of computer memory located in the CPU as the form of registers. The register memory is 16, 32 and 64 bits in size. It temporarily stores data instructions and the address of the memory that is repeatedly used to provide faster response to the CPU.</a:t>
            </a:r>
          </a:p>
        </p:txBody>
      </p:sp>
      <p:sp>
        <p:nvSpPr>
          <p:cNvPr id="5" name="Slide Number Placeholder 4"/>
          <p:cNvSpPr>
            <a:spLocks noGrp="1"/>
          </p:cNvSpPr>
          <p:nvPr>
            <p:ph type="sldNum" sz="quarter" idx="12"/>
          </p:nvPr>
        </p:nvSpPr>
        <p:spPr/>
        <p:txBody>
          <a:bodyPr/>
          <a:lstStyle/>
          <a:p>
            <a:fld id="{BDCDBBEF-AA6C-4BA6-85B2-A17D7F280E38}" type="slidenum">
              <a:rPr lang="en-US" smtClean="0"/>
              <a:pPr/>
              <a:t>23</a:t>
            </a:fld>
            <a:endParaRPr lang="en-US" dirty="0"/>
          </a:p>
        </p:txBody>
      </p:sp>
    </p:spTree>
    <p:extLst>
      <p:ext uri="{BB962C8B-B14F-4D97-AF65-F5344CB8AC3E}">
        <p14:creationId xmlns:p14="http://schemas.microsoft.com/office/powerpoint/2010/main" val="522191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2729" y="136525"/>
            <a:ext cx="11483789" cy="6309099"/>
          </a:xfrm>
        </p:spPr>
        <p:txBody>
          <a:bodyPr>
            <a:noAutofit/>
          </a:bodyPr>
          <a:lstStyle/>
          <a:p>
            <a:pPr marL="0" indent="0" algn="ctr">
              <a:lnSpc>
                <a:spcPct val="120000"/>
              </a:lnSpc>
              <a:buNone/>
            </a:pPr>
            <a:endParaRPr lang="en-US" b="1" dirty="0">
              <a:latin typeface="Times New Roman" panose="02020603050405020304" pitchFamily="18" charset="0"/>
              <a:cs typeface="Times New Roman" panose="02020603050405020304" pitchFamily="18" charset="0"/>
            </a:endParaRPr>
          </a:p>
          <a:p>
            <a:pPr marL="0" indent="0" algn="ctr">
              <a:lnSpc>
                <a:spcPct val="100000"/>
              </a:lnSpc>
              <a:buNone/>
            </a:pPr>
            <a:r>
              <a:rPr lang="en-US" sz="2000" b="1" dirty="0">
                <a:latin typeface="Times New Roman" panose="02020603050405020304" pitchFamily="18" charset="0"/>
                <a:cs typeface="Times New Roman" panose="02020603050405020304" pitchFamily="18" charset="0"/>
              </a:rPr>
              <a:t>Primary Vs. Secondary Memory</a:t>
            </a:r>
          </a:p>
        </p:txBody>
      </p:sp>
      <p:sp>
        <p:nvSpPr>
          <p:cNvPr id="5" name="Slide Number Placeholder 4"/>
          <p:cNvSpPr>
            <a:spLocks noGrp="1"/>
          </p:cNvSpPr>
          <p:nvPr>
            <p:ph type="sldNum" sz="quarter" idx="12"/>
          </p:nvPr>
        </p:nvSpPr>
        <p:spPr/>
        <p:txBody>
          <a:bodyPr/>
          <a:lstStyle/>
          <a:p>
            <a:fld id="{BDCDBBEF-AA6C-4BA6-85B2-A17D7F280E38}" type="slidenum">
              <a:rPr lang="en-US" smtClean="0"/>
              <a:pPr/>
              <a:t>24</a:t>
            </a:fld>
            <a:endParaRPr lang="en-US" dirty="0"/>
          </a:p>
        </p:txBody>
      </p:sp>
      <p:graphicFrame>
        <p:nvGraphicFramePr>
          <p:cNvPr id="2" name="Table 1">
            <a:extLst>
              <a:ext uri="{FF2B5EF4-FFF2-40B4-BE49-F238E27FC236}">
                <a16:creationId xmlns:a16="http://schemas.microsoft.com/office/drawing/2014/main" id="{386CB2D8-5455-7B14-5BD9-4D7A965F88DF}"/>
              </a:ext>
            </a:extLst>
          </p:cNvPr>
          <p:cNvGraphicFramePr>
            <a:graphicFrameLocks noGrp="1"/>
          </p:cNvGraphicFramePr>
          <p:nvPr>
            <p:extLst>
              <p:ext uri="{D42A27DB-BD31-4B8C-83A1-F6EECF244321}">
                <p14:modId xmlns:p14="http://schemas.microsoft.com/office/powerpoint/2010/main" val="235364059"/>
              </p:ext>
            </p:extLst>
          </p:nvPr>
        </p:nvGraphicFramePr>
        <p:xfrm>
          <a:off x="699247" y="1192307"/>
          <a:ext cx="11017624" cy="5119648"/>
        </p:xfrm>
        <a:graphic>
          <a:graphicData uri="http://schemas.openxmlformats.org/drawingml/2006/table">
            <a:tbl>
              <a:tblPr/>
              <a:tblGrid>
                <a:gridCol w="5508812">
                  <a:extLst>
                    <a:ext uri="{9D8B030D-6E8A-4147-A177-3AD203B41FA5}">
                      <a16:colId xmlns:a16="http://schemas.microsoft.com/office/drawing/2014/main" val="3862328344"/>
                    </a:ext>
                  </a:extLst>
                </a:gridCol>
                <a:gridCol w="5508812">
                  <a:extLst>
                    <a:ext uri="{9D8B030D-6E8A-4147-A177-3AD203B41FA5}">
                      <a16:colId xmlns:a16="http://schemas.microsoft.com/office/drawing/2014/main" val="3176347741"/>
                    </a:ext>
                  </a:extLst>
                </a:gridCol>
              </a:tblGrid>
              <a:tr h="303854">
                <a:tc>
                  <a:txBody>
                    <a:bodyPr/>
                    <a:lstStyle/>
                    <a:p>
                      <a:pPr algn="ctr" fontAlgn="t"/>
                      <a:r>
                        <a:rPr lang="en-IN" sz="1800" b="1">
                          <a:solidFill>
                            <a:srgbClr val="000000"/>
                          </a:solidFill>
                          <a:effectLst/>
                          <a:latin typeface="Times New Roman" panose="02020603050405020304" pitchFamily="18" charset="0"/>
                          <a:cs typeface="Times New Roman" panose="02020603050405020304" pitchFamily="18" charset="0"/>
                        </a:rPr>
                        <a:t>Primary Memory</a:t>
                      </a:r>
                    </a:p>
                  </a:txBody>
                  <a:tcPr marL="47366" marR="47366" marT="47366" marB="47366">
                    <a:lnL w="6350" cap="flat" cmpd="sng" algn="ctr">
                      <a:solidFill>
                        <a:srgbClr val="F0BA7B"/>
                      </a:solidFill>
                      <a:prstDash val="solid"/>
                      <a:round/>
                      <a:headEnd type="none" w="med" len="med"/>
                      <a:tailEnd type="none" w="med" len="med"/>
                    </a:lnL>
                    <a:lnR w="6350" cap="flat" cmpd="sng" algn="ctr">
                      <a:solidFill>
                        <a:srgbClr val="F0BA7B"/>
                      </a:solidFill>
                      <a:prstDash val="solid"/>
                      <a:round/>
                      <a:headEnd type="none" w="med" len="med"/>
                      <a:tailEnd type="none" w="med" len="med"/>
                    </a:lnR>
                    <a:lnT w="6350" cap="flat" cmpd="sng" algn="ctr">
                      <a:solidFill>
                        <a:srgbClr val="F0BA7B"/>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1800" b="1" dirty="0">
                          <a:solidFill>
                            <a:srgbClr val="000000"/>
                          </a:solidFill>
                          <a:effectLst/>
                          <a:latin typeface="Times New Roman" panose="02020603050405020304" pitchFamily="18" charset="0"/>
                          <a:cs typeface="Times New Roman" panose="02020603050405020304" pitchFamily="18" charset="0"/>
                        </a:rPr>
                        <a:t>Secondary Memory</a:t>
                      </a:r>
                    </a:p>
                  </a:txBody>
                  <a:tcPr marL="47366" marR="47366" marT="47366" marB="47366">
                    <a:lnL w="6350" cap="flat" cmpd="sng" algn="ctr">
                      <a:solidFill>
                        <a:srgbClr val="F0BA7B"/>
                      </a:solidFill>
                      <a:prstDash val="solid"/>
                      <a:round/>
                      <a:headEnd type="none" w="med" len="med"/>
                      <a:tailEnd type="none" w="med" len="med"/>
                    </a:lnL>
                    <a:lnR w="6350" cap="flat" cmpd="sng" algn="ctr">
                      <a:solidFill>
                        <a:srgbClr val="F0BA7B"/>
                      </a:solidFill>
                      <a:prstDash val="solid"/>
                      <a:round/>
                      <a:headEnd type="none" w="med" len="med"/>
                      <a:tailEnd type="none" w="med" len="med"/>
                    </a:lnR>
                    <a:lnT w="6350" cap="flat" cmpd="sng" algn="ctr">
                      <a:solidFill>
                        <a:srgbClr val="F0BA7B"/>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750247052"/>
                  </a:ext>
                </a:extLst>
              </a:tr>
              <a:tr h="463016">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It is also known as temporary memory.</a:t>
                      </a:r>
                    </a:p>
                  </a:txBody>
                  <a:tcPr marL="31577" marR="31577" marT="31577" marB="315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It is also known as a permanent memory.</a:t>
                      </a:r>
                    </a:p>
                  </a:txBody>
                  <a:tcPr marL="31577" marR="31577" marT="31577" marB="315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60104498"/>
                  </a:ext>
                </a:extLst>
              </a:tr>
              <a:tr h="658351">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Data can be access directly by the processor or CPU.</a:t>
                      </a:r>
                    </a:p>
                  </a:txBody>
                  <a:tcPr marL="31577" marR="31577" marT="31577" marB="315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Data cannot be accessed directly by the I/O processor or CPU.</a:t>
                      </a:r>
                    </a:p>
                  </a:txBody>
                  <a:tcPr marL="31577" marR="31577" marT="31577" marB="315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27329521"/>
                  </a:ext>
                </a:extLst>
              </a:tr>
              <a:tr h="658351">
                <a:tc>
                  <a:txBody>
                    <a:bodyPr/>
                    <a:lstStyle/>
                    <a:p>
                      <a:pPr algn="just" fontAlgn="t"/>
                      <a:r>
                        <a:rPr lang="en-IN" sz="1800">
                          <a:solidFill>
                            <a:srgbClr val="333333"/>
                          </a:solidFill>
                          <a:effectLst/>
                          <a:latin typeface="Times New Roman" panose="02020603050405020304" pitchFamily="18" charset="0"/>
                          <a:cs typeface="Times New Roman" panose="02020603050405020304" pitchFamily="18" charset="0"/>
                        </a:rPr>
                        <a:t>Stored data can be a volatile or non-volatile memory.</a:t>
                      </a:r>
                    </a:p>
                  </a:txBody>
                  <a:tcPr marL="31577" marR="31577" marT="31577" marB="315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The nature of secondary memory is always non-volatile.</a:t>
                      </a:r>
                    </a:p>
                  </a:txBody>
                  <a:tcPr marL="31577" marR="31577" marT="31577" marB="315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90635480"/>
                  </a:ext>
                </a:extLst>
              </a:tr>
              <a:tr h="463016">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It is more costly than secondary memory.</a:t>
                      </a:r>
                    </a:p>
                  </a:txBody>
                  <a:tcPr marL="31577" marR="31577" marT="31577" marB="315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It is less costly than primary memory.</a:t>
                      </a:r>
                    </a:p>
                  </a:txBody>
                  <a:tcPr marL="31577" marR="31577" marT="31577" marB="315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22482989"/>
                  </a:ext>
                </a:extLst>
              </a:tr>
              <a:tr h="267681">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It is a faster memory.</a:t>
                      </a:r>
                    </a:p>
                  </a:txBody>
                  <a:tcPr marL="31577" marR="31577" marT="31577" marB="315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It is a slower memory.</a:t>
                      </a:r>
                    </a:p>
                  </a:txBody>
                  <a:tcPr marL="31577" marR="31577" marT="31577" marB="315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26887167"/>
                  </a:ext>
                </a:extLst>
              </a:tr>
              <a:tr h="463016">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It has limited storage capacity.</a:t>
                      </a:r>
                    </a:p>
                  </a:txBody>
                  <a:tcPr marL="31577" marR="31577" marT="31577" marB="315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It has a large storage capacity.</a:t>
                      </a:r>
                    </a:p>
                  </a:txBody>
                  <a:tcPr marL="31577" marR="31577" marT="31577" marB="315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75077236"/>
                  </a:ext>
                </a:extLst>
              </a:tr>
              <a:tr h="658351">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It required the power to retain the data in primary memory.</a:t>
                      </a:r>
                    </a:p>
                  </a:txBody>
                  <a:tcPr marL="31577" marR="31577" marT="31577" marB="315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It does not require power to retain the data in secondary memory.</a:t>
                      </a:r>
                    </a:p>
                  </a:txBody>
                  <a:tcPr marL="31577" marR="31577" marT="31577" marB="315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90500715"/>
                  </a:ext>
                </a:extLst>
              </a:tr>
              <a:tr h="1049021">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Examples of primary memory are RAM, ROM, Registers, EPROM, PROM and cache memory.</a:t>
                      </a:r>
                    </a:p>
                  </a:txBody>
                  <a:tcPr marL="31577" marR="31577" marT="31577" marB="315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Times New Roman" panose="02020603050405020304" pitchFamily="18" charset="0"/>
                          <a:cs typeface="Times New Roman" panose="02020603050405020304" pitchFamily="18" charset="0"/>
                        </a:rPr>
                        <a:t>Examples of secondary memory are CD, DVD, HDD, magnetic tapes, flash disks, pen drive, etc.</a:t>
                      </a:r>
                    </a:p>
                  </a:txBody>
                  <a:tcPr marL="31577" marR="31577" marT="31577" marB="315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95208578"/>
                  </a:ext>
                </a:extLst>
              </a:tr>
            </a:tbl>
          </a:graphicData>
        </a:graphic>
      </p:graphicFrame>
    </p:spTree>
    <p:extLst>
      <p:ext uri="{BB962C8B-B14F-4D97-AF65-F5344CB8AC3E}">
        <p14:creationId xmlns:p14="http://schemas.microsoft.com/office/powerpoint/2010/main" val="2119967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09" y="1111623"/>
            <a:ext cx="11349317" cy="5378823"/>
          </a:xfrm>
        </p:spPr>
        <p:txBody>
          <a:bodyPr>
            <a:noAutofit/>
          </a:bodyPr>
          <a:lstStyle/>
          <a:p>
            <a:pPr marL="0" indent="0" algn="just">
              <a:lnSpc>
                <a:spcPct val="120000"/>
              </a:lnSpc>
              <a:buNone/>
            </a:pPr>
            <a:r>
              <a:rPr lang="en-IN" sz="3200" b="1" dirty="0">
                <a:latin typeface="Times New Roman" pitchFamily="18" charset="0"/>
                <a:cs typeface="Times New Roman" pitchFamily="18" charset="0"/>
              </a:rPr>
              <a:t>Summary</a:t>
            </a:r>
            <a:endParaRPr lang="en-US" sz="32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Discussed about Classification of Memory.</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Why do we need a computer memory?</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Discussed about the Features of Memory.</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Learn about Primary or Main Memory, Random Access Memory (RAM), Read-Only Memory (ROM), Secondary Memory, and Register Memory</a:t>
            </a:r>
          </a:p>
          <a:p>
            <a:pPr marL="0" indent="0" algn="just">
              <a:lnSpc>
                <a:spcPct val="120000"/>
              </a:lnSpc>
              <a:buNone/>
            </a:pPr>
            <a:endParaRPr lang="en-US" sz="2000" b="1" dirty="0">
              <a:latin typeface="Times New Roman" panose="02020603050405020304" pitchFamily="18" charset="0"/>
              <a:cs typeface="Times New Roman" panose="02020603050405020304" pitchFamily="18" charset="0"/>
            </a:endParaRPr>
          </a:p>
          <a:p>
            <a:pPr marL="0" indent="0" algn="just">
              <a:lnSpc>
                <a:spcPct val="120000"/>
              </a:lnSpc>
              <a:buNone/>
            </a:pPr>
            <a:r>
              <a:rPr lang="en-IN" sz="3200" b="1" dirty="0">
                <a:latin typeface="Times New Roman" pitchFamily="18" charset="0"/>
                <a:cs typeface="Times New Roman" pitchFamily="18" charset="0"/>
              </a:rPr>
              <a:t>Assessment Questions</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Q1. What is computer memory?</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Q2. Discussed the Classification of Memory.</a:t>
            </a:r>
          </a:p>
        </p:txBody>
      </p:sp>
      <p:sp>
        <p:nvSpPr>
          <p:cNvPr id="5" name="Slide Number Placeholder 4"/>
          <p:cNvSpPr>
            <a:spLocks noGrp="1"/>
          </p:cNvSpPr>
          <p:nvPr>
            <p:ph type="sldNum" sz="quarter" idx="12"/>
          </p:nvPr>
        </p:nvSpPr>
        <p:spPr/>
        <p:txBody>
          <a:bodyPr/>
          <a:lstStyle/>
          <a:p>
            <a:fld id="{BDCDBBEF-AA6C-4BA6-85B2-A17D7F280E38}" type="slidenum">
              <a:rPr lang="en-US" smtClean="0"/>
              <a:pPr/>
              <a:t>25</a:t>
            </a:fld>
            <a:endParaRPr lang="en-US"/>
          </a:p>
        </p:txBody>
      </p:sp>
    </p:spTree>
    <p:extLst>
      <p:ext uri="{BB962C8B-B14F-4D97-AF65-F5344CB8AC3E}">
        <p14:creationId xmlns:p14="http://schemas.microsoft.com/office/powerpoint/2010/main" val="195144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Times New Roman" panose="02020603050405020304" pitchFamily="18" charset="0"/>
                <a:ea typeface="Segoe UI" panose="020B0502040204020203" pitchFamily="34" charset="0"/>
                <a:cs typeface="Times New Roman" panose="02020603050405020304" pitchFamily="18"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26</a:t>
            </a:fld>
            <a:endParaRPr lang="en-US">
              <a:solidFill>
                <a:prstClr val="black">
                  <a:tint val="75000"/>
                </a:prstClr>
              </a:solidFill>
            </a:endParaRPr>
          </a:p>
        </p:txBody>
      </p:sp>
    </p:spTree>
    <p:extLst>
      <p:ext uri="{BB962C8B-B14F-4D97-AF65-F5344CB8AC3E}">
        <p14:creationId xmlns:p14="http://schemas.microsoft.com/office/powerpoint/2010/main" val="2278354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txBox="1">
            <a:spLocks noGrp="1" noChangeArrowheads="1"/>
          </p:cNvSpPr>
          <p:nvPr>
            <p:ph type="title"/>
          </p:nvPr>
        </p:nvSpPr>
        <p:spPr bwMode="auto">
          <a:xfrm>
            <a:off x="710166" y="351468"/>
            <a:ext cx="1112551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 OUTCOMES</a:t>
            </a: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p:cNvSpPr>
            <a:spLocks noGrp="1"/>
          </p:cNvSpPr>
          <p:nvPr>
            <p:ph type="sldNum" sz="quarter" idx="12"/>
          </p:nvPr>
        </p:nvSpPr>
        <p:spPr/>
        <p:txBody>
          <a:bodyPr/>
          <a:lstStyle/>
          <a:p>
            <a:fld id="{BDCDBBEF-AA6C-4BA6-85B2-A17D7F280E38}" type="slidenum">
              <a:rPr lang="en-US" smtClean="0"/>
              <a:pPr/>
              <a:t>3</a:t>
            </a:fld>
            <a:endParaRPr lang="en-US"/>
          </a:p>
        </p:txBody>
      </p:sp>
      <p:sp>
        <p:nvSpPr>
          <p:cNvPr id="4" name="Rectangle 3"/>
          <p:cNvSpPr/>
          <p:nvPr/>
        </p:nvSpPr>
        <p:spPr>
          <a:xfrm>
            <a:off x="720497" y="1170835"/>
            <a:ext cx="8880123"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On completion of this course, the students shall be able to:-</a:t>
            </a:r>
            <a:endParaRPr lang="en-US" sz="28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6A55E2FE-46B0-12E1-A9C2-7E842F64107F}"/>
              </a:ext>
            </a:extLst>
          </p:cNvPr>
          <p:cNvGraphicFramePr>
            <a:graphicFrameLocks noGrp="1"/>
          </p:cNvGraphicFramePr>
          <p:nvPr>
            <p:extLst>
              <p:ext uri="{D42A27DB-BD31-4B8C-83A1-F6EECF244321}">
                <p14:modId xmlns:p14="http://schemas.microsoft.com/office/powerpoint/2010/main" val="1903080553"/>
              </p:ext>
            </p:extLst>
          </p:nvPr>
        </p:nvGraphicFramePr>
        <p:xfrm>
          <a:off x="393700" y="1725805"/>
          <a:ext cx="11441985" cy="4595523"/>
        </p:xfrm>
        <a:graphic>
          <a:graphicData uri="http://schemas.openxmlformats.org/drawingml/2006/table">
            <a:tbl>
              <a:tblPr>
                <a:tableStyleId>{3C2FFA5D-87B4-456A-9821-1D502468CF0F}</a:tableStyleId>
              </a:tblPr>
              <a:tblGrid>
                <a:gridCol w="582270">
                  <a:extLst>
                    <a:ext uri="{9D8B030D-6E8A-4147-A177-3AD203B41FA5}">
                      <a16:colId xmlns:a16="http://schemas.microsoft.com/office/drawing/2014/main" val="663356417"/>
                    </a:ext>
                  </a:extLst>
                </a:gridCol>
                <a:gridCol w="10859715">
                  <a:extLst>
                    <a:ext uri="{9D8B030D-6E8A-4147-A177-3AD203B41FA5}">
                      <a16:colId xmlns:a16="http://schemas.microsoft.com/office/drawing/2014/main" val="784375743"/>
                    </a:ext>
                  </a:extLst>
                </a:gridCol>
              </a:tblGrid>
              <a:tr h="725904">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CO1</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Identify and interpret the basics of instruction sets and their impact on the design, organization, and functionality of various functional units of a computer comparable to the CPU, memory organization, I/O organization, and parallel processors.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868506522"/>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CO2</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Analysis of the design of arithmetic &amp; logic unit and understanding of the fixed point and floating-point arithmetic operations.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379315392"/>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CO3</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a:effectLst/>
                          <a:latin typeface="Times New Roman" panose="02020603050405020304" pitchFamily="18" charset="0"/>
                          <a:cs typeface="Times New Roman" panose="02020603050405020304" pitchFamily="18" charset="0"/>
                        </a:rPr>
                        <a:t>Relate cost performance and design trade-offs in designing and constructing a computer processor which includes memory.</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45006100"/>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CO4</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Understanding the different ways of communicating with I/O devices and standard I/O interfaces.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597029053"/>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CO5</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Implementation of control unit techniques and the concept of Pipelining.</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511960307"/>
                  </a:ext>
                </a:extLst>
              </a:tr>
            </a:tbl>
          </a:graphicData>
        </a:graphic>
      </p:graphicFrame>
    </p:spTree>
    <p:extLst>
      <p:ext uri="{BB962C8B-B14F-4D97-AF65-F5344CB8AC3E}">
        <p14:creationId xmlns:p14="http://schemas.microsoft.com/office/powerpoint/2010/main" val="4018097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251012"/>
            <a:ext cx="11403107" cy="6194612"/>
          </a:xfrm>
        </p:spPr>
        <p:txBody>
          <a:bodyPr>
            <a:noAutofit/>
          </a:bodyPr>
          <a:lstStyle/>
          <a:p>
            <a:pPr marL="0" indent="0" algn="ctr">
              <a:lnSpc>
                <a:spcPct val="120000"/>
              </a:lnSpc>
              <a:buNone/>
            </a:pPr>
            <a:r>
              <a:rPr lang="en-US" sz="3200" b="1" dirty="0">
                <a:latin typeface="Times New Roman" panose="02020603050405020304" pitchFamily="18" charset="0"/>
                <a:cs typeface="Times New Roman" panose="02020603050405020304" pitchFamily="18" charset="0"/>
              </a:rPr>
              <a:t>Classification of Memory</a:t>
            </a: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computers, memory is the most essential component of the normal functioning of any system. The computer system categorizes the memory for different purposes and uses. In this slide, we have discussed the classification of memory in detail. Also, we will discuss types of memory, features of memory, RAM, ROM, SRAM, DRAM, and its advantages and disadvantages.</a:t>
            </a:r>
          </a:p>
          <a:p>
            <a:pPr marL="0" indent="0" algn="just">
              <a:lnSpc>
                <a:spcPct val="120000"/>
              </a:lnSpc>
              <a:buNone/>
            </a:pPr>
            <a:r>
              <a:rPr lang="en-US" sz="2000" b="1" dirty="0">
                <a:latin typeface="Times New Roman" panose="02020603050405020304" pitchFamily="18" charset="0"/>
                <a:cs typeface="Times New Roman" panose="02020603050405020304" pitchFamily="18" charset="0"/>
              </a:rPr>
              <a:t>What is computer memory?</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Computer memory is any physical device, used to store data, information or instruction temporarily or permanently.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the collection of storage units that stores binary information in the form of bits. The memory block is split into a small number of components, called cells.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Each cell has a unique address to store the data in memory, ranging from zero to memory size minus one.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For example, if the size of computer memory is 64k words, the memory units have 64 * 1024 = 65536 locations or cells. The address of the memory's cells varies from 0 to 65535.</a:t>
            </a:r>
          </a:p>
        </p:txBody>
      </p:sp>
      <p:sp>
        <p:nvSpPr>
          <p:cNvPr id="5" name="Slide Number Placeholder 4"/>
          <p:cNvSpPr>
            <a:spLocks noGrp="1"/>
          </p:cNvSpPr>
          <p:nvPr>
            <p:ph type="sldNum" sz="quarter" idx="12"/>
          </p:nvPr>
        </p:nvSpPr>
        <p:spPr/>
        <p:txBody>
          <a:bodyPr/>
          <a:lstStyle/>
          <a:p>
            <a:fld id="{BDCDBBEF-AA6C-4BA6-85B2-A17D7F280E38}" type="slidenum">
              <a:rPr lang="en-US" smtClean="0"/>
              <a:pPr/>
              <a:t>4</a:t>
            </a:fld>
            <a:endParaRPr lang="en-US" dirty="0"/>
          </a:p>
        </p:txBody>
      </p:sp>
    </p:spTree>
    <p:extLst>
      <p:ext uri="{BB962C8B-B14F-4D97-AF65-F5344CB8AC3E}">
        <p14:creationId xmlns:p14="http://schemas.microsoft.com/office/powerpoint/2010/main" val="1231453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251012"/>
            <a:ext cx="11403107" cy="6194612"/>
          </a:xfrm>
        </p:spPr>
        <p:txBody>
          <a:bodyPr>
            <a:noAutofit/>
          </a:bodyPr>
          <a:lstStyle/>
          <a:p>
            <a:pPr marL="0" indent="0" algn="ctr">
              <a:lnSpc>
                <a:spcPct val="120000"/>
              </a:lnSpc>
              <a:buNone/>
            </a:pPr>
            <a:r>
              <a:rPr lang="en-US" sz="3200" b="1" dirty="0">
                <a:latin typeface="Times New Roman" panose="02020603050405020304" pitchFamily="18" charset="0"/>
                <a:cs typeface="Times New Roman" panose="02020603050405020304" pitchFamily="18" charset="0"/>
              </a:rPr>
              <a:t> </a:t>
            </a: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marL="0" indent="0" algn="just">
              <a:lnSpc>
                <a:spcPct val="120000"/>
              </a:lnSpc>
              <a:buNone/>
            </a:pPr>
            <a:r>
              <a:rPr lang="en-US" sz="2000" b="1" dirty="0">
                <a:latin typeface="Times New Roman" panose="02020603050405020304" pitchFamily="18" charset="0"/>
                <a:cs typeface="Times New Roman" panose="02020603050405020304" pitchFamily="18" charset="0"/>
              </a:rPr>
              <a:t>Why do we need a computer memory?</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the computer system, we need computer memory to store various types of data like text, images, video, audio, documents, etc. We can retrieve it when the data is required. For example, when we write and execute any computer program, it is initially stored in primary memory. If the processor does not need particular items for a longer time, the program or data is automatically saved into the permanent or secondary memory. Then the data is called from secondary memory to main memory and performs the execution of codes.</a:t>
            </a:r>
          </a:p>
          <a:p>
            <a:pPr marL="0" indent="0" algn="just">
              <a:lnSpc>
                <a:spcPct val="120000"/>
              </a:lnSpc>
              <a:buNone/>
            </a:pPr>
            <a:r>
              <a:rPr lang="en-US" sz="2000" b="1" dirty="0">
                <a:latin typeface="Times New Roman" panose="02020603050405020304" pitchFamily="18" charset="0"/>
                <a:cs typeface="Times New Roman" panose="02020603050405020304" pitchFamily="18" charset="0"/>
              </a:rPr>
              <a:t>Features of Memory</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Following are the different features of the memory system that includes:</a:t>
            </a: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Location: </a:t>
            </a:r>
            <a:r>
              <a:rPr lang="en-US" sz="2000" dirty="0">
                <a:latin typeface="Times New Roman" panose="02020603050405020304" pitchFamily="18" charset="0"/>
                <a:cs typeface="Times New Roman" panose="02020603050405020304" pitchFamily="18" charset="0"/>
              </a:rPr>
              <a:t>It represents the internal or external location of the memory in a computer. The internal memory is inbuilt in computer memory. It is also known as primary memory. the example of primary memory are registers, cache and main memory. Whereas, external memory is the separate storage device from the computer, such as disk, tape, USB pen drive.</a:t>
            </a:r>
          </a:p>
        </p:txBody>
      </p:sp>
      <p:sp>
        <p:nvSpPr>
          <p:cNvPr id="5" name="Slide Number Placeholder 4"/>
          <p:cNvSpPr>
            <a:spLocks noGrp="1"/>
          </p:cNvSpPr>
          <p:nvPr>
            <p:ph type="sldNum" sz="quarter" idx="12"/>
          </p:nvPr>
        </p:nvSpPr>
        <p:spPr/>
        <p:txBody>
          <a:bodyPr/>
          <a:lstStyle/>
          <a:p>
            <a:fld id="{BDCDBBEF-AA6C-4BA6-85B2-A17D7F280E38}" type="slidenum">
              <a:rPr lang="en-US" smtClean="0"/>
              <a:pPr/>
              <a:t>5</a:t>
            </a:fld>
            <a:endParaRPr lang="en-US" dirty="0"/>
          </a:p>
        </p:txBody>
      </p:sp>
    </p:spTree>
    <p:extLst>
      <p:ext uri="{BB962C8B-B14F-4D97-AF65-F5344CB8AC3E}">
        <p14:creationId xmlns:p14="http://schemas.microsoft.com/office/powerpoint/2010/main" val="2103301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251012"/>
            <a:ext cx="11403107" cy="6194612"/>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Capacity: </a:t>
            </a:r>
            <a:r>
              <a:rPr lang="en-US" sz="2000" dirty="0">
                <a:latin typeface="Times New Roman" panose="02020603050405020304" pitchFamily="18" charset="0"/>
                <a:cs typeface="Times New Roman" panose="02020603050405020304" pitchFamily="18" charset="0"/>
              </a:rPr>
              <a:t>It is the most important feature of computer memory. Storage capacity can vary in external and internal memory. External devices' storage capacity is measured in terms of bytes, whereas the internal memory is measured with bytes or words. The storage word length can vary in bits, such as 8, 16 or 32 bits.</a:t>
            </a: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Access Methods: </a:t>
            </a:r>
            <a:r>
              <a:rPr lang="en-US" sz="2000" dirty="0">
                <a:latin typeface="Times New Roman" panose="02020603050405020304" pitchFamily="18" charset="0"/>
                <a:cs typeface="Times New Roman" panose="02020603050405020304" pitchFamily="18" charset="0"/>
              </a:rPr>
              <a:t>Memory can be accessed through four modes of memory.</a:t>
            </a:r>
          </a:p>
          <a:p>
            <a:pPr marL="447675" algn="just">
              <a:lnSpc>
                <a:spcPct val="100000"/>
              </a:lnSpc>
            </a:pPr>
            <a:r>
              <a:rPr lang="en-US" sz="2000" dirty="0">
                <a:latin typeface="Times New Roman" panose="02020603050405020304" pitchFamily="18" charset="0"/>
                <a:cs typeface="Times New Roman" panose="02020603050405020304" pitchFamily="18" charset="0"/>
              </a:rPr>
              <a:t>DMA: As the name specifies, Direct Memory Address (DMA) is a method that allows input/output (I/O) devices to access or retrieve data directly or from the main memory.</a:t>
            </a:r>
          </a:p>
          <a:p>
            <a:pPr marL="447675" algn="just">
              <a:lnSpc>
                <a:spcPct val="100000"/>
              </a:lnSpc>
            </a:pPr>
            <a:r>
              <a:rPr lang="en-US" sz="2000" dirty="0">
                <a:latin typeface="Times New Roman" panose="02020603050405020304" pitchFamily="18" charset="0"/>
                <a:cs typeface="Times New Roman" panose="02020603050405020304" pitchFamily="18" charset="0"/>
              </a:rPr>
              <a:t>Sequential Access Method: The sequential access method is used in a data storage device to read stored data sequentially from the computer memory. Whereas, the data received from random access memory (RAM) can be in any order.</a:t>
            </a:r>
          </a:p>
          <a:p>
            <a:pPr marL="447675" algn="just">
              <a:lnSpc>
                <a:spcPct val="100000"/>
              </a:lnSpc>
            </a:pPr>
            <a:r>
              <a:rPr lang="en-US" sz="2000" dirty="0">
                <a:latin typeface="Times New Roman" panose="02020603050405020304" pitchFamily="18" charset="0"/>
                <a:cs typeface="Times New Roman" panose="02020603050405020304" pitchFamily="18" charset="0"/>
              </a:rPr>
              <a:t>Random Access Method: It is a method used to randomly access data from memory. This method is the opposite of SAM. For example, to go from A to Z in random access, we can directly jump to any specified location. In the Sequential method, we have to follow all intervening from A to Z to reach at the particular memory location.</a:t>
            </a:r>
          </a:p>
          <a:p>
            <a:pPr marL="447675" algn="just">
              <a:lnSpc>
                <a:spcPct val="100000"/>
              </a:lnSpc>
            </a:pPr>
            <a:r>
              <a:rPr lang="en-US" sz="2000" dirty="0">
                <a:latin typeface="Times New Roman" panose="02020603050405020304" pitchFamily="18" charset="0"/>
                <a:cs typeface="Times New Roman" panose="02020603050405020304" pitchFamily="18" charset="0"/>
              </a:rPr>
              <a:t>Associative Access Method: It is a special type of memory that optimizes search performance through defined data to directly access the stored information based on a memory address.</a:t>
            </a:r>
          </a:p>
        </p:txBody>
      </p:sp>
      <p:sp>
        <p:nvSpPr>
          <p:cNvPr id="5" name="Slide Number Placeholder 4"/>
          <p:cNvSpPr>
            <a:spLocks noGrp="1"/>
          </p:cNvSpPr>
          <p:nvPr>
            <p:ph type="sldNum" sz="quarter" idx="12"/>
          </p:nvPr>
        </p:nvSpPr>
        <p:spPr/>
        <p:txBody>
          <a:bodyPr/>
          <a:lstStyle/>
          <a:p>
            <a:fld id="{BDCDBBEF-AA6C-4BA6-85B2-A17D7F280E38}" type="slidenum">
              <a:rPr lang="en-US" smtClean="0"/>
              <a:pPr/>
              <a:t>6</a:t>
            </a:fld>
            <a:endParaRPr lang="en-US" dirty="0"/>
          </a:p>
        </p:txBody>
      </p:sp>
    </p:spTree>
    <p:extLst>
      <p:ext uri="{BB962C8B-B14F-4D97-AF65-F5344CB8AC3E}">
        <p14:creationId xmlns:p14="http://schemas.microsoft.com/office/powerpoint/2010/main" val="2450695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36525"/>
            <a:ext cx="11403107" cy="6309099"/>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Unit of transfer: </a:t>
            </a:r>
            <a:r>
              <a:rPr lang="en-US" sz="2000" dirty="0">
                <a:latin typeface="Times New Roman" panose="02020603050405020304" pitchFamily="18" charset="0"/>
                <a:cs typeface="Times New Roman" panose="02020603050405020304" pitchFamily="18" charset="0"/>
              </a:rPr>
              <a:t>As the name suggests, a unit of transfer measures the transfer rate of bits that can be read or write in or out of the memory devices. The transfer rate of data can be different in external and internal memory.</a:t>
            </a:r>
          </a:p>
          <a:p>
            <a:pPr marL="538163" algn="just">
              <a:lnSpc>
                <a:spcPct val="120000"/>
              </a:lnSpc>
            </a:pPr>
            <a:r>
              <a:rPr lang="en-US" sz="2000" dirty="0">
                <a:latin typeface="Times New Roman" panose="02020603050405020304" pitchFamily="18" charset="0"/>
                <a:cs typeface="Times New Roman" panose="02020603050405020304" pitchFamily="18" charset="0"/>
              </a:rPr>
              <a:t>Internal memory: The transfer rate of bits is mostly equal to the word size.</a:t>
            </a:r>
          </a:p>
          <a:p>
            <a:pPr marL="538163" algn="just">
              <a:lnSpc>
                <a:spcPct val="120000"/>
              </a:lnSpc>
            </a:pPr>
            <a:r>
              <a:rPr lang="en-US" sz="2000" dirty="0">
                <a:latin typeface="Times New Roman" panose="02020603050405020304" pitchFamily="18" charset="0"/>
                <a:cs typeface="Times New Roman" panose="02020603050405020304" pitchFamily="18" charset="0"/>
              </a:rPr>
              <a:t>External memory: The transfer rate of bit or unit is not equal to the word length. It is always greater than a word or may be referred to as blocks.</a:t>
            </a: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Performance: </a:t>
            </a:r>
            <a:r>
              <a:rPr lang="en-US" sz="2000" dirty="0">
                <a:latin typeface="Times New Roman" panose="02020603050405020304" pitchFamily="18" charset="0"/>
                <a:cs typeface="Times New Roman" panose="02020603050405020304" pitchFamily="18" charset="0"/>
              </a:rPr>
              <a:t>The performance of memory is majorly divided into three parts.</a:t>
            </a:r>
          </a:p>
          <a:p>
            <a:pPr marL="538163" algn="just">
              <a:lnSpc>
                <a:spcPct val="120000"/>
              </a:lnSpc>
            </a:pPr>
            <a:r>
              <a:rPr lang="en-US" sz="2000" dirty="0">
                <a:latin typeface="Times New Roman" panose="02020603050405020304" pitchFamily="18" charset="0"/>
                <a:cs typeface="Times New Roman" panose="02020603050405020304" pitchFamily="18" charset="0"/>
              </a:rPr>
              <a:t>Access Time: In random access memory, it represents the total time taken by memory devices to perform a read or write operation that an address is sent to memory.</a:t>
            </a:r>
          </a:p>
          <a:p>
            <a:pPr marL="538163" algn="just">
              <a:lnSpc>
                <a:spcPct val="120000"/>
              </a:lnSpc>
            </a:pPr>
            <a:r>
              <a:rPr lang="en-US" sz="2000" dirty="0">
                <a:latin typeface="Times New Roman" panose="02020603050405020304" pitchFamily="18" charset="0"/>
                <a:cs typeface="Times New Roman" panose="02020603050405020304" pitchFamily="18" charset="0"/>
              </a:rPr>
              <a:t>Memory Cycle Time: Total time required to access memory block and additional required time before starting second access.</a:t>
            </a:r>
          </a:p>
          <a:p>
            <a:pPr marL="538163" algn="just">
              <a:lnSpc>
                <a:spcPct val="120000"/>
              </a:lnSpc>
            </a:pPr>
            <a:r>
              <a:rPr lang="en-US" sz="2000" dirty="0">
                <a:latin typeface="Times New Roman" panose="02020603050405020304" pitchFamily="18" charset="0"/>
                <a:cs typeface="Times New Roman" panose="02020603050405020304" pitchFamily="18" charset="0"/>
              </a:rPr>
              <a:t>Transfer rate: It describes the transfer rate of data used to transmit memory to or from an external or internal memory device. Bit transfer can be different for different external and internal devices.</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7</a:t>
            </a:fld>
            <a:endParaRPr lang="en-US" dirty="0"/>
          </a:p>
        </p:txBody>
      </p:sp>
    </p:spTree>
    <p:extLst>
      <p:ext uri="{BB962C8B-B14F-4D97-AF65-F5344CB8AC3E}">
        <p14:creationId xmlns:p14="http://schemas.microsoft.com/office/powerpoint/2010/main" val="2772909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
            <a:ext cx="6553201" cy="6445624"/>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Physical types</a:t>
            </a:r>
            <a:r>
              <a:rPr lang="en-US" sz="2000" dirty="0">
                <a:latin typeface="Times New Roman" panose="02020603050405020304" pitchFamily="18" charset="0"/>
                <a:cs typeface="Times New Roman" panose="02020603050405020304" pitchFamily="18" charset="0"/>
              </a:rPr>
              <a:t>: It defines the physical type of memory used in a computer such as magnetic, semiconductor, magneto-optical and optical.</a:t>
            </a: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Organization: </a:t>
            </a:r>
            <a:r>
              <a:rPr lang="en-US" sz="2000" dirty="0">
                <a:latin typeface="Times New Roman" panose="02020603050405020304" pitchFamily="18" charset="0"/>
                <a:cs typeface="Times New Roman" panose="02020603050405020304" pitchFamily="18" charset="0"/>
              </a:rPr>
              <a:t>It defines the physical structure of the bits used in memory.</a:t>
            </a: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Physical characteristics: </a:t>
            </a:r>
            <a:r>
              <a:rPr lang="en-US" sz="2000" dirty="0">
                <a:latin typeface="Times New Roman" panose="02020603050405020304" pitchFamily="18" charset="0"/>
                <a:cs typeface="Times New Roman" panose="02020603050405020304" pitchFamily="18" charset="0"/>
              </a:rPr>
              <a:t>It specifies the physical behavior of the memory like volatile, non-volatile or non-erasable memory. Volatile memory is known as RAM, which requires power to retain stored information, and if any power loss has occurred, stored data will be lost. Non-volatile memory is a permanent storage memory that is used to obtain any stored information, even when the power is off. Non-erasable memory is a type of memory that cannot be erased after the manufactured like ROM because at the time of manufactured ROM are programmed.</a:t>
            </a:r>
          </a:p>
        </p:txBody>
      </p:sp>
      <p:sp>
        <p:nvSpPr>
          <p:cNvPr id="5" name="Slide Number Placeholder 4"/>
          <p:cNvSpPr>
            <a:spLocks noGrp="1"/>
          </p:cNvSpPr>
          <p:nvPr>
            <p:ph type="sldNum" sz="quarter" idx="12"/>
          </p:nvPr>
        </p:nvSpPr>
        <p:spPr/>
        <p:txBody>
          <a:bodyPr/>
          <a:lstStyle/>
          <a:p>
            <a:fld id="{BDCDBBEF-AA6C-4BA6-85B2-A17D7F280E38}" type="slidenum">
              <a:rPr lang="en-US" smtClean="0"/>
              <a:pPr/>
              <a:t>8</a:t>
            </a:fld>
            <a:endParaRPr lang="en-US" dirty="0"/>
          </a:p>
        </p:txBody>
      </p:sp>
      <p:pic>
        <p:nvPicPr>
          <p:cNvPr id="1026" name="Picture 2" descr="Classification of Memory">
            <a:extLst>
              <a:ext uri="{FF2B5EF4-FFF2-40B4-BE49-F238E27FC236}">
                <a16:creationId xmlns:a16="http://schemas.microsoft.com/office/drawing/2014/main" id="{74C7FD38-A4A4-D192-10D2-EEDF0429FA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6259" y="1783975"/>
            <a:ext cx="4742330" cy="3324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818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36525"/>
            <a:ext cx="11403107" cy="6309099"/>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Primary or Main Memory: </a:t>
            </a:r>
            <a:r>
              <a:rPr lang="en-US" sz="2000" dirty="0">
                <a:latin typeface="Times New Roman" panose="02020603050405020304" pitchFamily="18" charset="0"/>
                <a:cs typeface="Times New Roman" panose="02020603050405020304" pitchFamily="18" charset="0"/>
              </a:rPr>
              <a:t>Primary memory is also known as the computer system's main memory that communicates directly within the CPU, Auxiliary memory and the Cache memory.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Main memory is used to kept programs or data when the processor is active to use them. When a program or data is activated to execute, the processor first loads instructions or programs from secondary memory into main memory, and then the processor starts execution.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Accessing or executing of data from primary memory is faster because it has a cache or register memory that provides faster response, and it is located closer to the CPU.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primary memory is volatile, which means the data in memory can be lost if it is not saved when a power failure occurs. It is costlier than secondary memory, and the main memory capacity is limited as compared to secondary memory.</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primary memory is further divided into two parts:</a:t>
            </a:r>
          </a:p>
          <a:p>
            <a:pPr marL="538163" algn="just">
              <a:lnSpc>
                <a:spcPct val="120000"/>
              </a:lnSpc>
            </a:pPr>
            <a:r>
              <a:rPr lang="en-US" sz="2000" dirty="0">
                <a:latin typeface="Times New Roman" panose="02020603050405020304" pitchFamily="18" charset="0"/>
                <a:cs typeface="Times New Roman" panose="02020603050405020304" pitchFamily="18" charset="0"/>
              </a:rPr>
              <a:t>RAM (Random Access Memory)</a:t>
            </a:r>
          </a:p>
          <a:p>
            <a:pPr marL="538163" algn="just">
              <a:lnSpc>
                <a:spcPct val="120000"/>
              </a:lnSpc>
            </a:pPr>
            <a:r>
              <a:rPr lang="en-US" sz="2000" dirty="0">
                <a:latin typeface="Times New Roman" panose="02020603050405020304" pitchFamily="18" charset="0"/>
                <a:cs typeface="Times New Roman" panose="02020603050405020304" pitchFamily="18" charset="0"/>
              </a:rPr>
              <a:t>ROM (Read Only Memory)</a:t>
            </a:r>
          </a:p>
        </p:txBody>
      </p:sp>
      <p:sp>
        <p:nvSpPr>
          <p:cNvPr id="5" name="Slide Number Placeholder 4"/>
          <p:cNvSpPr>
            <a:spLocks noGrp="1"/>
          </p:cNvSpPr>
          <p:nvPr>
            <p:ph type="sldNum" sz="quarter" idx="12"/>
          </p:nvPr>
        </p:nvSpPr>
        <p:spPr/>
        <p:txBody>
          <a:bodyPr/>
          <a:lstStyle/>
          <a:p>
            <a:fld id="{BDCDBBEF-AA6C-4BA6-85B2-A17D7F280E38}" type="slidenum">
              <a:rPr lang="en-US" smtClean="0"/>
              <a:pPr/>
              <a:t>9</a:t>
            </a:fld>
            <a:endParaRPr lang="en-US" dirty="0"/>
          </a:p>
        </p:txBody>
      </p:sp>
    </p:spTree>
    <p:extLst>
      <p:ext uri="{BB962C8B-B14F-4D97-AF65-F5344CB8AC3E}">
        <p14:creationId xmlns:p14="http://schemas.microsoft.com/office/powerpoint/2010/main" val="246880505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1751</TotalTime>
  <Words>4372</Words>
  <Application>Microsoft Office PowerPoint</Application>
  <PresentationFormat>Widescreen</PresentationFormat>
  <Paragraphs>285</Paragraphs>
  <Slides>26</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26</vt:i4>
      </vt:variant>
    </vt:vector>
  </HeadingPairs>
  <TitlesOfParts>
    <vt:vector size="36" baseType="lpstr">
      <vt:lpstr>Arial</vt:lpstr>
      <vt:lpstr>Calibri</vt:lpstr>
      <vt:lpstr>Calibri Light</vt:lpstr>
      <vt:lpstr>Cambria</vt:lpstr>
      <vt:lpstr>Casper</vt:lpstr>
      <vt:lpstr>Times New Roman</vt:lpstr>
      <vt:lpstr>Wingdings</vt:lpstr>
      <vt:lpstr>1_Office Theme</vt:lpstr>
      <vt:lpstr>Contents Slide Master</vt:lpstr>
      <vt:lpstr>CorelDRAW</vt:lpstr>
      <vt:lpstr>PowerPoint Presentation</vt:lpstr>
      <vt:lpstr>Computer Organization &amp; Architecture: Course Objectives</vt:lpstr>
      <vt:lpstr>COURSE OUTCOMES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Siddharth Kumar</cp:lastModifiedBy>
  <cp:revision>260</cp:revision>
  <dcterms:created xsi:type="dcterms:W3CDTF">2019-01-09T10:33:58Z</dcterms:created>
  <dcterms:modified xsi:type="dcterms:W3CDTF">2023-01-23T16:09:57Z</dcterms:modified>
</cp:coreProperties>
</file>