
<file path=[Content_Types].xml><?xml version="1.0" encoding="utf-8"?>
<Types xmlns="http://schemas.openxmlformats.org/package/2006/content-types">
  <Default ContentType="image/jpeg" Extension="jpg"/>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guide id="3" orient="horz" pos="648">
          <p15:clr>
            <a:srgbClr val="747775"/>
          </p15:clr>
        </p15:guide>
      </p15:sldGuideLst>
    </p:ext>
    <p:ext uri="http://customooxmlschemas.google.com/">
      <go:slidesCustomData xmlns:go="http://customooxmlschemas.google.com/" r:id="rId28" roundtripDataSignature="AMtx7mhY/l4+ge2FoyRyXP8rCqnzbAMq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7172090-6F56-4B86-80EC-1F5B3FE1644D}">
  <a:tblStyle styleId="{37172090-6F56-4B86-80EC-1F5B3FE1644D}" styleName="Table_0">
    <a:wholeTbl>
      <a:tcTxStyle b="off" i="off">
        <a:font>
          <a:latin typeface="Calibri"/>
          <a:ea typeface="Calibri"/>
          <a:cs typeface="Calibri"/>
        </a:font>
        <a:schemeClr val="dk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chemeClr val="accent1"/>
              </a:solidFill>
              <a:prstDash val="solid"/>
              <a:round/>
              <a:headEnd len="sm" w="sm" type="none"/>
              <a:tailEnd len="sm" w="sm" type="none"/>
            </a:ln>
          </a:insideH>
          <a:insideV>
            <a:ln cap="flat" cmpd="sng" w="9525">
              <a:solidFill>
                <a:schemeClr val="accent1"/>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40000"/>
            </a:schemeClr>
          </a:solidFill>
        </a:fill>
      </a:tcStyle>
    </a:band1H>
    <a:band2H>
      <a:tcTxStyle/>
    </a:band2H>
    <a:band1V>
      <a:tcTxStyle/>
      <a:tcStyle>
        <a:tcBdr>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tcBdr>
        <a:fill>
          <a:solidFill>
            <a:schemeClr val="accent1">
              <a:alpha val="40000"/>
            </a:schemeClr>
          </a:solidFill>
        </a:fill>
      </a:tcStyle>
    </a:band1V>
    <a:band2V>
      <a:tcTxStyle/>
    </a:band2V>
    <a:lastCol>
      <a:tcTxStyle b="on"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Calibri"/>
          <a:ea typeface="Calibri"/>
          <a:cs typeface="Calibri"/>
        </a:font>
        <a:schemeClr val="lt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 pos="64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customschemas.google.com/relationships/presentationmetadata" Target="metadata"/><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31"/>
          <p:cNvSpPr/>
          <p:nvPr>
            <p:ph idx="2" type="pic"/>
          </p:nvPr>
        </p:nvSpPr>
        <p:spPr>
          <a:xfrm>
            <a:off x="5183188" y="987425"/>
            <a:ext cx="6172200" cy="4873625"/>
          </a:xfrm>
          <a:prstGeom prst="rect">
            <a:avLst/>
          </a:prstGeom>
          <a:noFill/>
          <a:ln>
            <a:noFill/>
          </a:ln>
        </p:spPr>
      </p:sp>
      <p:sp>
        <p:nvSpPr>
          <p:cNvPr id="72" name="Google Shape;72;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bg>
      <p:bgPr>
        <a:blipFill>
          <a:blip r:embed="rId2">
            <a:alphaModFix/>
          </a:blip>
          <a:stretch>
            <a:fillRect/>
          </a:stretch>
        </a:blipFill>
      </p:bgPr>
    </p:bg>
    <p:spTree>
      <p:nvGrpSpPr>
        <p:cNvPr id="89" name="Shape 8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Layout">
  <p:cSld name="Basic Layout">
    <p:bg>
      <p:bgPr>
        <a:blipFill>
          <a:blip r:embed="rId2">
            <a:alphaModFix/>
          </a:blip>
          <a:stretch>
            <a:fillRect/>
          </a:stretch>
        </a:blipFill>
      </p:bgPr>
    </p:bg>
    <p:spTree>
      <p:nvGrpSpPr>
        <p:cNvPr id="90" name="Shape 90"/>
        <p:cNvGrpSpPr/>
        <p:nvPr/>
      </p:nvGrpSpPr>
      <p:grpSpPr>
        <a:xfrm>
          <a:off x="0" y="0"/>
          <a:ext cx="0" cy="0"/>
          <a:chOff x="0" y="0"/>
          <a:chExt cx="0" cy="0"/>
        </a:xfrm>
      </p:grpSpPr>
      <p:sp>
        <p:nvSpPr>
          <p:cNvPr id="91" name="Google Shape;91;p36"/>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2" name="Google Shape;92;p36"/>
          <p:cNvSpPr txBox="1"/>
          <p:nvPr>
            <p:ph idx="2" type="body"/>
          </p:nvPr>
        </p:nvSpPr>
        <p:spPr>
          <a:xfrm>
            <a:off x="0" y="932723"/>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chemeClr val="dk1"/>
              </a:buClr>
              <a:buSzPts val="1867"/>
              <a:buFont typeface="Arial"/>
              <a:buNone/>
              <a:defRPr b="0" i="0" sz="1867"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3" name="Google Shape;93;p36"/>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94" name="Google Shape;94;p36"/>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asic Layout">
  <p:cSld name="1_Basic Layout">
    <p:bg>
      <p:bgPr>
        <a:solidFill>
          <a:schemeClr val="lt1"/>
        </a:solidFill>
      </p:bgPr>
    </p:bg>
    <p:spTree>
      <p:nvGrpSpPr>
        <p:cNvPr id="95" name="Shape 95"/>
        <p:cNvGrpSpPr/>
        <p:nvPr/>
      </p:nvGrpSpPr>
      <p:grpSpPr>
        <a:xfrm>
          <a:off x="0" y="0"/>
          <a:ext cx="0" cy="0"/>
          <a:chOff x="0" y="0"/>
          <a:chExt cx="0" cy="0"/>
        </a:xfrm>
      </p:grpSpPr>
      <p:sp>
        <p:nvSpPr>
          <p:cNvPr id="96" name="Google Shape;96;p37"/>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7" name="Google Shape;97;p37"/>
          <p:cNvSpPr txBox="1"/>
          <p:nvPr>
            <p:ph idx="2" type="body"/>
          </p:nvPr>
        </p:nvSpPr>
        <p:spPr>
          <a:xfrm>
            <a:off x="0" y="932723"/>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8" name="Google Shape;98;p37"/>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99" name="Google Shape;99;p37"/>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asic Layout">
  <p:cSld name="2_Basic Layout">
    <p:bg>
      <p:bgPr>
        <a:solidFill>
          <a:schemeClr val="lt1"/>
        </a:solidFill>
      </p:bgPr>
    </p:bg>
    <p:spTree>
      <p:nvGrpSpPr>
        <p:cNvPr id="100" name="Shape 100"/>
        <p:cNvGrpSpPr/>
        <p:nvPr/>
      </p:nvGrpSpPr>
      <p:grpSpPr>
        <a:xfrm>
          <a:off x="0" y="0"/>
          <a:ext cx="0" cy="0"/>
          <a:chOff x="0" y="0"/>
          <a:chExt cx="0" cy="0"/>
        </a:xfrm>
      </p:grpSpPr>
      <p:sp>
        <p:nvSpPr>
          <p:cNvPr id="101" name="Google Shape;101;p38"/>
          <p:cNvSpPr txBox="1"/>
          <p:nvPr>
            <p:ph idx="1" type="body"/>
          </p:nvPr>
        </p:nvSpPr>
        <p:spPr>
          <a:xfrm>
            <a:off x="2735627" y="164638"/>
            <a:ext cx="9456373" cy="768085"/>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2" name="Google Shape;102;p38"/>
          <p:cNvSpPr txBox="1"/>
          <p:nvPr>
            <p:ph idx="2" type="body"/>
          </p:nvPr>
        </p:nvSpPr>
        <p:spPr>
          <a:xfrm>
            <a:off x="2735627" y="932723"/>
            <a:ext cx="9456373" cy="384043"/>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3" name="Google Shape;103;p38"/>
          <p:cNvSpPr/>
          <p:nvPr/>
        </p:nvSpPr>
        <p:spPr>
          <a:xfrm>
            <a:off x="0" y="1"/>
            <a:ext cx="2543605" cy="686418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Contents Layout">
  <p:cSld name="Images and Contents Layout">
    <p:spTree>
      <p:nvGrpSpPr>
        <p:cNvPr id="104" name="Shape 104"/>
        <p:cNvGrpSpPr/>
        <p:nvPr/>
      </p:nvGrpSpPr>
      <p:grpSpPr>
        <a:xfrm>
          <a:off x="0" y="0"/>
          <a:ext cx="0" cy="0"/>
          <a:chOff x="0" y="0"/>
          <a:chExt cx="0" cy="0"/>
        </a:xfrm>
      </p:grpSpPr>
      <p:sp>
        <p:nvSpPr>
          <p:cNvPr id="105" name="Google Shape;105;p39"/>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6" name="Google Shape;106;p39"/>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7" name="Google Shape;107;p39"/>
          <p:cNvSpPr/>
          <p:nvPr/>
        </p:nvSpPr>
        <p:spPr>
          <a:xfrm>
            <a:off x="0" y="2276872"/>
            <a:ext cx="12192000" cy="2400267"/>
          </a:xfrm>
          <a:prstGeom prst="rect">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08" name="Google Shape;108;p39"/>
          <p:cNvSpPr/>
          <p:nvPr/>
        </p:nvSpPr>
        <p:spPr>
          <a:xfrm rot="10800000">
            <a:off x="158339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09" name="Google Shape;109;p39"/>
          <p:cNvSpPr/>
          <p:nvPr/>
        </p:nvSpPr>
        <p:spPr>
          <a:xfrm rot="10800000">
            <a:off x="446371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0" name="Google Shape;110;p39"/>
          <p:cNvSpPr/>
          <p:nvPr/>
        </p:nvSpPr>
        <p:spPr>
          <a:xfrm rot="10800000">
            <a:off x="734403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1" name="Google Shape;111;p39"/>
          <p:cNvSpPr/>
          <p:nvPr/>
        </p:nvSpPr>
        <p:spPr>
          <a:xfrm rot="10800000">
            <a:off x="10224348"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2" name="Google Shape;112;p39"/>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3" name="Google Shape;113;p39"/>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4" name="Google Shape;114;p39"/>
          <p:cNvSpPr/>
          <p:nvPr>
            <p:ph idx="3" type="pic"/>
          </p:nvPr>
        </p:nvSpPr>
        <p:spPr>
          <a:xfrm>
            <a:off x="815413" y="2517005"/>
            <a:ext cx="1920000" cy="1920000"/>
          </a:xfrm>
          <a:prstGeom prst="ellipse">
            <a:avLst/>
          </a:prstGeom>
          <a:solidFill>
            <a:srgbClr val="F2F2F2"/>
          </a:solidFill>
          <a:ln>
            <a:noFill/>
          </a:ln>
        </p:spPr>
      </p:sp>
      <p:sp>
        <p:nvSpPr>
          <p:cNvPr id="115" name="Google Shape;115;p39"/>
          <p:cNvSpPr/>
          <p:nvPr>
            <p:ph idx="4" type="pic"/>
          </p:nvPr>
        </p:nvSpPr>
        <p:spPr>
          <a:xfrm>
            <a:off x="3695732" y="2517005"/>
            <a:ext cx="1920000" cy="1920000"/>
          </a:xfrm>
          <a:prstGeom prst="ellipse">
            <a:avLst/>
          </a:prstGeom>
          <a:solidFill>
            <a:srgbClr val="F2F2F2"/>
          </a:solidFill>
          <a:ln>
            <a:noFill/>
          </a:ln>
        </p:spPr>
      </p:sp>
      <p:sp>
        <p:nvSpPr>
          <p:cNvPr id="116" name="Google Shape;116;p39"/>
          <p:cNvSpPr/>
          <p:nvPr>
            <p:ph idx="5" type="pic"/>
          </p:nvPr>
        </p:nvSpPr>
        <p:spPr>
          <a:xfrm>
            <a:off x="6576051" y="2517005"/>
            <a:ext cx="1920000" cy="1920000"/>
          </a:xfrm>
          <a:prstGeom prst="ellipse">
            <a:avLst/>
          </a:prstGeom>
          <a:solidFill>
            <a:srgbClr val="F2F2F2"/>
          </a:solidFill>
          <a:ln>
            <a:noFill/>
          </a:ln>
        </p:spPr>
      </p:sp>
      <p:sp>
        <p:nvSpPr>
          <p:cNvPr id="117" name="Google Shape;117;p39"/>
          <p:cNvSpPr/>
          <p:nvPr>
            <p:ph idx="6" type="pic"/>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s and Contents Layout">
  <p:cSld name="1_Images and Contents Layout">
    <p:spTree>
      <p:nvGrpSpPr>
        <p:cNvPr id="118" name="Shape 118"/>
        <p:cNvGrpSpPr/>
        <p:nvPr/>
      </p:nvGrpSpPr>
      <p:grpSpPr>
        <a:xfrm>
          <a:off x="0" y="0"/>
          <a:ext cx="0" cy="0"/>
          <a:chOff x="0" y="0"/>
          <a:chExt cx="0" cy="0"/>
        </a:xfrm>
      </p:grpSpPr>
      <p:sp>
        <p:nvSpPr>
          <p:cNvPr id="119" name="Google Shape;119;p40"/>
          <p:cNvSpPr/>
          <p:nvPr/>
        </p:nvSpPr>
        <p:spPr>
          <a:xfrm>
            <a:off x="5231904" y="2276872"/>
            <a:ext cx="5711957" cy="3936437"/>
          </a:xfrm>
          <a:prstGeom prst="rect">
            <a:avLst/>
          </a:prstGeom>
          <a:solidFill>
            <a:srgbClr val="F2F2F2"/>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3F3F3F"/>
              </a:solidFill>
              <a:latin typeface="Arial"/>
              <a:ea typeface="Arial"/>
              <a:cs typeface="Arial"/>
              <a:sym typeface="Arial"/>
            </a:endParaRPr>
          </a:p>
        </p:txBody>
      </p:sp>
      <p:sp>
        <p:nvSpPr>
          <p:cNvPr id="120" name="Google Shape;120;p40"/>
          <p:cNvSpPr/>
          <p:nvPr>
            <p:ph idx="2" type="pic"/>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s and Contents Layout">
  <p:cSld name="2_Images and Contents Layout">
    <p:spTree>
      <p:nvGrpSpPr>
        <p:cNvPr id="121" name="Shape 121"/>
        <p:cNvGrpSpPr/>
        <p:nvPr/>
      </p:nvGrpSpPr>
      <p:grpSpPr>
        <a:xfrm>
          <a:off x="0" y="0"/>
          <a:ext cx="0" cy="0"/>
          <a:chOff x="0" y="0"/>
          <a:chExt cx="0" cy="0"/>
        </a:xfrm>
      </p:grpSpPr>
      <p:sp>
        <p:nvSpPr>
          <p:cNvPr id="122" name="Google Shape;122;p41"/>
          <p:cNvSpPr/>
          <p:nvPr>
            <p:ph idx="2" type="pic"/>
          </p:nvPr>
        </p:nvSpPr>
        <p:spPr>
          <a:xfrm>
            <a:off x="0" y="990600"/>
            <a:ext cx="3887755" cy="5867400"/>
          </a:xfrm>
          <a:prstGeom prst="rect">
            <a:avLst/>
          </a:prstGeom>
          <a:solidFill>
            <a:srgbClr val="F2F2F2"/>
          </a:solidFill>
          <a:ln>
            <a:noFill/>
          </a:ln>
        </p:spPr>
      </p:sp>
      <p:sp>
        <p:nvSpPr>
          <p:cNvPr id="123" name="Google Shape;123;p41"/>
          <p:cNvSpPr/>
          <p:nvPr>
            <p:ph idx="3" type="pic"/>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 name="Shape 21"/>
        <p:cNvGrpSpPr/>
        <p:nvPr/>
      </p:nvGrpSpPr>
      <p:grpSpPr>
        <a:xfrm>
          <a:off x="0" y="0"/>
          <a:ext cx="0" cy="0"/>
          <a:chOff x="0" y="0"/>
          <a:chExt cx="0" cy="0"/>
        </a:xfrm>
      </p:grpSpPr>
      <p:sp>
        <p:nvSpPr>
          <p:cNvPr id="22" name="Google Shape;2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4" name="Google Shape;24;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5" name="Google Shape;2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s and Contents Layout">
  <p:cSld name="3_Images and Contents Layout">
    <p:spTree>
      <p:nvGrpSpPr>
        <p:cNvPr id="124" name="Shape 124"/>
        <p:cNvGrpSpPr/>
        <p:nvPr/>
      </p:nvGrpSpPr>
      <p:grpSpPr>
        <a:xfrm>
          <a:off x="0" y="0"/>
          <a:ext cx="0" cy="0"/>
          <a:chOff x="0" y="0"/>
          <a:chExt cx="0" cy="0"/>
        </a:xfrm>
      </p:grpSpPr>
      <p:sp>
        <p:nvSpPr>
          <p:cNvPr id="125" name="Google Shape;125;p42"/>
          <p:cNvSpPr/>
          <p:nvPr>
            <p:ph idx="2" type="pic"/>
          </p:nvPr>
        </p:nvSpPr>
        <p:spPr>
          <a:xfrm>
            <a:off x="0" y="1013496"/>
            <a:ext cx="3887755" cy="3567632"/>
          </a:xfrm>
          <a:prstGeom prst="rect">
            <a:avLst/>
          </a:prstGeom>
          <a:solidFill>
            <a:srgbClr val="F2F2F2"/>
          </a:solidFill>
          <a:ln>
            <a:noFill/>
          </a:ln>
        </p:spPr>
      </p:sp>
      <p:sp>
        <p:nvSpPr>
          <p:cNvPr id="126" name="Google Shape;126;p42"/>
          <p:cNvSpPr/>
          <p:nvPr>
            <p:ph idx="3" type="pic"/>
          </p:nvPr>
        </p:nvSpPr>
        <p:spPr>
          <a:xfrm>
            <a:off x="8304245" y="0"/>
            <a:ext cx="3887755" cy="4581128"/>
          </a:xfrm>
          <a:prstGeom prst="rect">
            <a:avLst/>
          </a:prstGeom>
          <a:solidFill>
            <a:srgbClr val="F2F2F2"/>
          </a:solidFill>
          <a:ln>
            <a:noFill/>
          </a:ln>
        </p:spPr>
      </p:sp>
      <p:sp>
        <p:nvSpPr>
          <p:cNvPr id="127" name="Google Shape;127;p42"/>
          <p:cNvSpPr/>
          <p:nvPr>
            <p:ph idx="4" type="pic"/>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s and Contents Layout">
  <p:cSld name="4_Images and Contents Layout">
    <p:spTree>
      <p:nvGrpSpPr>
        <p:cNvPr id="128" name="Shape 128"/>
        <p:cNvGrpSpPr/>
        <p:nvPr/>
      </p:nvGrpSpPr>
      <p:grpSpPr>
        <a:xfrm>
          <a:off x="0" y="0"/>
          <a:ext cx="0" cy="0"/>
          <a:chOff x="0" y="0"/>
          <a:chExt cx="0" cy="0"/>
        </a:xfrm>
      </p:grpSpPr>
      <p:sp>
        <p:nvSpPr>
          <p:cNvPr id="129" name="Google Shape;129;p43"/>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30" name="Google Shape;130;p43"/>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31" name="Google Shape;131;p43"/>
          <p:cNvSpPr/>
          <p:nvPr/>
        </p:nvSpPr>
        <p:spPr>
          <a:xfrm>
            <a:off x="595027" y="4101331"/>
            <a:ext cx="2400000" cy="2304000"/>
          </a:xfrm>
          <a:prstGeom prst="rect">
            <a:avLst/>
          </a:prstGeom>
          <a:solidFill>
            <a:schemeClr val="accent2"/>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600">
              <a:solidFill>
                <a:srgbClr val="3F3F3F"/>
              </a:solidFill>
              <a:latin typeface="Arial"/>
              <a:ea typeface="Arial"/>
              <a:cs typeface="Arial"/>
              <a:sym typeface="Arial"/>
            </a:endParaRPr>
          </a:p>
        </p:txBody>
      </p:sp>
      <p:sp>
        <p:nvSpPr>
          <p:cNvPr id="132" name="Google Shape;132;p43"/>
          <p:cNvSpPr/>
          <p:nvPr/>
        </p:nvSpPr>
        <p:spPr>
          <a:xfrm>
            <a:off x="9196973" y="1700808"/>
            <a:ext cx="2400000" cy="2304000"/>
          </a:xfrm>
          <a:prstGeom prst="rect">
            <a:avLst/>
          </a:prstGeom>
          <a:solidFill>
            <a:schemeClr val="accent3"/>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600">
              <a:solidFill>
                <a:srgbClr val="3F3F3F"/>
              </a:solidFill>
              <a:latin typeface="Arial"/>
              <a:ea typeface="Arial"/>
              <a:cs typeface="Arial"/>
              <a:sym typeface="Arial"/>
            </a:endParaRPr>
          </a:p>
        </p:txBody>
      </p:sp>
      <p:sp>
        <p:nvSpPr>
          <p:cNvPr id="133" name="Google Shape;133;p43"/>
          <p:cNvSpPr/>
          <p:nvPr>
            <p:ph idx="3" type="pic"/>
          </p:nvPr>
        </p:nvSpPr>
        <p:spPr>
          <a:xfrm>
            <a:off x="595027" y="1700808"/>
            <a:ext cx="2400000" cy="2304000"/>
          </a:xfrm>
          <a:prstGeom prst="rect">
            <a:avLst/>
          </a:prstGeom>
          <a:solidFill>
            <a:srgbClr val="F2F2F2"/>
          </a:solidFill>
          <a:ln>
            <a:noFill/>
          </a:ln>
        </p:spPr>
      </p:sp>
      <p:sp>
        <p:nvSpPr>
          <p:cNvPr id="134" name="Google Shape;134;p43"/>
          <p:cNvSpPr/>
          <p:nvPr>
            <p:ph idx="4" type="pic"/>
          </p:nvPr>
        </p:nvSpPr>
        <p:spPr>
          <a:xfrm>
            <a:off x="9196973" y="4101331"/>
            <a:ext cx="2400000" cy="2304000"/>
          </a:xfrm>
          <a:prstGeom prst="rect">
            <a:avLst/>
          </a:prstGeom>
          <a:solidFill>
            <a:srgbClr val="F2F2F2"/>
          </a:solidFill>
          <a:ln>
            <a:noFill/>
          </a:ln>
        </p:spPr>
      </p:sp>
      <p:sp>
        <p:nvSpPr>
          <p:cNvPr id="135" name="Google Shape;135;p43"/>
          <p:cNvSpPr/>
          <p:nvPr>
            <p:ph idx="5" type="pic"/>
          </p:nvPr>
        </p:nvSpPr>
        <p:spPr>
          <a:xfrm>
            <a:off x="3119669" y="4101331"/>
            <a:ext cx="5952663" cy="2304000"/>
          </a:xfrm>
          <a:prstGeom prst="rect">
            <a:avLst/>
          </a:prstGeom>
          <a:solidFill>
            <a:srgbClr val="F2F2F2"/>
          </a:solidFill>
          <a:ln>
            <a:noFill/>
          </a:ln>
        </p:spPr>
      </p:sp>
      <p:sp>
        <p:nvSpPr>
          <p:cNvPr id="136" name="Google Shape;136;p43"/>
          <p:cNvSpPr/>
          <p:nvPr>
            <p:ph idx="6" type="pic"/>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s and Contents Layout">
  <p:cSld name="5_Images and Contents Layout">
    <p:spTree>
      <p:nvGrpSpPr>
        <p:cNvPr id="137" name="Shape 137"/>
        <p:cNvGrpSpPr/>
        <p:nvPr/>
      </p:nvGrpSpPr>
      <p:grpSpPr>
        <a:xfrm>
          <a:off x="0" y="0"/>
          <a:ext cx="0" cy="0"/>
          <a:chOff x="0" y="0"/>
          <a:chExt cx="0" cy="0"/>
        </a:xfrm>
      </p:grpSpPr>
      <p:sp>
        <p:nvSpPr>
          <p:cNvPr id="138" name="Google Shape;138;p44"/>
          <p:cNvSpPr/>
          <p:nvPr>
            <p:ph idx="2" type="pic"/>
          </p:nvPr>
        </p:nvSpPr>
        <p:spPr>
          <a:xfrm>
            <a:off x="709650" y="480055"/>
            <a:ext cx="4224469" cy="4197085"/>
          </a:xfrm>
          <a:prstGeom prst="rect">
            <a:avLst/>
          </a:prstGeom>
          <a:solidFill>
            <a:srgbClr val="F2F2F2"/>
          </a:solidFill>
          <a:ln>
            <a:noFill/>
          </a:ln>
        </p:spPr>
      </p:sp>
      <p:sp>
        <p:nvSpPr>
          <p:cNvPr id="139" name="Google Shape;139;p44"/>
          <p:cNvSpPr/>
          <p:nvPr>
            <p:ph idx="3" type="pic"/>
          </p:nvPr>
        </p:nvSpPr>
        <p:spPr>
          <a:xfrm>
            <a:off x="5126140" y="480056"/>
            <a:ext cx="6336704" cy="2296105"/>
          </a:xfrm>
          <a:prstGeom prst="rect">
            <a:avLst/>
          </a:prstGeom>
          <a:solidFill>
            <a:srgbClr val="F2F2F2"/>
          </a:solidFill>
          <a:ln>
            <a:noFill/>
          </a:ln>
        </p:spPr>
      </p:sp>
      <p:sp>
        <p:nvSpPr>
          <p:cNvPr id="140" name="Google Shape;140;p44"/>
          <p:cNvSpPr/>
          <p:nvPr>
            <p:ph idx="4" type="pic"/>
          </p:nvPr>
        </p:nvSpPr>
        <p:spPr>
          <a:xfrm>
            <a:off x="5126140" y="2948948"/>
            <a:ext cx="1968000" cy="1728192"/>
          </a:xfrm>
          <a:prstGeom prst="rect">
            <a:avLst/>
          </a:prstGeom>
          <a:solidFill>
            <a:srgbClr val="F2F2F2"/>
          </a:solidFill>
          <a:ln>
            <a:noFill/>
          </a:ln>
        </p:spPr>
      </p:sp>
      <p:sp>
        <p:nvSpPr>
          <p:cNvPr id="141" name="Google Shape;141;p44"/>
          <p:cNvSpPr/>
          <p:nvPr>
            <p:ph idx="5" type="pic"/>
          </p:nvPr>
        </p:nvSpPr>
        <p:spPr>
          <a:xfrm>
            <a:off x="7310492" y="2948948"/>
            <a:ext cx="1968000" cy="1728192"/>
          </a:xfrm>
          <a:prstGeom prst="rect">
            <a:avLst/>
          </a:prstGeom>
          <a:solidFill>
            <a:srgbClr val="F2F2F2"/>
          </a:solidFill>
          <a:ln>
            <a:noFill/>
          </a:ln>
        </p:spPr>
      </p:sp>
      <p:sp>
        <p:nvSpPr>
          <p:cNvPr id="142" name="Google Shape;142;p44"/>
          <p:cNvSpPr/>
          <p:nvPr>
            <p:ph idx="6" type="pic"/>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mages and Contents Layout">
  <p:cSld name="7_Images and Contents Layout">
    <p:spTree>
      <p:nvGrpSpPr>
        <p:cNvPr id="143" name="Shape 143"/>
        <p:cNvGrpSpPr/>
        <p:nvPr/>
      </p:nvGrpSpPr>
      <p:grpSpPr>
        <a:xfrm>
          <a:off x="0" y="0"/>
          <a:ext cx="0" cy="0"/>
          <a:chOff x="0" y="0"/>
          <a:chExt cx="0" cy="0"/>
        </a:xfrm>
      </p:grpSpPr>
      <p:sp>
        <p:nvSpPr>
          <p:cNvPr id="144" name="Google Shape;144;p45"/>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45" name="Google Shape;145;p45"/>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id="146" name="Google Shape;146;p45"/>
          <p:cNvPicPr preferRelativeResize="0"/>
          <p:nvPr/>
        </p:nvPicPr>
        <p:blipFill rotWithShape="1">
          <a:blip r:embed="rId2">
            <a:alphaModFix/>
          </a:blip>
          <a:srcRect b="0" l="0" r="0" t="0"/>
          <a:stretch/>
        </p:blipFill>
        <p:spPr>
          <a:xfrm>
            <a:off x="4546767" y="2276873"/>
            <a:ext cx="7238124" cy="3966041"/>
          </a:xfrm>
          <a:prstGeom prst="rect">
            <a:avLst/>
          </a:prstGeom>
          <a:noFill/>
          <a:ln>
            <a:noFill/>
          </a:ln>
        </p:spPr>
      </p:pic>
      <p:sp>
        <p:nvSpPr>
          <p:cNvPr id="147" name="Google Shape;147;p45"/>
          <p:cNvSpPr/>
          <p:nvPr>
            <p:ph idx="3" type="pic"/>
          </p:nvPr>
        </p:nvSpPr>
        <p:spPr>
          <a:xfrm>
            <a:off x="5705875" y="2485912"/>
            <a:ext cx="4832891" cy="3124239"/>
          </a:xfrm>
          <a:prstGeom prst="rect">
            <a:avLst/>
          </a:prstGeom>
          <a:solidFill>
            <a:srgbClr val="F2F2F2"/>
          </a:solidFill>
          <a:ln>
            <a:noFill/>
          </a:ln>
        </p:spPr>
      </p:sp>
      <p:sp>
        <p:nvSpPr>
          <p:cNvPr id="148" name="Google Shape;148;p45"/>
          <p:cNvSpPr/>
          <p:nvPr/>
        </p:nvSpPr>
        <p:spPr>
          <a:xfrm>
            <a:off x="4037371" y="1"/>
            <a:ext cx="4128459" cy="60959"/>
          </a:xfrm>
          <a:prstGeom prst="rect">
            <a:avLst/>
          </a:prstGeom>
          <a:solidFill>
            <a:srgbClr val="EB49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49" name="Google Shape;149;p45"/>
          <p:cNvSpPr/>
          <p:nvPr/>
        </p:nvSpPr>
        <p:spPr>
          <a:xfrm>
            <a:off x="0" y="6753308"/>
            <a:ext cx="12192000" cy="110875"/>
          </a:xfrm>
          <a:prstGeom prst="rect">
            <a:avLst/>
          </a:prstGeom>
          <a:solidFill>
            <a:srgbClr val="EB49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mages and Contents Layout">
  <p:cSld name="8_Images and Contents Layout">
    <p:spTree>
      <p:nvGrpSpPr>
        <p:cNvPr id="150" name="Shape 150"/>
        <p:cNvGrpSpPr/>
        <p:nvPr/>
      </p:nvGrpSpPr>
      <p:grpSpPr>
        <a:xfrm>
          <a:off x="0" y="0"/>
          <a:ext cx="0" cy="0"/>
          <a:chOff x="0" y="0"/>
          <a:chExt cx="0" cy="0"/>
        </a:xfrm>
      </p:grpSpPr>
      <p:sp>
        <p:nvSpPr>
          <p:cNvPr id="151" name="Google Shape;151;p46"/>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52" name="Google Shape;152;p46"/>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descr="D:\Fullppt\005-PNG이미지\모니터.png" id="153" name="Google Shape;153;p46"/>
          <p:cNvPicPr preferRelativeResize="0"/>
          <p:nvPr/>
        </p:nvPicPr>
        <p:blipFill rotWithShape="1">
          <a:blip r:embed="rId2">
            <a:alphaModFix/>
          </a:blip>
          <a:srcRect b="0" l="0" r="0" t="0"/>
          <a:stretch/>
        </p:blipFill>
        <p:spPr>
          <a:xfrm>
            <a:off x="776400" y="1815747"/>
            <a:ext cx="3360373" cy="3350541"/>
          </a:xfrm>
          <a:prstGeom prst="rect">
            <a:avLst/>
          </a:prstGeom>
          <a:noFill/>
          <a:ln>
            <a:noFill/>
          </a:ln>
        </p:spPr>
      </p:pic>
      <p:pic>
        <p:nvPicPr>
          <p:cNvPr descr="D:\Fullppt\005-PNG이미지\모니터.png" id="154" name="Google Shape;154;p46"/>
          <p:cNvPicPr preferRelativeResize="0"/>
          <p:nvPr/>
        </p:nvPicPr>
        <p:blipFill rotWithShape="1">
          <a:blip r:embed="rId2">
            <a:alphaModFix/>
          </a:blip>
          <a:srcRect b="0" l="0" r="0" t="0"/>
          <a:stretch/>
        </p:blipFill>
        <p:spPr>
          <a:xfrm>
            <a:off x="4406826" y="1815747"/>
            <a:ext cx="3360373" cy="3350541"/>
          </a:xfrm>
          <a:prstGeom prst="rect">
            <a:avLst/>
          </a:prstGeom>
          <a:noFill/>
          <a:ln>
            <a:noFill/>
          </a:ln>
        </p:spPr>
      </p:pic>
      <p:pic>
        <p:nvPicPr>
          <p:cNvPr descr="D:\Fullppt\005-PNG이미지\모니터.png" id="155" name="Google Shape;155;p46"/>
          <p:cNvPicPr preferRelativeResize="0"/>
          <p:nvPr/>
        </p:nvPicPr>
        <p:blipFill rotWithShape="1">
          <a:blip r:embed="rId2">
            <a:alphaModFix/>
          </a:blip>
          <a:srcRect b="0" l="0" r="0" t="0"/>
          <a:stretch/>
        </p:blipFill>
        <p:spPr>
          <a:xfrm>
            <a:off x="8037251" y="1815747"/>
            <a:ext cx="3360373" cy="3350541"/>
          </a:xfrm>
          <a:prstGeom prst="rect">
            <a:avLst/>
          </a:prstGeom>
          <a:noFill/>
          <a:ln>
            <a:noFill/>
          </a:ln>
        </p:spPr>
      </p:pic>
      <p:sp>
        <p:nvSpPr>
          <p:cNvPr id="156" name="Google Shape;156;p46"/>
          <p:cNvSpPr/>
          <p:nvPr>
            <p:ph idx="3" type="pic"/>
          </p:nvPr>
        </p:nvSpPr>
        <p:spPr>
          <a:xfrm>
            <a:off x="909901" y="1957962"/>
            <a:ext cx="3073864" cy="2080028"/>
          </a:xfrm>
          <a:prstGeom prst="rect">
            <a:avLst/>
          </a:prstGeom>
          <a:solidFill>
            <a:srgbClr val="F2F2F2"/>
          </a:solidFill>
          <a:ln>
            <a:noFill/>
          </a:ln>
        </p:spPr>
      </p:sp>
      <p:sp>
        <p:nvSpPr>
          <p:cNvPr id="157" name="Google Shape;157;p46"/>
          <p:cNvSpPr/>
          <p:nvPr>
            <p:ph idx="4" type="pic"/>
          </p:nvPr>
        </p:nvSpPr>
        <p:spPr>
          <a:xfrm>
            <a:off x="4539561" y="1957962"/>
            <a:ext cx="3073864" cy="2080028"/>
          </a:xfrm>
          <a:prstGeom prst="rect">
            <a:avLst/>
          </a:prstGeom>
          <a:solidFill>
            <a:srgbClr val="F2F2F2"/>
          </a:solidFill>
          <a:ln>
            <a:noFill/>
          </a:ln>
        </p:spPr>
      </p:sp>
      <p:sp>
        <p:nvSpPr>
          <p:cNvPr id="158" name="Google Shape;158;p46"/>
          <p:cNvSpPr/>
          <p:nvPr>
            <p:ph idx="5" type="pic"/>
          </p:nvPr>
        </p:nvSpPr>
        <p:spPr>
          <a:xfrm>
            <a:off x="8169221" y="1957962"/>
            <a:ext cx="3073864" cy="2080028"/>
          </a:xfrm>
          <a:prstGeom prst="rect">
            <a:avLst/>
          </a:prstGeom>
          <a:solidFill>
            <a:srgbClr val="F2F2F2"/>
          </a:solidFill>
          <a:ln>
            <a:noFill/>
          </a:ln>
        </p:spPr>
      </p:sp>
      <p:sp>
        <p:nvSpPr>
          <p:cNvPr id="159" name="Google Shape;159;p46"/>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60" name="Google Shape;160;p46"/>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Images and Contents Layout">
  <p:cSld name="9_Images and Contents Layout">
    <p:spTree>
      <p:nvGrpSpPr>
        <p:cNvPr id="161" name="Shape 161"/>
        <p:cNvGrpSpPr/>
        <p:nvPr/>
      </p:nvGrpSpPr>
      <p:grpSpPr>
        <a:xfrm>
          <a:off x="0" y="0"/>
          <a:ext cx="0" cy="0"/>
          <a:chOff x="0" y="0"/>
          <a:chExt cx="0" cy="0"/>
        </a:xfrm>
      </p:grpSpPr>
      <p:sp>
        <p:nvSpPr>
          <p:cNvPr id="162" name="Google Shape;162;p47"/>
          <p:cNvSpPr/>
          <p:nvPr>
            <p:ph idx="2" type="pic"/>
          </p:nvPr>
        </p:nvSpPr>
        <p:spPr>
          <a:xfrm>
            <a:off x="0" y="0"/>
            <a:ext cx="12192000" cy="4101075"/>
          </a:xfrm>
          <a:prstGeom prst="rect">
            <a:avLst/>
          </a:prstGeom>
          <a:solidFill>
            <a:srgbClr val="D8D8D8"/>
          </a:solid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sets layout">
  <p:cSld name="icon sets layout">
    <p:spTree>
      <p:nvGrpSpPr>
        <p:cNvPr id="163" name="Shape 163"/>
        <p:cNvGrpSpPr/>
        <p:nvPr/>
      </p:nvGrpSpPr>
      <p:grpSpPr>
        <a:xfrm>
          <a:off x="0" y="0"/>
          <a:ext cx="0" cy="0"/>
          <a:chOff x="0" y="0"/>
          <a:chExt cx="0" cy="0"/>
        </a:xfrm>
      </p:grpSpPr>
      <p:sp>
        <p:nvSpPr>
          <p:cNvPr id="164" name="Google Shape;164;p48"/>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grpSp>
        <p:nvGrpSpPr>
          <p:cNvPr id="165" name="Google Shape;165;p48"/>
          <p:cNvGrpSpPr/>
          <p:nvPr/>
        </p:nvGrpSpPr>
        <p:grpSpPr>
          <a:xfrm>
            <a:off x="472011" y="1508786"/>
            <a:ext cx="3799787" cy="4865561"/>
            <a:chOff x="354008" y="1131589"/>
            <a:chExt cx="2849840" cy="3649171"/>
          </a:xfrm>
        </p:grpSpPr>
        <p:sp>
          <p:nvSpPr>
            <p:cNvPr id="166" name="Google Shape;166;p48"/>
            <p:cNvSpPr/>
            <p:nvPr/>
          </p:nvSpPr>
          <p:spPr>
            <a:xfrm>
              <a:off x="354008" y="1131589"/>
              <a:ext cx="2849840" cy="364917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67" name="Google Shape;167;p48"/>
            <p:cNvSpPr/>
            <p:nvPr/>
          </p:nvSpPr>
          <p:spPr>
            <a:xfrm>
              <a:off x="531932" y="1347500"/>
              <a:ext cx="108520" cy="3240473"/>
            </a:xfrm>
            <a:prstGeom prst="roundRect">
              <a:avLst>
                <a:gd fmla="val 50000" name="adj"/>
              </a:avLst>
            </a:prstGeom>
            <a:solidFill>
              <a:schemeClr val="lt1">
                <a:alpha val="4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68" name="Google Shape;168;p48"/>
            <p:cNvSpPr/>
            <p:nvPr/>
          </p:nvSpPr>
          <p:spPr>
            <a:xfrm rot="5400000">
              <a:off x="2592642" y="1238201"/>
              <a:ext cx="502331" cy="502331"/>
            </a:xfrm>
            <a:prstGeom prst="halfFrame">
              <a:avLst>
                <a:gd fmla="val 23728" name="adj1"/>
                <a:gd fmla="val 24642" name="adj2"/>
              </a:avLst>
            </a:prstGeom>
            <a:solidFill>
              <a:schemeClr val="lt1">
                <a:alpha val="2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8" name="Shape 28"/>
        <p:cNvGrpSpPr/>
        <p:nvPr/>
      </p:nvGrpSpPr>
      <p:grpSpPr>
        <a:xfrm>
          <a:off x="0" y="0"/>
          <a:ext cx="0" cy="0"/>
          <a:chOff x="0" y="0"/>
          <a:chExt cx="0" cy="0"/>
        </a:xfrm>
      </p:grpSpPr>
      <p:sp>
        <p:nvSpPr>
          <p:cNvPr id="29" name="Google Shape;2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 name="Shape 32"/>
        <p:cNvGrpSpPr/>
        <p:nvPr/>
      </p:nvGrpSpPr>
      <p:grpSpPr>
        <a:xfrm>
          <a:off x="0" y="0"/>
          <a:ext cx="0" cy="0"/>
          <a:chOff x="0" y="0"/>
          <a:chExt cx="0" cy="0"/>
        </a:xfrm>
      </p:grpSpPr>
      <p:sp>
        <p:nvSpPr>
          <p:cNvPr id="33" name="Google Shape;33;p2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5" name="Google Shape;3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2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2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2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2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theme" Target="../theme/theme1.xml"/><Relationship Id="rId14" Type="http://schemas.openxmlformats.org/officeDocument/2006/relationships/slideLayout" Target="../slideLayouts/slideLayout2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5.png"/><Relationship Id="rId7"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
          <p:cNvSpPr/>
          <p:nvPr/>
        </p:nvSpPr>
        <p:spPr>
          <a:xfrm>
            <a:off x="-4421" y="5427341"/>
            <a:ext cx="12196420" cy="151855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4" name="Google Shape;174;p1"/>
          <p:cNvSpPr/>
          <p:nvPr/>
        </p:nvSpPr>
        <p:spPr>
          <a:xfrm>
            <a:off x="302197" y="5901985"/>
            <a:ext cx="45719" cy="613881"/>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5" name="Google Shape;175;p1"/>
          <p:cNvSpPr txBox="1"/>
          <p:nvPr/>
        </p:nvSpPr>
        <p:spPr>
          <a:xfrm>
            <a:off x="8763000" y="65087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200" u="none" cap="none" strike="noStrike">
              <a:solidFill>
                <a:srgbClr val="888888"/>
              </a:solidFill>
              <a:latin typeface="Calibri"/>
              <a:ea typeface="Calibri"/>
              <a:cs typeface="Calibri"/>
              <a:sym typeface="Calibri"/>
            </a:endParaRPr>
          </a:p>
        </p:txBody>
      </p:sp>
      <p:sp>
        <p:nvSpPr>
          <p:cNvPr id="176" name="Google Shape;176;p1"/>
          <p:cNvSpPr/>
          <p:nvPr/>
        </p:nvSpPr>
        <p:spPr>
          <a:xfrm flipH="1" rot="10800000">
            <a:off x="9506857" y="5939880"/>
            <a:ext cx="1291772" cy="1157606"/>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aphicFrame>
        <p:nvGraphicFramePr>
          <p:cNvPr id="177" name="Google Shape;177;p1"/>
          <p:cNvGraphicFramePr/>
          <p:nvPr/>
        </p:nvGraphicFramePr>
        <p:xfrm>
          <a:off x="76788" y="3121720"/>
          <a:ext cx="3303056" cy="3148059"/>
        </p:xfrm>
        <a:graphic>
          <a:graphicData uri="http://schemas.openxmlformats.org/presentationml/2006/ole">
            <mc:AlternateContent>
              <mc:Choice Requires="v">
                <p:oleObj r:id="rId4" imgH="3148059" imgW="3303056" progId="" spid="_x0000_s1">
                  <p:embed/>
                </p:oleObj>
              </mc:Choice>
              <mc:Fallback>
                <p:oleObj r:id="rId5" imgH="3148059" imgW="3303056" progId="">
                  <p:embed/>
                  <p:pic>
                    <p:nvPicPr>
                      <p:cNvPr id="177" name="Google Shape;177;p1"/>
                      <p:cNvPicPr preferRelativeResize="0"/>
                      <p:nvPr/>
                    </p:nvPicPr>
                    <p:blipFill rotWithShape="1">
                      <a:blip r:embed="rId6">
                        <a:alphaModFix/>
                      </a:blip>
                      <a:srcRect b="0" l="0" r="0" t="0"/>
                      <a:stretch/>
                    </p:blipFill>
                    <p:spPr>
                      <a:xfrm>
                        <a:off x="76788" y="3121720"/>
                        <a:ext cx="3303056" cy="3148059"/>
                      </a:xfrm>
                      <a:prstGeom prst="rect">
                        <a:avLst/>
                      </a:prstGeom>
                      <a:noFill/>
                      <a:ln>
                        <a:noFill/>
                      </a:ln>
                    </p:spPr>
                  </p:pic>
                </p:oleObj>
              </mc:Fallback>
            </mc:AlternateContent>
          </a:graphicData>
        </a:graphic>
      </p:graphicFrame>
      <p:sp>
        <p:nvSpPr>
          <p:cNvPr id="178" name="Google Shape;178;p1"/>
          <p:cNvSpPr/>
          <p:nvPr/>
        </p:nvSpPr>
        <p:spPr>
          <a:xfrm flipH="1">
            <a:off x="7045437" y="-25771"/>
            <a:ext cx="5146562" cy="5852440"/>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9" name="Google Shape;179;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80" name="Google Shape;180;p1"/>
          <p:cNvPicPr preferRelativeResize="0"/>
          <p:nvPr/>
        </p:nvPicPr>
        <p:blipFill rotWithShape="1">
          <a:blip r:embed="rId7">
            <a:alphaModFix/>
          </a:blip>
          <a:srcRect b="0" l="0" r="0" t="0"/>
          <a:stretch/>
        </p:blipFill>
        <p:spPr>
          <a:xfrm>
            <a:off x="12104" y="24501"/>
            <a:ext cx="3859753" cy="1538254"/>
          </a:xfrm>
          <a:prstGeom prst="rect">
            <a:avLst/>
          </a:prstGeom>
          <a:noFill/>
          <a:ln>
            <a:noFill/>
          </a:ln>
        </p:spPr>
      </p:pic>
      <p:sp>
        <p:nvSpPr>
          <p:cNvPr id="181" name="Google Shape;181;p1"/>
          <p:cNvSpPr/>
          <p:nvPr/>
        </p:nvSpPr>
        <p:spPr>
          <a:xfrm flipH="1">
            <a:off x="9829797" y="5333999"/>
            <a:ext cx="2366623" cy="160020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2" name="Google Shape;182;p1"/>
          <p:cNvSpPr txBox="1"/>
          <p:nvPr/>
        </p:nvSpPr>
        <p:spPr>
          <a:xfrm>
            <a:off x="6881359" y="6019560"/>
            <a:ext cx="49286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595959"/>
                </a:solidFill>
                <a:latin typeface="Arial"/>
                <a:ea typeface="Arial"/>
                <a:cs typeface="Arial"/>
                <a:sym typeface="Arial"/>
              </a:rPr>
              <a:t>DISCOVER . </a:t>
            </a:r>
            <a:r>
              <a:rPr b="1" i="0" lang="en-US" sz="2000" u="none" cap="none" strike="noStrike">
                <a:solidFill>
                  <a:srgbClr val="C00000"/>
                </a:solidFill>
                <a:latin typeface="Arial"/>
                <a:ea typeface="Arial"/>
                <a:cs typeface="Arial"/>
                <a:sym typeface="Arial"/>
              </a:rPr>
              <a:t>LEARN</a:t>
            </a:r>
            <a:r>
              <a:rPr b="1" i="0" lang="en-US" sz="2000" u="none" cap="none" strike="noStrike">
                <a:solidFill>
                  <a:srgbClr val="595959"/>
                </a:solidFill>
                <a:latin typeface="Arial"/>
                <a:ea typeface="Arial"/>
                <a:cs typeface="Arial"/>
                <a:sym typeface="Arial"/>
              </a:rPr>
              <a:t> . EMPOWER</a:t>
            </a:r>
            <a:endParaRPr b="1" i="0" sz="12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1" i="0" sz="1600" u="none" cap="none" strike="noStrike">
              <a:solidFill>
                <a:schemeClr val="dk1"/>
              </a:solidFill>
              <a:latin typeface="Arial"/>
              <a:ea typeface="Arial"/>
              <a:cs typeface="Arial"/>
              <a:sym typeface="Arial"/>
            </a:endParaRPr>
          </a:p>
        </p:txBody>
      </p:sp>
      <p:sp>
        <p:nvSpPr>
          <p:cNvPr id="183" name="Google Shape;183;p1"/>
          <p:cNvSpPr/>
          <p:nvPr/>
        </p:nvSpPr>
        <p:spPr>
          <a:xfrm>
            <a:off x="6885780" y="6043646"/>
            <a:ext cx="45719" cy="37062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4" name="Google Shape;184;p1"/>
          <p:cNvSpPr txBox="1"/>
          <p:nvPr/>
        </p:nvSpPr>
        <p:spPr>
          <a:xfrm>
            <a:off x="309627" y="5505662"/>
            <a:ext cx="6432043" cy="1348061"/>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i="0" lang="en-US" sz="2400" u="none" cap="none" strike="noStrike">
                <a:solidFill>
                  <a:srgbClr val="262626"/>
                </a:solidFill>
                <a:latin typeface="Times New Roman"/>
                <a:ea typeface="Times New Roman"/>
                <a:cs typeface="Times New Roman"/>
                <a:sym typeface="Times New Roman"/>
              </a:rPr>
              <a:t>Lecture – 23 &amp; 24</a:t>
            </a:r>
            <a:endParaRPr b="1" i="0" sz="24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840"/>
              </a:spcBef>
              <a:spcAft>
                <a:spcPts val="0"/>
              </a:spcAft>
              <a:buNone/>
            </a:pPr>
            <a:r>
              <a:rPr b="1" i="0" lang="en-US" sz="2400" u="none" cap="none" strike="noStrike">
                <a:solidFill>
                  <a:schemeClr val="dk1"/>
                </a:solidFill>
                <a:latin typeface="Times New Roman"/>
                <a:ea typeface="Times New Roman"/>
                <a:cs typeface="Times New Roman"/>
                <a:sym typeface="Times New Roman"/>
              </a:rPr>
              <a:t>Memory Organization: Memory Interleaving &amp;</a:t>
            </a:r>
            <a:endParaRPr/>
          </a:p>
          <a:p>
            <a:pPr indent="0" lvl="0" marL="0" marR="0" rtl="0" algn="ctr">
              <a:lnSpc>
                <a:spcPct val="90000"/>
              </a:lnSpc>
              <a:spcBef>
                <a:spcPts val="840"/>
              </a:spcBef>
              <a:spcAft>
                <a:spcPts val="0"/>
              </a:spcAft>
              <a:buNone/>
            </a:pPr>
            <a:r>
              <a:rPr b="1" i="0" lang="en-US" sz="2400" u="none" cap="none" strike="noStrike">
                <a:solidFill>
                  <a:schemeClr val="dk1"/>
                </a:solidFill>
                <a:latin typeface="Times New Roman"/>
                <a:ea typeface="Times New Roman"/>
                <a:cs typeface="Times New Roman"/>
                <a:sym typeface="Times New Roman"/>
              </a:rPr>
              <a:t>Concept of Hierarchical Memory Organization</a:t>
            </a:r>
            <a:endParaRPr/>
          </a:p>
        </p:txBody>
      </p:sp>
      <p:sp>
        <p:nvSpPr>
          <p:cNvPr id="185" name="Google Shape;185;p1"/>
          <p:cNvSpPr txBox="1"/>
          <p:nvPr/>
        </p:nvSpPr>
        <p:spPr>
          <a:xfrm>
            <a:off x="455187" y="1365545"/>
            <a:ext cx="11103427" cy="33916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chemeClr val="dk1"/>
                </a:solidFill>
                <a:latin typeface="Cambria"/>
                <a:ea typeface="Cambria"/>
                <a:cs typeface="Cambria"/>
                <a:sym typeface="Cambria"/>
              </a:rPr>
              <a:t>APEX INSTITUTE OF TECHNOLOGY</a:t>
            </a:r>
            <a:endParaRPr b="0" i="0" sz="4800" u="none" cap="none" strike="noStrike">
              <a:solidFill>
                <a:schemeClr val="dk1"/>
              </a:solidFill>
              <a:latin typeface="Cambria"/>
              <a:ea typeface="Cambria"/>
              <a:cs typeface="Cambria"/>
              <a:sym typeface="Cambria"/>
            </a:endParaRPr>
          </a:p>
          <a:p>
            <a:pPr indent="0" lvl="0" marL="0" marR="0" rtl="0" algn="ctr">
              <a:spcBef>
                <a:spcPts val="0"/>
              </a:spcBef>
              <a:spcAft>
                <a:spcPts val="0"/>
              </a:spcAft>
              <a:buNone/>
            </a:pPr>
            <a:r>
              <a:rPr b="1" i="0" lang="en-US" sz="3200" u="none" cap="none" strike="noStrike">
                <a:solidFill>
                  <a:schemeClr val="dk1"/>
                </a:solidFill>
                <a:latin typeface="Cambria"/>
                <a:ea typeface="Cambria"/>
                <a:cs typeface="Cambria"/>
                <a:sym typeface="Cambria"/>
              </a:rPr>
              <a:t>DEPARTMENT OF COMPUTER SCIENCE &amp; ENGINEERING</a:t>
            </a:r>
            <a:endParaRPr b="1" i="0" sz="3200" u="none" cap="none" strike="noStrike">
              <a:solidFill>
                <a:schemeClr val="dk1"/>
              </a:solidFill>
              <a:latin typeface="Cambria"/>
              <a:ea typeface="Cambria"/>
              <a:cs typeface="Cambria"/>
              <a:sym typeface="Cambria"/>
            </a:endParaRPr>
          </a:p>
          <a:p>
            <a:pPr indent="0" lvl="0" marL="0" marR="0" rtl="0" algn="ctr">
              <a:lnSpc>
                <a:spcPct val="90000"/>
              </a:lnSpc>
              <a:spcBef>
                <a:spcPts val="0"/>
              </a:spcBef>
              <a:spcAft>
                <a:spcPts val="0"/>
              </a:spcAft>
              <a:buNone/>
            </a:pPr>
            <a:r>
              <a:t/>
            </a:r>
            <a:endParaRPr b="1" i="0" sz="3200" u="none" cap="none" strike="noStrike">
              <a:solidFill>
                <a:schemeClr val="dk1"/>
              </a:solidFill>
              <a:latin typeface="Cambria"/>
              <a:ea typeface="Cambria"/>
              <a:cs typeface="Cambria"/>
              <a:sym typeface="Cambria"/>
            </a:endParaRPr>
          </a:p>
          <a:p>
            <a:pPr indent="0" lvl="0" marL="0" marR="0" rtl="0" algn="ctr">
              <a:lnSpc>
                <a:spcPct val="90000"/>
              </a:lnSpc>
              <a:spcBef>
                <a:spcPts val="1120"/>
              </a:spcBef>
              <a:spcAft>
                <a:spcPts val="0"/>
              </a:spcAft>
              <a:buNone/>
            </a:pPr>
            <a:r>
              <a:rPr b="1" i="0" lang="en-US" sz="3200" u="none" cap="none" strike="noStrike">
                <a:solidFill>
                  <a:srgbClr val="262626"/>
                </a:solidFill>
                <a:latin typeface="Cambria"/>
                <a:ea typeface="Cambria"/>
                <a:cs typeface="Cambria"/>
                <a:sym typeface="Cambria"/>
              </a:rPr>
              <a:t>Computer Organization &amp; Architecture  (21CSH-281)</a:t>
            </a:r>
            <a:endParaRPr/>
          </a:p>
          <a:p>
            <a:pPr indent="0" lvl="0" marL="0" marR="0" rtl="0" algn="ctr">
              <a:lnSpc>
                <a:spcPct val="90000"/>
              </a:lnSpc>
              <a:spcBef>
                <a:spcPts val="1120"/>
              </a:spcBef>
              <a:spcAft>
                <a:spcPts val="0"/>
              </a:spcAft>
              <a:buNone/>
            </a:pPr>
            <a:r>
              <a:rPr b="1" i="0" lang="en-US" sz="3200" u="none" cap="none" strike="noStrike">
                <a:solidFill>
                  <a:srgbClr val="262626"/>
                </a:solidFill>
                <a:latin typeface="Cambria"/>
                <a:ea typeface="Cambria"/>
                <a:cs typeface="Cambria"/>
                <a:sym typeface="Cambria"/>
              </a:rPr>
              <a:t>Faculty:</a:t>
            </a:r>
            <a:r>
              <a:rPr b="0" i="0" lang="en-US" sz="3200" u="none" cap="none" strike="noStrike">
                <a:solidFill>
                  <a:srgbClr val="262626"/>
                </a:solidFill>
                <a:latin typeface="Cambria"/>
                <a:ea typeface="Cambria"/>
                <a:cs typeface="Cambria"/>
                <a:sym typeface="Cambria"/>
              </a:rPr>
              <a:t> Siddharth Kumar (E12853)</a:t>
            </a:r>
            <a:endParaRPr/>
          </a:p>
          <a:p>
            <a:pPr indent="0" lvl="0" marL="0" marR="0" rtl="0" algn="ctr">
              <a:lnSpc>
                <a:spcPct val="90000"/>
              </a:lnSpc>
              <a:spcBef>
                <a:spcPts val="1120"/>
              </a:spcBef>
              <a:spcAft>
                <a:spcPts val="0"/>
              </a:spcAft>
              <a:buNone/>
            </a:pPr>
            <a:r>
              <a:t/>
            </a:r>
            <a:endParaRPr b="0" i="0" sz="1600" u="none" cap="none" strike="noStrike">
              <a:solidFill>
                <a:schemeClr val="dk1"/>
              </a:solidFill>
              <a:latin typeface="Cambria"/>
              <a:ea typeface="Cambria"/>
              <a:cs typeface="Cambria"/>
              <a:sym typeface="Cambria"/>
            </a:endParaRPr>
          </a:p>
        </p:txBody>
      </p:sp>
      <p:sp>
        <p:nvSpPr>
          <p:cNvPr id="186" name="Google Shape;186;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0"/>
          <p:cNvSpPr txBox="1"/>
          <p:nvPr>
            <p:ph idx="1" type="body"/>
          </p:nvPr>
        </p:nvSpPr>
        <p:spPr>
          <a:xfrm>
            <a:off x="403411" y="136525"/>
            <a:ext cx="11403107" cy="6309099"/>
          </a:xfrm>
          <a:prstGeom prst="rect">
            <a:avLst/>
          </a:prstGeom>
          <a:noFill/>
          <a:ln>
            <a:noFill/>
          </a:ln>
        </p:spPr>
        <p:txBody>
          <a:bodyPr anchorCtr="0" anchor="t" bIns="45700" lIns="91425" spcFirstLastPara="1" rIns="91425" wrap="square" tIns="45700">
            <a:noAutofit/>
          </a:bodyPr>
          <a:lstStyle/>
          <a:p>
            <a:pPr indent="0" lvl="0" marL="0" rtl="0" algn="ctr">
              <a:lnSpc>
                <a:spcPct val="120000"/>
              </a:lnSpc>
              <a:spcBef>
                <a:spcPts val="0"/>
              </a:spcBef>
              <a:spcAft>
                <a:spcPts val="0"/>
              </a:spcAft>
              <a:buClr>
                <a:schemeClr val="dk1"/>
              </a:buClr>
              <a:buSzPts val="3200"/>
              <a:buNone/>
            </a:pPr>
            <a:r>
              <a:t/>
            </a:r>
            <a:endParaRPr b="1" sz="3200">
              <a:latin typeface="Times New Roman"/>
              <a:ea typeface="Times New Roman"/>
              <a:cs typeface="Times New Roman"/>
              <a:sym typeface="Times New Roman"/>
            </a:endParaRPr>
          </a:p>
          <a:p>
            <a:pPr indent="0" lvl="0" marL="0" rtl="0" algn="ctr">
              <a:lnSpc>
                <a:spcPct val="120000"/>
              </a:lnSpc>
              <a:spcBef>
                <a:spcPts val="1000"/>
              </a:spcBef>
              <a:spcAft>
                <a:spcPts val="0"/>
              </a:spcAft>
              <a:buClr>
                <a:schemeClr val="dk1"/>
              </a:buClr>
              <a:buSzPts val="800"/>
              <a:buNone/>
            </a:pPr>
            <a:r>
              <a:t/>
            </a:r>
            <a:endParaRPr b="1" sz="800">
              <a:latin typeface="Times New Roman"/>
              <a:ea typeface="Times New Roman"/>
              <a:cs typeface="Times New Roman"/>
              <a:sym typeface="Times New Roman"/>
            </a:endParaRPr>
          </a:p>
          <a:p>
            <a:pPr indent="-228600" lvl="0" marL="228600" rtl="0" algn="just">
              <a:lnSpc>
                <a:spcPct val="12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So, to overcome this problem, memory interleaving comes to resolve this.</a:t>
            </a:r>
            <a:endParaRPr/>
          </a:p>
          <a:p>
            <a:pPr indent="-228600" lvl="0" marL="538163" rtl="0" algn="just">
              <a:lnSpc>
                <a:spcPct val="12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It allows simultaneous access to different modules of memory. The modular memory technique allows the CPU to initiate memory access with one module while others are busy with the CPU in reading or write operations. So, we can say interleave memory honors every memory request independent of the state of the other modules.</a:t>
            </a:r>
            <a:endParaRPr/>
          </a:p>
          <a:p>
            <a:pPr indent="-228600" lvl="0" marL="538163" rtl="0" algn="just">
              <a:lnSpc>
                <a:spcPct val="12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So, for this obvious reason, interleave memory makes a system more responsive and fast than non-interleaving. Additionally, with simultaneous memory access, the CPU processing time also decreases and increasing throughput. Interleave memory is useful in the system with pipelining and vector processing.</a:t>
            </a:r>
            <a:endParaRPr/>
          </a:p>
          <a:p>
            <a:pPr indent="-228600" lvl="0" marL="538163" rtl="0" algn="just">
              <a:lnSpc>
                <a:spcPct val="12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In an interleaved memory, consecutive memory addresses are spread across different memory modules. Say, in a byte-addressable 4 way interleave memory, if byte 0 is in the first module, then byte 1 will be in the 2nd module, byte 2 will be in the 3rd module, byte 3 will be in the 4th module, and again byte 4 will fall in the first module, and this goes on.</a:t>
            </a:r>
            <a:endParaRPr/>
          </a:p>
        </p:txBody>
      </p:sp>
      <p:sp>
        <p:nvSpPr>
          <p:cNvPr id="248" name="Google Shape;24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1"/>
          <p:cNvSpPr txBox="1"/>
          <p:nvPr>
            <p:ph idx="1" type="body"/>
          </p:nvPr>
        </p:nvSpPr>
        <p:spPr>
          <a:xfrm>
            <a:off x="403411" y="136525"/>
            <a:ext cx="11403107" cy="6309099"/>
          </a:xfrm>
          <a:prstGeom prst="rect">
            <a:avLst/>
          </a:prstGeom>
          <a:noFill/>
          <a:ln>
            <a:noFill/>
          </a:ln>
        </p:spPr>
        <p:txBody>
          <a:bodyPr anchorCtr="0" anchor="t" bIns="45700" lIns="91425" spcFirstLastPara="1" rIns="91425" wrap="square" tIns="45700">
            <a:noAutofit/>
          </a:bodyPr>
          <a:lstStyle/>
          <a:p>
            <a:pPr indent="0" lvl="0" marL="0" rtl="0" algn="ctr">
              <a:lnSpc>
                <a:spcPct val="120000"/>
              </a:lnSpc>
              <a:spcBef>
                <a:spcPts val="0"/>
              </a:spcBef>
              <a:spcAft>
                <a:spcPts val="0"/>
              </a:spcAft>
              <a:buClr>
                <a:schemeClr val="dk1"/>
              </a:buClr>
              <a:buSzPts val="3200"/>
              <a:buNone/>
            </a:pPr>
            <a:r>
              <a:t/>
            </a:r>
            <a:endParaRPr b="1" sz="3200">
              <a:latin typeface="Times New Roman"/>
              <a:ea typeface="Times New Roman"/>
              <a:cs typeface="Times New Roman"/>
              <a:sym typeface="Times New Roman"/>
            </a:endParaRPr>
          </a:p>
          <a:p>
            <a:pPr indent="0" lvl="0" marL="0" rtl="0" algn="ctr">
              <a:lnSpc>
                <a:spcPct val="120000"/>
              </a:lnSpc>
              <a:spcBef>
                <a:spcPts val="1000"/>
              </a:spcBef>
              <a:spcAft>
                <a:spcPts val="0"/>
              </a:spcAft>
              <a:buClr>
                <a:schemeClr val="dk1"/>
              </a:buClr>
              <a:buSzPts val="800"/>
              <a:buNone/>
            </a:pPr>
            <a:r>
              <a:t/>
            </a:r>
            <a:endParaRPr b="1" sz="800">
              <a:latin typeface="Times New Roman"/>
              <a:ea typeface="Times New Roman"/>
              <a:cs typeface="Times New Roman"/>
              <a:sym typeface="Times New Roman"/>
            </a:endParaRPr>
          </a:p>
          <a:p>
            <a:pPr indent="-228600" lvl="0" marL="538163" rtl="0" algn="just">
              <a:lnSpc>
                <a:spcPct val="12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An n-way interleaved memory where main memory is divided into n-banks and system can access n operands/instruction simultaneously from n different memory banks. </a:t>
            </a:r>
            <a:endParaRPr/>
          </a:p>
          <a:p>
            <a:pPr indent="-228600" lvl="0" marL="538163" rtl="0" algn="just">
              <a:lnSpc>
                <a:spcPct val="12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This kind of memory access can reduce the memory access time by a factor close to the number of memory banks. In this memory interleaving memory location, i can be found in bank i mod n.</a:t>
            </a:r>
            <a:endParaRPr/>
          </a:p>
          <a:p>
            <a:pPr indent="0" lvl="0" marL="0" rtl="0" algn="just">
              <a:lnSpc>
                <a:spcPct val="120000"/>
              </a:lnSpc>
              <a:spcBef>
                <a:spcPts val="1000"/>
              </a:spcBef>
              <a:spcAft>
                <a:spcPts val="0"/>
              </a:spcAft>
              <a:buClr>
                <a:schemeClr val="dk1"/>
              </a:buClr>
              <a:buSzPts val="2000"/>
              <a:buNone/>
            </a:pPr>
            <a:r>
              <a:rPr b="1" lang="en-US" sz="2000">
                <a:latin typeface="Times New Roman"/>
                <a:ea typeface="Times New Roman"/>
                <a:cs typeface="Times New Roman"/>
                <a:sym typeface="Times New Roman"/>
              </a:rPr>
              <a:t>Interleaving DRAM</a:t>
            </a:r>
            <a:endParaRPr/>
          </a:p>
          <a:p>
            <a:pPr indent="-228600" lvl="0" marL="228600" rtl="0" algn="just">
              <a:lnSpc>
                <a:spcPct val="12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Main memory is usually composed of a collection of DRAM memory chips, where many chips can be grouped together to form a memory bank. With a memory controller that supports interleaving, it is then possible to layout these memory banks so that the memory banks will be interleaved.</a:t>
            </a:r>
            <a:endParaRPr/>
          </a:p>
          <a:p>
            <a:pPr indent="-228600" lvl="0" marL="228600" rtl="0" algn="just">
              <a:lnSpc>
                <a:spcPct val="12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Data in DRAM is stored in units of pages. Each DRAM bank has a row buffer that serves as a cache for accessing any page in the bank. Before a page in the DRAM bank is read, it is first loaded into the row-buffer. </a:t>
            </a:r>
            <a:endParaRPr/>
          </a:p>
          <a:p>
            <a:pPr indent="-228600" lvl="0" marL="228600" rtl="0" algn="just">
              <a:lnSpc>
                <a:spcPct val="12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If the page is immediately read from the row-buffer, it has the shortest memory access latency in one memory cycle. Suppose it is a row buffer miss, which is also called a row-buffer conflict. </a:t>
            </a:r>
            <a:endParaRPr/>
          </a:p>
          <a:p>
            <a:pPr indent="-101600" lvl="0" marL="538163" rtl="0" algn="just">
              <a:lnSpc>
                <a:spcPct val="12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254" name="Google Shape;25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2"/>
          <p:cNvSpPr txBox="1"/>
          <p:nvPr>
            <p:ph idx="1" type="body"/>
          </p:nvPr>
        </p:nvSpPr>
        <p:spPr>
          <a:xfrm>
            <a:off x="403411" y="136525"/>
            <a:ext cx="11403107" cy="6309099"/>
          </a:xfrm>
          <a:prstGeom prst="rect">
            <a:avLst/>
          </a:prstGeom>
          <a:noFill/>
          <a:ln>
            <a:noFill/>
          </a:ln>
        </p:spPr>
        <p:txBody>
          <a:bodyPr anchorCtr="0" anchor="t" bIns="45700" lIns="91425" spcFirstLastPara="1" rIns="91425" wrap="square" tIns="45700">
            <a:noAutofit/>
          </a:bodyPr>
          <a:lstStyle/>
          <a:p>
            <a:pPr indent="0" lvl="0" marL="0" rtl="0" algn="ctr">
              <a:lnSpc>
                <a:spcPct val="120000"/>
              </a:lnSpc>
              <a:spcBef>
                <a:spcPts val="0"/>
              </a:spcBef>
              <a:spcAft>
                <a:spcPts val="0"/>
              </a:spcAft>
              <a:buClr>
                <a:schemeClr val="dk1"/>
              </a:buClr>
              <a:buSzPts val="3200"/>
              <a:buNone/>
            </a:pPr>
            <a:r>
              <a:t/>
            </a:r>
            <a:endParaRPr b="1" sz="3200">
              <a:latin typeface="Times New Roman"/>
              <a:ea typeface="Times New Roman"/>
              <a:cs typeface="Times New Roman"/>
              <a:sym typeface="Times New Roman"/>
            </a:endParaRPr>
          </a:p>
          <a:p>
            <a:pPr indent="0" lvl="0" marL="0" rtl="0" algn="ctr">
              <a:lnSpc>
                <a:spcPct val="120000"/>
              </a:lnSpc>
              <a:spcBef>
                <a:spcPts val="1000"/>
              </a:spcBef>
              <a:spcAft>
                <a:spcPts val="0"/>
              </a:spcAft>
              <a:buClr>
                <a:schemeClr val="dk1"/>
              </a:buClr>
              <a:buSzPts val="800"/>
              <a:buNone/>
            </a:pPr>
            <a:r>
              <a:t/>
            </a:r>
            <a:endParaRPr b="1" sz="800">
              <a:latin typeface="Times New Roman"/>
              <a:ea typeface="Times New Roman"/>
              <a:cs typeface="Times New Roman"/>
              <a:sym typeface="Times New Roman"/>
            </a:endParaRPr>
          </a:p>
          <a:p>
            <a:pPr indent="-228600" lvl="0" marL="228600" rtl="0" algn="just">
              <a:lnSpc>
                <a:spcPct val="12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It is slower because the new page has to be loaded into the row-buffer before it is read. </a:t>
            </a:r>
            <a:endParaRPr/>
          </a:p>
          <a:p>
            <a:pPr indent="-228600" lvl="0" marL="228600" rtl="0" algn="just">
              <a:lnSpc>
                <a:spcPct val="12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Row-buffer misses happening as access requests on different memory pages in the same bank are serviced. </a:t>
            </a:r>
            <a:endParaRPr/>
          </a:p>
          <a:p>
            <a:pPr indent="-228600" lvl="0" marL="228600" rtl="0" algn="just">
              <a:lnSpc>
                <a:spcPct val="12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A row-buffer conflict incurs a substantial delay for memory access. </a:t>
            </a:r>
            <a:endParaRPr/>
          </a:p>
          <a:p>
            <a:pPr indent="-228600" lvl="0" marL="228600" rtl="0" algn="just">
              <a:lnSpc>
                <a:spcPct val="12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In contrast, memory accesses to different banks can proceed in parallel with high throughput.</a:t>
            </a:r>
            <a:endParaRPr/>
          </a:p>
          <a:p>
            <a:pPr indent="-228600" lvl="0" marL="228600" rtl="0" algn="just">
              <a:lnSpc>
                <a:spcPct val="12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In traditional layouts, memory banks can be allocated a contiguous block of memory addresses, which is very simple for the memory controller and gives an equal performance in completely random access scenarios compared to performance levels achieved through interleaving. </a:t>
            </a:r>
            <a:endParaRPr/>
          </a:p>
          <a:p>
            <a:pPr indent="-228600" lvl="0" marL="228600" rtl="0" algn="just">
              <a:lnSpc>
                <a:spcPct val="12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However, memory reads are rarely random due to the locality of reference, and optimizing for close together access gives far better performance in interleaved layouts.</a:t>
            </a:r>
            <a:endParaRPr/>
          </a:p>
          <a:p>
            <a:pPr indent="-228600" lvl="0" marL="228600" rtl="0" algn="just">
              <a:lnSpc>
                <a:spcPct val="12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The way memory is addressed does not affect the access time for memory locations that are already cached, impacting only on memory locations that need to be retrieved from DRAM.</a:t>
            </a:r>
            <a:endParaRPr/>
          </a:p>
        </p:txBody>
      </p:sp>
      <p:sp>
        <p:nvSpPr>
          <p:cNvPr id="260" name="Google Shape;26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3"/>
          <p:cNvSpPr txBox="1"/>
          <p:nvPr>
            <p:ph idx="1" type="body"/>
          </p:nvPr>
        </p:nvSpPr>
        <p:spPr>
          <a:xfrm>
            <a:off x="403411" y="136525"/>
            <a:ext cx="11403107" cy="6309099"/>
          </a:xfrm>
          <a:prstGeom prst="rect">
            <a:avLst/>
          </a:prstGeom>
          <a:noFill/>
          <a:ln>
            <a:noFill/>
          </a:ln>
        </p:spPr>
        <p:txBody>
          <a:bodyPr anchorCtr="0" anchor="t" bIns="45700" lIns="91425" spcFirstLastPara="1" rIns="91425" wrap="square" tIns="45700">
            <a:noAutofit/>
          </a:bodyPr>
          <a:lstStyle/>
          <a:p>
            <a:pPr indent="0" lvl="0" marL="0" rtl="0" algn="ctr">
              <a:lnSpc>
                <a:spcPct val="120000"/>
              </a:lnSpc>
              <a:spcBef>
                <a:spcPts val="0"/>
              </a:spcBef>
              <a:spcAft>
                <a:spcPts val="0"/>
              </a:spcAft>
              <a:buClr>
                <a:schemeClr val="dk1"/>
              </a:buClr>
              <a:buSzPts val="3200"/>
              <a:buNone/>
            </a:pPr>
            <a:r>
              <a:rPr b="1" lang="en-US" sz="3200">
                <a:latin typeface="Times New Roman"/>
                <a:ea typeface="Times New Roman"/>
                <a:cs typeface="Times New Roman"/>
                <a:sym typeface="Times New Roman"/>
              </a:rPr>
              <a:t>Concept of Hierarchical Memory Organization</a:t>
            </a:r>
            <a:endParaRPr/>
          </a:p>
          <a:p>
            <a:pPr indent="0" lvl="0" marL="0" rtl="0" algn="ctr">
              <a:lnSpc>
                <a:spcPct val="120000"/>
              </a:lnSpc>
              <a:spcBef>
                <a:spcPts val="1000"/>
              </a:spcBef>
              <a:spcAft>
                <a:spcPts val="0"/>
              </a:spcAft>
              <a:buClr>
                <a:schemeClr val="dk1"/>
              </a:buClr>
              <a:buSzPts val="800"/>
              <a:buNone/>
            </a:pPr>
            <a:r>
              <a:t/>
            </a:r>
            <a:endParaRPr b="1" sz="800">
              <a:latin typeface="Times New Roman"/>
              <a:ea typeface="Times New Roman"/>
              <a:cs typeface="Times New Roman"/>
              <a:sym typeface="Times New Roman"/>
            </a:endParaRPr>
          </a:p>
          <a:p>
            <a:pPr indent="-228600" lvl="0" marL="228600" rtl="0" algn="just">
              <a:lnSpc>
                <a:spcPct val="12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In our computer system, a processor and many memory devices have been used. However, the main problem is these devices are expensive. So the memory organization of the system is done with the help of the memory hierarchy.</a:t>
            </a:r>
            <a:endParaRPr/>
          </a:p>
          <a:p>
            <a:pPr indent="-228600" lvl="0" marL="228600" rtl="0" algn="just">
              <a:lnSpc>
                <a:spcPct val="12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It has various levels of memory with different access times and performance rates. But all these can give us an exact purpose, such that the access time can be reduced. Therefore the memory hierarchy was developed based on the program.</a:t>
            </a:r>
            <a:endParaRPr/>
          </a:p>
          <a:p>
            <a:pPr indent="-228600" lvl="0" marL="228600" rtl="0" algn="just">
              <a:lnSpc>
                <a:spcPct val="12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We will discuss the Memory organization or Hierarchy of computer architecture in detail.</a:t>
            </a:r>
            <a:endParaRPr/>
          </a:p>
          <a:p>
            <a:pPr indent="0" lvl="0" marL="0" rtl="0" algn="just">
              <a:lnSpc>
                <a:spcPct val="120000"/>
              </a:lnSpc>
              <a:spcBef>
                <a:spcPts val="1000"/>
              </a:spcBef>
              <a:spcAft>
                <a:spcPts val="0"/>
              </a:spcAft>
              <a:buClr>
                <a:schemeClr val="dk1"/>
              </a:buClr>
              <a:buSzPts val="2000"/>
              <a:buNone/>
            </a:pPr>
            <a:r>
              <a:rPr b="1" lang="en-US" sz="2000">
                <a:latin typeface="Times New Roman"/>
                <a:ea typeface="Times New Roman"/>
                <a:cs typeface="Times New Roman"/>
                <a:sym typeface="Times New Roman"/>
              </a:rPr>
              <a:t>What is Memory Hierarchy?</a:t>
            </a:r>
            <a:endParaRPr/>
          </a:p>
        </p:txBody>
      </p:sp>
      <p:sp>
        <p:nvSpPr>
          <p:cNvPr id="266" name="Google Shape;26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what is memory hierarchy" id="267" name="Google Shape;267;p13"/>
          <p:cNvPicPr preferRelativeResize="0"/>
          <p:nvPr/>
        </p:nvPicPr>
        <p:blipFill rotWithShape="1">
          <a:blip r:embed="rId3">
            <a:alphaModFix/>
          </a:blip>
          <a:srcRect b="7773" l="0" r="0" t="0"/>
          <a:stretch/>
        </p:blipFill>
        <p:spPr>
          <a:xfrm>
            <a:off x="4025152" y="4186518"/>
            <a:ext cx="4948519" cy="244736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4"/>
          <p:cNvSpPr txBox="1"/>
          <p:nvPr>
            <p:ph idx="1" type="body"/>
          </p:nvPr>
        </p:nvSpPr>
        <p:spPr>
          <a:xfrm>
            <a:off x="394446" y="136525"/>
            <a:ext cx="11403107" cy="6309099"/>
          </a:xfrm>
          <a:prstGeom prst="rect">
            <a:avLst/>
          </a:prstGeom>
          <a:noFill/>
          <a:ln>
            <a:noFill/>
          </a:ln>
        </p:spPr>
        <p:txBody>
          <a:bodyPr anchorCtr="0" anchor="t" bIns="45700" lIns="91425" spcFirstLastPara="1" rIns="91425" wrap="square" tIns="45700">
            <a:noAutofit/>
          </a:bodyPr>
          <a:lstStyle/>
          <a:p>
            <a:pPr indent="0" lvl="0" marL="0" rtl="0" algn="ctr">
              <a:lnSpc>
                <a:spcPct val="120000"/>
              </a:lnSpc>
              <a:spcBef>
                <a:spcPts val="0"/>
              </a:spcBef>
              <a:spcAft>
                <a:spcPts val="0"/>
              </a:spcAft>
              <a:buClr>
                <a:schemeClr val="dk1"/>
              </a:buClr>
              <a:buSzPts val="3200"/>
              <a:buNone/>
            </a:pPr>
            <a:r>
              <a:t/>
            </a:r>
            <a:endParaRPr b="1" sz="3200">
              <a:latin typeface="Times New Roman"/>
              <a:ea typeface="Times New Roman"/>
              <a:cs typeface="Times New Roman"/>
              <a:sym typeface="Times New Roman"/>
            </a:endParaRPr>
          </a:p>
          <a:p>
            <a:pPr indent="0" lvl="0" marL="0" rtl="0" algn="ctr">
              <a:lnSpc>
                <a:spcPct val="120000"/>
              </a:lnSpc>
              <a:spcBef>
                <a:spcPts val="1000"/>
              </a:spcBef>
              <a:spcAft>
                <a:spcPts val="0"/>
              </a:spcAft>
              <a:buClr>
                <a:schemeClr val="dk1"/>
              </a:buClr>
              <a:buSzPts val="800"/>
              <a:buNone/>
            </a:pPr>
            <a:r>
              <a:t/>
            </a:r>
            <a:endParaRPr b="1" sz="800">
              <a:latin typeface="Times New Roman"/>
              <a:ea typeface="Times New Roman"/>
              <a:cs typeface="Times New Roman"/>
              <a:sym typeface="Times New Roman"/>
            </a:endParaRPr>
          </a:p>
          <a:p>
            <a:pPr indent="-228600" lvl="0" marL="228600" rtl="0" algn="just">
              <a:lnSpc>
                <a:spcPct val="12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The memory hierarchy is the arrangement of various types of storage on a computing system based on access speed. It organizes computer storage according to response time. </a:t>
            </a:r>
            <a:endParaRPr/>
          </a:p>
          <a:p>
            <a:pPr indent="-228600" lvl="0" marL="228600" rtl="0" algn="just">
              <a:lnSpc>
                <a:spcPct val="12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Since response time, complexity, and capacity are all connected, the levels can also be distinguished by their performance and controlling technologies.</a:t>
            </a:r>
            <a:endParaRPr/>
          </a:p>
          <a:p>
            <a:pPr indent="-228600" lvl="0" marL="228600" rtl="0" algn="just">
              <a:lnSpc>
                <a:spcPct val="12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As shown in the above picture, the computer memory has a pyramid-like structure. It is used to describe the different levels of memory. </a:t>
            </a:r>
            <a:endParaRPr/>
          </a:p>
          <a:p>
            <a:pPr indent="-228600" lvl="0" marL="228600" rtl="0" algn="just">
              <a:lnSpc>
                <a:spcPct val="12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It separates the computer storage based on hierarchy.</a:t>
            </a:r>
            <a:endParaRPr/>
          </a:p>
          <a:p>
            <a:pPr indent="-228600" lvl="0" marL="228600" rtl="0" algn="just">
              <a:lnSpc>
                <a:spcPct val="12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As you can see, capacity is increasing with time. This Memory Hierarchy Design is divided into 2 types:</a:t>
            </a:r>
            <a:endParaRPr/>
          </a:p>
          <a:p>
            <a:pPr indent="0" lvl="0" marL="268288" rtl="0" algn="just">
              <a:lnSpc>
                <a:spcPct val="12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a:t>
            </a:r>
            <a:r>
              <a:rPr b="1" lang="en-US" sz="2000">
                <a:latin typeface="Times New Roman"/>
                <a:ea typeface="Times New Roman"/>
                <a:cs typeface="Times New Roman"/>
                <a:sym typeface="Times New Roman"/>
              </a:rPr>
              <a:t>Primary or internal memory: </a:t>
            </a:r>
            <a:r>
              <a:rPr lang="en-US" sz="2000">
                <a:latin typeface="Times New Roman"/>
                <a:ea typeface="Times New Roman"/>
                <a:cs typeface="Times New Roman"/>
                <a:sym typeface="Times New Roman"/>
              </a:rPr>
              <a:t>It consists of CPU registers, Cache Memory, Main Memory, and these are directly accessible by the processor.</a:t>
            </a:r>
            <a:endParaRPr/>
          </a:p>
          <a:p>
            <a:pPr indent="0" lvl="0" marL="268288" rtl="0" algn="just">
              <a:lnSpc>
                <a:spcPct val="12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a:t>
            </a:r>
            <a:r>
              <a:rPr b="1" lang="en-US" sz="2000">
                <a:latin typeface="Times New Roman"/>
                <a:ea typeface="Times New Roman"/>
                <a:cs typeface="Times New Roman"/>
                <a:sym typeface="Times New Roman"/>
              </a:rPr>
              <a:t>Secondary or external memory: </a:t>
            </a:r>
            <a:r>
              <a:rPr lang="en-US" sz="2000">
                <a:latin typeface="Times New Roman"/>
                <a:ea typeface="Times New Roman"/>
                <a:cs typeface="Times New Roman"/>
                <a:sym typeface="Times New Roman"/>
              </a:rPr>
              <a:t>It consists of a Magnetic Disk, Optical Disk, Magnetic Tape, which are accessible by processor via I/O Module.</a:t>
            </a:r>
            <a:endParaRPr/>
          </a:p>
        </p:txBody>
      </p:sp>
      <p:sp>
        <p:nvSpPr>
          <p:cNvPr id="273" name="Google Shape;27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5"/>
          <p:cNvSpPr txBox="1"/>
          <p:nvPr>
            <p:ph idx="1" type="body"/>
          </p:nvPr>
        </p:nvSpPr>
        <p:spPr>
          <a:xfrm>
            <a:off x="322729" y="136525"/>
            <a:ext cx="11483789" cy="6309099"/>
          </a:xfrm>
          <a:prstGeom prst="rect">
            <a:avLst/>
          </a:prstGeom>
          <a:noFill/>
          <a:ln>
            <a:noFill/>
          </a:ln>
        </p:spPr>
        <p:txBody>
          <a:bodyPr anchorCtr="0" anchor="t" bIns="45700" lIns="91425" spcFirstLastPara="1" rIns="91425" wrap="square" tIns="45700">
            <a:noAutofit/>
          </a:bodyPr>
          <a:lstStyle/>
          <a:p>
            <a:pPr indent="0" lvl="0" marL="0" rtl="0" algn="ctr">
              <a:lnSpc>
                <a:spcPct val="120000"/>
              </a:lnSpc>
              <a:spcBef>
                <a:spcPts val="0"/>
              </a:spcBef>
              <a:spcAft>
                <a:spcPts val="0"/>
              </a:spcAft>
              <a:buClr>
                <a:schemeClr val="dk1"/>
              </a:buClr>
              <a:buSzPts val="3200"/>
              <a:buNone/>
            </a:pPr>
            <a:r>
              <a:t/>
            </a:r>
            <a:endParaRPr b="1" sz="3200">
              <a:latin typeface="Times New Roman"/>
              <a:ea typeface="Times New Roman"/>
              <a:cs typeface="Times New Roman"/>
              <a:sym typeface="Times New Roman"/>
            </a:endParaRPr>
          </a:p>
          <a:p>
            <a:pPr indent="0" lvl="0" marL="0" rtl="0" algn="ctr">
              <a:lnSpc>
                <a:spcPct val="120000"/>
              </a:lnSpc>
              <a:spcBef>
                <a:spcPts val="1000"/>
              </a:spcBef>
              <a:spcAft>
                <a:spcPts val="0"/>
              </a:spcAft>
              <a:buClr>
                <a:schemeClr val="dk1"/>
              </a:buClr>
              <a:buSzPts val="800"/>
              <a:buNone/>
            </a:pPr>
            <a:r>
              <a:t/>
            </a:r>
            <a:endParaRPr b="1" sz="800">
              <a:latin typeface="Times New Roman"/>
              <a:ea typeface="Times New Roman"/>
              <a:cs typeface="Times New Roman"/>
              <a:sym typeface="Times New Roman"/>
            </a:endParaRPr>
          </a:p>
          <a:p>
            <a:pPr indent="-342900" lvl="0" marL="342900" rtl="0" algn="just">
              <a:lnSpc>
                <a:spcPct val="10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Let's focus on each memory level in detail to better understand the topic.</a:t>
            </a:r>
            <a:endParaRPr/>
          </a:p>
          <a:p>
            <a:pPr indent="0" lvl="0" marL="0" rtl="0" algn="just">
              <a:lnSpc>
                <a:spcPct val="100000"/>
              </a:lnSpc>
              <a:spcBef>
                <a:spcPts val="1000"/>
              </a:spcBef>
              <a:spcAft>
                <a:spcPts val="0"/>
              </a:spcAft>
              <a:buClr>
                <a:schemeClr val="dk1"/>
              </a:buClr>
              <a:buSzPts val="2000"/>
              <a:buNone/>
            </a:pPr>
            <a:r>
              <a:rPr b="1" lang="en-US" sz="2000">
                <a:latin typeface="Times New Roman"/>
                <a:ea typeface="Times New Roman"/>
                <a:cs typeface="Times New Roman"/>
                <a:sym typeface="Times New Roman"/>
              </a:rPr>
              <a:t>Memory Hierarchy Design</a:t>
            </a:r>
            <a:endParaRPr/>
          </a:p>
          <a:p>
            <a:pPr indent="-342900" lvl="0" marL="342900" rtl="0" algn="just">
              <a:lnSpc>
                <a:spcPct val="10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The Memory hierarchy is further classified into two types:</a:t>
            </a:r>
            <a:endParaRPr/>
          </a:p>
          <a:p>
            <a:pPr indent="-342900" lvl="0" marL="342900" rtl="0" algn="just">
              <a:lnSpc>
                <a:spcPct val="100000"/>
              </a:lnSpc>
              <a:spcBef>
                <a:spcPts val="1000"/>
              </a:spcBef>
              <a:spcAft>
                <a:spcPts val="0"/>
              </a:spcAft>
              <a:buClr>
                <a:schemeClr val="dk1"/>
              </a:buClr>
              <a:buSzPts val="2000"/>
              <a:buFont typeface="Noto Sans Symbols"/>
              <a:buChar char="⮚"/>
            </a:pPr>
            <a:r>
              <a:rPr b="1" lang="en-US" sz="2000">
                <a:latin typeface="Times New Roman"/>
                <a:ea typeface="Times New Roman"/>
                <a:cs typeface="Times New Roman"/>
                <a:sym typeface="Times New Roman"/>
              </a:rPr>
              <a:t>Internal memory: </a:t>
            </a:r>
            <a:r>
              <a:rPr lang="en-US" sz="2000">
                <a:latin typeface="Times New Roman"/>
                <a:ea typeface="Times New Roman"/>
                <a:cs typeface="Times New Roman"/>
                <a:sym typeface="Times New Roman"/>
              </a:rPr>
              <a:t>It is also called primary memory. Internal memory is a part of your computer that, when running, can store small amounts of data that need to be accessed quickly. This type of memory is directly reachable by the process through the I/O module. It consists of RAM, ROM, and cache memory.</a:t>
            </a:r>
            <a:endParaRPr/>
          </a:p>
          <a:p>
            <a:pPr indent="0" lvl="0" marL="358775" rtl="0" algn="just">
              <a:lnSpc>
                <a:spcPct val="10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RAM: It is a volatile memory that is used to store whatever is in use by the computer, and it acts as a middle man between the CPU and the storage device, which helps speed up the computer. It has many forms, but the most common type is DDR3.</a:t>
            </a:r>
            <a:endParaRPr/>
          </a:p>
          <a:p>
            <a:pPr indent="0" lvl="0" marL="358775" rtl="0" algn="just">
              <a:lnSpc>
                <a:spcPct val="10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ROM: ROM, unlike other internal memory, is non-volatile. ROM stands for read-only memory, meaning the user cannot write data to the ROM without special access. It was designed so that the computer could access the bios without other parts of hardware.</a:t>
            </a:r>
            <a:endParaRPr/>
          </a:p>
          <a:p>
            <a:pPr indent="0" lvl="0" marL="358775" rtl="0" algn="just">
              <a:lnSpc>
                <a:spcPct val="10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Cache: It is a really small, super-fast memory found in various computer components. The CPU cache stores small bits of frequently accessed data from the RAM so that the processor doesn't have to wait for the RAM to respond every time it wants the same piece of information. </a:t>
            </a:r>
            <a:endParaRPr/>
          </a:p>
        </p:txBody>
      </p:sp>
      <p:sp>
        <p:nvSpPr>
          <p:cNvPr id="279" name="Google Shape;27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6"/>
          <p:cNvSpPr txBox="1"/>
          <p:nvPr>
            <p:ph idx="1" type="body"/>
          </p:nvPr>
        </p:nvSpPr>
        <p:spPr>
          <a:xfrm>
            <a:off x="322729" y="136525"/>
            <a:ext cx="11483789" cy="6309099"/>
          </a:xfrm>
          <a:prstGeom prst="rect">
            <a:avLst/>
          </a:prstGeom>
          <a:noFill/>
          <a:ln>
            <a:noFill/>
          </a:ln>
        </p:spPr>
        <p:txBody>
          <a:bodyPr anchorCtr="0" anchor="t" bIns="45700" lIns="91425" spcFirstLastPara="1" rIns="91425" wrap="square" tIns="45700">
            <a:noAutofit/>
          </a:bodyPr>
          <a:lstStyle/>
          <a:p>
            <a:pPr indent="0" lvl="0" marL="0" rtl="0" algn="ctr">
              <a:lnSpc>
                <a:spcPct val="120000"/>
              </a:lnSpc>
              <a:spcBef>
                <a:spcPts val="0"/>
              </a:spcBef>
              <a:spcAft>
                <a:spcPts val="0"/>
              </a:spcAft>
              <a:buClr>
                <a:schemeClr val="dk1"/>
              </a:buClr>
              <a:buSzPts val="3200"/>
              <a:buNone/>
            </a:pPr>
            <a:r>
              <a:t/>
            </a:r>
            <a:endParaRPr b="1" sz="3200">
              <a:latin typeface="Times New Roman"/>
              <a:ea typeface="Times New Roman"/>
              <a:cs typeface="Times New Roman"/>
              <a:sym typeface="Times New Roman"/>
            </a:endParaRPr>
          </a:p>
          <a:p>
            <a:pPr indent="0" lvl="0" marL="0" rtl="0" algn="ctr">
              <a:lnSpc>
                <a:spcPct val="120000"/>
              </a:lnSpc>
              <a:spcBef>
                <a:spcPts val="1000"/>
              </a:spcBef>
              <a:spcAft>
                <a:spcPts val="0"/>
              </a:spcAft>
              <a:buClr>
                <a:schemeClr val="dk1"/>
              </a:buClr>
              <a:buSzPts val="800"/>
              <a:buNone/>
            </a:pPr>
            <a:r>
              <a:t/>
            </a:r>
            <a:endParaRPr b="1" sz="800">
              <a:latin typeface="Times New Roman"/>
              <a:ea typeface="Times New Roman"/>
              <a:cs typeface="Times New Roman"/>
              <a:sym typeface="Times New Roman"/>
            </a:endParaRPr>
          </a:p>
          <a:p>
            <a:pPr indent="-342900" lvl="0" marL="342900" rtl="0" algn="just">
              <a:lnSpc>
                <a:spcPct val="100000"/>
              </a:lnSpc>
              <a:spcBef>
                <a:spcPts val="1000"/>
              </a:spcBef>
              <a:spcAft>
                <a:spcPts val="0"/>
              </a:spcAft>
              <a:buClr>
                <a:schemeClr val="dk1"/>
              </a:buClr>
              <a:buSzPts val="2000"/>
              <a:buFont typeface="Noto Sans Symbols"/>
              <a:buChar char="⮚"/>
            </a:pPr>
            <a:r>
              <a:rPr b="1" lang="en-US" sz="2000">
                <a:latin typeface="Times New Roman"/>
                <a:ea typeface="Times New Roman"/>
                <a:cs typeface="Times New Roman"/>
                <a:sym typeface="Times New Roman"/>
              </a:rPr>
              <a:t>External memory: </a:t>
            </a:r>
            <a:r>
              <a:rPr lang="en-US" sz="2000">
                <a:latin typeface="Times New Roman"/>
                <a:ea typeface="Times New Roman"/>
                <a:cs typeface="Times New Roman"/>
                <a:sym typeface="Times New Roman"/>
              </a:rPr>
              <a:t>It is also known as secondary memory. Since it has a huge capacity, it stores massive data. Presently, it can measure the data in hundreds of megabytes or even in gigabytes. The critical property of external memory is that stored information will not be lost whenever the computer switches off. It consists of magnetic tape, a magnetic disk, and an optical disk.</a:t>
            </a:r>
            <a:endParaRPr/>
          </a:p>
          <a:p>
            <a:pPr indent="0" lvl="0" marL="358775" rtl="0" algn="just">
              <a:lnSpc>
                <a:spcPct val="10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Magnetic tape: It is a medium for magnetic storage, a thin, magnetizable coating on a long, narrow strip of plastic film. It is used for many purposes like hanging signs and displays for business recording audio in a recording tape to store the data on a hard disk. Alternatively, we can use it for keeping things in a house or a garage.</a:t>
            </a:r>
            <a:endParaRPr/>
          </a:p>
          <a:p>
            <a:pPr indent="0" lvl="0" marL="358775" rtl="0" algn="just">
              <a:lnSpc>
                <a:spcPct val="10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Magnetic disk: Magnetic disks are flat circular plates of metal or plastic coated on both sides with iron oxide. Input signals, which may be audio, video, or data, are recorded on the surface of a disk as magnetic patterns or spots in spiral tracks by a recording head while a drive unit rotates the disk. It is relatively cheap per storage unit, with Fast access and retrieval times compared to other storage devices.</a:t>
            </a:r>
            <a:endParaRPr/>
          </a:p>
          <a:p>
            <a:pPr indent="0" lvl="0" marL="358775" rtl="0" algn="just">
              <a:lnSpc>
                <a:spcPct val="10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Optical disk: It is an electronic data storage medium that can be written to and read using a low-powered laser beam. Optical disks are often stored in exceptional cases, sometimes called jewel cases, and are most commonly used for digital preservation, music, video, or data and programs for personal computers. Optical media provides many advantages for storing data over conventional magnetic disks, such as mass storage capacity, mountable/unmountable storage units, and low cost per bit of storage.</a:t>
            </a:r>
            <a:endParaRPr/>
          </a:p>
        </p:txBody>
      </p:sp>
      <p:sp>
        <p:nvSpPr>
          <p:cNvPr id="285" name="Google Shape;28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7"/>
          <p:cNvSpPr txBox="1"/>
          <p:nvPr>
            <p:ph idx="1" type="body"/>
          </p:nvPr>
        </p:nvSpPr>
        <p:spPr>
          <a:xfrm>
            <a:off x="322729" y="136525"/>
            <a:ext cx="11483789" cy="6309099"/>
          </a:xfrm>
          <a:prstGeom prst="rect">
            <a:avLst/>
          </a:prstGeom>
          <a:noFill/>
          <a:ln>
            <a:noFill/>
          </a:ln>
        </p:spPr>
        <p:txBody>
          <a:bodyPr anchorCtr="0" anchor="t" bIns="45700" lIns="91425" spcFirstLastPara="1" rIns="91425" wrap="square" tIns="45700">
            <a:noAutofit/>
          </a:bodyPr>
          <a:lstStyle/>
          <a:p>
            <a:pPr indent="0" lvl="0" marL="0" rtl="0" algn="ctr">
              <a:lnSpc>
                <a:spcPct val="120000"/>
              </a:lnSpc>
              <a:spcBef>
                <a:spcPts val="0"/>
              </a:spcBef>
              <a:spcAft>
                <a:spcPts val="0"/>
              </a:spcAft>
              <a:buClr>
                <a:schemeClr val="dk1"/>
              </a:buClr>
              <a:buSzPts val="3200"/>
              <a:buNone/>
            </a:pPr>
            <a:r>
              <a:t/>
            </a:r>
            <a:endParaRPr b="1" sz="3200">
              <a:latin typeface="Times New Roman"/>
              <a:ea typeface="Times New Roman"/>
              <a:cs typeface="Times New Roman"/>
              <a:sym typeface="Times New Roman"/>
            </a:endParaRPr>
          </a:p>
          <a:p>
            <a:pPr indent="0" lvl="0" marL="0" rtl="0" algn="ctr">
              <a:lnSpc>
                <a:spcPct val="120000"/>
              </a:lnSpc>
              <a:spcBef>
                <a:spcPts val="10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2000"/>
              <a:buNone/>
            </a:pPr>
            <a:r>
              <a:rPr b="1" lang="en-US" sz="2000">
                <a:latin typeface="Times New Roman"/>
                <a:ea typeface="Times New Roman"/>
                <a:cs typeface="Times New Roman"/>
                <a:sym typeface="Times New Roman"/>
              </a:rPr>
              <a:t>Characteristics of Memory Hierarchy</a:t>
            </a:r>
            <a:endParaRPr/>
          </a:p>
          <a:p>
            <a:pPr indent="-342900" lvl="0" marL="342900" rtl="0" algn="just">
              <a:lnSpc>
                <a:spcPct val="15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The memory characteristics mainly include:</a:t>
            </a:r>
            <a:endParaRPr/>
          </a:p>
          <a:p>
            <a:pPr indent="0" lvl="0" marL="358775" rtl="0" algn="just">
              <a:lnSpc>
                <a:spcPct val="100000"/>
              </a:lnSpc>
              <a:spcBef>
                <a:spcPts val="1000"/>
              </a:spcBef>
              <a:spcAft>
                <a:spcPts val="0"/>
              </a:spcAft>
              <a:buClr>
                <a:schemeClr val="dk1"/>
              </a:buClr>
              <a:buSzPts val="2000"/>
              <a:buNone/>
            </a:pPr>
            <a:r>
              <a:rPr b="1" lang="en-US" sz="2000">
                <a:latin typeface="Times New Roman"/>
                <a:ea typeface="Times New Roman"/>
                <a:cs typeface="Times New Roman"/>
                <a:sym typeface="Times New Roman"/>
              </a:rPr>
              <a:t>1. Access Time: </a:t>
            </a:r>
            <a:r>
              <a:rPr lang="en-US" sz="2000">
                <a:latin typeface="Times New Roman"/>
                <a:ea typeface="Times New Roman"/>
                <a:cs typeface="Times New Roman"/>
                <a:sym typeface="Times New Roman"/>
              </a:rPr>
              <a:t>The access time in the memory hierarchy of a computer system is the interval of the time among the data availability and request to read or write.</a:t>
            </a:r>
            <a:endParaRPr/>
          </a:p>
          <a:p>
            <a:pPr indent="0" lvl="0" marL="358775" rtl="0" algn="just">
              <a:lnSpc>
                <a:spcPct val="100000"/>
              </a:lnSpc>
              <a:spcBef>
                <a:spcPts val="1000"/>
              </a:spcBef>
              <a:spcAft>
                <a:spcPts val="0"/>
              </a:spcAft>
              <a:buClr>
                <a:schemeClr val="dk1"/>
              </a:buClr>
              <a:buSzPts val="2000"/>
              <a:buNone/>
            </a:pPr>
            <a:r>
              <a:rPr b="1" lang="en-US" sz="2000">
                <a:latin typeface="Times New Roman"/>
                <a:ea typeface="Times New Roman"/>
                <a:cs typeface="Times New Roman"/>
                <a:sym typeface="Times New Roman"/>
              </a:rPr>
              <a:t>2. Capacity: </a:t>
            </a:r>
            <a:r>
              <a:rPr lang="en-US" sz="2000">
                <a:latin typeface="Times New Roman"/>
                <a:ea typeface="Times New Roman"/>
                <a:cs typeface="Times New Roman"/>
                <a:sym typeface="Times New Roman"/>
              </a:rPr>
              <a:t>It is the amount of information that can be stored. The capacity increases as we move from top to bottom in the hierarchy.</a:t>
            </a:r>
            <a:endParaRPr/>
          </a:p>
          <a:p>
            <a:pPr indent="0" lvl="0" marL="358775" rtl="0" algn="just">
              <a:lnSpc>
                <a:spcPct val="100000"/>
              </a:lnSpc>
              <a:spcBef>
                <a:spcPts val="1000"/>
              </a:spcBef>
              <a:spcAft>
                <a:spcPts val="0"/>
              </a:spcAft>
              <a:buClr>
                <a:schemeClr val="dk1"/>
              </a:buClr>
              <a:buSzPts val="2000"/>
              <a:buNone/>
            </a:pPr>
            <a:r>
              <a:rPr b="1" lang="en-US" sz="2000">
                <a:latin typeface="Times New Roman"/>
                <a:ea typeface="Times New Roman"/>
                <a:cs typeface="Times New Roman"/>
                <a:sym typeface="Times New Roman"/>
              </a:rPr>
              <a:t>3. Performance: </a:t>
            </a:r>
            <a:r>
              <a:rPr lang="en-US" sz="2000">
                <a:latin typeface="Times New Roman"/>
                <a:ea typeface="Times New Roman"/>
                <a:cs typeface="Times New Roman"/>
                <a:sym typeface="Times New Roman"/>
              </a:rPr>
              <a:t>In old times, designing a computer system was done without memory hierarchy. The gap of speed between the main memory and the CPU registers is enhanced because of the huge inconsistency in access time, which will cause the lower performance of the system. So, the enhancement in the memory was mandatory. This enhancement was designed in the memory hierarchy model due to the system's performance increase.</a:t>
            </a:r>
            <a:endParaRPr/>
          </a:p>
          <a:p>
            <a:pPr indent="0" lvl="0" marL="358775" rtl="0" algn="just">
              <a:lnSpc>
                <a:spcPct val="100000"/>
              </a:lnSpc>
              <a:spcBef>
                <a:spcPts val="1000"/>
              </a:spcBef>
              <a:spcAft>
                <a:spcPts val="0"/>
              </a:spcAft>
              <a:buClr>
                <a:schemeClr val="dk1"/>
              </a:buClr>
              <a:buSzPts val="2000"/>
              <a:buNone/>
            </a:pPr>
            <a:r>
              <a:rPr b="1" lang="en-US" sz="2000">
                <a:latin typeface="Times New Roman"/>
                <a:ea typeface="Times New Roman"/>
                <a:cs typeface="Times New Roman"/>
                <a:sym typeface="Times New Roman"/>
              </a:rPr>
              <a:t>4. Cost per bit: </a:t>
            </a:r>
            <a:r>
              <a:rPr lang="en-US" sz="2000">
                <a:latin typeface="Times New Roman"/>
                <a:ea typeface="Times New Roman"/>
                <a:cs typeface="Times New Roman"/>
                <a:sym typeface="Times New Roman"/>
              </a:rPr>
              <a:t>As we will move from bottom to top in the system's hierarchy, the cost per bit increases, i.e., Internal Memory is costlier than External Memory.</a:t>
            </a:r>
            <a:endParaRPr/>
          </a:p>
        </p:txBody>
      </p:sp>
      <p:sp>
        <p:nvSpPr>
          <p:cNvPr id="291" name="Google Shape;29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8"/>
          <p:cNvSpPr txBox="1"/>
          <p:nvPr>
            <p:ph idx="1" type="body"/>
          </p:nvPr>
        </p:nvSpPr>
        <p:spPr>
          <a:xfrm>
            <a:off x="322729" y="136525"/>
            <a:ext cx="11483789" cy="6309099"/>
          </a:xfrm>
          <a:prstGeom prst="rect">
            <a:avLst/>
          </a:prstGeom>
          <a:noFill/>
          <a:ln>
            <a:noFill/>
          </a:ln>
        </p:spPr>
        <p:txBody>
          <a:bodyPr anchorCtr="0" anchor="t" bIns="45700" lIns="91425" spcFirstLastPara="1" rIns="91425" wrap="square" tIns="45700">
            <a:noAutofit/>
          </a:bodyPr>
          <a:lstStyle/>
          <a:p>
            <a:pPr indent="0" lvl="0" marL="0" rtl="0" algn="ctr">
              <a:lnSpc>
                <a:spcPct val="120000"/>
              </a:lnSpc>
              <a:spcBef>
                <a:spcPts val="0"/>
              </a:spcBef>
              <a:spcAft>
                <a:spcPts val="0"/>
              </a:spcAft>
              <a:buClr>
                <a:schemeClr val="dk1"/>
              </a:buClr>
              <a:buSzPts val="3200"/>
              <a:buNone/>
            </a:pPr>
            <a:r>
              <a:t/>
            </a:r>
            <a:endParaRPr b="1" sz="3200">
              <a:latin typeface="Times New Roman"/>
              <a:ea typeface="Times New Roman"/>
              <a:cs typeface="Times New Roman"/>
              <a:sym typeface="Times New Roman"/>
            </a:endParaRPr>
          </a:p>
          <a:p>
            <a:pPr indent="0" lvl="0" marL="0" rtl="0" algn="ctr">
              <a:lnSpc>
                <a:spcPct val="120000"/>
              </a:lnSpc>
              <a:spcBef>
                <a:spcPts val="10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2000"/>
              <a:buNone/>
            </a:pPr>
            <a:r>
              <a:rPr b="1" lang="en-US" sz="2000">
                <a:latin typeface="Times New Roman"/>
                <a:ea typeface="Times New Roman"/>
                <a:cs typeface="Times New Roman"/>
                <a:sym typeface="Times New Roman"/>
              </a:rPr>
              <a:t>Advantages </a:t>
            </a:r>
            <a:endParaRPr/>
          </a:p>
          <a:p>
            <a:pPr indent="-342900" lvl="0" marL="342900" rtl="0" algn="just">
              <a:lnSpc>
                <a:spcPct val="10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Removes external destruction.</a:t>
            </a:r>
            <a:endParaRPr/>
          </a:p>
          <a:p>
            <a:pPr indent="-342900" lvl="0" marL="342900" rtl="0" algn="just">
              <a:lnSpc>
                <a:spcPct val="10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Swapping will be more proficient.</a:t>
            </a:r>
            <a:endParaRPr/>
          </a:p>
          <a:p>
            <a:pPr indent="-342900" lvl="0" marL="342900" rtl="0" algn="just">
              <a:lnSpc>
                <a:spcPct val="10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Data can be spread all over.</a:t>
            </a:r>
            <a:endParaRPr/>
          </a:p>
          <a:p>
            <a:pPr indent="-342900" lvl="0" marL="342900" rtl="0" algn="just">
              <a:lnSpc>
                <a:spcPct val="10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Memory distribution is simple and economical</a:t>
            </a:r>
            <a:endParaRPr/>
          </a:p>
        </p:txBody>
      </p:sp>
      <p:sp>
        <p:nvSpPr>
          <p:cNvPr id="297" name="Google Shape;29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9"/>
          <p:cNvSpPr txBox="1"/>
          <p:nvPr>
            <p:ph idx="1" type="body"/>
          </p:nvPr>
        </p:nvSpPr>
        <p:spPr>
          <a:xfrm>
            <a:off x="403409" y="1111623"/>
            <a:ext cx="11349317" cy="5378823"/>
          </a:xfrm>
          <a:prstGeom prst="rect">
            <a:avLst/>
          </a:prstGeom>
          <a:noFill/>
          <a:ln>
            <a:noFill/>
          </a:ln>
        </p:spPr>
        <p:txBody>
          <a:bodyPr anchorCtr="0" anchor="t" bIns="45700" lIns="91425" spcFirstLastPara="1" rIns="91425" wrap="square" tIns="45700">
            <a:noAutofit/>
          </a:bodyPr>
          <a:lstStyle/>
          <a:p>
            <a:pPr indent="0" lvl="0" marL="0" rtl="0" algn="just">
              <a:lnSpc>
                <a:spcPct val="120000"/>
              </a:lnSpc>
              <a:spcBef>
                <a:spcPts val="0"/>
              </a:spcBef>
              <a:spcAft>
                <a:spcPts val="0"/>
              </a:spcAft>
              <a:buClr>
                <a:schemeClr val="dk1"/>
              </a:buClr>
              <a:buSzPts val="3200"/>
              <a:buNone/>
            </a:pPr>
            <a:r>
              <a:rPr b="1" lang="en-US" sz="3200">
                <a:latin typeface="Times New Roman"/>
                <a:ea typeface="Times New Roman"/>
                <a:cs typeface="Times New Roman"/>
                <a:sym typeface="Times New Roman"/>
              </a:rPr>
              <a:t>Summary</a:t>
            </a:r>
            <a:endParaRPr sz="3200">
              <a:latin typeface="Times New Roman"/>
              <a:ea typeface="Times New Roman"/>
              <a:cs typeface="Times New Roman"/>
              <a:sym typeface="Times New Roman"/>
            </a:endParaRPr>
          </a:p>
          <a:p>
            <a:pPr indent="-228600" lvl="0" marL="228600" rtl="0" algn="just">
              <a:lnSpc>
                <a:spcPct val="12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Why do we need a computer memory?</a:t>
            </a:r>
            <a:endParaRPr/>
          </a:p>
          <a:p>
            <a:pPr indent="-228600" lvl="0" marL="228600" rtl="0" algn="just">
              <a:lnSpc>
                <a:spcPct val="12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Discussed about the Memory interleaving.</a:t>
            </a:r>
            <a:endParaRPr/>
          </a:p>
          <a:p>
            <a:pPr indent="-228600" lvl="0" marL="228600" rtl="0" algn="just">
              <a:lnSpc>
                <a:spcPct val="12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Discussed about memory hierarchy?</a:t>
            </a:r>
            <a:endParaRPr/>
          </a:p>
          <a:p>
            <a:pPr indent="0" lvl="0" marL="0" rtl="0" algn="just">
              <a:lnSpc>
                <a:spcPct val="120000"/>
              </a:lnSpc>
              <a:spcBef>
                <a:spcPts val="1000"/>
              </a:spcBef>
              <a:spcAft>
                <a:spcPts val="0"/>
              </a:spcAft>
              <a:buClr>
                <a:schemeClr val="dk1"/>
              </a:buClr>
              <a:buSzPts val="2000"/>
              <a:buNone/>
            </a:pPr>
            <a:r>
              <a:t/>
            </a:r>
            <a:endParaRPr b="1" sz="2000">
              <a:latin typeface="Times New Roman"/>
              <a:ea typeface="Times New Roman"/>
              <a:cs typeface="Times New Roman"/>
              <a:sym typeface="Times New Roman"/>
            </a:endParaRPr>
          </a:p>
          <a:p>
            <a:pPr indent="0" lvl="0" marL="0" rtl="0" algn="just">
              <a:lnSpc>
                <a:spcPct val="120000"/>
              </a:lnSpc>
              <a:spcBef>
                <a:spcPts val="1000"/>
              </a:spcBef>
              <a:spcAft>
                <a:spcPts val="0"/>
              </a:spcAft>
              <a:buClr>
                <a:schemeClr val="dk1"/>
              </a:buClr>
              <a:buSzPts val="3200"/>
              <a:buNone/>
            </a:pPr>
            <a:r>
              <a:rPr b="1" lang="en-US" sz="3200">
                <a:latin typeface="Times New Roman"/>
                <a:ea typeface="Times New Roman"/>
                <a:cs typeface="Times New Roman"/>
                <a:sym typeface="Times New Roman"/>
              </a:rPr>
              <a:t>Assessment Questions</a:t>
            </a:r>
            <a:endParaRPr/>
          </a:p>
          <a:p>
            <a:pPr indent="0" lvl="0" marL="0" rtl="0" algn="just">
              <a:lnSpc>
                <a:spcPct val="12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Q1. Why is memory hierarchy?</a:t>
            </a:r>
            <a:endParaRPr/>
          </a:p>
          <a:p>
            <a:pPr indent="0" lvl="0" marL="0" rtl="0" algn="just">
              <a:lnSpc>
                <a:spcPct val="12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Q2. What are the types of memory hierarchy?</a:t>
            </a:r>
            <a:endParaRPr/>
          </a:p>
        </p:txBody>
      </p:sp>
      <p:sp>
        <p:nvSpPr>
          <p:cNvPr id="303" name="Google Shape;30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
          <p:cNvSpPr txBox="1"/>
          <p:nvPr>
            <p:ph type="title"/>
          </p:nvPr>
        </p:nvSpPr>
        <p:spPr>
          <a:xfrm>
            <a:off x="709411" y="0"/>
            <a:ext cx="10515600" cy="13522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Computer Organization &amp; Architecture: Course Objectives</a:t>
            </a:r>
            <a:endParaRPr/>
          </a:p>
        </p:txBody>
      </p:sp>
      <p:sp>
        <p:nvSpPr>
          <p:cNvPr id="192" name="Google Shape;192;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3" name="Google Shape;193;p2"/>
          <p:cNvSpPr/>
          <p:nvPr/>
        </p:nvSpPr>
        <p:spPr>
          <a:xfrm>
            <a:off x="734095" y="1146220"/>
            <a:ext cx="11075831" cy="534069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COURSE OBJECTIVES</a:t>
            </a:r>
            <a:endParaRPr/>
          </a:p>
          <a:p>
            <a:pPr indent="0" lvl="0" marL="0" marR="0" rtl="0" algn="just">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The course aims to:</a:t>
            </a:r>
            <a:endParaRPr b="1" i="1" sz="2400" u="none" cap="none" strike="noStrike">
              <a:solidFill>
                <a:schemeClr val="dk1"/>
              </a:solidFill>
              <a:latin typeface="Times New Roman"/>
              <a:ea typeface="Times New Roman"/>
              <a:cs typeface="Times New Roman"/>
              <a:sym typeface="Times New Roman"/>
            </a:endParaRPr>
          </a:p>
          <a:p>
            <a:pPr indent="-457200" lvl="0" marL="457200" marR="0" rtl="0" algn="just">
              <a:lnSpc>
                <a:spcPct val="150000"/>
              </a:lnSpc>
              <a:spcBef>
                <a:spcPts val="0"/>
              </a:spcBef>
              <a:spcAft>
                <a:spcPts val="0"/>
              </a:spcAft>
              <a:buClr>
                <a:schemeClr val="dk1"/>
              </a:buClr>
              <a:buSzPts val="2200"/>
              <a:buFont typeface="Calibri"/>
              <a:buAutoNum type="arabicParenR"/>
            </a:pPr>
            <a:r>
              <a:rPr b="0" i="0" lang="en-US" sz="2200" u="none" cap="none" strike="noStrike">
                <a:solidFill>
                  <a:schemeClr val="dk1"/>
                </a:solidFill>
                <a:latin typeface="Times New Roman"/>
                <a:ea typeface="Times New Roman"/>
                <a:cs typeface="Times New Roman"/>
                <a:sym typeface="Times New Roman"/>
              </a:rPr>
              <a:t>The purpose of the course is to introduce principles of computer organization and the basic architectural concepts.</a:t>
            </a:r>
            <a:endParaRPr/>
          </a:p>
          <a:p>
            <a:pPr indent="-457200" lvl="0" marL="457200" marR="0" rtl="0" algn="just">
              <a:lnSpc>
                <a:spcPct val="150000"/>
              </a:lnSpc>
              <a:spcBef>
                <a:spcPts val="0"/>
              </a:spcBef>
              <a:spcAft>
                <a:spcPts val="0"/>
              </a:spcAft>
              <a:buClr>
                <a:schemeClr val="dk1"/>
              </a:buClr>
              <a:buSzPts val="2200"/>
              <a:buFont typeface="Calibri"/>
              <a:buAutoNum type="arabicParenR"/>
            </a:pPr>
            <a:r>
              <a:rPr b="0" i="0" lang="en-US" sz="2200" u="none" cap="none" strike="noStrike">
                <a:solidFill>
                  <a:schemeClr val="dk1"/>
                </a:solidFill>
                <a:latin typeface="Times New Roman"/>
                <a:ea typeface="Times New Roman"/>
                <a:cs typeface="Times New Roman"/>
                <a:sym typeface="Times New Roman"/>
              </a:rPr>
              <a:t>It begins with basic organization, design, and programming of a simple digital computer and introduces simple register transfer language to specify various computer operations.</a:t>
            </a:r>
            <a:endParaRPr/>
          </a:p>
          <a:p>
            <a:pPr indent="-457200" lvl="0" marL="457200" marR="0" rtl="0" algn="just">
              <a:lnSpc>
                <a:spcPct val="150000"/>
              </a:lnSpc>
              <a:spcBef>
                <a:spcPts val="0"/>
              </a:spcBef>
              <a:spcAft>
                <a:spcPts val="0"/>
              </a:spcAft>
              <a:buClr>
                <a:schemeClr val="dk1"/>
              </a:buClr>
              <a:buSzPts val="2200"/>
              <a:buFont typeface="Calibri"/>
              <a:buAutoNum type="arabicParenR"/>
            </a:pPr>
            <a:r>
              <a:rPr b="0" i="0" lang="en-US" sz="2200" u="none" cap="none" strike="noStrike">
                <a:solidFill>
                  <a:schemeClr val="dk1"/>
                </a:solidFill>
                <a:latin typeface="Times New Roman"/>
                <a:ea typeface="Times New Roman"/>
                <a:cs typeface="Times New Roman"/>
                <a:sym typeface="Times New Roman"/>
              </a:rPr>
              <a:t>Topics include computer arithmetic, instruction set design, microprogrammed control unit, pipelining and vector processing, memory organization and I/O systems, and multiprocessors.</a:t>
            </a:r>
            <a:endParaRPr/>
          </a:p>
          <a:p>
            <a:pPr indent="-457200" lvl="0" marL="457200" marR="0" rtl="0" algn="just">
              <a:lnSpc>
                <a:spcPct val="150000"/>
              </a:lnSpc>
              <a:spcBef>
                <a:spcPts val="0"/>
              </a:spcBef>
              <a:spcAft>
                <a:spcPts val="0"/>
              </a:spcAft>
              <a:buClr>
                <a:schemeClr val="dk1"/>
              </a:buClr>
              <a:buSzPts val="2200"/>
              <a:buFont typeface="Calibri"/>
              <a:buAutoNum type="arabicParenR"/>
            </a:pPr>
            <a:r>
              <a:rPr b="0" i="0" lang="en-US" sz="2200" u="none" cap="none" strike="noStrike">
                <a:solidFill>
                  <a:schemeClr val="dk1"/>
                </a:solidFill>
                <a:latin typeface="Times New Roman"/>
                <a:ea typeface="Times New Roman"/>
                <a:cs typeface="Times New Roman"/>
                <a:sym typeface="Times New Roman"/>
              </a:rPr>
              <a:t>To familiarize Students with the detailed Architectures of a Central Processing Unit.</a:t>
            </a:r>
            <a:endParaRPr/>
          </a:p>
          <a:p>
            <a:pPr indent="-457200" lvl="0" marL="457200" marR="0" rtl="0" algn="just">
              <a:lnSpc>
                <a:spcPct val="150000"/>
              </a:lnSpc>
              <a:spcBef>
                <a:spcPts val="0"/>
              </a:spcBef>
              <a:spcAft>
                <a:spcPts val="0"/>
              </a:spcAft>
              <a:buClr>
                <a:schemeClr val="dk1"/>
              </a:buClr>
              <a:buSzPts val="2200"/>
              <a:buFont typeface="Calibri"/>
              <a:buAutoNum type="arabicParenR"/>
            </a:pPr>
            <a:r>
              <a:rPr b="0" i="0" lang="en-US" sz="2200" u="none" cap="none" strike="noStrike">
                <a:solidFill>
                  <a:schemeClr val="dk1"/>
                </a:solidFill>
                <a:latin typeface="Times New Roman"/>
                <a:ea typeface="Times New Roman"/>
                <a:cs typeface="Times New Roman"/>
                <a:sym typeface="Times New Roman"/>
              </a:rPr>
              <a:t>Learn the different types of serial communication techniques.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0"/>
          <p:cNvSpPr/>
          <p:nvPr/>
        </p:nvSpPr>
        <p:spPr>
          <a:xfrm>
            <a:off x="0" y="0"/>
            <a:ext cx="12192000" cy="4686918"/>
          </a:xfrm>
          <a:prstGeom prst="rect">
            <a:avLst/>
          </a:prstGeom>
          <a:solidFill>
            <a:srgbClr val="385623">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cxnSp>
        <p:nvCxnSpPr>
          <p:cNvPr id="309" name="Google Shape;309;p20"/>
          <p:cNvCxnSpPr/>
          <p:nvPr/>
        </p:nvCxnSpPr>
        <p:spPr>
          <a:xfrm>
            <a:off x="9347200" y="0"/>
            <a:ext cx="1828800" cy="1828800"/>
          </a:xfrm>
          <a:prstGeom prst="straightConnector1">
            <a:avLst/>
          </a:prstGeom>
          <a:noFill/>
          <a:ln cap="flat" cmpd="sng" w="9525">
            <a:solidFill>
              <a:schemeClr val="accent2"/>
            </a:solidFill>
            <a:prstDash val="solid"/>
            <a:miter lim="800000"/>
            <a:headEnd len="sm" w="sm" type="none"/>
            <a:tailEnd len="sm" w="sm" type="none"/>
          </a:ln>
        </p:spPr>
      </p:cxnSp>
      <p:cxnSp>
        <p:nvCxnSpPr>
          <p:cNvPr id="310" name="Google Shape;310;p20"/>
          <p:cNvCxnSpPr/>
          <p:nvPr/>
        </p:nvCxnSpPr>
        <p:spPr>
          <a:xfrm>
            <a:off x="10169128" y="0"/>
            <a:ext cx="663972" cy="663972"/>
          </a:xfrm>
          <a:prstGeom prst="straightConnector1">
            <a:avLst/>
          </a:prstGeom>
          <a:noFill/>
          <a:ln cap="flat" cmpd="sng" w="9525">
            <a:solidFill>
              <a:schemeClr val="accent2"/>
            </a:solidFill>
            <a:prstDash val="solid"/>
            <a:miter lim="800000"/>
            <a:headEnd len="sm" w="sm" type="none"/>
            <a:tailEnd len="sm" w="sm" type="none"/>
          </a:ln>
        </p:spPr>
      </p:cxnSp>
      <p:cxnSp>
        <p:nvCxnSpPr>
          <p:cNvPr id="311" name="Google Shape;311;p20"/>
          <p:cNvCxnSpPr/>
          <p:nvPr/>
        </p:nvCxnSpPr>
        <p:spPr>
          <a:xfrm>
            <a:off x="733426" y="6294597"/>
            <a:ext cx="558345" cy="558345"/>
          </a:xfrm>
          <a:prstGeom prst="straightConnector1">
            <a:avLst/>
          </a:prstGeom>
          <a:noFill/>
          <a:ln cap="flat" cmpd="sng" w="9525">
            <a:solidFill>
              <a:schemeClr val="accent2"/>
            </a:solidFill>
            <a:prstDash val="solid"/>
            <a:miter lim="800000"/>
            <a:headEnd len="sm" w="sm" type="none"/>
            <a:tailEnd len="sm" w="sm" type="none"/>
          </a:ln>
        </p:spPr>
      </p:cxnSp>
      <p:cxnSp>
        <p:nvCxnSpPr>
          <p:cNvPr id="312" name="Google Shape;312;p20"/>
          <p:cNvCxnSpPr/>
          <p:nvPr/>
        </p:nvCxnSpPr>
        <p:spPr>
          <a:xfrm>
            <a:off x="390526" y="5129689"/>
            <a:ext cx="1728311" cy="1728311"/>
          </a:xfrm>
          <a:prstGeom prst="straightConnector1">
            <a:avLst/>
          </a:prstGeom>
          <a:noFill/>
          <a:ln cap="flat" cmpd="sng" w="9525">
            <a:solidFill>
              <a:schemeClr val="accent2"/>
            </a:solidFill>
            <a:prstDash val="solid"/>
            <a:miter lim="800000"/>
            <a:headEnd len="sm" w="sm" type="none"/>
            <a:tailEnd len="sm" w="sm" type="none"/>
          </a:ln>
        </p:spPr>
      </p:cxnSp>
      <p:sp>
        <p:nvSpPr>
          <p:cNvPr id="313" name="Google Shape;313;p20"/>
          <p:cNvSpPr txBox="1"/>
          <p:nvPr/>
        </p:nvSpPr>
        <p:spPr>
          <a:xfrm>
            <a:off x="1485902" y="2249080"/>
            <a:ext cx="10725148" cy="1231106"/>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FFFFFF"/>
              </a:buClr>
              <a:buSzPts val="8000"/>
              <a:buFont typeface="Times New Roman"/>
              <a:buNone/>
            </a:pPr>
            <a:r>
              <a:rPr b="0" i="0" lang="en-US" sz="8000" u="none" cap="none" strike="noStrike">
                <a:solidFill>
                  <a:srgbClr val="FFFFFF"/>
                </a:solidFill>
                <a:latin typeface="Times New Roman"/>
                <a:ea typeface="Times New Roman"/>
                <a:cs typeface="Times New Roman"/>
                <a:sym typeface="Times New Roman"/>
              </a:rPr>
              <a:t>THANK YOU</a:t>
            </a:r>
            <a:endParaRPr/>
          </a:p>
        </p:txBody>
      </p:sp>
      <p:sp>
        <p:nvSpPr>
          <p:cNvPr id="314" name="Google Shape;314;p20"/>
          <p:cNvSpPr/>
          <p:nvPr/>
        </p:nvSpPr>
        <p:spPr>
          <a:xfrm>
            <a:off x="2641599" y="1214279"/>
            <a:ext cx="2430463" cy="3225800"/>
          </a:xfrm>
          <a:custGeom>
            <a:rect b="b" l="l" r="r" t="t"/>
            <a:pathLst>
              <a:path extrusionOk="0" h="3225800" w="2430463">
                <a:moveTo>
                  <a:pt x="2430463" y="2413000"/>
                </a:moveTo>
                <a:lnTo>
                  <a:pt x="1612900" y="3225800"/>
                </a:lnTo>
                <a:lnTo>
                  <a:pt x="0" y="1612900"/>
                </a:lnTo>
                <a:lnTo>
                  <a:pt x="1612900" y="0"/>
                </a:lnTo>
                <a:lnTo>
                  <a:pt x="2430463" y="817563"/>
                </a:lnTo>
              </a:path>
            </a:pathLst>
          </a:custGeom>
          <a:no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5" name="Google Shape;315;p20"/>
          <p:cNvSpPr/>
          <p:nvPr/>
        </p:nvSpPr>
        <p:spPr>
          <a:xfrm>
            <a:off x="2898774" y="1214279"/>
            <a:ext cx="2430463" cy="3225800"/>
          </a:xfrm>
          <a:custGeom>
            <a:rect b="b" l="l" r="r" t="t"/>
            <a:pathLst>
              <a:path extrusionOk="0" h="3225800" w="2430463">
                <a:moveTo>
                  <a:pt x="2430463" y="2413000"/>
                </a:moveTo>
                <a:lnTo>
                  <a:pt x="1612900" y="3225800"/>
                </a:lnTo>
                <a:lnTo>
                  <a:pt x="0" y="1612900"/>
                </a:lnTo>
                <a:lnTo>
                  <a:pt x="1612900" y="0"/>
                </a:lnTo>
                <a:lnTo>
                  <a:pt x="2430463" y="817563"/>
                </a:lnTo>
              </a:path>
            </a:pathLst>
          </a:custGeom>
          <a:noFill/>
          <a:ln cap="flat" cmpd="sng" w="381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316" name="Google Shape;316;p20"/>
          <p:cNvGrpSpPr/>
          <p:nvPr/>
        </p:nvGrpSpPr>
        <p:grpSpPr>
          <a:xfrm>
            <a:off x="237520" y="152400"/>
            <a:ext cx="410563" cy="1612900"/>
            <a:chOff x="83821" y="0"/>
            <a:chExt cx="219636" cy="903079"/>
          </a:xfrm>
        </p:grpSpPr>
        <p:sp>
          <p:nvSpPr>
            <p:cNvPr id="317" name="Google Shape;317;p20"/>
            <p:cNvSpPr/>
            <p:nvPr/>
          </p:nvSpPr>
          <p:spPr>
            <a:xfrm>
              <a:off x="84026" y="0"/>
              <a:ext cx="219431" cy="210952"/>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8" name="Google Shape;318;p20"/>
            <p:cNvSpPr/>
            <p:nvPr/>
          </p:nvSpPr>
          <p:spPr>
            <a:xfrm>
              <a:off x="84262" y="408599"/>
              <a:ext cx="219194" cy="49448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9" name="Google Shape;319;p20"/>
            <p:cNvSpPr/>
            <p:nvPr/>
          </p:nvSpPr>
          <p:spPr>
            <a:xfrm>
              <a:off x="83821" y="210952"/>
              <a:ext cx="217937" cy="2209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320" name="Google Shape;320;p20"/>
            <p:cNvGraphicFramePr/>
            <p:nvPr/>
          </p:nvGraphicFramePr>
          <p:xfrm>
            <a:off x="100420" y="236973"/>
            <a:ext cx="183878" cy="183422"/>
          </p:xfrm>
          <a:graphic>
            <a:graphicData uri="http://schemas.openxmlformats.org/presentationml/2006/ole">
              <mc:AlternateContent>
                <mc:Choice Requires="v">
                  <p:oleObj r:id="rId4" imgH="183422" imgW="183878" progId="" spid="_x0000_s1">
                    <p:embed/>
                  </p:oleObj>
                </mc:Choice>
                <mc:Fallback>
                  <p:oleObj r:id="rId5" imgH="183422" imgW="183878" progId="">
                    <p:embed/>
                    <p:pic>
                      <p:nvPicPr>
                        <p:cNvPr id="320" name="Google Shape;320;p20"/>
                        <p:cNvPicPr preferRelativeResize="0"/>
                        <p:nvPr/>
                      </p:nvPicPr>
                      <p:blipFill rotWithShape="1">
                        <a:blip r:embed="rId6">
                          <a:alphaModFix/>
                        </a:blip>
                        <a:srcRect b="0" l="0" r="0" t="0"/>
                        <a:stretch/>
                      </p:blipFill>
                      <p:spPr>
                        <a:xfrm>
                          <a:off x="100420" y="236973"/>
                          <a:ext cx="183878" cy="183422"/>
                        </a:xfrm>
                        <a:prstGeom prst="rect">
                          <a:avLst/>
                        </a:prstGeom>
                        <a:noFill/>
                        <a:ln>
                          <a:noFill/>
                        </a:ln>
                      </p:spPr>
                    </p:pic>
                  </p:oleObj>
                </mc:Fallback>
              </mc:AlternateContent>
            </a:graphicData>
          </a:graphic>
        </p:graphicFrame>
      </p:grpSp>
      <p:sp>
        <p:nvSpPr>
          <p:cNvPr id="321" name="Google Shape;32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
          <p:cNvSpPr txBox="1"/>
          <p:nvPr>
            <p:ph type="title"/>
          </p:nvPr>
        </p:nvSpPr>
        <p:spPr>
          <a:xfrm>
            <a:off x="710166" y="351468"/>
            <a:ext cx="11125519" cy="535531"/>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COURSE OUTCOMES</a:t>
            </a:r>
            <a:endParaRPr/>
          </a:p>
        </p:txBody>
      </p:sp>
      <p:sp>
        <p:nvSpPr>
          <p:cNvPr id="199" name="Google Shape;199;p3"/>
          <p:cNvSpPr/>
          <p:nvPr/>
        </p:nvSpPr>
        <p:spPr>
          <a:xfrm>
            <a:off x="11217276" y="6324600"/>
            <a:ext cx="444500" cy="422275"/>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0" name="Google Shape;20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1" name="Google Shape;201;p3"/>
          <p:cNvSpPr/>
          <p:nvPr/>
        </p:nvSpPr>
        <p:spPr>
          <a:xfrm>
            <a:off x="720497" y="1170835"/>
            <a:ext cx="888012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On completion of this course, the students shall be able to:-</a:t>
            </a:r>
            <a:endParaRPr sz="2800">
              <a:solidFill>
                <a:schemeClr val="dk1"/>
              </a:solidFill>
              <a:latin typeface="Times New Roman"/>
              <a:ea typeface="Times New Roman"/>
              <a:cs typeface="Times New Roman"/>
              <a:sym typeface="Times New Roman"/>
            </a:endParaRPr>
          </a:p>
        </p:txBody>
      </p:sp>
      <p:graphicFrame>
        <p:nvGraphicFramePr>
          <p:cNvPr id="202" name="Google Shape;202;p3"/>
          <p:cNvGraphicFramePr/>
          <p:nvPr/>
        </p:nvGraphicFramePr>
        <p:xfrm>
          <a:off x="393700" y="1725805"/>
          <a:ext cx="3000000" cy="3000000"/>
        </p:xfrm>
        <a:graphic>
          <a:graphicData uri="http://schemas.openxmlformats.org/drawingml/2006/table">
            <a:tbl>
              <a:tblPr>
                <a:gradFill>
                  <a:gsLst>
                    <a:gs pos="0">
                      <a:srgbClr val="B0CAE9"/>
                    </a:gs>
                    <a:gs pos="50000">
                      <a:srgbClr val="A1C1E4"/>
                    </a:gs>
                    <a:gs pos="100000">
                      <a:srgbClr val="90B8E4"/>
                    </a:gs>
                  </a:gsLst>
                  <a:lin ang="5400000" scaled="0"/>
                </a:gradFill>
                <a:tableStyleId>{37172090-6F56-4B86-80EC-1F5B3FE1644D}</a:tableStyleId>
              </a:tblPr>
              <a:tblGrid>
                <a:gridCol w="582275"/>
                <a:gridCol w="10859725"/>
              </a:tblGrid>
              <a:tr h="725900">
                <a:tc>
                  <a:txBody>
                    <a:bodyPr/>
                    <a:lstStyle/>
                    <a:p>
                      <a:pPr indent="0" lvl="0" marL="0" marR="0" rtl="0" algn="l">
                        <a:lnSpc>
                          <a:spcPct val="150000"/>
                        </a:lnSpc>
                        <a:spcBef>
                          <a:spcPts val="0"/>
                        </a:spcBef>
                        <a:spcAft>
                          <a:spcPts val="0"/>
                        </a:spcAft>
                        <a:buNone/>
                      </a:pPr>
                      <a:r>
                        <a:rPr b="1" lang="en-US" sz="1800" u="none" cap="none" strike="noStrike">
                          <a:latin typeface="Times New Roman"/>
                          <a:ea typeface="Times New Roman"/>
                          <a:cs typeface="Times New Roman"/>
                          <a:sym typeface="Times New Roman"/>
                        </a:rPr>
                        <a:t>CO1</a:t>
                      </a:r>
                      <a:endParaRPr b="1" i="0" sz="1800" u="none" cap="none" strike="noStrike">
                        <a:solidFill>
                          <a:srgbClr val="000000"/>
                        </a:solidFill>
                        <a:latin typeface="Times New Roman"/>
                        <a:ea typeface="Times New Roman"/>
                        <a:cs typeface="Times New Roman"/>
                        <a:sym typeface="Times New Roman"/>
                      </a:endParaRPr>
                    </a:p>
                  </a:txBody>
                  <a:tcPr marT="5775" marB="0" marR="5775" marL="5775" anchor="ctr"/>
                </a:tc>
                <a:tc>
                  <a:txBody>
                    <a:bodyPr/>
                    <a:lstStyle/>
                    <a:p>
                      <a:pPr indent="0" lvl="0" marL="0" marR="0" rtl="0" algn="l">
                        <a:lnSpc>
                          <a:spcPct val="150000"/>
                        </a:lnSpc>
                        <a:spcBef>
                          <a:spcPts val="0"/>
                        </a:spcBef>
                        <a:spcAft>
                          <a:spcPts val="0"/>
                        </a:spcAft>
                        <a:buNone/>
                      </a:pPr>
                      <a:r>
                        <a:rPr lang="en-US" sz="2200" u="none" cap="none" strike="noStrike">
                          <a:latin typeface="Times New Roman"/>
                          <a:ea typeface="Times New Roman"/>
                          <a:cs typeface="Times New Roman"/>
                          <a:sym typeface="Times New Roman"/>
                        </a:rPr>
                        <a:t>Identify and interpret the basics of instruction sets and their impact on the design, organization, and functionality of various functional units of a computer comparable to the CPU, memory organization, I/O organization, and parallel processors.</a:t>
                      </a:r>
                      <a:endParaRPr b="0" i="0" sz="2200" u="none" cap="none" strike="noStrike">
                        <a:solidFill>
                          <a:srgbClr val="000000"/>
                        </a:solidFill>
                        <a:latin typeface="Times New Roman"/>
                        <a:ea typeface="Times New Roman"/>
                        <a:cs typeface="Times New Roman"/>
                        <a:sym typeface="Times New Roman"/>
                      </a:endParaRPr>
                    </a:p>
                  </a:txBody>
                  <a:tcPr marT="5775" marB="0" marR="5775" marL="5775" anchor="b"/>
                </a:tc>
              </a:tr>
              <a:tr h="369325">
                <a:tc>
                  <a:txBody>
                    <a:bodyPr/>
                    <a:lstStyle/>
                    <a:p>
                      <a:pPr indent="0" lvl="0" marL="0" marR="0" rtl="0" algn="l">
                        <a:lnSpc>
                          <a:spcPct val="150000"/>
                        </a:lnSpc>
                        <a:spcBef>
                          <a:spcPts val="0"/>
                        </a:spcBef>
                        <a:spcAft>
                          <a:spcPts val="0"/>
                        </a:spcAft>
                        <a:buNone/>
                      </a:pPr>
                      <a:r>
                        <a:rPr b="1" lang="en-US" sz="1800" u="none" cap="none" strike="noStrike">
                          <a:latin typeface="Times New Roman"/>
                          <a:ea typeface="Times New Roman"/>
                          <a:cs typeface="Times New Roman"/>
                          <a:sym typeface="Times New Roman"/>
                        </a:rPr>
                        <a:t>CO2</a:t>
                      </a:r>
                      <a:endParaRPr b="1" i="0" sz="1800" u="none" cap="none" strike="noStrike">
                        <a:solidFill>
                          <a:srgbClr val="000000"/>
                        </a:solidFill>
                        <a:latin typeface="Times New Roman"/>
                        <a:ea typeface="Times New Roman"/>
                        <a:cs typeface="Times New Roman"/>
                        <a:sym typeface="Times New Roman"/>
                      </a:endParaRPr>
                    </a:p>
                  </a:txBody>
                  <a:tcPr marT="5775" marB="0" marR="5775" marL="5775" anchor="ctr"/>
                </a:tc>
                <a:tc>
                  <a:txBody>
                    <a:bodyPr/>
                    <a:lstStyle/>
                    <a:p>
                      <a:pPr indent="0" lvl="0" marL="0" marR="0" rtl="0" algn="l">
                        <a:lnSpc>
                          <a:spcPct val="150000"/>
                        </a:lnSpc>
                        <a:spcBef>
                          <a:spcPts val="0"/>
                        </a:spcBef>
                        <a:spcAft>
                          <a:spcPts val="0"/>
                        </a:spcAft>
                        <a:buNone/>
                      </a:pPr>
                      <a:r>
                        <a:rPr lang="en-US" sz="2200" u="none" cap="none" strike="noStrike">
                          <a:latin typeface="Times New Roman"/>
                          <a:ea typeface="Times New Roman"/>
                          <a:cs typeface="Times New Roman"/>
                          <a:sym typeface="Times New Roman"/>
                        </a:rPr>
                        <a:t>Analysis of the design of arithmetic &amp; logic unit and understanding of the fixed point and floating-point arithmetic operations.</a:t>
                      </a:r>
                      <a:endParaRPr b="0" i="0" sz="2200" u="none" cap="none" strike="noStrike">
                        <a:solidFill>
                          <a:srgbClr val="000000"/>
                        </a:solidFill>
                        <a:latin typeface="Times New Roman"/>
                        <a:ea typeface="Times New Roman"/>
                        <a:cs typeface="Times New Roman"/>
                        <a:sym typeface="Times New Roman"/>
                      </a:endParaRPr>
                    </a:p>
                  </a:txBody>
                  <a:tcPr marT="5775" marB="0" marR="5775" marL="5775" anchor="b"/>
                </a:tc>
              </a:tr>
              <a:tr h="369325">
                <a:tc>
                  <a:txBody>
                    <a:bodyPr/>
                    <a:lstStyle/>
                    <a:p>
                      <a:pPr indent="0" lvl="0" marL="0" marR="0" rtl="0" algn="l">
                        <a:lnSpc>
                          <a:spcPct val="150000"/>
                        </a:lnSpc>
                        <a:spcBef>
                          <a:spcPts val="0"/>
                        </a:spcBef>
                        <a:spcAft>
                          <a:spcPts val="0"/>
                        </a:spcAft>
                        <a:buNone/>
                      </a:pPr>
                      <a:r>
                        <a:rPr b="1" lang="en-US" sz="1800" u="none" cap="none" strike="noStrike">
                          <a:latin typeface="Times New Roman"/>
                          <a:ea typeface="Times New Roman"/>
                          <a:cs typeface="Times New Roman"/>
                          <a:sym typeface="Times New Roman"/>
                        </a:rPr>
                        <a:t>CO3</a:t>
                      </a:r>
                      <a:endParaRPr b="1" i="0" sz="1800" u="none" cap="none" strike="noStrike">
                        <a:solidFill>
                          <a:srgbClr val="000000"/>
                        </a:solidFill>
                        <a:latin typeface="Times New Roman"/>
                        <a:ea typeface="Times New Roman"/>
                        <a:cs typeface="Times New Roman"/>
                        <a:sym typeface="Times New Roman"/>
                      </a:endParaRPr>
                    </a:p>
                  </a:txBody>
                  <a:tcPr marT="5775" marB="0" marR="5775" marL="5775" anchor="ctr"/>
                </a:tc>
                <a:tc>
                  <a:txBody>
                    <a:bodyPr/>
                    <a:lstStyle/>
                    <a:p>
                      <a:pPr indent="0" lvl="0" marL="0" marR="0" rtl="0" algn="l">
                        <a:lnSpc>
                          <a:spcPct val="150000"/>
                        </a:lnSpc>
                        <a:spcBef>
                          <a:spcPts val="0"/>
                        </a:spcBef>
                        <a:spcAft>
                          <a:spcPts val="0"/>
                        </a:spcAft>
                        <a:buNone/>
                      </a:pPr>
                      <a:r>
                        <a:rPr lang="en-US" sz="2200" u="none" cap="none" strike="noStrike">
                          <a:latin typeface="Times New Roman"/>
                          <a:ea typeface="Times New Roman"/>
                          <a:cs typeface="Times New Roman"/>
                          <a:sym typeface="Times New Roman"/>
                        </a:rPr>
                        <a:t>Relate cost performance and design trade-offs in designing and constructing a computer processor which includes memory.</a:t>
                      </a:r>
                      <a:endParaRPr b="0" i="0" sz="2200" u="none" cap="none" strike="noStrike">
                        <a:solidFill>
                          <a:srgbClr val="000000"/>
                        </a:solidFill>
                        <a:latin typeface="Times New Roman"/>
                        <a:ea typeface="Times New Roman"/>
                        <a:cs typeface="Times New Roman"/>
                        <a:sym typeface="Times New Roman"/>
                      </a:endParaRPr>
                    </a:p>
                  </a:txBody>
                  <a:tcPr marT="5775" marB="0" marR="5775" marL="5775" anchor="b"/>
                </a:tc>
              </a:tr>
              <a:tr h="369325">
                <a:tc>
                  <a:txBody>
                    <a:bodyPr/>
                    <a:lstStyle/>
                    <a:p>
                      <a:pPr indent="0" lvl="0" marL="0" marR="0" rtl="0" algn="l">
                        <a:lnSpc>
                          <a:spcPct val="150000"/>
                        </a:lnSpc>
                        <a:spcBef>
                          <a:spcPts val="0"/>
                        </a:spcBef>
                        <a:spcAft>
                          <a:spcPts val="0"/>
                        </a:spcAft>
                        <a:buNone/>
                      </a:pPr>
                      <a:r>
                        <a:rPr b="1" lang="en-US" sz="1800" u="none" cap="none" strike="noStrike">
                          <a:latin typeface="Times New Roman"/>
                          <a:ea typeface="Times New Roman"/>
                          <a:cs typeface="Times New Roman"/>
                          <a:sym typeface="Times New Roman"/>
                        </a:rPr>
                        <a:t>CO4</a:t>
                      </a:r>
                      <a:endParaRPr b="1" i="0" sz="1800" u="none" cap="none" strike="noStrike">
                        <a:solidFill>
                          <a:srgbClr val="000000"/>
                        </a:solidFill>
                        <a:latin typeface="Times New Roman"/>
                        <a:ea typeface="Times New Roman"/>
                        <a:cs typeface="Times New Roman"/>
                        <a:sym typeface="Times New Roman"/>
                      </a:endParaRPr>
                    </a:p>
                  </a:txBody>
                  <a:tcPr marT="5775" marB="0" marR="5775" marL="5775" anchor="ctr"/>
                </a:tc>
                <a:tc>
                  <a:txBody>
                    <a:bodyPr/>
                    <a:lstStyle/>
                    <a:p>
                      <a:pPr indent="0" lvl="0" marL="0" marR="0" rtl="0" algn="l">
                        <a:lnSpc>
                          <a:spcPct val="150000"/>
                        </a:lnSpc>
                        <a:spcBef>
                          <a:spcPts val="0"/>
                        </a:spcBef>
                        <a:spcAft>
                          <a:spcPts val="0"/>
                        </a:spcAft>
                        <a:buNone/>
                      </a:pPr>
                      <a:r>
                        <a:rPr lang="en-US" sz="2200" u="none" cap="none" strike="noStrike">
                          <a:latin typeface="Times New Roman"/>
                          <a:ea typeface="Times New Roman"/>
                          <a:cs typeface="Times New Roman"/>
                          <a:sym typeface="Times New Roman"/>
                        </a:rPr>
                        <a:t>Understanding the different ways of communicating with I/O devices and standard I/O interfaces.</a:t>
                      </a:r>
                      <a:endParaRPr b="0" i="0" sz="2200" u="none" cap="none" strike="noStrike">
                        <a:solidFill>
                          <a:srgbClr val="000000"/>
                        </a:solidFill>
                        <a:latin typeface="Times New Roman"/>
                        <a:ea typeface="Times New Roman"/>
                        <a:cs typeface="Times New Roman"/>
                        <a:sym typeface="Times New Roman"/>
                      </a:endParaRPr>
                    </a:p>
                  </a:txBody>
                  <a:tcPr marT="5775" marB="0" marR="5775" marL="5775" anchor="b"/>
                </a:tc>
              </a:tr>
              <a:tr h="369325">
                <a:tc>
                  <a:txBody>
                    <a:bodyPr/>
                    <a:lstStyle/>
                    <a:p>
                      <a:pPr indent="0" lvl="0" marL="0" marR="0" rtl="0" algn="l">
                        <a:lnSpc>
                          <a:spcPct val="150000"/>
                        </a:lnSpc>
                        <a:spcBef>
                          <a:spcPts val="0"/>
                        </a:spcBef>
                        <a:spcAft>
                          <a:spcPts val="0"/>
                        </a:spcAft>
                        <a:buNone/>
                      </a:pPr>
                      <a:r>
                        <a:rPr b="1" lang="en-US" sz="1800" u="none" cap="none" strike="noStrike">
                          <a:latin typeface="Times New Roman"/>
                          <a:ea typeface="Times New Roman"/>
                          <a:cs typeface="Times New Roman"/>
                          <a:sym typeface="Times New Roman"/>
                        </a:rPr>
                        <a:t>CO5</a:t>
                      </a:r>
                      <a:endParaRPr b="1" i="0" sz="1800" u="none" cap="none" strike="noStrike">
                        <a:solidFill>
                          <a:srgbClr val="000000"/>
                        </a:solidFill>
                        <a:latin typeface="Times New Roman"/>
                        <a:ea typeface="Times New Roman"/>
                        <a:cs typeface="Times New Roman"/>
                        <a:sym typeface="Times New Roman"/>
                      </a:endParaRPr>
                    </a:p>
                  </a:txBody>
                  <a:tcPr marT="5775" marB="0" marR="5775" marL="5775" anchor="ctr"/>
                </a:tc>
                <a:tc>
                  <a:txBody>
                    <a:bodyPr/>
                    <a:lstStyle/>
                    <a:p>
                      <a:pPr indent="0" lvl="0" marL="0" marR="0" rtl="0" algn="l">
                        <a:lnSpc>
                          <a:spcPct val="150000"/>
                        </a:lnSpc>
                        <a:spcBef>
                          <a:spcPts val="0"/>
                        </a:spcBef>
                        <a:spcAft>
                          <a:spcPts val="0"/>
                        </a:spcAft>
                        <a:buNone/>
                      </a:pPr>
                      <a:r>
                        <a:rPr lang="en-US" sz="2200" u="none" cap="none" strike="noStrike">
                          <a:latin typeface="Times New Roman"/>
                          <a:ea typeface="Times New Roman"/>
                          <a:cs typeface="Times New Roman"/>
                          <a:sym typeface="Times New Roman"/>
                        </a:rPr>
                        <a:t>Implementation of control unit techniques and the concept of Pipelining.</a:t>
                      </a:r>
                      <a:endParaRPr b="0" i="0" sz="2200" u="none" cap="none" strike="noStrike">
                        <a:solidFill>
                          <a:srgbClr val="000000"/>
                        </a:solidFill>
                        <a:latin typeface="Times New Roman"/>
                        <a:ea typeface="Times New Roman"/>
                        <a:cs typeface="Times New Roman"/>
                        <a:sym typeface="Times New Roman"/>
                      </a:endParaRPr>
                    </a:p>
                  </a:txBody>
                  <a:tcPr marT="5775" marB="0" marR="5775" marL="5775" anchor="b"/>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
          <p:cNvSpPr txBox="1"/>
          <p:nvPr>
            <p:ph idx="1" type="body"/>
          </p:nvPr>
        </p:nvSpPr>
        <p:spPr>
          <a:xfrm>
            <a:off x="403411" y="251012"/>
            <a:ext cx="11403107" cy="6194612"/>
          </a:xfrm>
          <a:prstGeom prst="rect">
            <a:avLst/>
          </a:prstGeom>
          <a:noFill/>
          <a:ln>
            <a:noFill/>
          </a:ln>
        </p:spPr>
        <p:txBody>
          <a:bodyPr anchorCtr="0" anchor="t" bIns="45700" lIns="91425" spcFirstLastPara="1" rIns="91425" wrap="square" tIns="45700">
            <a:noAutofit/>
          </a:bodyPr>
          <a:lstStyle/>
          <a:p>
            <a:pPr indent="0" lvl="0" marL="0" rtl="0" algn="ctr">
              <a:lnSpc>
                <a:spcPct val="120000"/>
              </a:lnSpc>
              <a:spcBef>
                <a:spcPts val="0"/>
              </a:spcBef>
              <a:spcAft>
                <a:spcPts val="0"/>
              </a:spcAft>
              <a:buClr>
                <a:schemeClr val="dk1"/>
              </a:buClr>
              <a:buSzPts val="3200"/>
              <a:buNone/>
            </a:pPr>
            <a:r>
              <a:rPr b="1" lang="en-US" sz="3200">
                <a:latin typeface="Times New Roman"/>
                <a:ea typeface="Times New Roman"/>
                <a:cs typeface="Times New Roman"/>
                <a:sym typeface="Times New Roman"/>
              </a:rPr>
              <a:t>Memory Interleaving</a:t>
            </a:r>
            <a:endParaRPr/>
          </a:p>
          <a:p>
            <a:pPr indent="0" lvl="0" marL="0" rtl="0" algn="ctr">
              <a:lnSpc>
                <a:spcPct val="120000"/>
              </a:lnSpc>
              <a:spcBef>
                <a:spcPts val="1000"/>
              </a:spcBef>
              <a:spcAft>
                <a:spcPts val="0"/>
              </a:spcAft>
              <a:buClr>
                <a:schemeClr val="dk1"/>
              </a:buClr>
              <a:buSzPts val="800"/>
              <a:buNone/>
            </a:pPr>
            <a:r>
              <a:t/>
            </a:r>
            <a:endParaRPr b="1" sz="800">
              <a:latin typeface="Times New Roman"/>
              <a:ea typeface="Times New Roman"/>
              <a:cs typeface="Times New Roman"/>
              <a:sym typeface="Times New Roman"/>
            </a:endParaRPr>
          </a:p>
          <a:p>
            <a:pPr indent="-228600" lvl="0" marL="228600" rtl="0" algn="just">
              <a:lnSpc>
                <a:spcPct val="12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Interleaved memory is designed to compensate for the relatively slow speed of dynamic random-access memory (DRAM) or core memory by spreading memory addresses evenly across memory banks. In this way, contiguous memory reads and writes use each memory bank, resulting in higher memory throughput due to reduced waiting for memory banks to become ready for the operations. It is different from multi-channel memory architectures, primarily as interleaved memory does not add more channels between the main memory and the memory controller. </a:t>
            </a:r>
            <a:endParaRPr/>
          </a:p>
          <a:p>
            <a:pPr indent="-228600" lvl="0" marL="228600" rtl="0" algn="just">
              <a:lnSpc>
                <a:spcPct val="12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However, channel interleaving is also possible, </a:t>
            </a:r>
            <a:endParaRPr/>
          </a:p>
          <a:p>
            <a:pPr indent="0" lvl="0" marL="179388" rtl="0" algn="just">
              <a:lnSpc>
                <a:spcPct val="12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for example, in Freescale i.MX6 processors, </a:t>
            </a:r>
            <a:endParaRPr/>
          </a:p>
          <a:p>
            <a:pPr indent="0" lvl="0" marL="179388" rtl="0" algn="just">
              <a:lnSpc>
                <a:spcPct val="12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which allow interleaving to be done between two </a:t>
            </a:r>
            <a:endParaRPr/>
          </a:p>
          <a:p>
            <a:pPr indent="0" lvl="0" marL="179388" rtl="0" algn="just">
              <a:lnSpc>
                <a:spcPct val="12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channels. With interleaved memory, memory addresses</a:t>
            </a:r>
            <a:endParaRPr/>
          </a:p>
          <a:p>
            <a:pPr indent="0" lvl="0" marL="179388" rtl="0" algn="just">
              <a:lnSpc>
                <a:spcPct val="12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are allocated to each memory bank.</a:t>
            </a:r>
            <a:endParaRPr/>
          </a:p>
        </p:txBody>
      </p:sp>
      <p:sp>
        <p:nvSpPr>
          <p:cNvPr id="208" name="Google Shape;20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What is Interleaved Memory" id="209" name="Google Shape;209;p4"/>
          <p:cNvPicPr preferRelativeResize="0"/>
          <p:nvPr/>
        </p:nvPicPr>
        <p:blipFill rotWithShape="1">
          <a:blip r:embed="rId3">
            <a:alphaModFix/>
          </a:blip>
          <a:srcRect b="0" l="0" r="0" t="0"/>
          <a:stretch/>
        </p:blipFill>
        <p:spPr>
          <a:xfrm>
            <a:off x="6777318" y="3363352"/>
            <a:ext cx="5011271" cy="31755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5"/>
          <p:cNvSpPr txBox="1"/>
          <p:nvPr>
            <p:ph idx="1" type="body"/>
          </p:nvPr>
        </p:nvSpPr>
        <p:spPr>
          <a:xfrm>
            <a:off x="403411" y="251012"/>
            <a:ext cx="11403107" cy="6194612"/>
          </a:xfrm>
          <a:prstGeom prst="rect">
            <a:avLst/>
          </a:prstGeom>
          <a:noFill/>
          <a:ln>
            <a:noFill/>
          </a:ln>
        </p:spPr>
        <p:txBody>
          <a:bodyPr anchorCtr="0" anchor="t" bIns="45700" lIns="91425" spcFirstLastPara="1" rIns="91425" wrap="square" tIns="45700">
            <a:noAutofit/>
          </a:bodyPr>
          <a:lstStyle/>
          <a:p>
            <a:pPr indent="0" lvl="0" marL="0" rtl="0" algn="ctr">
              <a:lnSpc>
                <a:spcPct val="120000"/>
              </a:lnSpc>
              <a:spcBef>
                <a:spcPts val="0"/>
              </a:spcBef>
              <a:spcAft>
                <a:spcPts val="0"/>
              </a:spcAft>
              <a:buClr>
                <a:schemeClr val="dk1"/>
              </a:buClr>
              <a:buSzPts val="3200"/>
              <a:buNone/>
            </a:pPr>
            <a:r>
              <a:rPr b="1" lang="en-US" sz="3200">
                <a:latin typeface="Times New Roman"/>
                <a:ea typeface="Times New Roman"/>
                <a:cs typeface="Times New Roman"/>
                <a:sym typeface="Times New Roman"/>
              </a:rPr>
              <a:t> </a:t>
            </a:r>
            <a:endParaRPr/>
          </a:p>
          <a:p>
            <a:pPr indent="0" lvl="0" marL="0" rtl="0" algn="ctr">
              <a:lnSpc>
                <a:spcPct val="120000"/>
              </a:lnSpc>
              <a:spcBef>
                <a:spcPts val="10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just">
              <a:lnSpc>
                <a:spcPct val="120000"/>
              </a:lnSpc>
              <a:spcBef>
                <a:spcPts val="1000"/>
              </a:spcBef>
              <a:spcAft>
                <a:spcPts val="0"/>
              </a:spcAft>
              <a:buClr>
                <a:schemeClr val="dk1"/>
              </a:buClr>
              <a:buSzPts val="2000"/>
              <a:buNone/>
            </a:pPr>
            <a:r>
              <a:rPr b="1" lang="en-US" sz="2000">
                <a:latin typeface="Times New Roman"/>
                <a:ea typeface="Times New Roman"/>
                <a:cs typeface="Times New Roman"/>
                <a:sym typeface="Times New Roman"/>
              </a:rPr>
              <a:t>Example of Interleaved Memory</a:t>
            </a:r>
            <a:endParaRPr/>
          </a:p>
          <a:p>
            <a:pPr indent="-228600" lvl="0" marL="228600" rtl="0" algn="just">
              <a:lnSpc>
                <a:spcPct val="12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It is an abstraction technique that divides memory into many modules such that successive words in the address space are placed in different modules.</a:t>
            </a:r>
            <a:endParaRPr/>
          </a:p>
          <a:p>
            <a:pPr indent="-228600" lvl="0" marL="228600" rtl="0" algn="just">
              <a:lnSpc>
                <a:spcPct val="12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Suppose we have 4 memory banks, each containing 256 bytes, and then the Block Oriented scheme (no interleaving) will assign virtual addresses 0 to 255 to the first bank and 256 to 511 to the second bank. But in Interleaved memory, virtual address 0 will be with the first bank, 1 with the second memory bank, 2 with the third bank and 3 with the fourth, and then 4 with the first memory bank again.</a:t>
            </a:r>
            <a:endParaRPr/>
          </a:p>
          <a:p>
            <a:pPr indent="-228600" lvl="0" marL="228600" rtl="0" algn="just">
              <a:lnSpc>
                <a:spcPct val="12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Hence, the CPU can access alternate sections immediately without waiting for memory to be cached. There are multiple memory banks that take turns for the supply of data.</a:t>
            </a:r>
            <a:endParaRPr/>
          </a:p>
          <a:p>
            <a:pPr indent="-228600" lvl="0" marL="228600" rtl="0" algn="just">
              <a:lnSpc>
                <a:spcPct val="12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In the above example of 4 memory banks, data with virtual addresses 0, 1, 2 and 3 can be accessed simultaneously as they reside in separate memory banks. Hence we do not have to wait to complete a data fetch to begin the next operation.</a:t>
            </a:r>
            <a:endParaRPr/>
          </a:p>
        </p:txBody>
      </p:sp>
      <p:sp>
        <p:nvSpPr>
          <p:cNvPr id="215" name="Google Shape;21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6"/>
          <p:cNvSpPr txBox="1"/>
          <p:nvPr>
            <p:ph idx="1" type="body"/>
          </p:nvPr>
        </p:nvSpPr>
        <p:spPr>
          <a:xfrm>
            <a:off x="403411" y="251012"/>
            <a:ext cx="11403107" cy="6194612"/>
          </a:xfrm>
          <a:prstGeom prst="rect">
            <a:avLst/>
          </a:prstGeom>
          <a:noFill/>
          <a:ln>
            <a:noFill/>
          </a:ln>
        </p:spPr>
        <p:txBody>
          <a:bodyPr anchorCtr="0" anchor="t" bIns="45700" lIns="91425" spcFirstLastPara="1" rIns="91425" wrap="square" tIns="45700">
            <a:noAutofit/>
          </a:bodyPr>
          <a:lstStyle/>
          <a:p>
            <a:pPr indent="0" lvl="0" marL="0" rtl="0" algn="ctr">
              <a:lnSpc>
                <a:spcPct val="120000"/>
              </a:lnSpc>
              <a:spcBef>
                <a:spcPts val="0"/>
              </a:spcBef>
              <a:spcAft>
                <a:spcPts val="0"/>
              </a:spcAft>
              <a:buClr>
                <a:schemeClr val="dk1"/>
              </a:buClr>
              <a:buSzPts val="3200"/>
              <a:buNone/>
            </a:pPr>
            <a:r>
              <a:t/>
            </a:r>
            <a:endParaRPr b="1" sz="3200">
              <a:latin typeface="Times New Roman"/>
              <a:ea typeface="Times New Roman"/>
              <a:cs typeface="Times New Roman"/>
              <a:sym typeface="Times New Roman"/>
            </a:endParaRPr>
          </a:p>
          <a:p>
            <a:pPr indent="0" lvl="0" marL="0" rtl="0" algn="ctr">
              <a:lnSpc>
                <a:spcPct val="120000"/>
              </a:lnSpc>
              <a:spcBef>
                <a:spcPts val="1000"/>
              </a:spcBef>
              <a:spcAft>
                <a:spcPts val="0"/>
              </a:spcAft>
              <a:buClr>
                <a:schemeClr val="dk1"/>
              </a:buClr>
              <a:buSzPts val="800"/>
              <a:buNone/>
            </a:pPr>
            <a:r>
              <a:t/>
            </a:r>
            <a:endParaRPr b="1" sz="800">
              <a:latin typeface="Times New Roman"/>
              <a:ea typeface="Times New Roman"/>
              <a:cs typeface="Times New Roman"/>
              <a:sym typeface="Times New Roman"/>
            </a:endParaRPr>
          </a:p>
          <a:p>
            <a:pPr indent="-228600" lvl="0" marL="228600" rtl="0" algn="just">
              <a:lnSpc>
                <a:spcPct val="12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An interleaved memory with n banks is said to be n-way interleaved. There are still two banks of DRAM in an interleaved memory system, but logically, the system seems one bank of memory that is twice as large.</a:t>
            </a:r>
            <a:endParaRPr/>
          </a:p>
          <a:p>
            <a:pPr indent="-228600" lvl="0" marL="228600" rtl="0" algn="just">
              <a:lnSpc>
                <a:spcPct val="12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In the interleaved bank representation below with 2 memory banks, the first long word of bank 0 is flowed by that of bank 1, followed by the second long word of bank 0, followed by the second long word of bank 1 and so on.</a:t>
            </a:r>
            <a:endParaRPr/>
          </a:p>
          <a:p>
            <a:pPr indent="-228600" lvl="0" marL="228600" rtl="0" algn="just">
              <a:lnSpc>
                <a:spcPct val="12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The following image shows the organization of two physical banks </a:t>
            </a:r>
            <a:endParaRPr/>
          </a:p>
          <a:p>
            <a:pPr indent="0" lvl="0" marL="268288" rtl="0" algn="just">
              <a:lnSpc>
                <a:spcPct val="12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of n long words. All even long words of the logical bank are located</a:t>
            </a:r>
            <a:endParaRPr/>
          </a:p>
          <a:p>
            <a:pPr indent="0" lvl="0" marL="268288" rtl="0" algn="just">
              <a:lnSpc>
                <a:spcPct val="12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in physical bank 0, and all odd long words are located in physical </a:t>
            </a:r>
            <a:endParaRPr/>
          </a:p>
          <a:p>
            <a:pPr indent="0" lvl="0" marL="268288" rtl="0" algn="just">
              <a:lnSpc>
                <a:spcPct val="12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bank 1.</a:t>
            </a:r>
            <a:endParaRPr/>
          </a:p>
        </p:txBody>
      </p:sp>
      <p:sp>
        <p:nvSpPr>
          <p:cNvPr id="221" name="Google Shape;221;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What is Interleaved Memory" id="222" name="Google Shape;222;p6"/>
          <p:cNvPicPr preferRelativeResize="0"/>
          <p:nvPr/>
        </p:nvPicPr>
        <p:blipFill rotWithShape="1">
          <a:blip r:embed="rId3">
            <a:alphaModFix/>
          </a:blip>
          <a:srcRect b="0" l="0" r="0" t="0"/>
          <a:stretch/>
        </p:blipFill>
        <p:spPr>
          <a:xfrm>
            <a:off x="7897906" y="2811462"/>
            <a:ext cx="4047004" cy="3727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7"/>
          <p:cNvSpPr txBox="1"/>
          <p:nvPr>
            <p:ph idx="1" type="body"/>
          </p:nvPr>
        </p:nvSpPr>
        <p:spPr>
          <a:xfrm>
            <a:off x="403411" y="136525"/>
            <a:ext cx="11403107" cy="6309099"/>
          </a:xfrm>
          <a:prstGeom prst="rect">
            <a:avLst/>
          </a:prstGeom>
          <a:noFill/>
          <a:ln>
            <a:noFill/>
          </a:ln>
        </p:spPr>
        <p:txBody>
          <a:bodyPr anchorCtr="0" anchor="t" bIns="45700" lIns="91425" spcFirstLastPara="1" rIns="91425" wrap="square" tIns="45700">
            <a:noAutofit/>
          </a:bodyPr>
          <a:lstStyle/>
          <a:p>
            <a:pPr indent="0" lvl="0" marL="0" rtl="0" algn="ctr">
              <a:lnSpc>
                <a:spcPct val="120000"/>
              </a:lnSpc>
              <a:spcBef>
                <a:spcPts val="0"/>
              </a:spcBef>
              <a:spcAft>
                <a:spcPts val="0"/>
              </a:spcAft>
              <a:buClr>
                <a:schemeClr val="dk1"/>
              </a:buClr>
              <a:buSzPts val="3200"/>
              <a:buNone/>
            </a:pPr>
            <a:r>
              <a:t/>
            </a:r>
            <a:endParaRPr b="1" sz="3200">
              <a:latin typeface="Times New Roman"/>
              <a:ea typeface="Times New Roman"/>
              <a:cs typeface="Times New Roman"/>
              <a:sym typeface="Times New Roman"/>
            </a:endParaRPr>
          </a:p>
          <a:p>
            <a:pPr indent="0" lvl="0" marL="0" rtl="0" algn="ctr">
              <a:lnSpc>
                <a:spcPct val="120000"/>
              </a:lnSpc>
              <a:spcBef>
                <a:spcPts val="1000"/>
              </a:spcBef>
              <a:spcAft>
                <a:spcPts val="0"/>
              </a:spcAft>
              <a:buClr>
                <a:schemeClr val="dk1"/>
              </a:buClr>
              <a:buSzPts val="800"/>
              <a:buNone/>
            </a:pPr>
            <a:r>
              <a:t/>
            </a:r>
            <a:endParaRPr b="1" sz="800">
              <a:latin typeface="Times New Roman"/>
              <a:ea typeface="Times New Roman"/>
              <a:cs typeface="Times New Roman"/>
              <a:sym typeface="Times New Roman"/>
            </a:endParaRPr>
          </a:p>
          <a:p>
            <a:pPr indent="0" lvl="0" marL="0" rtl="0" algn="just">
              <a:lnSpc>
                <a:spcPct val="120000"/>
              </a:lnSpc>
              <a:spcBef>
                <a:spcPts val="1000"/>
              </a:spcBef>
              <a:spcAft>
                <a:spcPts val="0"/>
              </a:spcAft>
              <a:buClr>
                <a:schemeClr val="dk1"/>
              </a:buClr>
              <a:buSzPts val="2000"/>
              <a:buNone/>
            </a:pPr>
            <a:r>
              <a:rPr b="1" lang="en-US" sz="2000">
                <a:latin typeface="Times New Roman"/>
                <a:ea typeface="Times New Roman"/>
                <a:cs typeface="Times New Roman"/>
                <a:sym typeface="Times New Roman"/>
              </a:rPr>
              <a:t>Why do we use Memory Interleaving?</a:t>
            </a:r>
            <a:endParaRPr/>
          </a:p>
          <a:p>
            <a:pPr indent="-228600" lvl="0" marL="228600" rtl="0" algn="just">
              <a:lnSpc>
                <a:spcPct val="12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When the processor requests data from the main memory, a block (chunk) of data is transferred to the cache and then to processor. So whenever a cache miss occurs, the data is to be fetched from the main memory. But main memory is relatively slower than the cache. So to improve the access time of the main memory, interleaving is used.</a:t>
            </a:r>
            <a:endParaRPr/>
          </a:p>
          <a:p>
            <a:pPr indent="-228600" lvl="0" marL="228600" rtl="0" algn="just">
              <a:lnSpc>
                <a:spcPct val="12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For example, we can access all four modules at the same time, thus achieving parallelism. The data can be acquired from the module using the higher bits. This method uses memory effectively.</a:t>
            </a:r>
            <a:endParaRPr/>
          </a:p>
          <a:p>
            <a:pPr indent="0" lvl="0" marL="0" rtl="0" algn="just">
              <a:lnSpc>
                <a:spcPct val="120000"/>
              </a:lnSpc>
              <a:spcBef>
                <a:spcPts val="1000"/>
              </a:spcBef>
              <a:spcAft>
                <a:spcPts val="0"/>
              </a:spcAft>
              <a:buClr>
                <a:schemeClr val="dk1"/>
              </a:buClr>
              <a:buSzPts val="2000"/>
              <a:buNone/>
            </a:pPr>
            <a:r>
              <a:rPr b="1" lang="en-US" sz="2000">
                <a:latin typeface="Times New Roman"/>
                <a:ea typeface="Times New Roman"/>
                <a:cs typeface="Times New Roman"/>
                <a:sym typeface="Times New Roman"/>
              </a:rPr>
              <a:t>Types of Interleaved Memory</a:t>
            </a:r>
            <a:endParaRPr/>
          </a:p>
          <a:p>
            <a:pPr indent="-228600" lvl="0" marL="228600" rtl="0" algn="just">
              <a:lnSpc>
                <a:spcPct val="12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In an operating system, there are two types of interleaved memory, such as:</a:t>
            </a:r>
            <a:endParaRPr/>
          </a:p>
          <a:p>
            <a:pPr indent="-228600" lvl="0" marL="228600" rtl="0" algn="just">
              <a:lnSpc>
                <a:spcPct val="120000"/>
              </a:lnSpc>
              <a:spcBef>
                <a:spcPts val="1000"/>
              </a:spcBef>
              <a:spcAft>
                <a:spcPts val="0"/>
              </a:spcAft>
              <a:buClr>
                <a:schemeClr val="dk1"/>
              </a:buClr>
              <a:buSzPts val="2000"/>
              <a:buFont typeface="Noto Sans Symbols"/>
              <a:buChar char="⮚"/>
            </a:pPr>
            <a:r>
              <a:rPr b="1" lang="en-US" sz="2000">
                <a:latin typeface="Times New Roman"/>
                <a:ea typeface="Times New Roman"/>
                <a:cs typeface="Times New Roman"/>
                <a:sym typeface="Times New Roman"/>
              </a:rPr>
              <a:t>1. High order interleaving: </a:t>
            </a:r>
            <a:r>
              <a:rPr lang="en-US" sz="2000">
                <a:latin typeface="Times New Roman"/>
                <a:ea typeface="Times New Roman"/>
                <a:cs typeface="Times New Roman"/>
                <a:sym typeface="Times New Roman"/>
              </a:rPr>
              <a:t>In high order memory interleaving, the most significant bits of the memory address decides memory banks where a particular location resides. But, in low order interleaving the least significant bits of the memory address decides the memory banks.</a:t>
            </a:r>
            <a:endParaRPr/>
          </a:p>
          <a:p>
            <a:pPr indent="-101600" lvl="0" marL="228600" rtl="0" algn="just">
              <a:lnSpc>
                <a:spcPct val="120000"/>
              </a:lnSpc>
              <a:spcBef>
                <a:spcPts val="1000"/>
              </a:spcBef>
              <a:spcAft>
                <a:spcPts val="0"/>
              </a:spcAft>
              <a:buClr>
                <a:schemeClr val="dk1"/>
              </a:buClr>
              <a:buSzPts val="2000"/>
              <a:buFont typeface="Noto Sans Symbols"/>
              <a:buNone/>
            </a:pPr>
            <a:r>
              <a:t/>
            </a:r>
            <a:endParaRPr sz="2000">
              <a:latin typeface="Times New Roman"/>
              <a:ea typeface="Times New Roman"/>
              <a:cs typeface="Times New Roman"/>
              <a:sym typeface="Times New Roman"/>
            </a:endParaRPr>
          </a:p>
        </p:txBody>
      </p:sp>
      <p:sp>
        <p:nvSpPr>
          <p:cNvPr id="228" name="Google Shape;22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8"/>
          <p:cNvSpPr txBox="1"/>
          <p:nvPr>
            <p:ph idx="1" type="body"/>
          </p:nvPr>
        </p:nvSpPr>
        <p:spPr>
          <a:xfrm>
            <a:off x="403411" y="136525"/>
            <a:ext cx="11403107" cy="6309099"/>
          </a:xfrm>
          <a:prstGeom prst="rect">
            <a:avLst/>
          </a:prstGeom>
          <a:noFill/>
          <a:ln>
            <a:noFill/>
          </a:ln>
        </p:spPr>
        <p:txBody>
          <a:bodyPr anchorCtr="0" anchor="t" bIns="45700" lIns="91425" spcFirstLastPara="1" rIns="91425" wrap="square" tIns="45700">
            <a:noAutofit/>
          </a:bodyPr>
          <a:lstStyle/>
          <a:p>
            <a:pPr indent="0" lvl="0" marL="0" rtl="0" algn="ctr">
              <a:lnSpc>
                <a:spcPct val="120000"/>
              </a:lnSpc>
              <a:spcBef>
                <a:spcPts val="0"/>
              </a:spcBef>
              <a:spcAft>
                <a:spcPts val="0"/>
              </a:spcAft>
              <a:buClr>
                <a:schemeClr val="dk1"/>
              </a:buClr>
              <a:buSzPts val="3200"/>
              <a:buNone/>
            </a:pPr>
            <a:r>
              <a:t/>
            </a:r>
            <a:endParaRPr b="1" sz="3200">
              <a:latin typeface="Times New Roman"/>
              <a:ea typeface="Times New Roman"/>
              <a:cs typeface="Times New Roman"/>
              <a:sym typeface="Times New Roman"/>
            </a:endParaRPr>
          </a:p>
          <a:p>
            <a:pPr indent="0" lvl="0" marL="0" rtl="0" algn="ctr">
              <a:lnSpc>
                <a:spcPct val="120000"/>
              </a:lnSpc>
              <a:spcBef>
                <a:spcPts val="1000"/>
              </a:spcBef>
              <a:spcAft>
                <a:spcPts val="0"/>
              </a:spcAft>
              <a:buClr>
                <a:schemeClr val="dk1"/>
              </a:buClr>
              <a:buSzPts val="800"/>
              <a:buNone/>
            </a:pPr>
            <a:r>
              <a:t/>
            </a:r>
            <a:endParaRPr b="1" sz="800">
              <a:latin typeface="Times New Roman"/>
              <a:ea typeface="Times New Roman"/>
              <a:cs typeface="Times New Roman"/>
              <a:sym typeface="Times New Roman"/>
            </a:endParaRPr>
          </a:p>
          <a:p>
            <a:pPr indent="-228600" lvl="0" marL="228600" rtl="0" algn="just">
              <a:lnSpc>
                <a:spcPct val="12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The least significant bits are sent as addresses to each chip. One problem is that consecutive addresses tend to be in the same chip. The maximum rate of data transfer is limited by the memory cycle time. It is also known as Memory Banking.</a:t>
            </a:r>
            <a:endParaRPr/>
          </a:p>
          <a:p>
            <a:pPr indent="-101600" lvl="0" marL="228600" rtl="0" algn="just">
              <a:lnSpc>
                <a:spcPct val="120000"/>
              </a:lnSpc>
              <a:spcBef>
                <a:spcPts val="1000"/>
              </a:spcBef>
              <a:spcAft>
                <a:spcPts val="0"/>
              </a:spcAft>
              <a:buClr>
                <a:schemeClr val="dk1"/>
              </a:buClr>
              <a:buSzPts val="2000"/>
              <a:buFont typeface="Noto Sans Symbols"/>
              <a:buNone/>
            </a:pPr>
            <a:r>
              <a:t/>
            </a:r>
            <a:endParaRPr b="1" sz="2000">
              <a:latin typeface="Times New Roman"/>
              <a:ea typeface="Times New Roman"/>
              <a:cs typeface="Times New Roman"/>
              <a:sym typeface="Times New Roman"/>
            </a:endParaRPr>
          </a:p>
          <a:p>
            <a:pPr indent="-101600" lvl="0" marL="228600" rtl="0" algn="just">
              <a:lnSpc>
                <a:spcPct val="120000"/>
              </a:lnSpc>
              <a:spcBef>
                <a:spcPts val="1000"/>
              </a:spcBef>
              <a:spcAft>
                <a:spcPts val="0"/>
              </a:spcAft>
              <a:buClr>
                <a:schemeClr val="dk1"/>
              </a:buClr>
              <a:buSzPts val="2000"/>
              <a:buFont typeface="Noto Sans Symbols"/>
              <a:buNone/>
            </a:pPr>
            <a:r>
              <a:t/>
            </a:r>
            <a:endParaRPr b="1" sz="2000">
              <a:latin typeface="Times New Roman"/>
              <a:ea typeface="Times New Roman"/>
              <a:cs typeface="Times New Roman"/>
              <a:sym typeface="Times New Roman"/>
            </a:endParaRPr>
          </a:p>
          <a:p>
            <a:pPr indent="-101600" lvl="0" marL="228600" rtl="0" algn="just">
              <a:lnSpc>
                <a:spcPct val="120000"/>
              </a:lnSpc>
              <a:spcBef>
                <a:spcPts val="1000"/>
              </a:spcBef>
              <a:spcAft>
                <a:spcPts val="0"/>
              </a:spcAft>
              <a:buClr>
                <a:schemeClr val="dk1"/>
              </a:buClr>
              <a:buSzPts val="2000"/>
              <a:buFont typeface="Noto Sans Symbols"/>
              <a:buNone/>
            </a:pPr>
            <a:r>
              <a:t/>
            </a:r>
            <a:endParaRPr b="1" sz="2000">
              <a:latin typeface="Times New Roman"/>
              <a:ea typeface="Times New Roman"/>
              <a:cs typeface="Times New Roman"/>
              <a:sym typeface="Times New Roman"/>
            </a:endParaRPr>
          </a:p>
          <a:p>
            <a:pPr indent="-101600" lvl="0" marL="228600" rtl="0" algn="just">
              <a:lnSpc>
                <a:spcPct val="120000"/>
              </a:lnSpc>
              <a:spcBef>
                <a:spcPts val="1000"/>
              </a:spcBef>
              <a:spcAft>
                <a:spcPts val="0"/>
              </a:spcAft>
              <a:buClr>
                <a:schemeClr val="dk1"/>
              </a:buClr>
              <a:buSzPts val="2000"/>
              <a:buFont typeface="Noto Sans Symbols"/>
              <a:buNone/>
            </a:pPr>
            <a:r>
              <a:t/>
            </a:r>
            <a:endParaRPr b="1" sz="2000">
              <a:latin typeface="Times New Roman"/>
              <a:ea typeface="Times New Roman"/>
              <a:cs typeface="Times New Roman"/>
              <a:sym typeface="Times New Roman"/>
            </a:endParaRPr>
          </a:p>
          <a:p>
            <a:pPr indent="-101600" lvl="0" marL="228600" rtl="0" algn="just">
              <a:lnSpc>
                <a:spcPct val="120000"/>
              </a:lnSpc>
              <a:spcBef>
                <a:spcPts val="1000"/>
              </a:spcBef>
              <a:spcAft>
                <a:spcPts val="0"/>
              </a:spcAft>
              <a:buClr>
                <a:schemeClr val="dk1"/>
              </a:buClr>
              <a:buSzPts val="2000"/>
              <a:buFont typeface="Noto Sans Symbols"/>
              <a:buNone/>
            </a:pPr>
            <a:r>
              <a:t/>
            </a:r>
            <a:endParaRPr b="1" sz="2000">
              <a:latin typeface="Times New Roman"/>
              <a:ea typeface="Times New Roman"/>
              <a:cs typeface="Times New Roman"/>
              <a:sym typeface="Times New Roman"/>
            </a:endParaRPr>
          </a:p>
          <a:p>
            <a:pPr indent="-101600" lvl="0" marL="228600" rtl="0" algn="just">
              <a:lnSpc>
                <a:spcPct val="120000"/>
              </a:lnSpc>
              <a:spcBef>
                <a:spcPts val="1000"/>
              </a:spcBef>
              <a:spcAft>
                <a:spcPts val="0"/>
              </a:spcAft>
              <a:buClr>
                <a:schemeClr val="dk1"/>
              </a:buClr>
              <a:buSzPts val="2000"/>
              <a:buFont typeface="Noto Sans Symbols"/>
              <a:buNone/>
            </a:pPr>
            <a:r>
              <a:t/>
            </a:r>
            <a:endParaRPr b="1" sz="2000">
              <a:latin typeface="Times New Roman"/>
              <a:ea typeface="Times New Roman"/>
              <a:cs typeface="Times New Roman"/>
              <a:sym typeface="Times New Roman"/>
            </a:endParaRPr>
          </a:p>
          <a:p>
            <a:pPr indent="-228600" lvl="0" marL="228600" rtl="0" algn="just">
              <a:lnSpc>
                <a:spcPct val="120000"/>
              </a:lnSpc>
              <a:spcBef>
                <a:spcPts val="1000"/>
              </a:spcBef>
              <a:spcAft>
                <a:spcPts val="0"/>
              </a:spcAft>
              <a:buClr>
                <a:schemeClr val="dk1"/>
              </a:buClr>
              <a:buSzPts val="2000"/>
              <a:buFont typeface="Noto Sans Symbols"/>
              <a:buChar char="⮚"/>
            </a:pPr>
            <a:r>
              <a:rPr b="1" lang="en-US" sz="2000">
                <a:latin typeface="Times New Roman"/>
                <a:ea typeface="Times New Roman"/>
                <a:cs typeface="Times New Roman"/>
                <a:sym typeface="Times New Roman"/>
              </a:rPr>
              <a:t>2. Low order interleaving: </a:t>
            </a:r>
            <a:r>
              <a:rPr lang="en-US" sz="2000">
                <a:latin typeface="Times New Roman"/>
                <a:ea typeface="Times New Roman"/>
                <a:cs typeface="Times New Roman"/>
                <a:sym typeface="Times New Roman"/>
              </a:rPr>
              <a:t>The least significant bits select the memory bank (module) in low-order interleaving. In this, consecutive memory addresses are in different memory modules, allowing memory access faster than the cycle time.</a:t>
            </a:r>
            <a:endParaRPr/>
          </a:p>
        </p:txBody>
      </p:sp>
      <p:sp>
        <p:nvSpPr>
          <p:cNvPr id="234" name="Google Shape;23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What is Interleaved Memory" id="235" name="Google Shape;235;p8"/>
          <p:cNvPicPr preferRelativeResize="0"/>
          <p:nvPr/>
        </p:nvPicPr>
        <p:blipFill rotWithShape="1">
          <a:blip r:embed="rId3">
            <a:alphaModFix/>
          </a:blip>
          <a:srcRect b="0" l="0" r="0" t="0"/>
          <a:stretch/>
        </p:blipFill>
        <p:spPr>
          <a:xfrm>
            <a:off x="2802945" y="2179543"/>
            <a:ext cx="6604037" cy="31723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9"/>
          <p:cNvSpPr txBox="1"/>
          <p:nvPr>
            <p:ph idx="1" type="body"/>
          </p:nvPr>
        </p:nvSpPr>
        <p:spPr>
          <a:xfrm>
            <a:off x="403411" y="136525"/>
            <a:ext cx="11403107" cy="6309099"/>
          </a:xfrm>
          <a:prstGeom prst="rect">
            <a:avLst/>
          </a:prstGeom>
          <a:noFill/>
          <a:ln>
            <a:noFill/>
          </a:ln>
        </p:spPr>
        <p:txBody>
          <a:bodyPr anchorCtr="0" anchor="t" bIns="45700" lIns="91425" spcFirstLastPara="1" rIns="91425" wrap="square" tIns="45700">
            <a:noAutofit/>
          </a:bodyPr>
          <a:lstStyle/>
          <a:p>
            <a:pPr indent="0" lvl="0" marL="0" rtl="0" algn="ctr">
              <a:lnSpc>
                <a:spcPct val="120000"/>
              </a:lnSpc>
              <a:spcBef>
                <a:spcPts val="0"/>
              </a:spcBef>
              <a:spcAft>
                <a:spcPts val="0"/>
              </a:spcAft>
              <a:buClr>
                <a:schemeClr val="dk1"/>
              </a:buClr>
              <a:buSzPts val="3200"/>
              <a:buNone/>
            </a:pPr>
            <a:r>
              <a:t/>
            </a:r>
            <a:endParaRPr b="1" sz="3200">
              <a:latin typeface="Times New Roman"/>
              <a:ea typeface="Times New Roman"/>
              <a:cs typeface="Times New Roman"/>
              <a:sym typeface="Times New Roman"/>
            </a:endParaRPr>
          </a:p>
          <a:p>
            <a:pPr indent="0" lvl="0" marL="0" rtl="0" algn="ctr">
              <a:lnSpc>
                <a:spcPct val="120000"/>
              </a:lnSpc>
              <a:spcBef>
                <a:spcPts val="1000"/>
              </a:spcBef>
              <a:spcAft>
                <a:spcPts val="0"/>
              </a:spcAft>
              <a:buClr>
                <a:schemeClr val="dk1"/>
              </a:buClr>
              <a:buSzPts val="800"/>
              <a:buNone/>
            </a:pPr>
            <a:r>
              <a:t/>
            </a:r>
            <a:endParaRPr b="1" sz="800">
              <a:latin typeface="Times New Roman"/>
              <a:ea typeface="Times New Roman"/>
              <a:cs typeface="Times New Roman"/>
              <a:sym typeface="Times New Roman"/>
            </a:endParaRPr>
          </a:p>
          <a:p>
            <a:pPr indent="-101600" lvl="0" marL="228600" rtl="0" algn="just">
              <a:lnSpc>
                <a:spcPct val="120000"/>
              </a:lnSpc>
              <a:spcBef>
                <a:spcPts val="1000"/>
              </a:spcBef>
              <a:spcAft>
                <a:spcPts val="0"/>
              </a:spcAft>
              <a:buClr>
                <a:schemeClr val="dk1"/>
              </a:buClr>
              <a:buSzPts val="2000"/>
              <a:buFont typeface="Noto Sans Symbols"/>
              <a:buNone/>
            </a:pPr>
            <a:r>
              <a:t/>
            </a:r>
            <a:endParaRPr b="1" sz="2000">
              <a:latin typeface="Times New Roman"/>
              <a:ea typeface="Times New Roman"/>
              <a:cs typeface="Times New Roman"/>
              <a:sym typeface="Times New Roman"/>
            </a:endParaRPr>
          </a:p>
          <a:p>
            <a:pPr indent="-101600" lvl="0" marL="228600" rtl="0" algn="just">
              <a:lnSpc>
                <a:spcPct val="120000"/>
              </a:lnSpc>
              <a:spcBef>
                <a:spcPts val="1000"/>
              </a:spcBef>
              <a:spcAft>
                <a:spcPts val="0"/>
              </a:spcAft>
              <a:buClr>
                <a:schemeClr val="dk1"/>
              </a:buClr>
              <a:buSzPts val="2000"/>
              <a:buFont typeface="Noto Sans Symbols"/>
              <a:buNone/>
            </a:pPr>
            <a:r>
              <a:t/>
            </a:r>
            <a:endParaRPr b="1" sz="2000">
              <a:latin typeface="Times New Roman"/>
              <a:ea typeface="Times New Roman"/>
              <a:cs typeface="Times New Roman"/>
              <a:sym typeface="Times New Roman"/>
            </a:endParaRPr>
          </a:p>
          <a:p>
            <a:pPr indent="-101600" lvl="0" marL="228600" rtl="0" algn="just">
              <a:lnSpc>
                <a:spcPct val="120000"/>
              </a:lnSpc>
              <a:spcBef>
                <a:spcPts val="1000"/>
              </a:spcBef>
              <a:spcAft>
                <a:spcPts val="0"/>
              </a:spcAft>
              <a:buClr>
                <a:schemeClr val="dk1"/>
              </a:buClr>
              <a:buSzPts val="2000"/>
              <a:buFont typeface="Noto Sans Symbols"/>
              <a:buNone/>
            </a:pPr>
            <a:r>
              <a:t/>
            </a:r>
            <a:endParaRPr b="1" sz="2000">
              <a:latin typeface="Times New Roman"/>
              <a:ea typeface="Times New Roman"/>
              <a:cs typeface="Times New Roman"/>
              <a:sym typeface="Times New Roman"/>
            </a:endParaRPr>
          </a:p>
          <a:p>
            <a:pPr indent="-101600" lvl="0" marL="228600" rtl="0" algn="just">
              <a:lnSpc>
                <a:spcPct val="120000"/>
              </a:lnSpc>
              <a:spcBef>
                <a:spcPts val="1000"/>
              </a:spcBef>
              <a:spcAft>
                <a:spcPts val="0"/>
              </a:spcAft>
              <a:buClr>
                <a:schemeClr val="dk1"/>
              </a:buClr>
              <a:buSzPts val="2000"/>
              <a:buFont typeface="Noto Sans Symbols"/>
              <a:buNone/>
            </a:pPr>
            <a:r>
              <a:t/>
            </a:r>
            <a:endParaRPr b="1" sz="2000">
              <a:latin typeface="Times New Roman"/>
              <a:ea typeface="Times New Roman"/>
              <a:cs typeface="Times New Roman"/>
              <a:sym typeface="Times New Roman"/>
            </a:endParaRPr>
          </a:p>
          <a:p>
            <a:pPr indent="-101600" lvl="0" marL="228600" rtl="0" algn="just">
              <a:lnSpc>
                <a:spcPct val="120000"/>
              </a:lnSpc>
              <a:spcBef>
                <a:spcPts val="1000"/>
              </a:spcBef>
              <a:spcAft>
                <a:spcPts val="0"/>
              </a:spcAft>
              <a:buClr>
                <a:schemeClr val="dk1"/>
              </a:buClr>
              <a:buSzPts val="2000"/>
              <a:buFont typeface="Noto Sans Symbols"/>
              <a:buNone/>
            </a:pPr>
            <a:r>
              <a:t/>
            </a:r>
            <a:endParaRPr b="1" sz="2000">
              <a:latin typeface="Times New Roman"/>
              <a:ea typeface="Times New Roman"/>
              <a:cs typeface="Times New Roman"/>
              <a:sym typeface="Times New Roman"/>
            </a:endParaRPr>
          </a:p>
          <a:p>
            <a:pPr indent="-101600" lvl="0" marL="228600" rtl="0" algn="just">
              <a:lnSpc>
                <a:spcPct val="120000"/>
              </a:lnSpc>
              <a:spcBef>
                <a:spcPts val="1000"/>
              </a:spcBef>
              <a:spcAft>
                <a:spcPts val="0"/>
              </a:spcAft>
              <a:buClr>
                <a:schemeClr val="dk1"/>
              </a:buClr>
              <a:buSzPts val="2000"/>
              <a:buFont typeface="Noto Sans Symbols"/>
              <a:buNone/>
            </a:pPr>
            <a:r>
              <a:t/>
            </a:r>
            <a:endParaRPr sz="2000">
              <a:latin typeface="Times New Roman"/>
              <a:ea typeface="Times New Roman"/>
              <a:cs typeface="Times New Roman"/>
              <a:sym typeface="Times New Roman"/>
            </a:endParaRPr>
          </a:p>
          <a:p>
            <a:pPr indent="-101600" lvl="0" marL="228600" rtl="0" algn="just">
              <a:lnSpc>
                <a:spcPct val="120000"/>
              </a:lnSpc>
              <a:spcBef>
                <a:spcPts val="1000"/>
              </a:spcBef>
              <a:spcAft>
                <a:spcPts val="0"/>
              </a:spcAft>
              <a:buClr>
                <a:schemeClr val="dk1"/>
              </a:buClr>
              <a:buSzPts val="2000"/>
              <a:buFont typeface="Noto Sans Symbols"/>
              <a:buNone/>
            </a:pPr>
            <a:r>
              <a:t/>
            </a:r>
            <a:endParaRPr sz="2000">
              <a:latin typeface="Times New Roman"/>
              <a:ea typeface="Times New Roman"/>
              <a:cs typeface="Times New Roman"/>
              <a:sym typeface="Times New Roman"/>
            </a:endParaRPr>
          </a:p>
          <a:p>
            <a:pPr indent="0" lvl="0" marL="0" rtl="0" algn="just">
              <a:lnSpc>
                <a:spcPct val="120000"/>
              </a:lnSpc>
              <a:spcBef>
                <a:spcPts val="1000"/>
              </a:spcBef>
              <a:spcAft>
                <a:spcPts val="0"/>
              </a:spcAft>
              <a:buClr>
                <a:schemeClr val="dk1"/>
              </a:buClr>
              <a:buSzPts val="2000"/>
              <a:buNone/>
            </a:pPr>
            <a:r>
              <a:rPr b="1" lang="en-US" sz="2000">
                <a:latin typeface="Times New Roman"/>
                <a:ea typeface="Times New Roman"/>
                <a:cs typeface="Times New Roman"/>
                <a:sym typeface="Times New Roman"/>
              </a:rPr>
              <a:t>Benefits of Interleaved Memory</a:t>
            </a:r>
            <a:endParaRPr/>
          </a:p>
          <a:p>
            <a:pPr indent="-228600" lvl="0" marL="228600" rtl="0" algn="just">
              <a:lnSpc>
                <a:spcPct val="12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An instruction pipeline may require instruction and operands both at the same time from main memory, which is not possible in the traditional method of memory access. </a:t>
            </a:r>
            <a:endParaRPr/>
          </a:p>
          <a:p>
            <a:pPr indent="-228600" lvl="0" marL="228600" rtl="0" algn="just">
              <a:lnSpc>
                <a:spcPct val="12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Similarly, an arithmetic pipeline requires two operands to be fetched simultaneously from the main memory. </a:t>
            </a:r>
            <a:endParaRPr/>
          </a:p>
        </p:txBody>
      </p:sp>
      <p:sp>
        <p:nvSpPr>
          <p:cNvPr id="241" name="Google Shape;24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What is Interleaved Memory" id="242" name="Google Shape;242;p9"/>
          <p:cNvPicPr preferRelativeResize="0"/>
          <p:nvPr/>
        </p:nvPicPr>
        <p:blipFill rotWithShape="1">
          <a:blip r:embed="rId3">
            <a:alphaModFix/>
          </a:blip>
          <a:srcRect b="0" l="0" r="0" t="0"/>
          <a:stretch/>
        </p:blipFill>
        <p:spPr>
          <a:xfrm>
            <a:off x="2451847" y="933449"/>
            <a:ext cx="7288305" cy="34413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2019-01-09T10:33:58Z</dcterms:created>
  <dc:creator>Branding</dc:creator>
</cp:coreProperties>
</file>