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8"/>
  </p:notesMasterIdLst>
  <p:handoutMasterIdLst>
    <p:handoutMasterId r:id="rId19"/>
  </p:handoutMasterIdLst>
  <p:sldIdLst>
    <p:sldId id="525" r:id="rId3"/>
    <p:sldId id="522" r:id="rId4"/>
    <p:sldId id="265" r:id="rId5"/>
    <p:sldId id="592" r:id="rId6"/>
    <p:sldId id="599" r:id="rId7"/>
    <p:sldId id="598" r:id="rId8"/>
    <p:sldId id="620" r:id="rId9"/>
    <p:sldId id="570" r:id="rId10"/>
    <p:sldId id="617" r:id="rId11"/>
    <p:sldId id="601" r:id="rId12"/>
    <p:sldId id="602" r:id="rId13"/>
    <p:sldId id="621" r:id="rId14"/>
    <p:sldId id="622" r:id="rId15"/>
    <p:sldId id="585" r:id="rId16"/>
    <p:sldId id="5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27 &amp; 28</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Memory Organization: Mapping Functions</a:t>
            </a:r>
          </a:p>
          <a:p>
            <a:pPr lvl="0" algn="ctr" defTabSz="622300">
              <a:lnSpc>
                <a:spcPct val="90000"/>
              </a:lnSpc>
              <a:spcBef>
                <a:spcPct val="0"/>
              </a:spcBef>
              <a:spcAft>
                <a:spcPct val="35000"/>
              </a:spcAft>
            </a:pPr>
            <a:endParaRPr lang="en-US" sz="2400" b="1"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type of cache, the following steps are used to access the data from a cache:</a:t>
            </a:r>
          </a:p>
          <a:p>
            <a:pPr marL="358775" indent="-904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The index of the address from the processor is used to access the set.</a:t>
            </a:r>
          </a:p>
          <a:p>
            <a:pPr marL="358775" indent="-904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Then the comparators are used to compare all tags of the selected set with the incoming tag.</a:t>
            </a:r>
          </a:p>
          <a:p>
            <a:pPr marL="358775" indent="-904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a match is found, the corresponding location is accessed.</a:t>
            </a:r>
          </a:p>
          <a:p>
            <a:pPr marL="358775" indent="-904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no match is found, an access is made to the main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tag address bits are always chosen to be the most significant bits of the full address, the block address bits are the next significant bits and the word/byte address bits are the least significant bits.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number of comparators required in the set associative cache is given by the number of blocks in a set.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set can be selected quickly and all the blocks of the set can be read out simultaneously with the tags before waiting for the tag comparisons to be made.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a tag has been identified, the corresponding block can be selected.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246880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Fully associative mapping: </a:t>
            </a:r>
            <a:r>
              <a:rPr lang="en-US" sz="2000" dirty="0">
                <a:latin typeface="Times New Roman" panose="02020603050405020304" pitchFamily="18" charset="0"/>
                <a:cs typeface="Times New Roman" panose="02020603050405020304" pitchFamily="18" charset="0"/>
              </a:rPr>
              <a:t>In fully associative type of cache memory, each location in cache stores both memory address as well as data.</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4098" name="Picture 2" descr="Cache Memory">
            <a:extLst>
              <a:ext uri="{FF2B5EF4-FFF2-40B4-BE49-F238E27FC236}">
                <a16:creationId xmlns:a16="http://schemas.microsoft.com/office/drawing/2014/main" id="{C98D530A-13FF-75AA-1322-87F8D57FD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126" y="2034988"/>
            <a:ext cx="8420380" cy="430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75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Whenever a data is requested, the incoming memory address a simultaneously compared with all stored addresses using the internal logic the associative memory. If a match is found, the corresponding is read out. Otherwise, the main memory is accessed if address is not found in cache.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method is known as fully associative mapping approach because cached data is related to the main memory by storing both memory address and data in the cache. In all organizations, data can be more than one word as shown in the following figure.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5122" name="Picture 2" descr="Cache Memory">
            <a:extLst>
              <a:ext uri="{FF2B5EF4-FFF2-40B4-BE49-F238E27FC236}">
                <a16:creationId xmlns:a16="http://schemas.microsoft.com/office/drawing/2014/main" id="{DA9A8E2D-0C98-63C4-9C5B-B10154BC4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425" y="3580000"/>
            <a:ext cx="5175156" cy="300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2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line constitutes four words, each word being 4 bytes. In such case, the least significant part of the address selects the particular byte, the next part selects the word, and the remaining bits form the address. These address bits are compared to the address in the cache.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whole line can be transferred to and from the cache in one transaction if there are sufficient data paths between the main memory and the cache. With only one data word path, the words of the line have to be transferred in separate transactions.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advantage of fully associative mapped cache is that it provides greatest flexibility of holding combinations of blocks in the cache and conflict for a given cache.</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It suffers from certain disadvantages:</a:t>
            </a:r>
          </a:p>
          <a:p>
            <a:pPr marL="457200" indent="-277813"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It is expensive method because of the high cost of associative memory.</a:t>
            </a:r>
          </a:p>
          <a:p>
            <a:pPr marL="457200" indent="-277813"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It requires a replacement algorithm in order to select a block to be removed whenever cache miss occurs.</a:t>
            </a:r>
          </a:p>
          <a:p>
            <a:pPr marL="457200" indent="-277813"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Such an algorithm must be implemented in hardware to maintain a high speed of operation.</a:t>
            </a:r>
          </a:p>
          <a:p>
            <a:pPr marL="457200" indent="-277813"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The fully associative mechanism is usually employed by microprocessors with small internal cache.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411494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Cache memory mapping.</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the types of Cache memory </a:t>
            </a:r>
            <a:r>
              <a:rPr lang="en-US" sz="2000">
                <a:latin typeface="Times New Roman" panose="02020603050405020304" pitchFamily="18" charset="0"/>
                <a:cs typeface="Times New Roman" panose="02020603050405020304" pitchFamily="18" charset="0"/>
              </a:rPr>
              <a:t>mapping ?</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14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Mapping Functions</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three different types of mapping used for the purpose of cache memory which are as follows:</a:t>
            </a:r>
          </a:p>
          <a:p>
            <a:pPr marL="538163" algn="just">
              <a:lnSpc>
                <a:spcPct val="120000"/>
              </a:lnSpc>
            </a:pPr>
            <a:r>
              <a:rPr lang="en-US" sz="2000" dirty="0">
                <a:latin typeface="Times New Roman" panose="02020603050405020304" pitchFamily="18" charset="0"/>
                <a:cs typeface="Times New Roman" panose="02020603050405020304" pitchFamily="18" charset="0"/>
              </a:rPr>
              <a:t>Direct mapping,</a:t>
            </a:r>
          </a:p>
          <a:p>
            <a:pPr marL="538163" algn="just">
              <a:lnSpc>
                <a:spcPct val="120000"/>
              </a:lnSpc>
            </a:pPr>
            <a:r>
              <a:rPr lang="en-US" sz="2000" dirty="0">
                <a:latin typeface="Times New Roman" panose="02020603050405020304" pitchFamily="18" charset="0"/>
                <a:cs typeface="Times New Roman" panose="02020603050405020304" pitchFamily="18" charset="0"/>
              </a:rPr>
              <a:t>Associative mapping</a:t>
            </a:r>
          </a:p>
          <a:p>
            <a:pPr marL="538163" algn="just">
              <a:lnSpc>
                <a:spcPct val="120000"/>
              </a:lnSpc>
            </a:pPr>
            <a:r>
              <a:rPr lang="en-US" sz="2000" dirty="0">
                <a:latin typeface="Times New Roman" panose="02020603050405020304" pitchFamily="18" charset="0"/>
                <a:cs typeface="Times New Roman" panose="02020603050405020304" pitchFamily="18" charset="0"/>
              </a:rPr>
              <a:t>Set-Associative mapping</a:t>
            </a:r>
          </a:p>
          <a:p>
            <a:pPr marL="538163" algn="just">
              <a:lnSpc>
                <a:spcPct val="120000"/>
              </a:lnSpc>
            </a:pPr>
            <a:endParaRPr lang="en-US" sz="2000" dirty="0">
              <a:latin typeface="Times New Roman" panose="02020603050405020304" pitchFamily="18" charset="0"/>
              <a:cs typeface="Times New Roman" panose="02020603050405020304" pitchFamily="18" charset="0"/>
            </a:endParaRPr>
          </a:p>
          <a:p>
            <a:pPr marL="538163" algn="just">
              <a:lnSpc>
                <a:spcPct val="120000"/>
              </a:lnSpc>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Direct Mapping: </a:t>
            </a:r>
            <a:r>
              <a:rPr lang="en-US" sz="2000" dirty="0">
                <a:latin typeface="Times New Roman" panose="02020603050405020304" pitchFamily="18" charset="0"/>
                <a:cs typeface="Times New Roman" panose="02020603050405020304" pitchFamily="18" charset="0"/>
              </a:rPr>
              <a:t>In direct mapping, the cache consists of normal high-speed random-access memory. Each location in the cache holds the data, at a specific address in the cache. This address is given by the lower significant bits of the main memory address. This enables the block to be selected directly from the lower significant bit of the memory address. The remaining higher significant bits of the address are stored in the cache with the data to complete the identification of the cached data.</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2" name="Picture 1">
            <a:extLst>
              <a:ext uri="{FF2B5EF4-FFF2-40B4-BE49-F238E27FC236}">
                <a16:creationId xmlns:a16="http://schemas.microsoft.com/office/drawing/2014/main" id="{94E0BFF2-DA58-416F-9CB4-4E144864AF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1448" y="2178424"/>
            <a:ext cx="7762670" cy="2319617"/>
          </a:xfrm>
          <a:prstGeom prst="rect">
            <a:avLst/>
          </a:prstGeom>
          <a:noFill/>
          <a:ln>
            <a:noFill/>
          </a:ln>
        </p:spPr>
      </p:pic>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shown in the above figure, the address from processor is divided into two field a tag and an index.</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1026" name="Picture 2" descr="Cache Memory">
            <a:extLst>
              <a:ext uri="{FF2B5EF4-FFF2-40B4-BE49-F238E27FC236}">
                <a16:creationId xmlns:a16="http://schemas.microsoft.com/office/drawing/2014/main" id="{E03F8B52-F563-5EC8-A916-46E249D67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552" y="1013012"/>
            <a:ext cx="8426824" cy="506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tag consists of the higher significant bits of the address and these bits are stored with the data in cache. The index consists of the lower significant b of the address.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Whenever the memory is referenced, the following sequence of events occurs</a:t>
            </a:r>
          </a:p>
          <a:p>
            <a:pPr marL="627063" algn="just">
              <a:lnSpc>
                <a:spcPct val="120000"/>
              </a:lnSpc>
            </a:pPr>
            <a:r>
              <a:rPr lang="en-US" sz="2000" dirty="0">
                <a:latin typeface="Times New Roman" panose="02020603050405020304" pitchFamily="18" charset="0"/>
                <a:cs typeface="Times New Roman" panose="02020603050405020304" pitchFamily="18" charset="0"/>
              </a:rPr>
              <a:t>The index is first used to access a word in the cache.</a:t>
            </a:r>
          </a:p>
          <a:p>
            <a:pPr marL="627063" algn="just">
              <a:lnSpc>
                <a:spcPct val="120000"/>
              </a:lnSpc>
            </a:pPr>
            <a:r>
              <a:rPr lang="en-US" sz="2000" dirty="0">
                <a:latin typeface="Times New Roman" panose="02020603050405020304" pitchFamily="18" charset="0"/>
                <a:cs typeface="Times New Roman" panose="02020603050405020304" pitchFamily="18" charset="0"/>
              </a:rPr>
              <a:t>The tag stored in the accessed word is read.</a:t>
            </a:r>
          </a:p>
          <a:p>
            <a:pPr marL="627063" algn="just">
              <a:lnSpc>
                <a:spcPct val="120000"/>
              </a:lnSpc>
            </a:pPr>
            <a:r>
              <a:rPr lang="en-US" sz="2000" dirty="0">
                <a:latin typeface="Times New Roman" panose="02020603050405020304" pitchFamily="18" charset="0"/>
                <a:cs typeface="Times New Roman" panose="02020603050405020304" pitchFamily="18" charset="0"/>
              </a:rPr>
              <a:t>This tag is then compared with the tag in the address.</a:t>
            </a:r>
          </a:p>
          <a:p>
            <a:pPr marL="627063" algn="just">
              <a:lnSpc>
                <a:spcPct val="120000"/>
              </a:lnSpc>
            </a:pPr>
            <a:r>
              <a:rPr lang="en-US" sz="2000" dirty="0">
                <a:latin typeface="Times New Roman" panose="02020603050405020304" pitchFamily="18" charset="0"/>
                <a:cs typeface="Times New Roman" panose="02020603050405020304" pitchFamily="18" charset="0"/>
              </a:rPr>
              <a:t>If two tags are same this indicates cache hit and required data is read from the cache word.</a:t>
            </a:r>
          </a:p>
          <a:p>
            <a:pPr marL="627063" algn="just">
              <a:lnSpc>
                <a:spcPct val="120000"/>
              </a:lnSpc>
            </a:pPr>
            <a:r>
              <a:rPr lang="en-US" sz="2000" dirty="0">
                <a:latin typeface="Times New Roman" panose="02020603050405020304" pitchFamily="18" charset="0"/>
                <a:cs typeface="Times New Roman" panose="02020603050405020304" pitchFamily="18" charset="0"/>
              </a:rPr>
              <a:t>If the two tags are not same, this indicates a cache miss. Then the reference is made to the main memory to find 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a memory read operation, the word is then transferred into the cache. It is possible to pass the information to the cache and the process simultaneously.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direct mapped cache, there can also be a line consisting of more than one word as shown in the following figure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2050" name="Picture 2" descr="Cache Memory">
            <a:extLst>
              <a:ext uri="{FF2B5EF4-FFF2-40B4-BE49-F238E27FC236}">
                <a16:creationId xmlns:a16="http://schemas.microsoft.com/office/drawing/2014/main" id="{485A1050-A6A4-87BB-F4EE-4A12BD0B1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597" y="1840794"/>
            <a:ext cx="7703204" cy="476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2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such a case, the main memory address consists of a tag, an index and a word within a line. All the words within a line in the cache have the same stored tag</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index part in the address is used to access the cache and the stored tag is compared with required tag address.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a read operation, if the tags are same, the word within the block is selected for transfer to the processor. If tags are not same, the block containing the required word is first transferred to the cache.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direct mapping, the corresponding blocks with the same index in the main memory will map into the same block in the cache, and hence only blocks with different indices can be in the cache at the same time.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important that all words in the cache must have different indices.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tags may be the same or different.</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Set Associative Mapping: </a:t>
            </a:r>
            <a:r>
              <a:rPr lang="en-US" sz="2000" dirty="0">
                <a:latin typeface="Times New Roman" panose="02020603050405020304" pitchFamily="18" charset="0"/>
                <a:cs typeface="Times New Roman" panose="02020603050405020304" pitchFamily="18" charset="0"/>
              </a:rPr>
              <a:t>In set associative mapping a cache is divided into a set of blocks. The number of blocks in a set is known as associativity or set size. Each block in each set has a stored tag. This tag together with index completely identify the block.</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7729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Thus, set associative mapping allows a limited number of blocks, with the same index and different tags. An example of four way set associative cache having four blocks in each set is shown in the following figure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3074" name="Picture 2" descr="Cache Memory">
            <a:extLst>
              <a:ext uri="{FF2B5EF4-FFF2-40B4-BE49-F238E27FC236}">
                <a16:creationId xmlns:a16="http://schemas.microsoft.com/office/drawing/2014/main" id="{C48A5B42-4D8A-EC58-9E95-12DFAB4A3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233" y="1900519"/>
            <a:ext cx="6349533" cy="463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42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1794</TotalTime>
  <Words>1409</Words>
  <Application>Microsoft Office PowerPoint</Application>
  <PresentationFormat>Widescreen</PresentationFormat>
  <Paragraphs>126</Paragraphs>
  <Slides>15</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277</cp:revision>
  <dcterms:created xsi:type="dcterms:W3CDTF">2019-01-09T10:33:58Z</dcterms:created>
  <dcterms:modified xsi:type="dcterms:W3CDTF">2023-01-24T08:25:56Z</dcterms:modified>
</cp:coreProperties>
</file>