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 id="2147483686" r:id="rId2"/>
  </p:sldMasterIdLst>
  <p:notesMasterIdLst>
    <p:notesMasterId r:id="rId14"/>
  </p:notesMasterIdLst>
  <p:handoutMasterIdLst>
    <p:handoutMasterId r:id="rId15"/>
  </p:handoutMasterIdLst>
  <p:sldIdLst>
    <p:sldId id="525" r:id="rId3"/>
    <p:sldId id="522" r:id="rId4"/>
    <p:sldId id="265" r:id="rId5"/>
    <p:sldId id="592" r:id="rId6"/>
    <p:sldId id="599" r:id="rId7"/>
    <p:sldId id="598" r:id="rId8"/>
    <p:sldId id="620" r:id="rId9"/>
    <p:sldId id="570" r:id="rId10"/>
    <p:sldId id="617" r:id="rId11"/>
    <p:sldId id="585" r:id="rId12"/>
    <p:sldId id="52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71" d="100"/>
          <a:sy n="71" d="100"/>
        </p:scale>
        <p:origin x="392"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1/24/2023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By: Pramod Vishwakarma (E9758)</a:t>
            </a: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3903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By: Pramod Vishwakarma (E9758)</a:t>
            </a:r>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By: Pramod Vishwakarma (E9758)</a:t>
            </a:r>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By: Pramod Vishwakarma (E9758)</a:t>
            </a:r>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Pramod Vishwakarma (E9758)</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705"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303322640"/>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19"/>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25771"/>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309627" y="5505662"/>
            <a:ext cx="6432043" cy="12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IN" sz="2400" b="1" dirty="0">
                <a:solidFill>
                  <a:prstClr val="black">
                    <a:lumMod val="85000"/>
                    <a:lumOff val="15000"/>
                  </a:prstClr>
                </a:solidFill>
                <a:latin typeface="Times New Roman" panose="02020603050405020304" pitchFamily="18" charset="0"/>
                <a:cs typeface="Times New Roman" panose="02020603050405020304" pitchFamily="18" charset="0"/>
              </a:rPr>
              <a:t>Lecture – 29 &amp; 30</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2400" b="1" dirty="0">
                <a:latin typeface="Times New Roman" panose="02020603050405020304" pitchFamily="18" charset="0"/>
                <a:cs typeface="Times New Roman" panose="02020603050405020304" pitchFamily="18" charset="0"/>
              </a:rPr>
              <a:t>Memory Organization: Replacement Algorithms &amp; Write Policies</a:t>
            </a:r>
          </a:p>
        </p:txBody>
      </p:sp>
      <p:sp>
        <p:nvSpPr>
          <p:cNvPr id="26" name="TextBox 25"/>
          <p:cNvSpPr txBox="1">
            <a:spLocks noChangeArrowheads="1"/>
          </p:cNvSpPr>
          <p:nvPr/>
        </p:nvSpPr>
        <p:spPr bwMode="auto">
          <a:xfrm>
            <a:off x="455187" y="1365545"/>
            <a:ext cx="11103427" cy="339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4800" b="1" dirty="0">
                <a:latin typeface="Cambria" panose="02040503050406030204" pitchFamily="18" charset="0"/>
              </a:rPr>
              <a:t>APEX INSTITUTE OF TECHNOLOGY</a:t>
            </a:r>
            <a:endParaRPr lang="en-US" sz="4800" dirty="0">
              <a:latin typeface="Cambria" panose="02040503050406030204" pitchFamily="18" charset="0"/>
            </a:endParaRPr>
          </a:p>
          <a:p>
            <a:pPr algn="ctr"/>
            <a:r>
              <a:rPr lang="en-IN" sz="3200" b="1" dirty="0">
                <a:latin typeface="Cambria" panose="02040503050406030204" pitchFamily="18" charset="0"/>
              </a:rPr>
              <a:t>DEPARTMENT OF COMPUTER SCIENCE &amp; ENGINEERING</a:t>
            </a:r>
            <a:endParaRPr lang="en-US" sz="3200" b="1" dirty="0">
              <a:latin typeface="Cambria" panose="02040503050406030204" pitchFamily="18" charset="0"/>
            </a:endParaRPr>
          </a:p>
          <a:p>
            <a:pPr algn="ctr" defTabSz="622300">
              <a:lnSpc>
                <a:spcPct val="90000"/>
              </a:lnSpc>
              <a:spcBef>
                <a:spcPct val="0"/>
              </a:spcBef>
              <a:spcAft>
                <a:spcPct val="35000"/>
              </a:spcAft>
            </a:pPr>
            <a:endParaRPr lang="en-US" altLang="en-US" sz="3200" b="1" dirty="0">
              <a:latin typeface="Cambria" panose="02040503050406030204" pitchFamily="18" charset="0"/>
              <a:ea typeface="Calibri" charset="0"/>
              <a:cs typeface="Times New Roman"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Computer Organization &amp; Architecture  (21CSH-281)</a:t>
            </a:r>
          </a:p>
          <a:p>
            <a:pPr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Faculty:</a:t>
            </a:r>
            <a:r>
              <a:rPr lang="en-US" sz="3200" dirty="0">
                <a:solidFill>
                  <a:prstClr val="black">
                    <a:lumMod val="85000"/>
                    <a:lumOff val="15000"/>
                  </a:prstClr>
                </a:solidFill>
                <a:latin typeface="Cambria" panose="02040503050406030204" pitchFamily="18" charset="0"/>
                <a:cs typeface="Times New Roman" panose="02020603050405020304" pitchFamily="18" charset="0"/>
              </a:rPr>
              <a:t> Siddharth Kumar (E12853)</a:t>
            </a:r>
          </a:p>
          <a:p>
            <a:pPr lvl="0" algn="ctr" defTabSz="622300">
              <a:lnSpc>
                <a:spcPct val="90000"/>
              </a:lnSpc>
              <a:spcBef>
                <a:spcPct val="0"/>
              </a:spcBef>
              <a:spcAft>
                <a:spcPct val="35000"/>
              </a:spcAft>
            </a:pPr>
            <a:endParaRPr lang="en-US" sz="1600" dirty="0">
              <a:latin typeface="Cambria" panose="020405030504060302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Tree>
    <p:extLst>
      <p:ext uri="{BB962C8B-B14F-4D97-AF65-F5344CB8AC3E}">
        <p14:creationId xmlns:p14="http://schemas.microsoft.com/office/powerpoint/2010/main" val="2366570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09" y="1111623"/>
            <a:ext cx="11349317" cy="5378823"/>
          </a:xfrm>
        </p:spPr>
        <p:txBody>
          <a:bodyPr>
            <a:noAutofit/>
          </a:bodyPr>
          <a:lstStyle/>
          <a:p>
            <a:pPr marL="0" indent="0" algn="just">
              <a:lnSpc>
                <a:spcPct val="120000"/>
              </a:lnSpc>
              <a:buNone/>
            </a:pPr>
            <a:r>
              <a:rPr lang="en-IN" sz="3200" b="1" dirty="0">
                <a:latin typeface="Times New Roman" pitchFamily="18" charset="0"/>
                <a:cs typeface="Times New Roman" pitchFamily="18" charset="0"/>
              </a:rPr>
              <a:t>Summary</a:t>
            </a:r>
            <a:endParaRPr lang="en-US" sz="32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Discussed about the replacement algorithms.</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Discussed about the Write policies.</a:t>
            </a:r>
          </a:p>
          <a:p>
            <a:pPr marL="0" indent="0" algn="just">
              <a:lnSpc>
                <a:spcPct val="12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20000"/>
              </a:lnSpc>
              <a:buNone/>
            </a:pPr>
            <a:endParaRPr lang="en-US" sz="2000" b="1" dirty="0">
              <a:latin typeface="Times New Roman" panose="02020603050405020304" pitchFamily="18" charset="0"/>
              <a:cs typeface="Times New Roman" panose="02020603050405020304" pitchFamily="18" charset="0"/>
            </a:endParaRPr>
          </a:p>
          <a:p>
            <a:pPr marL="0" indent="0" algn="just">
              <a:lnSpc>
                <a:spcPct val="120000"/>
              </a:lnSpc>
              <a:buNone/>
            </a:pPr>
            <a:r>
              <a:rPr lang="en-IN" sz="3200" b="1" dirty="0">
                <a:latin typeface="Times New Roman" pitchFamily="18" charset="0"/>
                <a:cs typeface="Times New Roman" pitchFamily="18" charset="0"/>
              </a:rPr>
              <a:t>Assessment Questions</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Q1. What are the types of replacement algorithms?</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195144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Times New Roman" panose="02020603050405020304" pitchFamily="18" charset="0"/>
                <a:ea typeface="Segoe UI" panose="020B0502040204020203" pitchFamily="34" charset="0"/>
                <a:cs typeface="Times New Roman" panose="02020603050405020304" pitchFamily="18"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val="2278354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0"/>
            <a:ext cx="10515600" cy="1352282"/>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Computer Organization &amp; Architecture: Course Objectives</a:t>
            </a:r>
          </a:p>
        </p:txBody>
      </p:sp>
      <p:sp>
        <p:nvSpPr>
          <p:cNvPr id="9" name="Slide Number Placeholder 8"/>
          <p:cNvSpPr>
            <a:spLocks noGrp="1"/>
          </p:cNvSpPr>
          <p:nvPr>
            <p:ph type="sldNum" sz="quarter" idx="12"/>
          </p:nvPr>
        </p:nvSpPr>
        <p:spPr/>
        <p:txBody>
          <a:bodyPr/>
          <a:lstStyle/>
          <a:p>
            <a:fld id="{BDCDBBEF-AA6C-4BA6-85B2-A17D7F280E38}" type="slidenum">
              <a:rPr lang="en-US" smtClean="0"/>
              <a:pPr/>
              <a:t>2</a:t>
            </a:fld>
            <a:endParaRPr lang="en-US"/>
          </a:p>
        </p:txBody>
      </p:sp>
      <p:sp>
        <p:nvSpPr>
          <p:cNvPr id="4" name="Rectangle 3"/>
          <p:cNvSpPr/>
          <p:nvPr/>
        </p:nvSpPr>
        <p:spPr>
          <a:xfrm>
            <a:off x="734095" y="1146220"/>
            <a:ext cx="11075831" cy="5340693"/>
          </a:xfrm>
          <a:prstGeom prst="rect">
            <a:avLst/>
          </a:prstGeom>
        </p:spPr>
        <p:txBody>
          <a:bodyPr wrap="square">
            <a:spAutoFit/>
          </a:bodyPr>
          <a:lstStyle/>
          <a:p>
            <a:pPr lvl="0" algn="just"/>
            <a:r>
              <a:rPr lang="en-US" sz="2400" b="1" dirty="0">
                <a:latin typeface="Times New Roman" panose="02020603050405020304" pitchFamily="18" charset="0"/>
                <a:cs typeface="Times New Roman" panose="02020603050405020304" pitchFamily="18" charset="0"/>
              </a:rPr>
              <a:t>COURSE OBJECTIVES</a:t>
            </a:r>
          </a:p>
          <a:p>
            <a:pPr lvl="0" algn="just"/>
            <a:r>
              <a:rPr lang="en-US" sz="2400" dirty="0">
                <a:latin typeface="Times New Roman" panose="02020603050405020304" pitchFamily="18" charset="0"/>
                <a:cs typeface="Times New Roman" panose="02020603050405020304" pitchFamily="18" charset="0"/>
              </a:rPr>
              <a:t>The course aims to:</a:t>
            </a:r>
            <a:endParaRPr lang="en-US" sz="2400" b="1" i="1" dirty="0">
              <a:latin typeface="Times New Roman" panose="02020603050405020304" pitchFamily="18" charset="0"/>
              <a:cs typeface="Times New Roman" panose="02020603050405020304" pitchFamily="18" charset="0"/>
            </a:endParaRP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The purpose of the course is to introduce principles of computer organization and the basic architectural concepts.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It begins with basic organization, design, and programming of a simple digital computer and introduces simple register transfer language to specify various computer operations.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Topics include computer arithmetic, instruction set design, microprogrammed control unit, pipelining and vector processing, memory organization and I/O systems, and multiprocessors.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To familiarize Students with the detailed Architectures of a Central Processing Unit.</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Learn the different types of serial communication techniques.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bwMode="auto">
          <a:xfrm>
            <a:off x="710166" y="351468"/>
            <a:ext cx="1112551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OUTCOMES</a:t>
            </a: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p:cNvSpPr>
            <a:spLocks noGrp="1"/>
          </p:cNvSpPr>
          <p:nvPr>
            <p:ph type="sldNum" sz="quarter" idx="12"/>
          </p:nvPr>
        </p:nvSpPr>
        <p:spPr/>
        <p:txBody>
          <a:bodyPr/>
          <a:lstStyle/>
          <a:p>
            <a:fld id="{BDCDBBEF-AA6C-4BA6-85B2-A17D7F280E38}" type="slidenum">
              <a:rPr lang="en-US" smtClean="0"/>
              <a:pPr/>
              <a:t>3</a:t>
            </a:fld>
            <a:endParaRPr lang="en-US"/>
          </a:p>
        </p:txBody>
      </p:sp>
      <p:sp>
        <p:nvSpPr>
          <p:cNvPr id="4" name="Rectangle 3"/>
          <p:cNvSpPr/>
          <p:nvPr/>
        </p:nvSpPr>
        <p:spPr>
          <a:xfrm>
            <a:off x="720497" y="1170835"/>
            <a:ext cx="8880123"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On completion of this course, the students shall be able to:-</a:t>
            </a:r>
            <a:endParaRPr lang="en-US" sz="28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6A55E2FE-46B0-12E1-A9C2-7E842F64107F}"/>
              </a:ext>
            </a:extLst>
          </p:cNvPr>
          <p:cNvGraphicFramePr>
            <a:graphicFrameLocks noGrp="1"/>
          </p:cNvGraphicFramePr>
          <p:nvPr>
            <p:extLst>
              <p:ext uri="{D42A27DB-BD31-4B8C-83A1-F6EECF244321}">
                <p14:modId xmlns:p14="http://schemas.microsoft.com/office/powerpoint/2010/main" val="1903080553"/>
              </p:ext>
            </p:extLst>
          </p:nvPr>
        </p:nvGraphicFramePr>
        <p:xfrm>
          <a:off x="393700" y="1725805"/>
          <a:ext cx="11441985" cy="4595523"/>
        </p:xfrm>
        <a:graphic>
          <a:graphicData uri="http://schemas.openxmlformats.org/drawingml/2006/table">
            <a:tbl>
              <a:tblPr>
                <a:tableStyleId>{3C2FFA5D-87B4-456A-9821-1D502468CF0F}</a:tableStyleId>
              </a:tblPr>
              <a:tblGrid>
                <a:gridCol w="582270">
                  <a:extLst>
                    <a:ext uri="{9D8B030D-6E8A-4147-A177-3AD203B41FA5}">
                      <a16:colId xmlns:a16="http://schemas.microsoft.com/office/drawing/2014/main" val="663356417"/>
                    </a:ext>
                  </a:extLst>
                </a:gridCol>
                <a:gridCol w="10859715">
                  <a:extLst>
                    <a:ext uri="{9D8B030D-6E8A-4147-A177-3AD203B41FA5}">
                      <a16:colId xmlns:a16="http://schemas.microsoft.com/office/drawing/2014/main" val="784375743"/>
                    </a:ext>
                  </a:extLst>
                </a:gridCol>
              </a:tblGrid>
              <a:tr h="725904">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CO1</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Identify and interpret the basics of instruction sets and their impact on the design, organization, and functionality of various functional units of a computer comparable to the CPU, memory organization, I/O organization, and parallel processors.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868506522"/>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CO2</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Analysis of the design of arithmetic &amp; logic unit and understanding of the fixed point and floating-point arithmetic operations.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379315392"/>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CO3</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a:effectLst/>
                          <a:latin typeface="Times New Roman" panose="02020603050405020304" pitchFamily="18" charset="0"/>
                          <a:cs typeface="Times New Roman" panose="02020603050405020304" pitchFamily="18" charset="0"/>
                        </a:rPr>
                        <a:t>Relate cost performance and design trade-offs in designing and constructing a computer processor which includes memory.</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45006100"/>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CO4</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Understanding the different ways of communicating with I/O devices and standard I/O interfaces.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597029053"/>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CO5</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Implementation of control unit techniques and the concept of Pipelining.</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511960307"/>
                  </a:ext>
                </a:extLst>
              </a:tr>
            </a:tbl>
          </a:graphicData>
        </a:graphic>
      </p:graphicFrame>
    </p:spTree>
    <p:extLst>
      <p:ext uri="{BB962C8B-B14F-4D97-AF65-F5344CB8AC3E}">
        <p14:creationId xmlns:p14="http://schemas.microsoft.com/office/powerpoint/2010/main" val="4018097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251012"/>
            <a:ext cx="11403107" cy="6194612"/>
          </a:xfrm>
        </p:spPr>
        <p:txBody>
          <a:bodyPr>
            <a:noAutofit/>
          </a:bodyPr>
          <a:lstStyle/>
          <a:p>
            <a:pPr marL="0" indent="0" algn="ctr">
              <a:lnSpc>
                <a:spcPct val="120000"/>
              </a:lnSpc>
              <a:buNone/>
            </a:pPr>
            <a:r>
              <a:rPr lang="en-US" sz="3200" b="1" dirty="0">
                <a:latin typeface="Times New Roman" panose="02020603050405020304" pitchFamily="18" charset="0"/>
                <a:cs typeface="Times New Roman" panose="02020603050405020304" pitchFamily="18" charset="0"/>
              </a:rPr>
              <a:t>Cache Replacement Algorithms </a:t>
            </a: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Cache replacement algorithms specifies different ways to evict an item from the cache with it is full. There are bunch of algorithms available used in different scenarios. The goal is to understand different cache replacement policies by implementing simpler version of these algorithms.</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Optimal Replacement: </a:t>
            </a:r>
            <a:r>
              <a:rPr lang="en-US" sz="2000" dirty="0">
                <a:latin typeface="Times New Roman" panose="02020603050405020304" pitchFamily="18" charset="0"/>
                <a:cs typeface="Times New Roman" panose="02020603050405020304" pitchFamily="18" charset="0"/>
              </a:rPr>
              <a:t>The best algorithm is called </a:t>
            </a:r>
            <a:r>
              <a:rPr lang="en-US" sz="2000" dirty="0" err="1">
                <a:latin typeface="Times New Roman" panose="02020603050405020304" pitchFamily="18" charset="0"/>
                <a:cs typeface="Times New Roman" panose="02020603050405020304" pitchFamily="18" charset="0"/>
              </a:rPr>
              <a:t>Bélády’s</a:t>
            </a:r>
            <a:r>
              <a:rPr lang="en-US" sz="2000" dirty="0">
                <a:latin typeface="Times New Roman" panose="02020603050405020304" pitchFamily="18" charset="0"/>
                <a:cs typeface="Times New Roman" panose="02020603050405020304" pitchFamily="18" charset="0"/>
              </a:rPr>
              <a:t> algorithm because it’ll always discard an item from the cache if it is no longer needed in future. Of course this is theoretical and can’t be implemented in real-life since it is generally impossible to predict how far in the future information will be needed.</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FIFO/LIFO: </a:t>
            </a:r>
            <a:r>
              <a:rPr lang="en-US" sz="2000" dirty="0">
                <a:latin typeface="Times New Roman" panose="02020603050405020304" pitchFamily="18" charset="0"/>
                <a:cs typeface="Times New Roman" panose="02020603050405020304" pitchFamily="18" charset="0"/>
              </a:rPr>
              <a:t>In FIFO the item that enter the cache first is evicted first without any regard of how often or how many times it was accessed before. LIFO behaves in exact opposite way - evicts the most recent item from the cache.</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Least Recently Used (LRU): </a:t>
            </a:r>
            <a:r>
              <a:rPr lang="en-US" sz="2000" dirty="0">
                <a:latin typeface="Times New Roman" panose="02020603050405020304" pitchFamily="18" charset="0"/>
                <a:cs typeface="Times New Roman" panose="02020603050405020304" pitchFamily="18" charset="0"/>
              </a:rPr>
              <a:t>Here we replace the item that has been unused for the longest time. Implementation is almost same as FIFO cache - used a map and doubly linked list. Only difference is that any time there is a cache hit, we move it to the front of the queue. Items at the front are most recently used items and items at the tail are the least recently used items. </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4</a:t>
            </a:fld>
            <a:endParaRPr lang="en-US" dirty="0"/>
          </a:p>
        </p:txBody>
      </p:sp>
    </p:spTree>
    <p:extLst>
      <p:ext uri="{BB962C8B-B14F-4D97-AF65-F5344CB8AC3E}">
        <p14:creationId xmlns:p14="http://schemas.microsoft.com/office/powerpoint/2010/main" val="1231453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251012"/>
            <a:ext cx="11403107" cy="6194612"/>
          </a:xfrm>
        </p:spPr>
        <p:txBody>
          <a:bodyPr>
            <a:noAutofit/>
          </a:bodyPr>
          <a:lstStyle/>
          <a:p>
            <a:pPr marL="0" indent="0" algn="ctr">
              <a:lnSpc>
                <a:spcPct val="120000"/>
              </a:lnSpc>
              <a:buNone/>
            </a:pPr>
            <a:r>
              <a:rPr lang="en-US" sz="3200" b="1" dirty="0">
                <a:latin typeface="Times New Roman" panose="02020603050405020304" pitchFamily="18" charset="0"/>
                <a:cs typeface="Times New Roman" panose="02020603050405020304" pitchFamily="18" charset="0"/>
              </a:rPr>
              <a:t> </a:t>
            </a: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Least Frequently Used (LFU): </a:t>
            </a:r>
            <a:r>
              <a:rPr lang="en-US" sz="2000" dirty="0">
                <a:latin typeface="Times New Roman" panose="02020603050405020304" pitchFamily="18" charset="0"/>
                <a:cs typeface="Times New Roman" panose="02020603050405020304" pitchFamily="18" charset="0"/>
              </a:rPr>
              <a:t>In LFU, we count how many times an item was accessed and evict the item that has least access count. I used a map and a minimum priority queue to implement it. Priority queue sorts the items in a binary tree based on their hit counts. Item at the root of the heap has the least hit count. Instead of removing the root, we update it’s values and reset hit count and Fix the tree. calling </a:t>
            </a:r>
            <a:r>
              <a:rPr lang="en-US" sz="2000" dirty="0" err="1">
                <a:latin typeface="Times New Roman" panose="02020603050405020304" pitchFamily="18" charset="0"/>
                <a:cs typeface="Times New Roman" panose="02020603050405020304" pitchFamily="18" charset="0"/>
              </a:rPr>
              <a:t>heap.Fix</a:t>
            </a:r>
            <a:r>
              <a:rPr lang="en-US" sz="2000" dirty="0">
                <a:latin typeface="Times New Roman" panose="02020603050405020304" pitchFamily="18" charset="0"/>
                <a:cs typeface="Times New Roman" panose="02020603050405020304" pitchFamily="18" charset="0"/>
              </a:rPr>
              <a:t>() is equivalent to, but less expensive than, calling </a:t>
            </a:r>
            <a:r>
              <a:rPr lang="en-US" sz="2000" dirty="0" err="1">
                <a:latin typeface="Times New Roman" panose="02020603050405020304" pitchFamily="18" charset="0"/>
                <a:cs typeface="Times New Roman" panose="02020603050405020304" pitchFamily="18" charset="0"/>
              </a:rPr>
              <a:t>heap.Remove</a:t>
            </a:r>
            <a:r>
              <a:rPr lang="en-US" sz="2000" dirty="0">
                <a:latin typeface="Times New Roman" panose="02020603050405020304" pitchFamily="18" charset="0"/>
                <a:cs typeface="Times New Roman" panose="02020603050405020304" pitchFamily="18" charset="0"/>
              </a:rPr>
              <a:t>() followed by a </a:t>
            </a:r>
            <a:r>
              <a:rPr lang="en-US" sz="2000" dirty="0" err="1">
                <a:latin typeface="Times New Roman" panose="02020603050405020304" pitchFamily="18" charset="0"/>
                <a:cs typeface="Times New Roman" panose="02020603050405020304" pitchFamily="18" charset="0"/>
              </a:rPr>
              <a:t>heap.Push</a:t>
            </a:r>
            <a:r>
              <a:rPr lang="en-US" sz="2000" dirty="0">
                <a:latin typeface="Times New Roman" panose="02020603050405020304" pitchFamily="18" charset="0"/>
                <a:cs typeface="Times New Roman" panose="02020603050405020304" pitchFamily="18" charset="0"/>
              </a:rPr>
              <a:t>()of the new value.</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LRU and LFU combined: </a:t>
            </a:r>
            <a:r>
              <a:rPr lang="en-US" sz="2000" dirty="0">
                <a:latin typeface="Times New Roman" panose="02020603050405020304" pitchFamily="18" charset="0"/>
                <a:cs typeface="Times New Roman" panose="02020603050405020304" pitchFamily="18" charset="0"/>
              </a:rPr>
              <a:t>Finally let’s combine LFU and LRU together so that when multiple items in the cache have the same hit counts, we’ll only evict the oldest one. We can modify the LFU implementation a bit and add a global sequential id to each item. When accessing/adding an item we increment the id and store it in the item. So the items that are recently accessed will have a higher sequential ids than the older ones.</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Cache Write Policy: </a:t>
            </a:r>
            <a:r>
              <a:rPr lang="en-US" sz="2000" dirty="0">
                <a:latin typeface="Times New Roman" panose="02020603050405020304" pitchFamily="18" charset="0"/>
                <a:cs typeface="Times New Roman" panose="02020603050405020304" pitchFamily="18" charset="0"/>
              </a:rPr>
              <a:t>A cache’s write policy is the behavior of a cache while performing a write operation. A cache’s write policy plays a central part in all the variety of different characteristics exposed by the cache. </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As shown in the above figure, the address from processor is divided into two field a tag and an index.</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5</a:t>
            </a:fld>
            <a:endParaRPr lang="en-US" dirty="0"/>
          </a:p>
        </p:txBody>
      </p:sp>
    </p:spTree>
    <p:extLst>
      <p:ext uri="{BB962C8B-B14F-4D97-AF65-F5344CB8AC3E}">
        <p14:creationId xmlns:p14="http://schemas.microsoft.com/office/powerpoint/2010/main" val="2103301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251012"/>
            <a:ext cx="11403107" cy="6194612"/>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Let’s now take a look at three policies:</a:t>
            </a:r>
          </a:p>
          <a:p>
            <a:pPr marL="268288" indent="0" algn="just">
              <a:lnSpc>
                <a:spcPct val="120000"/>
              </a:lnSpc>
              <a:buNone/>
            </a:pPr>
            <a:r>
              <a:rPr lang="en-US" sz="2000" dirty="0">
                <a:latin typeface="Times New Roman" panose="02020603050405020304" pitchFamily="18" charset="0"/>
                <a:cs typeface="Times New Roman" panose="02020603050405020304" pitchFamily="18" charset="0"/>
              </a:rPr>
              <a:t>• Write-through</a:t>
            </a:r>
          </a:p>
          <a:p>
            <a:pPr marL="268288" indent="0" algn="just">
              <a:lnSpc>
                <a:spcPct val="120000"/>
              </a:lnSpc>
              <a:buNone/>
            </a:pPr>
            <a:r>
              <a:rPr lang="en-US" sz="2000" dirty="0">
                <a:latin typeface="Times New Roman" panose="02020603050405020304" pitchFamily="18" charset="0"/>
                <a:cs typeface="Times New Roman" panose="02020603050405020304" pitchFamily="18" charset="0"/>
              </a:rPr>
              <a:t>• Write-around</a:t>
            </a:r>
          </a:p>
          <a:p>
            <a:pPr marL="268288" indent="0" algn="just">
              <a:lnSpc>
                <a:spcPct val="120000"/>
              </a:lnSpc>
              <a:buNone/>
            </a:pPr>
            <a:r>
              <a:rPr lang="en-US" sz="2000" dirty="0">
                <a:latin typeface="Times New Roman" panose="02020603050405020304" pitchFamily="18" charset="0"/>
                <a:cs typeface="Times New Roman" panose="02020603050405020304" pitchFamily="18" charset="0"/>
              </a:rPr>
              <a:t>• Write-back</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1. Write-through: </a:t>
            </a:r>
            <a:r>
              <a:rPr lang="en-US" sz="2000" dirty="0">
                <a:latin typeface="Times New Roman" panose="02020603050405020304" pitchFamily="18" charset="0"/>
                <a:cs typeface="Times New Roman" panose="02020603050405020304" pitchFamily="18" charset="0"/>
              </a:rPr>
              <a:t>Suppose we design our </a:t>
            </a:r>
          </a:p>
          <a:p>
            <a:pPr marL="268288" indent="0" algn="just">
              <a:lnSpc>
                <a:spcPct val="120000"/>
              </a:lnSpc>
              <a:buNone/>
            </a:pPr>
            <a:r>
              <a:rPr lang="en-US" sz="2000" dirty="0">
                <a:latin typeface="Times New Roman" panose="02020603050405020304" pitchFamily="18" charset="0"/>
                <a:cs typeface="Times New Roman" panose="02020603050405020304" pitchFamily="18" charset="0"/>
              </a:rPr>
              <a:t>cache to ensure consistency first. That is, </a:t>
            </a:r>
          </a:p>
          <a:p>
            <a:pPr marL="268288" indent="0" algn="just">
              <a:lnSpc>
                <a:spcPct val="120000"/>
              </a:lnSpc>
              <a:buNone/>
            </a:pPr>
            <a:r>
              <a:rPr lang="en-US" sz="2000" dirty="0">
                <a:latin typeface="Times New Roman" panose="02020603050405020304" pitchFamily="18" charset="0"/>
                <a:cs typeface="Times New Roman" panose="02020603050405020304" pitchFamily="18" charset="0"/>
              </a:rPr>
              <a:t>we’d want to update our backing store </a:t>
            </a:r>
          </a:p>
          <a:p>
            <a:pPr marL="268288" indent="0" algn="just">
              <a:lnSpc>
                <a:spcPct val="120000"/>
              </a:lnSpc>
              <a:buNone/>
            </a:pPr>
            <a:r>
              <a:rPr lang="en-US" sz="2000" dirty="0">
                <a:latin typeface="Times New Roman" panose="02020603050405020304" pitchFamily="18" charset="0"/>
                <a:cs typeface="Times New Roman" panose="02020603050405020304" pitchFamily="18" charset="0"/>
              </a:rPr>
              <a:t>synchronously before sending the response </a:t>
            </a:r>
          </a:p>
          <a:p>
            <a:pPr marL="268288" indent="0" algn="just">
              <a:lnSpc>
                <a:spcPct val="120000"/>
              </a:lnSpc>
              <a:buNone/>
            </a:pPr>
            <a:r>
              <a:rPr lang="en-US" sz="2000" dirty="0">
                <a:latin typeface="Times New Roman" panose="02020603050405020304" pitchFamily="18" charset="0"/>
                <a:cs typeface="Times New Roman" panose="02020603050405020304" pitchFamily="18" charset="0"/>
              </a:rPr>
              <a:t>back to the client. In case the requested </a:t>
            </a:r>
          </a:p>
          <a:p>
            <a:pPr marL="268288" indent="0" algn="just">
              <a:lnSpc>
                <a:spcPct val="120000"/>
              </a:lnSpc>
              <a:buNone/>
            </a:pPr>
            <a:r>
              <a:rPr lang="en-US" sz="2000" dirty="0">
                <a:latin typeface="Times New Roman" panose="02020603050405020304" pitchFamily="18" charset="0"/>
                <a:cs typeface="Times New Roman" panose="02020603050405020304" pitchFamily="18" charset="0"/>
              </a:rPr>
              <a:t>entry is not found in the cache, we create an </a:t>
            </a:r>
          </a:p>
          <a:p>
            <a:pPr marL="268288" indent="0" algn="just">
              <a:lnSpc>
                <a:spcPct val="120000"/>
              </a:lnSpc>
              <a:buNone/>
            </a:pPr>
            <a:r>
              <a:rPr lang="en-US" sz="2000" dirty="0">
                <a:latin typeface="Times New Roman" panose="02020603050405020304" pitchFamily="18" charset="0"/>
                <a:cs typeface="Times New Roman" panose="02020603050405020304" pitchFamily="18" charset="0"/>
              </a:rPr>
              <a:t>entry in cache storage first:</a:t>
            </a:r>
          </a:p>
          <a:p>
            <a:pPr marL="268288" indent="0" algn="just">
              <a:lnSpc>
                <a:spcPct val="120000"/>
              </a:lnSpc>
              <a:buNone/>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6</a:t>
            </a:fld>
            <a:endParaRPr lang="en-US" dirty="0"/>
          </a:p>
        </p:txBody>
      </p:sp>
      <p:pic>
        <p:nvPicPr>
          <p:cNvPr id="2" name="Picture 1">
            <a:extLst>
              <a:ext uri="{FF2B5EF4-FFF2-40B4-BE49-F238E27FC236}">
                <a16:creationId xmlns:a16="http://schemas.microsoft.com/office/drawing/2014/main" id="{0E2B9625-588B-71F5-87C6-CFBAA8B1054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97388" y="1340597"/>
            <a:ext cx="4069976" cy="5015753"/>
          </a:xfrm>
          <a:prstGeom prst="rect">
            <a:avLst/>
          </a:prstGeom>
          <a:noFill/>
          <a:ln>
            <a:noFill/>
          </a:ln>
        </p:spPr>
      </p:pic>
    </p:spTree>
    <p:extLst>
      <p:ext uri="{BB962C8B-B14F-4D97-AF65-F5344CB8AC3E}">
        <p14:creationId xmlns:p14="http://schemas.microsoft.com/office/powerpoint/2010/main" val="2450695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251012"/>
            <a:ext cx="7395883" cy="6194612"/>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2. Write-around: Now, write-through provides the best outcome in case we expect written data to be accessed soon. Depending on our cache usage pattern, this might be not true.</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we do not expect a read operation shortly after, the cache would become polluted with the entries we’re not using. To avoid cache pollution, we may bypass cache entry allocation in case of a cache miss:</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refer to this policy as “write-through with no-write allocation” or write-around.</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Yet another variation on write-through cache is write-invalidate policy. In this mode, along with the write operations going directly to the backing store, cache data entry undergoes invalidation in case of a cache hit.</a:t>
            </a:r>
          </a:p>
        </p:txBody>
      </p:sp>
      <p:sp>
        <p:nvSpPr>
          <p:cNvPr id="5" name="Slide Number Placeholder 4"/>
          <p:cNvSpPr>
            <a:spLocks noGrp="1"/>
          </p:cNvSpPr>
          <p:nvPr>
            <p:ph type="sldNum" sz="quarter" idx="12"/>
          </p:nvPr>
        </p:nvSpPr>
        <p:spPr/>
        <p:txBody>
          <a:bodyPr/>
          <a:lstStyle/>
          <a:p>
            <a:fld id="{BDCDBBEF-AA6C-4BA6-85B2-A17D7F280E38}" type="slidenum">
              <a:rPr lang="en-US" smtClean="0"/>
              <a:pPr/>
              <a:t>7</a:t>
            </a:fld>
            <a:endParaRPr lang="en-US" dirty="0"/>
          </a:p>
        </p:txBody>
      </p:sp>
      <p:pic>
        <p:nvPicPr>
          <p:cNvPr id="2" name="Picture 1">
            <a:extLst>
              <a:ext uri="{FF2B5EF4-FFF2-40B4-BE49-F238E27FC236}">
                <a16:creationId xmlns:a16="http://schemas.microsoft.com/office/drawing/2014/main" id="{1F643A4E-43BB-87D5-91EE-13A37DE69C5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1695" y="1250576"/>
            <a:ext cx="3402105" cy="5105774"/>
          </a:xfrm>
          <a:prstGeom prst="rect">
            <a:avLst/>
          </a:prstGeom>
          <a:noFill/>
          <a:ln>
            <a:noFill/>
          </a:ln>
        </p:spPr>
      </p:pic>
    </p:spTree>
    <p:extLst>
      <p:ext uri="{BB962C8B-B14F-4D97-AF65-F5344CB8AC3E}">
        <p14:creationId xmlns:p14="http://schemas.microsoft.com/office/powerpoint/2010/main" val="1437724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2" y="136525"/>
            <a:ext cx="7234518" cy="6309099"/>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3. Write-back: </a:t>
            </a:r>
            <a:r>
              <a:rPr lang="en-US" sz="2000" dirty="0">
                <a:latin typeface="Times New Roman" panose="02020603050405020304" pitchFamily="18" charset="0"/>
                <a:cs typeface="Times New Roman" panose="02020603050405020304" pitchFamily="18" charset="0"/>
              </a:rPr>
              <a:t>While write-through provides us the best consistency, it does not help us with write operation latency – the cache returns a response to the client only after the backing store is updated.</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may take advantage of our fast cache storage to streamline this as well. To do this, we would have to return the response before updating the backing store. In this case, the backing store update happens asynchronously in a separate sequence.</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can kick off such a sequence in several ways – right before the response return, periodically, or integrated into cache eviction based on cache entry dirty state. For CPU caches, we use a dirty bit as a state indicator. In software caches, asynchronous kick-off before response return is generally preferable.</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call this type of policy write-back or write-behind:</a:t>
            </a:r>
          </a:p>
        </p:txBody>
      </p:sp>
      <p:sp>
        <p:nvSpPr>
          <p:cNvPr id="5" name="Slide Number Placeholder 4"/>
          <p:cNvSpPr>
            <a:spLocks noGrp="1"/>
          </p:cNvSpPr>
          <p:nvPr>
            <p:ph type="sldNum" sz="quarter" idx="12"/>
          </p:nvPr>
        </p:nvSpPr>
        <p:spPr/>
        <p:txBody>
          <a:bodyPr/>
          <a:lstStyle/>
          <a:p>
            <a:fld id="{BDCDBBEF-AA6C-4BA6-85B2-A17D7F280E38}" type="slidenum">
              <a:rPr lang="en-US" smtClean="0"/>
              <a:pPr/>
              <a:t>8</a:t>
            </a:fld>
            <a:endParaRPr lang="en-US" dirty="0"/>
          </a:p>
        </p:txBody>
      </p:sp>
      <p:pic>
        <p:nvPicPr>
          <p:cNvPr id="2" name="Picture 1">
            <a:extLst>
              <a:ext uri="{FF2B5EF4-FFF2-40B4-BE49-F238E27FC236}">
                <a16:creationId xmlns:a16="http://schemas.microsoft.com/office/drawing/2014/main" id="{83676E8E-A19D-FA37-984E-DF77FF7C40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1461248"/>
            <a:ext cx="4016188" cy="4769224"/>
          </a:xfrm>
          <a:prstGeom prst="rect">
            <a:avLst/>
          </a:prstGeom>
          <a:noFill/>
          <a:ln>
            <a:noFill/>
          </a:ln>
        </p:spPr>
      </p:pic>
    </p:spTree>
    <p:extLst>
      <p:ext uri="{BB962C8B-B14F-4D97-AF65-F5344CB8AC3E}">
        <p14:creationId xmlns:p14="http://schemas.microsoft.com/office/powerpoint/2010/main" val="2772909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36525"/>
            <a:ext cx="11403107" cy="6309099"/>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asynchronous update brings us better responsiveness as well as the chance to improve throughput, for example, using source storage update batching.</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Besides write-back having more difficult implementation, it’s possible to encounter consistency issues. Having cache in volatile memory, power outage before write-back is complete would result in data loss.</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More subtle issues also emerge in write-back implementations. Consider when we access source storage not only via our cache instance but using some other means as well – either by another cache instance(s) or a direct write operation. The data which is not written to the backing store yet may reach the store only after the direct write operation is completed.</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ensure this does not happen, we must preserve operation order at some level. We call this technique transaction serialization.</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Considering both the set of techniques to address this kind of problem and the concept itself we use the term cache coherence</a:t>
            </a:r>
          </a:p>
        </p:txBody>
      </p:sp>
      <p:sp>
        <p:nvSpPr>
          <p:cNvPr id="5" name="Slide Number Placeholder 4"/>
          <p:cNvSpPr>
            <a:spLocks noGrp="1"/>
          </p:cNvSpPr>
          <p:nvPr>
            <p:ph type="sldNum" sz="quarter" idx="12"/>
          </p:nvPr>
        </p:nvSpPr>
        <p:spPr/>
        <p:txBody>
          <a:bodyPr/>
          <a:lstStyle/>
          <a:p>
            <a:fld id="{BDCDBBEF-AA6C-4BA6-85B2-A17D7F280E38}" type="slidenum">
              <a:rPr lang="en-US" smtClean="0"/>
              <a:pPr/>
              <a:t>9</a:t>
            </a:fld>
            <a:endParaRPr lang="en-US" dirty="0"/>
          </a:p>
        </p:txBody>
      </p:sp>
    </p:spTree>
    <p:extLst>
      <p:ext uri="{BB962C8B-B14F-4D97-AF65-F5344CB8AC3E}">
        <p14:creationId xmlns:p14="http://schemas.microsoft.com/office/powerpoint/2010/main" val="32792421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1807</TotalTime>
  <Words>1340</Words>
  <Application>Microsoft Office PowerPoint</Application>
  <PresentationFormat>Widescreen</PresentationFormat>
  <Paragraphs>101</Paragraphs>
  <Slides>11</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21" baseType="lpstr">
      <vt:lpstr>Arial</vt:lpstr>
      <vt:lpstr>Calibri</vt:lpstr>
      <vt:lpstr>Calibri Light</vt:lpstr>
      <vt:lpstr>Cambria</vt:lpstr>
      <vt:lpstr>Casper</vt:lpstr>
      <vt:lpstr>Times New Roman</vt:lpstr>
      <vt:lpstr>Wingdings</vt:lpstr>
      <vt:lpstr>1_Office Theme</vt:lpstr>
      <vt:lpstr>Contents Slide Master</vt:lpstr>
      <vt:lpstr>CorelDRAW</vt:lpstr>
      <vt:lpstr>PowerPoint Presentation</vt:lpstr>
      <vt:lpstr>Computer Organization &amp; Architecture: Course Objectives</vt:lpstr>
      <vt:lpstr>COURSE 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Siddharth Kumar</cp:lastModifiedBy>
  <cp:revision>284</cp:revision>
  <dcterms:created xsi:type="dcterms:W3CDTF">2019-01-09T10:33:58Z</dcterms:created>
  <dcterms:modified xsi:type="dcterms:W3CDTF">2023-01-24T08:57:32Z</dcterms:modified>
</cp:coreProperties>
</file>