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450" r:id="rId3"/>
    <p:sldId id="416" r:id="rId4"/>
    <p:sldId id="418" r:id="rId5"/>
    <p:sldId id="422" r:id="rId6"/>
    <p:sldId id="447" r:id="rId7"/>
    <p:sldId id="448" r:id="rId8"/>
    <p:sldId id="417" r:id="rId9"/>
    <p:sldId id="449" r:id="rId10"/>
    <p:sldId id="419" r:id="rId11"/>
    <p:sldId id="420" r:id="rId12"/>
    <p:sldId id="445" r:id="rId13"/>
    <p:sldId id="446" r:id="rId14"/>
    <p:sldId id="451" r:id="rId15"/>
    <p:sldId id="452" r:id="rId16"/>
    <p:sldId id="375" r:id="rId17"/>
    <p:sldId id="3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2F3FB-F1FE-405D-9247-6FDBED854CC0}" v="5" dt="2023-01-19T06:10:43.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5852F3FB-F1FE-405D-9247-6FDBED854CC0}"/>
    <pc:docChg chg="undo redo custSel addSld delSld modSld">
      <pc:chgData name="vikas kumar sangwan" userId="a3467a985051c07d" providerId="LiveId" clId="{5852F3FB-F1FE-405D-9247-6FDBED854CC0}" dt="2023-01-19T06:10:43.486" v="116"/>
      <pc:docMkLst>
        <pc:docMk/>
      </pc:docMkLst>
      <pc:sldChg chg="add">
        <pc:chgData name="vikas kumar sangwan" userId="a3467a985051c07d" providerId="LiveId" clId="{5852F3FB-F1FE-405D-9247-6FDBED854CC0}" dt="2023-01-19T06:10:43.486" v="116"/>
        <pc:sldMkLst>
          <pc:docMk/>
          <pc:sldMk cId="456502190" sldId="277"/>
        </pc:sldMkLst>
      </pc:sldChg>
      <pc:sldChg chg="add">
        <pc:chgData name="vikas kumar sangwan" userId="a3467a985051c07d" providerId="LiveId" clId="{5852F3FB-F1FE-405D-9247-6FDBED854CC0}" dt="2023-01-18T17:36:24.807" v="89"/>
        <pc:sldMkLst>
          <pc:docMk/>
          <pc:sldMk cId="0" sldId="364"/>
        </pc:sldMkLst>
      </pc:sldChg>
      <pc:sldChg chg="add">
        <pc:chgData name="vikas kumar sangwan" userId="a3467a985051c07d" providerId="LiveId" clId="{5852F3FB-F1FE-405D-9247-6FDBED854CC0}" dt="2023-01-18T17:36:24.807" v="89"/>
        <pc:sldMkLst>
          <pc:docMk/>
          <pc:sldMk cId="0" sldId="375"/>
        </pc:sldMkLst>
      </pc:sldChg>
      <pc:sldChg chg="addSp delSp modSp mod">
        <pc:chgData name="vikas kumar sangwan" userId="a3467a985051c07d" providerId="LiveId" clId="{5852F3FB-F1FE-405D-9247-6FDBED854CC0}" dt="2023-01-18T17:37:58.184" v="115" actId="5793"/>
        <pc:sldMkLst>
          <pc:docMk/>
          <pc:sldMk cId="2812095505" sldId="450"/>
        </pc:sldMkLst>
        <pc:spChg chg="add del mod">
          <ac:chgData name="vikas kumar sangwan" userId="a3467a985051c07d" providerId="LiveId" clId="{5852F3FB-F1FE-405D-9247-6FDBED854CC0}" dt="2023-01-18T17:37:58.184" v="115" actId="5793"/>
          <ac:spMkLst>
            <pc:docMk/>
            <pc:sldMk cId="2812095505" sldId="450"/>
            <ac:spMk id="5" creationId="{C8CF781F-933B-8F8A-C984-ACFE5161297B}"/>
          </ac:spMkLst>
        </pc:spChg>
      </pc:sldChg>
      <pc:sldChg chg="addSp modSp add mod">
        <pc:chgData name="vikas kumar sangwan" userId="a3467a985051c07d" providerId="LiveId" clId="{5852F3FB-F1FE-405D-9247-6FDBED854CC0}" dt="2023-01-18T17:30:00.216" v="43"/>
        <pc:sldMkLst>
          <pc:docMk/>
          <pc:sldMk cId="1430287150" sldId="451"/>
        </pc:sldMkLst>
        <pc:spChg chg="mod">
          <ac:chgData name="vikas kumar sangwan" userId="a3467a985051c07d" providerId="LiveId" clId="{5852F3FB-F1FE-405D-9247-6FDBED854CC0}" dt="2023-01-18T17:30:00.216" v="43"/>
          <ac:spMkLst>
            <pc:docMk/>
            <pc:sldMk cId="1430287150" sldId="451"/>
            <ac:spMk id="2" creationId="{00000000-0000-0000-0000-000000000000}"/>
          </ac:spMkLst>
        </pc:spChg>
        <pc:spChg chg="add mod">
          <ac:chgData name="vikas kumar sangwan" userId="a3467a985051c07d" providerId="LiveId" clId="{5852F3FB-F1FE-405D-9247-6FDBED854CC0}" dt="2023-01-18T17:29:29.108" v="42" actId="123"/>
          <ac:spMkLst>
            <pc:docMk/>
            <pc:sldMk cId="1430287150" sldId="451"/>
            <ac:spMk id="5" creationId="{27692C35-8416-7871-CE7D-C5C11CC9FACB}"/>
          </ac:spMkLst>
        </pc:spChg>
      </pc:sldChg>
      <pc:sldChg chg="addSp delSp modSp add mod">
        <pc:chgData name="vikas kumar sangwan" userId="a3467a985051c07d" providerId="LiveId" clId="{5852F3FB-F1FE-405D-9247-6FDBED854CC0}" dt="2023-01-18T17:36:06.435" v="87" actId="20577"/>
        <pc:sldMkLst>
          <pc:docMk/>
          <pc:sldMk cId="3137633760" sldId="452"/>
        </pc:sldMkLst>
        <pc:spChg chg="mod">
          <ac:chgData name="vikas kumar sangwan" userId="a3467a985051c07d" providerId="LiveId" clId="{5852F3FB-F1FE-405D-9247-6FDBED854CC0}" dt="2023-01-18T17:30:06.779" v="44"/>
          <ac:spMkLst>
            <pc:docMk/>
            <pc:sldMk cId="3137633760" sldId="452"/>
            <ac:spMk id="2" creationId="{00000000-0000-0000-0000-000000000000}"/>
          </ac:spMkLst>
        </pc:spChg>
        <pc:spChg chg="add del">
          <ac:chgData name="vikas kumar sangwan" userId="a3467a985051c07d" providerId="LiveId" clId="{5852F3FB-F1FE-405D-9247-6FDBED854CC0}" dt="2023-01-18T17:32:35.559" v="49" actId="22"/>
          <ac:spMkLst>
            <pc:docMk/>
            <pc:sldMk cId="3137633760" sldId="452"/>
            <ac:spMk id="5" creationId="{0089ADD7-7815-7B33-2162-6FA3D723BED3}"/>
          </ac:spMkLst>
        </pc:spChg>
        <pc:spChg chg="add mod">
          <ac:chgData name="vikas kumar sangwan" userId="a3467a985051c07d" providerId="LiveId" clId="{5852F3FB-F1FE-405D-9247-6FDBED854CC0}" dt="2023-01-18T17:36:06.435" v="87" actId="20577"/>
          <ac:spMkLst>
            <pc:docMk/>
            <pc:sldMk cId="3137633760" sldId="452"/>
            <ac:spMk id="7" creationId="{4EC7CDAA-8512-9077-6409-CE29A8F08E81}"/>
          </ac:spMkLst>
        </pc:spChg>
      </pc:sldChg>
      <pc:sldChg chg="modSp add del mod">
        <pc:chgData name="vikas kumar sangwan" userId="a3467a985051c07d" providerId="LiveId" clId="{5852F3FB-F1FE-405D-9247-6FDBED854CC0}" dt="2023-01-18T17:36:09.963" v="88" actId="47"/>
        <pc:sldMkLst>
          <pc:docMk/>
          <pc:sldMk cId="3280805255" sldId="453"/>
        </pc:sldMkLst>
        <pc:spChg chg="mod">
          <ac:chgData name="vikas kumar sangwan" userId="a3467a985051c07d" providerId="LiveId" clId="{5852F3FB-F1FE-405D-9247-6FDBED854CC0}" dt="2023-01-18T17:30:11.717" v="45"/>
          <ac:spMkLst>
            <pc:docMk/>
            <pc:sldMk cId="3280805255" sldId="453"/>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CD40C-A99B-4D80-837F-19A1FD4F4812}" type="datetimeFigureOut">
              <a:rPr lang="en-IN" smtClean="0"/>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25BF8-D56F-4763-89AC-B3D2459598E4}" type="slidenum">
              <a:rPr lang="en-IN" smtClean="0"/>
              <a:t>‹#›</a:t>
            </a:fld>
            <a:endParaRPr lang="en-IN"/>
          </a:p>
        </p:txBody>
      </p:sp>
    </p:spTree>
    <p:extLst>
      <p:ext uri="{BB962C8B-B14F-4D97-AF65-F5344CB8AC3E}">
        <p14:creationId xmlns:p14="http://schemas.microsoft.com/office/powerpoint/2010/main" val="41818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330741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extLst>
      <p:ext uri="{BB962C8B-B14F-4D97-AF65-F5344CB8AC3E}">
        <p14:creationId xmlns:p14="http://schemas.microsoft.com/office/powerpoint/2010/main" val="327235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13</a:t>
            </a:fld>
            <a:endParaRPr lang="en-US"/>
          </a:p>
        </p:txBody>
      </p:sp>
    </p:spTree>
    <p:extLst>
      <p:ext uri="{BB962C8B-B14F-4D97-AF65-F5344CB8AC3E}">
        <p14:creationId xmlns:p14="http://schemas.microsoft.com/office/powerpoint/2010/main" val="1961934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extLst>
      <p:ext uri="{BB962C8B-B14F-4D97-AF65-F5344CB8AC3E}">
        <p14:creationId xmlns:p14="http://schemas.microsoft.com/office/powerpoint/2010/main" val="102996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15</a:t>
            </a:fld>
            <a:endParaRPr lang="en-US"/>
          </a:p>
        </p:txBody>
      </p:sp>
    </p:spTree>
    <p:extLst>
      <p:ext uri="{BB962C8B-B14F-4D97-AF65-F5344CB8AC3E}">
        <p14:creationId xmlns:p14="http://schemas.microsoft.com/office/powerpoint/2010/main" val="3983838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250980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2812042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7946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extLst>
      <p:ext uri="{BB962C8B-B14F-4D97-AF65-F5344CB8AC3E}">
        <p14:creationId xmlns:p14="http://schemas.microsoft.com/office/powerpoint/2010/main" val="120267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7BF4-E362-DE75-EC91-EEC8B0762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2468D9-0907-CEA4-1322-709168A45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CA5DE-9E3D-3546-9F83-E5E474DA6C6A}"/>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5" name="Footer Placeholder 4">
            <a:extLst>
              <a:ext uri="{FF2B5EF4-FFF2-40B4-BE49-F238E27FC236}">
                <a16:creationId xmlns:a16="http://schemas.microsoft.com/office/drawing/2014/main" id="{934C6F48-D97F-29DA-2F7D-5C6F8ED15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88A28-F8FC-0CE0-AAF1-148688DF0738}"/>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415432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2FF3-C12A-F7C7-A331-98420AA1BC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275442-2C36-82B7-48C2-6114C3FE2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AFF0CA-FE2A-46EF-8A6E-176110ADCAC7}"/>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5" name="Footer Placeholder 4">
            <a:extLst>
              <a:ext uri="{FF2B5EF4-FFF2-40B4-BE49-F238E27FC236}">
                <a16:creationId xmlns:a16="http://schemas.microsoft.com/office/drawing/2014/main" id="{2753A667-E433-4E37-C682-88E23F175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7DCC2-47C5-008A-CEB6-FCE324E90178}"/>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87671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52739-BC6D-0944-04CD-956B9DE69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419241-B557-1DE7-A475-DC0C65D64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E6858-DB74-3501-169F-916E3E4090BB}"/>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5" name="Footer Placeholder 4">
            <a:extLst>
              <a:ext uri="{FF2B5EF4-FFF2-40B4-BE49-F238E27FC236}">
                <a16:creationId xmlns:a16="http://schemas.microsoft.com/office/drawing/2014/main" id="{36B86858-91F9-4BE4-B95E-05F8BBA84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A1012-BA06-A59A-973F-9330F749A939}"/>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74378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1/19/2023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251621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1/19/2023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303334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C180-9E35-C917-44E8-A24596954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879E-0E8C-E973-1357-E2EAEA2EF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790E1-DFFF-3F1C-3437-EFFEEDF87B4E}"/>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5" name="Footer Placeholder 4">
            <a:extLst>
              <a:ext uri="{FF2B5EF4-FFF2-40B4-BE49-F238E27FC236}">
                <a16:creationId xmlns:a16="http://schemas.microsoft.com/office/drawing/2014/main" id="{BB57B402-702A-C894-5C15-057C49D33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41C92-B433-78AC-7361-950366A72E19}"/>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574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E3CC-EA96-3F83-E44B-93ED06272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212FAC-C96A-19FD-BE94-83104B1D9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9B1A7-86DF-EF8D-5D9E-4E77866DBC9F}"/>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5" name="Footer Placeholder 4">
            <a:extLst>
              <a:ext uri="{FF2B5EF4-FFF2-40B4-BE49-F238E27FC236}">
                <a16:creationId xmlns:a16="http://schemas.microsoft.com/office/drawing/2014/main" id="{6EC94789-896F-0B48-F256-A3F98D05B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18554-DAE8-2692-8DCF-AE775AFCF51E}"/>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423211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4F86-947C-B313-7961-D6185B2A8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D4307-D08A-57C1-D363-8D7FA4101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CE8CC-F6E3-F1F3-4FCC-82AFED4B4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500DE-B796-231C-646B-B8EF47CA2CCA}"/>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6" name="Footer Placeholder 5">
            <a:extLst>
              <a:ext uri="{FF2B5EF4-FFF2-40B4-BE49-F238E27FC236}">
                <a16:creationId xmlns:a16="http://schemas.microsoft.com/office/drawing/2014/main" id="{87CD3C89-A761-56BD-53F6-B1F534AC97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F7925-5879-0ED4-93C9-B7FB08DECC63}"/>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4967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639-1FE1-2DEE-ABD6-E43EE2785A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1B2C1-4A53-8916-25CB-EB195436D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58C4F-F2D4-16C9-D832-42DE04402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B0D1D5-C1AC-4707-E677-BB16BA184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C6A2C-2EF6-09C7-D556-72B84F15F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2FC3CE-8D8D-56C9-366D-E84D6FBE10EC}"/>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8" name="Footer Placeholder 7">
            <a:extLst>
              <a:ext uri="{FF2B5EF4-FFF2-40B4-BE49-F238E27FC236}">
                <a16:creationId xmlns:a16="http://schemas.microsoft.com/office/drawing/2014/main" id="{4DB4EC76-AD0C-4276-E064-6151C1E0EE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E995F4-9192-6BE3-6DD4-C4702D1D584E}"/>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4994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C8B3-D0EF-DA36-D2C5-69C6D4E7B5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B7657F-6DE8-574F-6DF7-642775DC02EF}"/>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4" name="Footer Placeholder 3">
            <a:extLst>
              <a:ext uri="{FF2B5EF4-FFF2-40B4-BE49-F238E27FC236}">
                <a16:creationId xmlns:a16="http://schemas.microsoft.com/office/drawing/2014/main" id="{504341BD-FEB3-C422-6AB7-CACB5254DC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AE6A27-60E1-5778-872E-16A8E5A825C2}"/>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4184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D9B48-2CC4-1427-3C2A-6EC90D189AEE}"/>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3" name="Footer Placeholder 2">
            <a:extLst>
              <a:ext uri="{FF2B5EF4-FFF2-40B4-BE49-F238E27FC236}">
                <a16:creationId xmlns:a16="http://schemas.microsoft.com/office/drawing/2014/main" id="{3AABD096-4035-CA98-B633-03198863D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259408-C6A8-26AE-D5C4-D7C65B149092}"/>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208936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61EC-E5FC-5D4B-0D94-27B2ADA55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B88C15-3E21-C3FA-E465-18A596357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35B970-AD80-91EF-3664-B176EEC12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6295F-A39E-9BCD-FDCA-12BB25BFEEDE}"/>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6" name="Footer Placeholder 5">
            <a:extLst>
              <a:ext uri="{FF2B5EF4-FFF2-40B4-BE49-F238E27FC236}">
                <a16:creationId xmlns:a16="http://schemas.microsoft.com/office/drawing/2014/main" id="{A5ED3285-5256-83C9-A8B2-27F3CE27F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F2760-FAB6-DE28-A51F-FF1EB5B55682}"/>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84432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456D-CD57-3D79-9A1A-D5BA78187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FBCE4-DFE5-C141-9EE1-C114C2844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1ED689-C48D-19E0-483E-F1E9D09BA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0162C-BFCA-A184-CA94-E2E3300E7597}"/>
              </a:ext>
            </a:extLst>
          </p:cNvPr>
          <p:cNvSpPr>
            <a:spLocks noGrp="1"/>
          </p:cNvSpPr>
          <p:nvPr>
            <p:ph type="dt" sz="half" idx="10"/>
          </p:nvPr>
        </p:nvSpPr>
        <p:spPr/>
        <p:txBody>
          <a:bodyPr/>
          <a:lstStyle/>
          <a:p>
            <a:fld id="{17534D36-BF30-48AC-B382-5FF6620F88E0}" type="datetimeFigureOut">
              <a:rPr lang="en-IN" smtClean="0"/>
              <a:t>19-01-2023</a:t>
            </a:fld>
            <a:endParaRPr lang="en-IN"/>
          </a:p>
        </p:txBody>
      </p:sp>
      <p:sp>
        <p:nvSpPr>
          <p:cNvPr id="6" name="Footer Placeholder 5">
            <a:extLst>
              <a:ext uri="{FF2B5EF4-FFF2-40B4-BE49-F238E27FC236}">
                <a16:creationId xmlns:a16="http://schemas.microsoft.com/office/drawing/2014/main" id="{B38B3755-BA9A-3334-2C82-10C64CEC0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0CB08-7969-D4DF-9ABB-B9EA53876AFA}"/>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23869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127DC-94C8-0068-1B2D-0F7C13E54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F899C-D116-2BA6-B29C-0DCFADE9E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C49CB-0C27-8BFA-1C1E-F9EF582B9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34D36-BF30-48AC-B382-5FF6620F88E0}" type="datetimeFigureOut">
              <a:rPr lang="en-IN" smtClean="0"/>
              <a:t>19-01-2023</a:t>
            </a:fld>
            <a:endParaRPr lang="en-IN"/>
          </a:p>
        </p:txBody>
      </p:sp>
      <p:sp>
        <p:nvSpPr>
          <p:cNvPr id="5" name="Footer Placeholder 4">
            <a:extLst>
              <a:ext uri="{FF2B5EF4-FFF2-40B4-BE49-F238E27FC236}">
                <a16:creationId xmlns:a16="http://schemas.microsoft.com/office/drawing/2014/main" id="{ABF77D41-420B-0EA1-CF84-77EE2194F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885D6-11B8-0DB4-6ECF-E6E3112D6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2CBB9-7E3C-4950-8C50-BDE9AD252636}" type="slidenum">
              <a:rPr lang="en-IN" smtClean="0"/>
              <a:t>‹#›</a:t>
            </a:fld>
            <a:endParaRPr lang="en-IN"/>
          </a:p>
        </p:txBody>
      </p:sp>
    </p:spTree>
    <p:extLst>
      <p:ext uri="{BB962C8B-B14F-4D97-AF65-F5344CB8AC3E}">
        <p14:creationId xmlns:p14="http://schemas.microsoft.com/office/powerpoint/2010/main" val="995146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(20CSH-282)</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1/19/2023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3600" b="1" spc="-20" dirty="0">
                <a:latin typeface="Times New Roman" panose="02020603050405020304" pitchFamily="18" charset="0"/>
                <a:cs typeface="Times New Roman" panose="02020603050405020304" pitchFamily="18" charset="0"/>
              </a:rPr>
              <a:t>Merge-Sort</a:t>
            </a:r>
            <a:r>
              <a:rPr lang="en-IN" sz="3600" b="1" spc="75"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(A,	p,</a:t>
            </a:r>
            <a:r>
              <a:rPr lang="en-IN" sz="3600" b="1" spc="-16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sp>
        <p:nvSpPr>
          <p:cNvPr id="7" name="TextBox 6">
            <a:extLst>
              <a:ext uri="{FF2B5EF4-FFF2-40B4-BE49-F238E27FC236}">
                <a16:creationId xmlns:a16="http://schemas.microsoft.com/office/drawing/2014/main" id="{37A48A71-C7B4-1433-F779-671F4E13C6E6}"/>
              </a:ext>
            </a:extLst>
          </p:cNvPr>
          <p:cNvSpPr txBox="1"/>
          <p:nvPr/>
        </p:nvSpPr>
        <p:spPr>
          <a:xfrm>
            <a:off x="1016000" y="1271790"/>
            <a:ext cx="6096000" cy="733021"/>
          </a:xfrm>
          <a:prstGeom prst="rect">
            <a:avLst/>
          </a:prstGeom>
          <a:noFill/>
        </p:spPr>
        <p:txBody>
          <a:bodyPr wrap="square">
            <a:spAutoFit/>
          </a:bodyPr>
          <a:lstStyle/>
          <a:p>
            <a:pPr marL="12700" marR="5080">
              <a:lnSpc>
                <a:spcPct val="120800"/>
              </a:lnSpc>
              <a:spcBef>
                <a:spcPts val="95"/>
              </a:spcBef>
            </a:pPr>
            <a:r>
              <a:rPr lang="en-US" sz="1800" b="1" spc="5" dirty="0">
                <a:solidFill>
                  <a:srgbClr val="CC3300"/>
                </a:solidFill>
                <a:latin typeface="Times New Roman"/>
                <a:cs typeface="Times New Roman"/>
              </a:rPr>
              <a:t>I</a:t>
            </a:r>
            <a:r>
              <a:rPr lang="en-US" sz="1800" b="1" spc="-10" dirty="0">
                <a:solidFill>
                  <a:srgbClr val="CC3300"/>
                </a:solidFill>
                <a:latin typeface="Times New Roman"/>
                <a:cs typeface="Times New Roman"/>
              </a:rPr>
              <a:t>N</a:t>
            </a:r>
            <a:r>
              <a:rPr lang="en-US" sz="1800" b="1" spc="-15" dirty="0">
                <a:solidFill>
                  <a:srgbClr val="CC3300"/>
                </a:solidFill>
                <a:latin typeface="Times New Roman"/>
                <a:cs typeface="Times New Roman"/>
              </a:rPr>
              <a:t>P</a:t>
            </a:r>
            <a:r>
              <a:rPr lang="en-US" sz="1800" b="1" spc="-10" dirty="0">
                <a:solidFill>
                  <a:srgbClr val="CC3300"/>
                </a:solidFill>
                <a:latin typeface="Times New Roman"/>
                <a:cs typeface="Times New Roman"/>
              </a:rPr>
              <a:t>U</a:t>
            </a:r>
            <a:r>
              <a:rPr lang="en-US" sz="1800" b="1" spc="-215" dirty="0">
                <a:solidFill>
                  <a:srgbClr val="CC3300"/>
                </a:solidFill>
                <a:latin typeface="Times New Roman"/>
                <a:cs typeface="Times New Roman"/>
              </a:rPr>
              <a:t>T</a:t>
            </a:r>
            <a:r>
              <a:rPr lang="en-US" sz="1800" b="1" dirty="0">
                <a:solidFill>
                  <a:srgbClr val="CC3300"/>
                </a:solidFill>
                <a:latin typeface="Times New Roman"/>
                <a:cs typeface="Times New Roman"/>
              </a:rPr>
              <a:t>:</a:t>
            </a:r>
            <a:r>
              <a:rPr lang="en-US" sz="1800" b="1" spc="25" dirty="0">
                <a:solidFill>
                  <a:srgbClr val="CC3300"/>
                </a:solidFill>
                <a:latin typeface="Times New Roman"/>
                <a:cs typeface="Times New Roman"/>
              </a:rPr>
              <a:t> </a:t>
            </a:r>
            <a:r>
              <a:rPr lang="en-US" sz="1800" b="1" dirty="0">
                <a:solidFill>
                  <a:srgbClr val="0033CC"/>
                </a:solidFill>
                <a:latin typeface="Times New Roman"/>
                <a:cs typeface="Times New Roman"/>
              </a:rPr>
              <a:t>a</a:t>
            </a:r>
            <a:r>
              <a:rPr lang="en-US" sz="1800" b="1" spc="-25" dirty="0">
                <a:solidFill>
                  <a:srgbClr val="0033CC"/>
                </a:solidFill>
                <a:latin typeface="Times New Roman"/>
                <a:cs typeface="Times New Roman"/>
              </a:rPr>
              <a:t> </a:t>
            </a:r>
            <a:r>
              <a:rPr lang="en-US" sz="1800" b="1" spc="5" dirty="0">
                <a:solidFill>
                  <a:srgbClr val="0033CC"/>
                </a:solidFill>
                <a:latin typeface="Times New Roman"/>
                <a:cs typeface="Times New Roman"/>
              </a:rPr>
              <a:t>s</a:t>
            </a:r>
            <a:r>
              <a:rPr lang="en-US" sz="1800" b="1" dirty="0">
                <a:solidFill>
                  <a:srgbClr val="0033CC"/>
                </a:solidFill>
                <a:latin typeface="Times New Roman"/>
                <a:cs typeface="Times New Roman"/>
              </a:rPr>
              <a:t>equence</a:t>
            </a:r>
            <a:r>
              <a:rPr lang="en-US" sz="1800" b="1" spc="-55" dirty="0">
                <a:solidFill>
                  <a:srgbClr val="0033CC"/>
                </a:solidFill>
                <a:latin typeface="Times New Roman"/>
                <a:cs typeface="Times New Roman"/>
              </a:rPr>
              <a:t> </a:t>
            </a:r>
            <a:r>
              <a:rPr lang="en-US" sz="1800" b="1" spc="5" dirty="0">
                <a:solidFill>
                  <a:srgbClr val="0033CC"/>
                </a:solidFill>
                <a:latin typeface="Times New Roman"/>
                <a:cs typeface="Times New Roman"/>
              </a:rPr>
              <a:t>o</a:t>
            </a:r>
            <a:r>
              <a:rPr lang="en-US" sz="1800" b="1" dirty="0">
                <a:solidFill>
                  <a:srgbClr val="0033CC"/>
                </a:solidFill>
                <a:latin typeface="Times New Roman"/>
                <a:cs typeface="Times New Roman"/>
              </a:rPr>
              <a:t>f</a:t>
            </a:r>
            <a:r>
              <a:rPr lang="en-US" sz="1800" b="1" spc="10" dirty="0">
                <a:solidFill>
                  <a:srgbClr val="0033CC"/>
                </a:solidFill>
                <a:latin typeface="Times New Roman"/>
                <a:cs typeface="Times New Roman"/>
              </a:rPr>
              <a:t> </a:t>
            </a:r>
            <a:r>
              <a:rPr lang="en-US" sz="1800" i="1" dirty="0">
                <a:solidFill>
                  <a:srgbClr val="0033CC"/>
                </a:solidFill>
                <a:latin typeface="Times New Roman"/>
                <a:cs typeface="Times New Roman"/>
              </a:rPr>
              <a:t>n</a:t>
            </a:r>
            <a:r>
              <a:rPr lang="en-US" sz="1800" i="1" spc="-20" dirty="0">
                <a:solidFill>
                  <a:srgbClr val="0033CC"/>
                </a:solidFill>
                <a:latin typeface="Times New Roman"/>
                <a:cs typeface="Times New Roman"/>
              </a:rPr>
              <a:t> </a:t>
            </a:r>
            <a:r>
              <a:rPr lang="en-US" sz="1800" b="1" dirty="0">
                <a:solidFill>
                  <a:srgbClr val="0033CC"/>
                </a:solidFill>
                <a:latin typeface="Times New Roman"/>
                <a:cs typeface="Times New Roman"/>
              </a:rPr>
              <a:t>nu</a:t>
            </a:r>
            <a:r>
              <a:rPr lang="en-US" sz="1800" b="1" spc="-35" dirty="0">
                <a:solidFill>
                  <a:srgbClr val="0033CC"/>
                </a:solidFill>
                <a:latin typeface="Times New Roman"/>
                <a:cs typeface="Times New Roman"/>
              </a:rPr>
              <a:t>m</a:t>
            </a:r>
            <a:r>
              <a:rPr lang="en-US" sz="1800" b="1" dirty="0">
                <a:solidFill>
                  <a:srgbClr val="0033CC"/>
                </a:solidFill>
                <a:latin typeface="Times New Roman"/>
                <a:cs typeface="Times New Roman"/>
              </a:rPr>
              <a:t>bers</a:t>
            </a:r>
            <a:r>
              <a:rPr lang="en-US" sz="1800" b="1" spc="25" dirty="0">
                <a:solidFill>
                  <a:srgbClr val="0033CC"/>
                </a:solidFill>
                <a:latin typeface="Times New Roman"/>
                <a:cs typeface="Times New Roman"/>
              </a:rPr>
              <a:t> </a:t>
            </a:r>
            <a:r>
              <a:rPr lang="en-US" sz="1800" b="1" spc="5" dirty="0">
                <a:solidFill>
                  <a:srgbClr val="0033CC"/>
                </a:solidFill>
                <a:latin typeface="Times New Roman"/>
                <a:cs typeface="Times New Roman"/>
              </a:rPr>
              <a:t>s</a:t>
            </a:r>
            <a:r>
              <a:rPr lang="en-US" sz="1800" b="1" dirty="0">
                <a:solidFill>
                  <a:srgbClr val="0033CC"/>
                </a:solidFill>
                <a:latin typeface="Times New Roman"/>
                <a:cs typeface="Times New Roman"/>
              </a:rPr>
              <a:t>t</a:t>
            </a:r>
            <a:r>
              <a:rPr lang="en-US" sz="1800" b="1" spc="10" dirty="0">
                <a:solidFill>
                  <a:srgbClr val="0033CC"/>
                </a:solidFill>
                <a:latin typeface="Times New Roman"/>
                <a:cs typeface="Times New Roman"/>
              </a:rPr>
              <a:t>o</a:t>
            </a:r>
            <a:r>
              <a:rPr lang="en-US" sz="1800" b="1" spc="-50" dirty="0">
                <a:solidFill>
                  <a:srgbClr val="0033CC"/>
                </a:solidFill>
                <a:latin typeface="Times New Roman"/>
                <a:cs typeface="Times New Roman"/>
              </a:rPr>
              <a:t>r</a:t>
            </a:r>
            <a:r>
              <a:rPr lang="en-US" sz="1800" b="1" dirty="0">
                <a:solidFill>
                  <a:srgbClr val="0033CC"/>
                </a:solidFill>
                <a:latin typeface="Times New Roman"/>
                <a:cs typeface="Times New Roman"/>
              </a:rPr>
              <a:t>ed</a:t>
            </a:r>
            <a:r>
              <a:rPr lang="en-US" sz="1800" b="1" spc="-55" dirty="0">
                <a:solidFill>
                  <a:srgbClr val="0033CC"/>
                </a:solidFill>
                <a:latin typeface="Times New Roman"/>
                <a:cs typeface="Times New Roman"/>
              </a:rPr>
              <a:t> </a:t>
            </a:r>
            <a:r>
              <a:rPr lang="en-US" sz="1800" b="1" spc="5" dirty="0">
                <a:solidFill>
                  <a:srgbClr val="0033CC"/>
                </a:solidFill>
                <a:latin typeface="Times New Roman"/>
                <a:cs typeface="Times New Roman"/>
              </a:rPr>
              <a:t>i</a:t>
            </a:r>
            <a:r>
              <a:rPr lang="en-US" sz="1800" b="1" dirty="0">
                <a:solidFill>
                  <a:srgbClr val="0033CC"/>
                </a:solidFill>
                <a:latin typeface="Times New Roman"/>
                <a:cs typeface="Times New Roman"/>
              </a:rPr>
              <a:t>n</a:t>
            </a:r>
            <a:r>
              <a:rPr lang="en-US" sz="1800" b="1" spc="-30" dirty="0">
                <a:solidFill>
                  <a:srgbClr val="0033CC"/>
                </a:solidFill>
                <a:latin typeface="Times New Roman"/>
                <a:cs typeface="Times New Roman"/>
              </a:rPr>
              <a:t> </a:t>
            </a:r>
            <a:r>
              <a:rPr lang="en-US" sz="1800" b="1" spc="5" dirty="0">
                <a:solidFill>
                  <a:srgbClr val="0033CC"/>
                </a:solidFill>
                <a:latin typeface="Times New Roman"/>
                <a:cs typeface="Times New Roman"/>
              </a:rPr>
              <a:t>a</a:t>
            </a:r>
            <a:r>
              <a:rPr lang="en-US" sz="1800" b="1" dirty="0">
                <a:solidFill>
                  <a:srgbClr val="0033CC"/>
                </a:solidFill>
                <a:latin typeface="Times New Roman"/>
                <a:cs typeface="Times New Roman"/>
              </a:rPr>
              <a:t>rr</a:t>
            </a:r>
            <a:r>
              <a:rPr lang="en-US" sz="1800" b="1" spc="10" dirty="0">
                <a:solidFill>
                  <a:srgbClr val="0033CC"/>
                </a:solidFill>
                <a:latin typeface="Times New Roman"/>
                <a:cs typeface="Times New Roman"/>
              </a:rPr>
              <a:t>a</a:t>
            </a:r>
            <a:r>
              <a:rPr lang="en-US" sz="1800" b="1" dirty="0">
                <a:solidFill>
                  <a:srgbClr val="0033CC"/>
                </a:solidFill>
                <a:latin typeface="Times New Roman"/>
                <a:cs typeface="Times New Roman"/>
              </a:rPr>
              <a:t>y</a:t>
            </a:r>
            <a:r>
              <a:rPr lang="en-US" sz="1800" b="1" spc="-215" dirty="0">
                <a:solidFill>
                  <a:srgbClr val="0033CC"/>
                </a:solidFill>
                <a:latin typeface="Times New Roman"/>
                <a:cs typeface="Times New Roman"/>
              </a:rPr>
              <a:t> </a:t>
            </a:r>
            <a:r>
              <a:rPr lang="en-US" sz="1800" b="1" dirty="0">
                <a:solidFill>
                  <a:srgbClr val="0033CC"/>
                </a:solidFill>
                <a:latin typeface="Times New Roman"/>
                <a:cs typeface="Times New Roman"/>
              </a:rPr>
              <a:t>A  </a:t>
            </a:r>
            <a:r>
              <a:rPr lang="en-US" sz="1800" b="1" spc="-35" dirty="0">
                <a:solidFill>
                  <a:srgbClr val="CC3300"/>
                </a:solidFill>
                <a:latin typeface="Times New Roman"/>
                <a:cs typeface="Times New Roman"/>
              </a:rPr>
              <a:t>OUTPUT:</a:t>
            </a:r>
            <a:r>
              <a:rPr lang="en-US" sz="1800" b="1" spc="20" dirty="0">
                <a:solidFill>
                  <a:srgbClr val="CC3300"/>
                </a:solidFill>
                <a:latin typeface="Times New Roman"/>
                <a:cs typeface="Times New Roman"/>
              </a:rPr>
              <a:t> </a:t>
            </a:r>
            <a:r>
              <a:rPr lang="en-US" sz="1800" b="1" spc="5" dirty="0">
                <a:solidFill>
                  <a:srgbClr val="0033CC"/>
                </a:solidFill>
                <a:latin typeface="Times New Roman"/>
                <a:cs typeface="Times New Roman"/>
              </a:rPr>
              <a:t>an</a:t>
            </a:r>
            <a:r>
              <a:rPr lang="en-US" sz="1800" b="1" spc="-30" dirty="0">
                <a:solidFill>
                  <a:srgbClr val="0033CC"/>
                </a:solidFill>
                <a:latin typeface="Times New Roman"/>
                <a:cs typeface="Times New Roman"/>
              </a:rPr>
              <a:t> </a:t>
            </a:r>
            <a:r>
              <a:rPr lang="en-US" sz="1800" b="1" spc="-5" dirty="0">
                <a:solidFill>
                  <a:srgbClr val="0033CC"/>
                </a:solidFill>
                <a:latin typeface="Times New Roman"/>
                <a:cs typeface="Times New Roman"/>
              </a:rPr>
              <a:t>ordered</a:t>
            </a:r>
            <a:r>
              <a:rPr lang="en-US" sz="1800" b="1" spc="-55" dirty="0">
                <a:solidFill>
                  <a:srgbClr val="0033CC"/>
                </a:solidFill>
                <a:latin typeface="Times New Roman"/>
                <a:cs typeface="Times New Roman"/>
              </a:rPr>
              <a:t> </a:t>
            </a:r>
            <a:r>
              <a:rPr lang="en-US" sz="1800" b="1" dirty="0">
                <a:solidFill>
                  <a:srgbClr val="0033CC"/>
                </a:solidFill>
                <a:latin typeface="Times New Roman"/>
                <a:cs typeface="Times New Roman"/>
              </a:rPr>
              <a:t>sequence</a:t>
            </a:r>
            <a:r>
              <a:rPr lang="en-US" sz="1800" b="1" spc="-55" dirty="0">
                <a:solidFill>
                  <a:srgbClr val="0033CC"/>
                </a:solidFill>
                <a:latin typeface="Times New Roman"/>
                <a:cs typeface="Times New Roman"/>
              </a:rPr>
              <a:t> </a:t>
            </a:r>
            <a:r>
              <a:rPr lang="en-US" sz="1800" b="1" spc="5" dirty="0">
                <a:solidFill>
                  <a:srgbClr val="0033CC"/>
                </a:solidFill>
                <a:latin typeface="Times New Roman"/>
                <a:cs typeface="Times New Roman"/>
              </a:rPr>
              <a:t>of</a:t>
            </a:r>
            <a:r>
              <a:rPr lang="en-US" sz="1800" b="1" spc="15" dirty="0">
                <a:solidFill>
                  <a:srgbClr val="0033CC"/>
                </a:solidFill>
                <a:latin typeface="Times New Roman"/>
                <a:cs typeface="Times New Roman"/>
              </a:rPr>
              <a:t> </a:t>
            </a:r>
            <a:r>
              <a:rPr lang="en-US" sz="1800" i="1" dirty="0">
                <a:solidFill>
                  <a:srgbClr val="0033CC"/>
                </a:solidFill>
                <a:latin typeface="Times New Roman"/>
                <a:cs typeface="Times New Roman"/>
              </a:rPr>
              <a:t>n</a:t>
            </a:r>
            <a:r>
              <a:rPr lang="en-US" sz="1800" i="1" spc="-20" dirty="0">
                <a:solidFill>
                  <a:srgbClr val="0033CC"/>
                </a:solidFill>
                <a:latin typeface="Times New Roman"/>
                <a:cs typeface="Times New Roman"/>
              </a:rPr>
              <a:t> </a:t>
            </a:r>
            <a:r>
              <a:rPr lang="en-US" sz="1800" b="1" spc="-5" dirty="0">
                <a:solidFill>
                  <a:srgbClr val="0033CC"/>
                </a:solidFill>
                <a:latin typeface="Times New Roman"/>
                <a:cs typeface="Times New Roman"/>
              </a:rPr>
              <a:t>numbers</a:t>
            </a:r>
            <a:endParaRPr lang="en-US" sz="1800" dirty="0">
              <a:latin typeface="Times New Roman"/>
              <a:cs typeface="Times New Roman"/>
            </a:endParaRPr>
          </a:p>
        </p:txBody>
      </p:sp>
      <p:sp>
        <p:nvSpPr>
          <p:cNvPr id="8" name="object 4">
            <a:extLst>
              <a:ext uri="{FF2B5EF4-FFF2-40B4-BE49-F238E27FC236}">
                <a16:creationId xmlns:a16="http://schemas.microsoft.com/office/drawing/2014/main" id="{03A3B88D-41E4-64F7-0DB0-70C7E21D81A8}"/>
              </a:ext>
            </a:extLst>
          </p:cNvPr>
          <p:cNvSpPr txBox="1"/>
          <p:nvPr/>
        </p:nvSpPr>
        <p:spPr>
          <a:xfrm>
            <a:off x="576072" y="2441448"/>
            <a:ext cx="7336790" cy="2289175"/>
          </a:xfrm>
          <a:prstGeom prst="rect">
            <a:avLst/>
          </a:prstGeom>
          <a:solidFill>
            <a:srgbClr val="CCEBFF"/>
          </a:solidFill>
          <a:ln w="12192">
            <a:solidFill>
              <a:srgbClr val="000000"/>
            </a:solidFill>
          </a:ln>
        </p:spPr>
        <p:txBody>
          <a:bodyPr vert="horz" wrap="square" lIns="0" tIns="39369" rIns="0" bIns="0" rtlCol="0">
            <a:spAutoFit/>
          </a:bodyPr>
          <a:lstStyle/>
          <a:p>
            <a:pPr marL="88265">
              <a:lnSpc>
                <a:spcPct val="100000"/>
              </a:lnSpc>
              <a:spcBef>
                <a:spcPts val="309"/>
              </a:spcBef>
              <a:tabLst>
                <a:tab pos="2716530" algn="l"/>
              </a:tabLst>
            </a:pPr>
            <a:r>
              <a:rPr sz="2400" b="1" i="1" dirty="0">
                <a:latin typeface="Times New Roman"/>
                <a:cs typeface="Times New Roman"/>
              </a:rPr>
              <a:t>MergeSort</a:t>
            </a:r>
            <a:r>
              <a:rPr sz="2400" b="1" i="1" spc="-25" dirty="0">
                <a:latin typeface="Times New Roman"/>
                <a:cs typeface="Times New Roman"/>
              </a:rPr>
              <a:t> </a:t>
            </a:r>
            <a:r>
              <a:rPr sz="2400" b="1" spc="-5" dirty="0">
                <a:latin typeface="Times New Roman"/>
                <a:cs typeface="Times New Roman"/>
              </a:rPr>
              <a:t>(</a:t>
            </a:r>
            <a:r>
              <a:rPr sz="2400" b="1" i="1" spc="-5" dirty="0">
                <a:latin typeface="Times New Roman"/>
                <a:cs typeface="Times New Roman"/>
              </a:rPr>
              <a:t>A</a:t>
            </a:r>
            <a:r>
              <a:rPr sz="2400" b="1" spc="-5" dirty="0">
                <a:latin typeface="Times New Roman"/>
                <a:cs typeface="Times New Roman"/>
              </a:rPr>
              <a:t>,</a:t>
            </a:r>
            <a:r>
              <a:rPr sz="2400" b="1" spc="5" dirty="0">
                <a:latin typeface="Times New Roman"/>
                <a:cs typeface="Times New Roman"/>
              </a:rPr>
              <a:t> </a:t>
            </a:r>
            <a:r>
              <a:rPr sz="2400" b="1" i="1" dirty="0">
                <a:latin typeface="Times New Roman"/>
                <a:cs typeface="Times New Roman"/>
              </a:rPr>
              <a:t>p</a:t>
            </a:r>
            <a:r>
              <a:rPr sz="2400" b="1" dirty="0">
                <a:latin typeface="Times New Roman"/>
                <a:cs typeface="Times New Roman"/>
              </a:rPr>
              <a:t>,</a:t>
            </a:r>
            <a:r>
              <a:rPr sz="2400" b="1" spc="5" dirty="0">
                <a:latin typeface="Times New Roman"/>
                <a:cs typeface="Times New Roman"/>
              </a:rPr>
              <a:t> </a:t>
            </a:r>
            <a:r>
              <a:rPr sz="2400" b="1" i="1" spc="-5" dirty="0">
                <a:latin typeface="Times New Roman"/>
                <a:cs typeface="Times New Roman"/>
              </a:rPr>
              <a:t>r</a:t>
            </a:r>
            <a:r>
              <a:rPr sz="2400" b="1" spc="-5" dirty="0">
                <a:latin typeface="Times New Roman"/>
                <a:cs typeface="Times New Roman"/>
              </a:rPr>
              <a:t>)	</a:t>
            </a:r>
            <a:r>
              <a:rPr sz="2400" b="1" dirty="0">
                <a:latin typeface="Times New Roman"/>
                <a:cs typeface="Times New Roman"/>
              </a:rPr>
              <a:t>//</a:t>
            </a:r>
            <a:r>
              <a:rPr sz="2400" b="1" spc="-25" dirty="0">
                <a:latin typeface="Times New Roman"/>
                <a:cs typeface="Times New Roman"/>
              </a:rPr>
              <a:t> </a:t>
            </a:r>
            <a:r>
              <a:rPr sz="2000" spc="-5" dirty="0">
                <a:latin typeface="Times New Roman"/>
                <a:cs typeface="Times New Roman"/>
              </a:rPr>
              <a:t>sort </a:t>
            </a: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p..r</a:t>
            </a:r>
            <a:r>
              <a:rPr sz="2000" dirty="0">
                <a:latin typeface="Times New Roman"/>
                <a:cs typeface="Times New Roman"/>
              </a:rPr>
              <a:t>]</a:t>
            </a:r>
            <a:r>
              <a:rPr sz="2000" spc="-45" dirty="0">
                <a:latin typeface="Times New Roman"/>
                <a:cs typeface="Times New Roman"/>
              </a:rPr>
              <a:t> </a:t>
            </a:r>
            <a:r>
              <a:rPr sz="2000" dirty="0">
                <a:latin typeface="Times New Roman"/>
                <a:cs typeface="Times New Roman"/>
              </a:rPr>
              <a:t>by</a:t>
            </a:r>
            <a:r>
              <a:rPr sz="2000" spc="-15" dirty="0">
                <a:latin typeface="Times New Roman"/>
                <a:cs typeface="Times New Roman"/>
              </a:rPr>
              <a:t> </a:t>
            </a:r>
            <a:r>
              <a:rPr sz="2000" spc="-5" dirty="0">
                <a:latin typeface="Times New Roman"/>
                <a:cs typeface="Times New Roman"/>
              </a:rPr>
              <a:t>divide</a:t>
            </a:r>
            <a:r>
              <a:rPr sz="2000" spc="-40" dirty="0">
                <a:latin typeface="Times New Roman"/>
                <a:cs typeface="Times New Roman"/>
              </a:rPr>
              <a:t> </a:t>
            </a:r>
            <a:r>
              <a:rPr sz="2000" spc="-10" dirty="0">
                <a:latin typeface="Times New Roman"/>
                <a:cs typeface="Times New Roman"/>
              </a:rPr>
              <a:t>&amp;</a:t>
            </a:r>
            <a:r>
              <a:rPr sz="2000" spc="-20" dirty="0">
                <a:latin typeface="Times New Roman"/>
                <a:cs typeface="Times New Roman"/>
              </a:rPr>
              <a:t> </a:t>
            </a:r>
            <a:r>
              <a:rPr sz="2000" spc="-5" dirty="0">
                <a:latin typeface="Times New Roman"/>
                <a:cs typeface="Times New Roman"/>
              </a:rPr>
              <a:t>conquer</a:t>
            </a:r>
            <a:endParaRPr sz="2000" dirty="0">
              <a:latin typeface="Times New Roman"/>
              <a:cs typeface="Times New Roman"/>
            </a:endParaRPr>
          </a:p>
          <a:p>
            <a:pPr marL="88265">
              <a:lnSpc>
                <a:spcPct val="100000"/>
              </a:lnSpc>
              <a:tabLst>
                <a:tab pos="546100" algn="l"/>
              </a:tabLst>
            </a:pPr>
            <a:r>
              <a:rPr sz="2400" b="1" dirty="0">
                <a:latin typeface="Times New Roman"/>
                <a:cs typeface="Times New Roman"/>
              </a:rPr>
              <a:t>1	if</a:t>
            </a:r>
            <a:r>
              <a:rPr sz="2400" b="1" spc="-60" dirty="0">
                <a:latin typeface="Times New Roman"/>
                <a:cs typeface="Times New Roman"/>
              </a:rPr>
              <a:t> </a:t>
            </a:r>
            <a:r>
              <a:rPr sz="2400" i="1" dirty="0">
                <a:latin typeface="Times New Roman"/>
                <a:cs typeface="Times New Roman"/>
              </a:rPr>
              <a:t>p</a:t>
            </a:r>
            <a:r>
              <a:rPr sz="2400" i="1" spc="-50" dirty="0">
                <a:latin typeface="Times New Roman"/>
                <a:cs typeface="Times New Roman"/>
              </a:rPr>
              <a:t> </a:t>
            </a:r>
            <a:r>
              <a:rPr sz="2400" dirty="0">
                <a:latin typeface="Times New Roman"/>
                <a:cs typeface="Times New Roman"/>
              </a:rPr>
              <a:t>&lt;</a:t>
            </a:r>
            <a:r>
              <a:rPr sz="2400" spc="-35" dirty="0">
                <a:latin typeface="Times New Roman"/>
                <a:cs typeface="Times New Roman"/>
              </a:rPr>
              <a:t> </a:t>
            </a:r>
            <a:r>
              <a:rPr sz="2400" i="1" dirty="0">
                <a:latin typeface="Times New Roman"/>
                <a:cs typeface="Times New Roman"/>
              </a:rPr>
              <a:t>r</a:t>
            </a:r>
            <a:endParaRPr sz="2400" dirty="0">
              <a:latin typeface="Times New Roman"/>
              <a:cs typeface="Times New Roman"/>
            </a:endParaRPr>
          </a:p>
          <a:p>
            <a:pPr marL="88265">
              <a:lnSpc>
                <a:spcPct val="100000"/>
              </a:lnSpc>
              <a:tabLst>
                <a:tab pos="850900" algn="l"/>
              </a:tabLst>
            </a:pPr>
            <a:r>
              <a:rPr sz="2400" b="1" dirty="0">
                <a:latin typeface="Times New Roman"/>
                <a:cs typeface="Times New Roman"/>
              </a:rPr>
              <a:t>2	</a:t>
            </a:r>
            <a:r>
              <a:rPr sz="2400" b="1" spc="-5" dirty="0">
                <a:latin typeface="Times New Roman"/>
                <a:cs typeface="Times New Roman"/>
              </a:rPr>
              <a:t>then</a:t>
            </a:r>
            <a:r>
              <a:rPr sz="2400" b="1" spc="-60" dirty="0">
                <a:latin typeface="Times New Roman"/>
                <a:cs typeface="Times New Roman"/>
              </a:rPr>
              <a:t> </a:t>
            </a:r>
            <a:r>
              <a:rPr sz="2400" i="1" dirty="0">
                <a:latin typeface="Times New Roman"/>
                <a:cs typeface="Times New Roman"/>
              </a:rPr>
              <a:t>q</a:t>
            </a:r>
            <a:r>
              <a:rPr sz="2400" i="1" spc="-40" dirty="0">
                <a:latin typeface="Times New Roman"/>
                <a:cs typeface="Times New Roman"/>
              </a:rPr>
              <a:t> </a:t>
            </a:r>
            <a:r>
              <a:rPr sz="2400" dirty="0">
                <a:latin typeface="Symbol"/>
                <a:cs typeface="Symbol"/>
              </a:rPr>
              <a:t></a:t>
            </a:r>
            <a:r>
              <a:rPr sz="2400" spc="-35" dirty="0">
                <a:latin typeface="Times New Roman"/>
                <a:cs typeface="Times New Roman"/>
              </a:rPr>
              <a:t> </a:t>
            </a:r>
            <a:r>
              <a:rPr sz="2400" spc="-5" dirty="0">
                <a:latin typeface="Symbol"/>
                <a:cs typeface="Symbol"/>
              </a:rPr>
              <a:t></a:t>
            </a:r>
            <a:r>
              <a:rPr sz="2400" spc="-5" dirty="0">
                <a:latin typeface="Times New Roman"/>
                <a:cs typeface="Times New Roman"/>
              </a:rPr>
              <a:t>(</a:t>
            </a:r>
            <a:r>
              <a:rPr sz="2400" i="1" spc="-5" dirty="0">
                <a:latin typeface="Times New Roman"/>
                <a:cs typeface="Times New Roman"/>
              </a:rPr>
              <a:t>p</a:t>
            </a:r>
            <a:r>
              <a:rPr sz="2400" spc="-5" dirty="0">
                <a:latin typeface="Times New Roman"/>
                <a:cs typeface="Times New Roman"/>
              </a:rPr>
              <a:t>+</a:t>
            </a:r>
            <a:r>
              <a:rPr sz="2400" i="1" spc="-5" dirty="0">
                <a:latin typeface="Times New Roman"/>
                <a:cs typeface="Times New Roman"/>
              </a:rPr>
              <a:t>r</a:t>
            </a:r>
            <a:r>
              <a:rPr sz="2400" spc="-5" dirty="0">
                <a:latin typeface="Times New Roman"/>
                <a:cs typeface="Times New Roman"/>
              </a:rPr>
              <a:t>)/2</a:t>
            </a:r>
            <a:r>
              <a:rPr sz="2400" spc="-5" dirty="0">
                <a:latin typeface="Symbol"/>
                <a:cs typeface="Symbol"/>
              </a:rPr>
              <a:t></a:t>
            </a:r>
            <a:endParaRPr sz="2400" dirty="0">
              <a:latin typeface="Symbol"/>
              <a:cs typeface="Symbol"/>
            </a:endParaRPr>
          </a:p>
          <a:p>
            <a:pPr marL="1231900" indent="-1144270">
              <a:lnSpc>
                <a:spcPct val="100000"/>
              </a:lnSpc>
              <a:buAutoNum type="arabicPlain" startAt="3"/>
              <a:tabLst>
                <a:tab pos="1231900" algn="l"/>
                <a:tab pos="1232535" algn="l"/>
              </a:tabLst>
            </a:pPr>
            <a:r>
              <a:rPr sz="2400" i="1" spc="-15" dirty="0">
                <a:latin typeface="Times New Roman"/>
                <a:cs typeface="Times New Roman"/>
              </a:rPr>
              <a:t>MergeSort</a:t>
            </a:r>
            <a:r>
              <a:rPr sz="2400" i="1" spc="-40" dirty="0">
                <a:latin typeface="Times New Roman"/>
                <a:cs typeface="Times New Roman"/>
              </a:rPr>
              <a:t> </a:t>
            </a:r>
            <a:r>
              <a:rPr sz="2400" spc="-5" dirty="0">
                <a:latin typeface="Times New Roman"/>
                <a:cs typeface="Times New Roman"/>
              </a:rPr>
              <a:t>(</a:t>
            </a:r>
            <a:r>
              <a:rPr sz="2400" i="1" spc="-5" dirty="0">
                <a:latin typeface="Times New Roman"/>
                <a:cs typeface="Times New Roman"/>
              </a:rPr>
              <a:t>A</a:t>
            </a:r>
            <a:r>
              <a:rPr sz="2400" spc="-5" dirty="0">
                <a:latin typeface="Times New Roman"/>
                <a:cs typeface="Times New Roman"/>
              </a:rPr>
              <a:t>,</a:t>
            </a:r>
            <a:r>
              <a:rPr sz="2400" spc="-40" dirty="0">
                <a:latin typeface="Times New Roman"/>
                <a:cs typeface="Times New Roman"/>
              </a:rPr>
              <a:t> </a:t>
            </a:r>
            <a:r>
              <a:rPr sz="2400" i="1" spc="-5" dirty="0">
                <a:latin typeface="Times New Roman"/>
                <a:cs typeface="Times New Roman"/>
              </a:rPr>
              <a:t>p</a:t>
            </a:r>
            <a:r>
              <a:rPr sz="2400" spc="-5" dirty="0">
                <a:latin typeface="Times New Roman"/>
                <a:cs typeface="Times New Roman"/>
              </a:rPr>
              <a:t>,</a:t>
            </a:r>
            <a:r>
              <a:rPr sz="2400" spc="-40" dirty="0">
                <a:latin typeface="Times New Roman"/>
                <a:cs typeface="Times New Roman"/>
              </a:rPr>
              <a:t> </a:t>
            </a:r>
            <a:r>
              <a:rPr sz="2400" i="1" spc="-5" dirty="0">
                <a:latin typeface="Times New Roman"/>
                <a:cs typeface="Times New Roman"/>
              </a:rPr>
              <a:t>q</a:t>
            </a:r>
            <a:r>
              <a:rPr sz="2400" spc="-5" dirty="0">
                <a:latin typeface="Times New Roman"/>
                <a:cs typeface="Times New Roman"/>
              </a:rPr>
              <a:t>)</a:t>
            </a:r>
            <a:endParaRPr sz="2400" dirty="0">
              <a:latin typeface="Times New Roman"/>
              <a:cs typeface="Times New Roman"/>
            </a:endParaRPr>
          </a:p>
          <a:p>
            <a:pPr marL="1231900" indent="-1144270">
              <a:lnSpc>
                <a:spcPct val="100000"/>
              </a:lnSpc>
              <a:spcBef>
                <a:spcPts val="5"/>
              </a:spcBef>
              <a:buAutoNum type="arabicPlain" startAt="3"/>
              <a:tabLst>
                <a:tab pos="1231900" algn="l"/>
                <a:tab pos="1232535" algn="l"/>
              </a:tabLst>
            </a:pPr>
            <a:r>
              <a:rPr sz="2400" i="1" spc="-15" dirty="0">
                <a:latin typeface="Times New Roman"/>
                <a:cs typeface="Times New Roman"/>
              </a:rPr>
              <a:t>MergeSort</a:t>
            </a:r>
            <a:r>
              <a:rPr sz="2400" i="1" spc="-30" dirty="0">
                <a:latin typeface="Times New Roman"/>
                <a:cs typeface="Times New Roman"/>
              </a:rPr>
              <a:t> </a:t>
            </a:r>
            <a:r>
              <a:rPr sz="2400" spc="-5" dirty="0">
                <a:latin typeface="Times New Roman"/>
                <a:cs typeface="Times New Roman"/>
              </a:rPr>
              <a:t>(</a:t>
            </a:r>
            <a:r>
              <a:rPr sz="2400" i="1" spc="-5" dirty="0">
                <a:latin typeface="Times New Roman"/>
                <a:cs typeface="Times New Roman"/>
              </a:rPr>
              <a:t>A</a:t>
            </a:r>
            <a:r>
              <a:rPr sz="2400" spc="-5" dirty="0">
                <a:latin typeface="Times New Roman"/>
                <a:cs typeface="Times New Roman"/>
              </a:rPr>
              <a:t>,</a:t>
            </a:r>
            <a:r>
              <a:rPr sz="2400" spc="-40" dirty="0">
                <a:latin typeface="Times New Roman"/>
                <a:cs typeface="Times New Roman"/>
              </a:rPr>
              <a:t> </a:t>
            </a:r>
            <a:r>
              <a:rPr sz="2400" i="1" spc="-5" dirty="0">
                <a:latin typeface="Times New Roman"/>
                <a:cs typeface="Times New Roman"/>
              </a:rPr>
              <a:t>q</a:t>
            </a:r>
            <a:r>
              <a:rPr sz="2400" spc="-5" dirty="0">
                <a:latin typeface="Times New Roman"/>
                <a:cs typeface="Times New Roman"/>
              </a:rPr>
              <a:t>+1,</a:t>
            </a:r>
            <a:r>
              <a:rPr sz="2400" spc="-20" dirty="0">
                <a:latin typeface="Times New Roman"/>
                <a:cs typeface="Times New Roman"/>
              </a:rPr>
              <a:t> </a:t>
            </a:r>
            <a:r>
              <a:rPr sz="2400" i="1" spc="-5" dirty="0">
                <a:latin typeface="Times New Roman"/>
                <a:cs typeface="Times New Roman"/>
              </a:rPr>
              <a:t>r</a:t>
            </a:r>
            <a:r>
              <a:rPr sz="2400" spc="-5" dirty="0">
                <a:latin typeface="Times New Roman"/>
                <a:cs typeface="Times New Roman"/>
              </a:rPr>
              <a:t>)</a:t>
            </a:r>
            <a:endParaRPr sz="2400" dirty="0">
              <a:latin typeface="Times New Roman"/>
              <a:cs typeface="Times New Roman"/>
            </a:endParaRPr>
          </a:p>
          <a:p>
            <a:pPr marL="1231900" indent="-1144270">
              <a:lnSpc>
                <a:spcPct val="100000"/>
              </a:lnSpc>
              <a:buAutoNum type="arabicPlain" startAt="3"/>
              <a:tabLst>
                <a:tab pos="1231900" algn="l"/>
                <a:tab pos="1232535" algn="l"/>
              </a:tabLst>
            </a:pPr>
            <a:r>
              <a:rPr sz="2400" i="1" spc="-25" dirty="0">
                <a:latin typeface="Times New Roman"/>
                <a:cs typeface="Times New Roman"/>
              </a:rPr>
              <a:t>Merge</a:t>
            </a:r>
            <a:r>
              <a:rPr sz="2400" i="1" spc="-10" dirty="0">
                <a:latin typeface="Times New Roman"/>
                <a:cs typeface="Times New Roman"/>
              </a:rPr>
              <a:t> </a:t>
            </a:r>
            <a:r>
              <a:rPr sz="2400" spc="-5" dirty="0">
                <a:latin typeface="Times New Roman"/>
                <a:cs typeface="Times New Roman"/>
              </a:rPr>
              <a:t>(</a:t>
            </a:r>
            <a:r>
              <a:rPr sz="2400" i="1" spc="-5" dirty="0">
                <a:latin typeface="Times New Roman"/>
                <a:cs typeface="Times New Roman"/>
              </a:rPr>
              <a:t>A</a:t>
            </a:r>
            <a:r>
              <a:rPr sz="2400" spc="-5" dirty="0">
                <a:latin typeface="Times New Roman"/>
                <a:cs typeface="Times New Roman"/>
              </a:rPr>
              <a:t>,</a:t>
            </a:r>
            <a:r>
              <a:rPr sz="2400" dirty="0">
                <a:latin typeface="Times New Roman"/>
                <a:cs typeface="Times New Roman"/>
              </a:rPr>
              <a:t> </a:t>
            </a:r>
            <a:r>
              <a:rPr sz="2400" i="1" dirty="0">
                <a:latin typeface="Times New Roman"/>
                <a:cs typeface="Times New Roman"/>
              </a:rPr>
              <a:t>p</a:t>
            </a:r>
            <a:r>
              <a:rPr sz="2400" dirty="0">
                <a:latin typeface="Times New Roman"/>
                <a:cs typeface="Times New Roman"/>
              </a:rPr>
              <a:t>, </a:t>
            </a:r>
            <a:r>
              <a:rPr sz="2400" i="1" dirty="0">
                <a:latin typeface="Times New Roman"/>
                <a:cs typeface="Times New Roman"/>
              </a:rPr>
              <a:t>q</a:t>
            </a:r>
            <a:r>
              <a:rPr sz="2400" dirty="0">
                <a:latin typeface="Times New Roman"/>
                <a:cs typeface="Times New Roman"/>
              </a:rPr>
              <a:t>, </a:t>
            </a:r>
            <a:r>
              <a:rPr sz="2400" i="1" spc="-5" dirty="0">
                <a:latin typeface="Times New Roman"/>
                <a:cs typeface="Times New Roman"/>
              </a:rPr>
              <a:t>r</a:t>
            </a:r>
            <a:r>
              <a:rPr sz="2400" spc="-5" dirty="0">
                <a:latin typeface="Times New Roman"/>
                <a:cs typeface="Times New Roman"/>
              </a:rPr>
              <a:t>)</a:t>
            </a:r>
            <a:r>
              <a:rPr sz="2400" dirty="0">
                <a:latin typeface="Times New Roman"/>
                <a:cs typeface="Times New Roman"/>
              </a:rPr>
              <a:t> // </a:t>
            </a:r>
            <a:r>
              <a:rPr sz="2000" spc="-20" dirty="0">
                <a:latin typeface="Times New Roman"/>
                <a:cs typeface="Times New Roman"/>
              </a:rPr>
              <a:t>merges</a:t>
            </a:r>
            <a:r>
              <a:rPr sz="2000" spc="20" dirty="0">
                <a:latin typeface="Times New Roman"/>
                <a:cs typeface="Times New Roman"/>
              </a:rPr>
              <a:t> </a:t>
            </a: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p..q</a:t>
            </a:r>
            <a:r>
              <a:rPr sz="2000" dirty="0">
                <a:latin typeface="Times New Roman"/>
                <a:cs typeface="Times New Roman"/>
              </a:rPr>
              <a:t>]</a:t>
            </a:r>
            <a:r>
              <a:rPr sz="2000" spc="-40" dirty="0">
                <a:latin typeface="Times New Roman"/>
                <a:cs typeface="Times New Roman"/>
              </a:rPr>
              <a:t> </a:t>
            </a:r>
            <a:r>
              <a:rPr sz="2000" spc="-20" dirty="0">
                <a:latin typeface="Times New Roman"/>
                <a:cs typeface="Times New Roman"/>
              </a:rPr>
              <a:t>with</a:t>
            </a:r>
            <a:r>
              <a:rPr sz="2000" spc="3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q+1..r</a:t>
            </a:r>
            <a:r>
              <a:rPr sz="2000" spc="-5" dirty="0">
                <a:latin typeface="Times New Roman"/>
                <a:cs typeface="Times New Roman"/>
              </a:rPr>
              <a:t>]</a:t>
            </a:r>
            <a:endParaRPr sz="2000" dirty="0">
              <a:latin typeface="Times New Roman"/>
              <a:cs typeface="Times New Roman"/>
            </a:endParaRPr>
          </a:p>
        </p:txBody>
      </p:sp>
      <p:sp>
        <p:nvSpPr>
          <p:cNvPr id="10" name="TextBox 9">
            <a:extLst>
              <a:ext uri="{FF2B5EF4-FFF2-40B4-BE49-F238E27FC236}">
                <a16:creationId xmlns:a16="http://schemas.microsoft.com/office/drawing/2014/main" id="{9959342A-8616-3164-C9A6-81294C443945}"/>
              </a:ext>
            </a:extLst>
          </p:cNvPr>
          <p:cNvSpPr txBox="1"/>
          <p:nvPr/>
        </p:nvSpPr>
        <p:spPr>
          <a:xfrm>
            <a:off x="576072" y="4982594"/>
            <a:ext cx="6096000" cy="461665"/>
          </a:xfrm>
          <a:prstGeom prst="rect">
            <a:avLst/>
          </a:prstGeom>
          <a:noFill/>
        </p:spPr>
        <p:txBody>
          <a:bodyPr wrap="square">
            <a:spAutoFit/>
          </a:bodyPr>
          <a:lstStyle/>
          <a:p>
            <a:pPr marL="12700">
              <a:lnSpc>
                <a:spcPct val="100000"/>
              </a:lnSpc>
              <a:spcBef>
                <a:spcPts val="100"/>
              </a:spcBef>
            </a:pPr>
            <a:r>
              <a:rPr lang="en-US" sz="2400" spc="-10" dirty="0">
                <a:solidFill>
                  <a:srgbClr val="CC3300"/>
                </a:solidFill>
                <a:latin typeface="Times New Roman"/>
                <a:cs typeface="Times New Roman"/>
              </a:rPr>
              <a:t>Initial</a:t>
            </a:r>
            <a:r>
              <a:rPr lang="en-US" sz="2400" spc="10" dirty="0">
                <a:solidFill>
                  <a:srgbClr val="CC3300"/>
                </a:solidFill>
                <a:latin typeface="Times New Roman"/>
                <a:cs typeface="Times New Roman"/>
              </a:rPr>
              <a:t> </a:t>
            </a:r>
            <a:r>
              <a:rPr lang="en-US" sz="2400" spc="-5" dirty="0">
                <a:solidFill>
                  <a:srgbClr val="CC3300"/>
                </a:solidFill>
                <a:latin typeface="Times New Roman"/>
                <a:cs typeface="Times New Roman"/>
              </a:rPr>
              <a:t>Call:</a:t>
            </a:r>
            <a:r>
              <a:rPr lang="en-US" sz="2400" spc="-25" dirty="0">
                <a:solidFill>
                  <a:srgbClr val="CC3300"/>
                </a:solidFill>
                <a:latin typeface="Times New Roman"/>
                <a:cs typeface="Times New Roman"/>
              </a:rPr>
              <a:t> </a:t>
            </a:r>
            <a:r>
              <a:rPr lang="en-US" sz="2400" spc="-10" dirty="0" err="1">
                <a:latin typeface="Times New Roman"/>
                <a:cs typeface="Times New Roman"/>
              </a:rPr>
              <a:t>MergeSort</a:t>
            </a:r>
            <a:r>
              <a:rPr lang="en-US" sz="2400" spc="-10" dirty="0">
                <a:latin typeface="Times New Roman"/>
                <a:cs typeface="Times New Roman"/>
              </a:rPr>
              <a:t>(</a:t>
            </a:r>
            <a:r>
              <a:rPr lang="en-US" sz="2400" i="1" spc="-10" dirty="0">
                <a:latin typeface="Times New Roman"/>
                <a:cs typeface="Times New Roman"/>
              </a:rPr>
              <a:t>A</a:t>
            </a:r>
            <a:r>
              <a:rPr lang="en-US" sz="2400" spc="-10" dirty="0">
                <a:latin typeface="Times New Roman"/>
                <a:cs typeface="Times New Roman"/>
              </a:rPr>
              <a:t>,</a:t>
            </a:r>
            <a:r>
              <a:rPr lang="en-US" sz="2400" spc="-40" dirty="0">
                <a:latin typeface="Times New Roman"/>
                <a:cs typeface="Times New Roman"/>
              </a:rPr>
              <a:t> </a:t>
            </a:r>
            <a:r>
              <a:rPr lang="en-US" sz="2400" dirty="0">
                <a:latin typeface="Times New Roman"/>
                <a:cs typeface="Times New Roman"/>
              </a:rPr>
              <a:t>1,</a:t>
            </a:r>
            <a:r>
              <a:rPr lang="en-US" sz="2400" spc="-20" dirty="0">
                <a:latin typeface="Times New Roman"/>
                <a:cs typeface="Times New Roman"/>
              </a:rPr>
              <a:t> </a:t>
            </a:r>
            <a:r>
              <a:rPr lang="en-US" sz="2400" i="1" dirty="0">
                <a:latin typeface="Times New Roman"/>
                <a:cs typeface="Times New Roman"/>
              </a:rPr>
              <a:t>n</a:t>
            </a:r>
            <a:r>
              <a:rPr lang="en-US" sz="2400" dirty="0">
                <a:latin typeface="Times New Roman"/>
                <a:cs typeface="Times New Roman"/>
              </a:rPr>
              <a:t>)</a:t>
            </a:r>
          </a:p>
        </p:txBody>
      </p:sp>
    </p:spTree>
    <p:extLst>
      <p:ext uri="{BB962C8B-B14F-4D97-AF65-F5344CB8AC3E}">
        <p14:creationId xmlns:p14="http://schemas.microsoft.com/office/powerpoint/2010/main" val="37313002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466967"/>
          </a:xfrm>
          <a:ln>
            <a:solidFill>
              <a:schemeClr val="tx1"/>
            </a:solidFill>
          </a:ln>
        </p:spPr>
        <p:txBody>
          <a:bodyPr>
            <a:normAutofit fontScale="90000"/>
          </a:bodyPr>
          <a:lstStyle/>
          <a:p>
            <a:pPr algn="ctr"/>
            <a:br>
              <a:rPr lang="en-IN" b="1" spc="-5" dirty="0">
                <a:latin typeface="Times New Roman" panose="02020603050405020304" pitchFamily="18" charset="0"/>
                <a:cs typeface="Times New Roman" panose="02020603050405020304" pitchFamily="18" charset="0"/>
              </a:rPr>
            </a:br>
            <a:r>
              <a:rPr lang="en-IN" b="1" spc="-5" dirty="0">
                <a:latin typeface="Times New Roman" panose="02020603050405020304" pitchFamily="18" charset="0"/>
                <a:cs typeface="Times New Roman" panose="02020603050405020304" pitchFamily="18" charset="0"/>
              </a:rPr>
              <a:t>P</a:t>
            </a:r>
            <a:r>
              <a:rPr lang="en-IN" b="1" spc="-65" dirty="0">
                <a:latin typeface="Times New Roman" panose="02020603050405020304" pitchFamily="18" charset="0"/>
                <a:cs typeface="Times New Roman" panose="02020603050405020304" pitchFamily="18" charset="0"/>
              </a:rPr>
              <a:t>r</a:t>
            </a:r>
            <a:r>
              <a:rPr lang="en-IN" b="1" spc="-10" dirty="0">
                <a:latin typeface="Times New Roman" panose="02020603050405020304" pitchFamily="18" charset="0"/>
                <a:cs typeface="Times New Roman" panose="02020603050405020304" pitchFamily="18" charset="0"/>
              </a:rPr>
              <a:t>ocedu</a:t>
            </a:r>
            <a:r>
              <a:rPr lang="en-IN" b="1" spc="-60" dirty="0">
                <a:latin typeface="Times New Roman" panose="02020603050405020304" pitchFamily="18" charset="0"/>
                <a:cs typeface="Times New Roman" panose="02020603050405020304" pitchFamily="18" charset="0"/>
              </a:rPr>
              <a:t>r</a:t>
            </a:r>
            <a:r>
              <a:rPr lang="en-IN" b="1" spc="-5" dirty="0">
                <a:latin typeface="Times New Roman" panose="02020603050405020304" pitchFamily="18" charset="0"/>
                <a:cs typeface="Times New Roman" panose="02020603050405020304" pitchFamily="18" charset="0"/>
              </a:rPr>
              <a:t>e Merge</a:t>
            </a:r>
            <a:br>
              <a:rPr lang="en-IN" dirty="0">
                <a:latin typeface="Times New Roman" panose="02020603050405020304" pitchFamily="18" charset="0"/>
                <a:cs typeface="Times New Roman" panose="02020603050405020304" pitchFamily="18" charset="0"/>
              </a:rPr>
            </a:br>
            <a:br>
              <a:rPr lang="en-IN" sz="1400" spc="-5" dirty="0"/>
            </a:b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11</a:t>
            </a:fld>
            <a:endParaRPr lang="en-IN" altLang="en-US"/>
          </a:p>
        </p:txBody>
      </p:sp>
      <p:grpSp>
        <p:nvGrpSpPr>
          <p:cNvPr id="11" name="object 6">
            <a:extLst>
              <a:ext uri="{FF2B5EF4-FFF2-40B4-BE49-F238E27FC236}">
                <a16:creationId xmlns:a16="http://schemas.microsoft.com/office/drawing/2014/main" id="{F6C1FAA7-A8BA-C64D-442B-2934A8D95248}"/>
              </a:ext>
            </a:extLst>
          </p:cNvPr>
          <p:cNvGrpSpPr/>
          <p:nvPr/>
        </p:nvGrpSpPr>
        <p:grpSpPr>
          <a:xfrm>
            <a:off x="250372" y="628955"/>
            <a:ext cx="3965648" cy="6229045"/>
            <a:chOff x="280352" y="655256"/>
            <a:chExt cx="3871595" cy="6212205"/>
          </a:xfrm>
        </p:grpSpPr>
        <p:sp>
          <p:nvSpPr>
            <p:cNvPr id="12" name="object 7">
              <a:extLst>
                <a:ext uri="{FF2B5EF4-FFF2-40B4-BE49-F238E27FC236}">
                  <a16:creationId xmlns:a16="http://schemas.microsoft.com/office/drawing/2014/main" id="{2348D8D6-4A49-0B45-B57D-45110962DB47}"/>
                </a:ext>
              </a:extLst>
            </p:cNvPr>
            <p:cNvSpPr/>
            <p:nvPr/>
          </p:nvSpPr>
          <p:spPr>
            <a:xfrm>
              <a:off x="289560" y="664464"/>
              <a:ext cx="3853179" cy="6193790"/>
            </a:xfrm>
            <a:custGeom>
              <a:avLst/>
              <a:gdLst/>
              <a:ahLst/>
              <a:cxnLst/>
              <a:rect l="l" t="t" r="r" b="b"/>
              <a:pathLst>
                <a:path w="3853179" h="6193790">
                  <a:moveTo>
                    <a:pt x="3852672" y="0"/>
                  </a:moveTo>
                  <a:lnTo>
                    <a:pt x="0" y="0"/>
                  </a:lnTo>
                  <a:lnTo>
                    <a:pt x="0" y="6193536"/>
                  </a:lnTo>
                  <a:lnTo>
                    <a:pt x="3852672" y="6193535"/>
                  </a:lnTo>
                  <a:lnTo>
                    <a:pt x="3852672" y="0"/>
                  </a:lnTo>
                  <a:close/>
                </a:path>
              </a:pathLst>
            </a:custGeom>
            <a:solidFill>
              <a:srgbClr val="CCEBFF"/>
            </a:solidFill>
          </p:spPr>
          <p:txBody>
            <a:bodyPr wrap="square" lIns="0" tIns="0" rIns="0" bIns="0" rtlCol="0"/>
            <a:lstStyle/>
            <a:p>
              <a:endParaRPr/>
            </a:p>
          </p:txBody>
        </p:sp>
        <p:sp>
          <p:nvSpPr>
            <p:cNvPr id="13" name="object 8">
              <a:extLst>
                <a:ext uri="{FF2B5EF4-FFF2-40B4-BE49-F238E27FC236}">
                  <a16:creationId xmlns:a16="http://schemas.microsoft.com/office/drawing/2014/main" id="{95947BA2-0E65-D021-32DD-0DE784EEACF3}"/>
                </a:ext>
              </a:extLst>
            </p:cNvPr>
            <p:cNvSpPr/>
            <p:nvPr/>
          </p:nvSpPr>
          <p:spPr>
            <a:xfrm>
              <a:off x="289560" y="664464"/>
              <a:ext cx="3853179" cy="6193790"/>
            </a:xfrm>
            <a:custGeom>
              <a:avLst/>
              <a:gdLst/>
              <a:ahLst/>
              <a:cxnLst/>
              <a:rect l="l" t="t" r="r" b="b"/>
              <a:pathLst>
                <a:path w="3853179" h="6193790">
                  <a:moveTo>
                    <a:pt x="0" y="6193536"/>
                  </a:moveTo>
                  <a:lnTo>
                    <a:pt x="0" y="0"/>
                  </a:lnTo>
                  <a:lnTo>
                    <a:pt x="3852672" y="0"/>
                  </a:lnTo>
                  <a:lnTo>
                    <a:pt x="3852672" y="6193535"/>
                  </a:lnTo>
                </a:path>
              </a:pathLst>
            </a:custGeom>
            <a:ln w="18288">
              <a:solidFill>
                <a:srgbClr val="000000"/>
              </a:solidFill>
            </a:ln>
          </p:spPr>
          <p:txBody>
            <a:bodyPr wrap="square" lIns="0" tIns="0" rIns="0" bIns="0" rtlCol="0"/>
            <a:lstStyle/>
            <a:p>
              <a:endParaRPr/>
            </a:p>
          </p:txBody>
        </p:sp>
      </p:grpSp>
      <p:sp>
        <p:nvSpPr>
          <p:cNvPr id="14" name="object 9">
            <a:extLst>
              <a:ext uri="{FF2B5EF4-FFF2-40B4-BE49-F238E27FC236}">
                <a16:creationId xmlns:a16="http://schemas.microsoft.com/office/drawing/2014/main" id="{AEA7EF91-0EA6-C5CB-6FE5-92498838F2BC}"/>
              </a:ext>
            </a:extLst>
          </p:cNvPr>
          <p:cNvSpPr txBox="1"/>
          <p:nvPr/>
        </p:nvSpPr>
        <p:spPr>
          <a:xfrm>
            <a:off x="344424" y="628955"/>
            <a:ext cx="1849755" cy="1066318"/>
          </a:xfrm>
          <a:prstGeom prst="rect">
            <a:avLst/>
          </a:prstGeom>
        </p:spPr>
        <p:txBody>
          <a:bodyPr vert="horz" wrap="square" lIns="0" tIns="40005" rIns="0" bIns="0" rtlCol="0">
            <a:spAutoFit/>
          </a:bodyPr>
          <a:lstStyle/>
          <a:p>
            <a:pPr marL="38100">
              <a:lnSpc>
                <a:spcPct val="100000"/>
              </a:lnSpc>
              <a:spcBef>
                <a:spcPts val="315"/>
              </a:spcBef>
            </a:pPr>
            <a:r>
              <a:rPr sz="2000" b="1" dirty="0">
                <a:solidFill>
                  <a:srgbClr val="FF3300"/>
                </a:solidFill>
                <a:latin typeface="Times New Roman"/>
                <a:cs typeface="Times New Roman"/>
              </a:rPr>
              <a:t>Merge(</a:t>
            </a:r>
            <a:r>
              <a:rPr sz="2000" b="1" i="1" dirty="0">
                <a:solidFill>
                  <a:srgbClr val="FF3300"/>
                </a:solidFill>
                <a:latin typeface="Times New Roman"/>
                <a:cs typeface="Times New Roman"/>
              </a:rPr>
              <a:t>A</a:t>
            </a:r>
            <a:r>
              <a:rPr sz="2000" b="1" dirty="0">
                <a:solidFill>
                  <a:srgbClr val="FF3300"/>
                </a:solidFill>
                <a:latin typeface="Times New Roman"/>
                <a:cs typeface="Times New Roman"/>
              </a:rPr>
              <a:t>,</a:t>
            </a:r>
            <a:r>
              <a:rPr sz="2000" b="1" spc="-60" dirty="0">
                <a:solidFill>
                  <a:srgbClr val="FF3300"/>
                </a:solidFill>
                <a:latin typeface="Times New Roman"/>
                <a:cs typeface="Times New Roman"/>
              </a:rPr>
              <a:t> </a:t>
            </a:r>
            <a:r>
              <a:rPr sz="2000" b="1" i="1" dirty="0">
                <a:solidFill>
                  <a:srgbClr val="FF3300"/>
                </a:solidFill>
                <a:latin typeface="Times New Roman"/>
                <a:cs typeface="Times New Roman"/>
              </a:rPr>
              <a:t>p</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dirty="0">
                <a:solidFill>
                  <a:srgbClr val="FF3300"/>
                </a:solidFill>
                <a:latin typeface="Times New Roman"/>
                <a:cs typeface="Times New Roman"/>
              </a:rPr>
              <a:t>q</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spc="-10" dirty="0">
                <a:solidFill>
                  <a:srgbClr val="FF3300"/>
                </a:solidFill>
                <a:latin typeface="Times New Roman"/>
                <a:cs typeface="Times New Roman"/>
              </a:rPr>
              <a:t>r</a:t>
            </a:r>
            <a:r>
              <a:rPr sz="2000" b="1" spc="-10" dirty="0">
                <a:solidFill>
                  <a:srgbClr val="FF3300"/>
                </a:solidFill>
                <a:latin typeface="Times New Roman"/>
                <a:cs typeface="Times New Roman"/>
              </a:rPr>
              <a:t>)</a:t>
            </a:r>
            <a:endParaRPr sz="2000" dirty="0">
              <a:latin typeface="Times New Roman"/>
              <a:cs typeface="Times New Roman"/>
            </a:endParaRPr>
          </a:p>
          <a:p>
            <a:pPr marL="38100">
              <a:lnSpc>
                <a:spcPct val="100000"/>
              </a:lnSpc>
              <a:spcBef>
                <a:spcPts val="215"/>
              </a:spcBef>
            </a:pPr>
            <a:r>
              <a:rPr sz="2000" spc="-5" dirty="0">
                <a:latin typeface="Times New Roman"/>
                <a:cs typeface="Times New Roman"/>
              </a:rPr>
              <a:t>1  </a:t>
            </a:r>
            <a:r>
              <a:rPr sz="2000" i="1" spc="-114" dirty="0">
                <a:latin typeface="Times New Roman"/>
                <a:cs typeface="Times New Roman"/>
              </a:rPr>
              <a:t>n</a:t>
            </a:r>
            <a:r>
              <a:rPr sz="1725" baseline="-19323" dirty="0">
                <a:latin typeface="Times New Roman"/>
                <a:cs typeface="Times New Roman"/>
              </a:rPr>
              <a:t>1</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q</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605"/>
              </a:spcBef>
            </a:pPr>
            <a:r>
              <a:rPr sz="2000" spc="-5" dirty="0">
                <a:latin typeface="Times New Roman"/>
                <a:cs typeface="Times New Roman"/>
              </a:rPr>
              <a:t>2  </a:t>
            </a:r>
            <a:r>
              <a:rPr sz="2000" i="1" spc="-114" dirty="0">
                <a:latin typeface="Times New Roman"/>
                <a:cs typeface="Times New Roman"/>
              </a:rPr>
              <a:t>n</a:t>
            </a:r>
            <a:r>
              <a:rPr sz="1725" baseline="-19323" dirty="0">
                <a:latin typeface="Times New Roman"/>
                <a:cs typeface="Times New Roman"/>
              </a:rPr>
              <a:t>2</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r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q</a:t>
            </a:r>
            <a:endParaRPr sz="2000" dirty="0">
              <a:latin typeface="Times New Roman"/>
              <a:cs typeface="Times New Roman"/>
            </a:endParaRPr>
          </a:p>
        </p:txBody>
      </p:sp>
      <p:sp>
        <p:nvSpPr>
          <p:cNvPr id="15" name="object 10">
            <a:extLst>
              <a:ext uri="{FF2B5EF4-FFF2-40B4-BE49-F238E27FC236}">
                <a16:creationId xmlns:a16="http://schemas.microsoft.com/office/drawing/2014/main" id="{1ADC311A-2389-A103-DE63-2B07C94BEED7}"/>
              </a:ext>
            </a:extLst>
          </p:cNvPr>
          <p:cNvSpPr txBox="1"/>
          <p:nvPr/>
        </p:nvSpPr>
        <p:spPr>
          <a:xfrm>
            <a:off x="344424" y="1666461"/>
            <a:ext cx="2959100" cy="788670"/>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b="1" spc="-5" dirty="0">
                <a:solidFill>
                  <a:srgbClr val="0033CC"/>
                </a:solidFill>
                <a:latin typeface="Times New Roman"/>
                <a:cs typeface="Times New Roman"/>
              </a:rPr>
              <a:t>3	</a:t>
            </a:r>
            <a:r>
              <a:rPr sz="2000" b="1" dirty="0">
                <a:solidFill>
                  <a:srgbClr val="0033CC"/>
                </a:solidFill>
                <a:latin typeface="Times New Roman"/>
                <a:cs typeface="Times New Roman"/>
              </a:rPr>
              <a:t>for</a:t>
            </a:r>
            <a:r>
              <a:rPr sz="2000" b="1" spc="-50" dirty="0">
                <a:solidFill>
                  <a:srgbClr val="0033CC"/>
                </a:solidFill>
                <a:latin typeface="Times New Roman"/>
                <a:cs typeface="Times New Roman"/>
              </a:rPr>
              <a:t> </a:t>
            </a:r>
            <a:r>
              <a:rPr sz="2000" i="1" spc="-5" dirty="0">
                <a:latin typeface="Times New Roman"/>
                <a:cs typeface="Times New Roman"/>
              </a:rPr>
              <a:t>i</a:t>
            </a:r>
            <a:r>
              <a:rPr sz="2000" i="1" spc="-4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1</a:t>
            </a:r>
            <a:endParaRPr sz="1650" baseline="-20202" dirty="0">
              <a:latin typeface="Times New Roman"/>
              <a:cs typeface="Times New Roman"/>
            </a:endParaRPr>
          </a:p>
          <a:p>
            <a:pPr marL="38100">
              <a:lnSpc>
                <a:spcPct val="100000"/>
              </a:lnSpc>
              <a:spcBef>
                <a:spcPts val="600"/>
              </a:spcBef>
              <a:tabLst>
                <a:tab pos="644525" algn="l"/>
              </a:tabLst>
            </a:pPr>
            <a:r>
              <a:rPr sz="2000" spc="-5" dirty="0">
                <a:latin typeface="Times New Roman"/>
                <a:cs typeface="Times New Roman"/>
              </a:rPr>
              <a:t>4	</a:t>
            </a:r>
            <a:r>
              <a:rPr sz="2000" b="1" spc="-5" dirty="0">
                <a:solidFill>
                  <a:srgbClr val="0033CC"/>
                </a:solidFill>
                <a:latin typeface="Times New Roman"/>
                <a:cs typeface="Times New Roman"/>
              </a:rPr>
              <a:t>do</a:t>
            </a:r>
            <a:r>
              <a:rPr sz="2000" b="1" spc="5" dirty="0">
                <a:solidFill>
                  <a:srgbClr val="0033CC"/>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p</a:t>
            </a:r>
            <a:r>
              <a:rPr sz="2000" i="1" spc="-20" dirty="0">
                <a:latin typeface="Times New Roman"/>
                <a:cs typeface="Times New Roman"/>
              </a:rPr>
              <a:t> </a:t>
            </a:r>
            <a:r>
              <a:rPr sz="2000" spc="-5" dirty="0">
                <a:latin typeface="Times New Roman"/>
                <a:cs typeface="Times New Roman"/>
              </a:rPr>
              <a:t>+ </a:t>
            </a:r>
            <a:r>
              <a:rPr sz="2000" i="1" spc="-5" dirty="0">
                <a:latin typeface="Times New Roman"/>
                <a:cs typeface="Times New Roman"/>
              </a:rPr>
              <a:t>i</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6" name="object 11">
            <a:extLst>
              <a:ext uri="{FF2B5EF4-FFF2-40B4-BE49-F238E27FC236}">
                <a16:creationId xmlns:a16="http://schemas.microsoft.com/office/drawing/2014/main" id="{AC952BB0-61FE-3D41-1BAF-60F517F59500}"/>
              </a:ext>
            </a:extLst>
          </p:cNvPr>
          <p:cNvSpPr txBox="1"/>
          <p:nvPr/>
        </p:nvSpPr>
        <p:spPr>
          <a:xfrm>
            <a:off x="344424" y="2398133"/>
            <a:ext cx="2959100" cy="1095172"/>
          </a:xfrm>
          <a:prstGeom prst="rect">
            <a:avLst/>
          </a:prstGeom>
        </p:spPr>
        <p:txBody>
          <a:bodyPr vert="horz" wrap="square" lIns="0" tIns="68580" rIns="0" bIns="0" rtlCol="0">
            <a:spAutoFit/>
          </a:bodyPr>
          <a:lstStyle/>
          <a:p>
            <a:pPr marL="38100">
              <a:lnSpc>
                <a:spcPct val="100000"/>
              </a:lnSpc>
              <a:spcBef>
                <a:spcPts val="540"/>
              </a:spcBef>
            </a:pPr>
            <a:r>
              <a:rPr sz="2000" b="1" dirty="0">
                <a:solidFill>
                  <a:srgbClr val="0033CC"/>
                </a:solidFill>
                <a:latin typeface="Times New Roman"/>
                <a:cs typeface="Times New Roman"/>
              </a:rPr>
              <a:t>5for</a:t>
            </a:r>
            <a:r>
              <a:rPr sz="2000" b="1" spc="-55" dirty="0">
                <a:solidFill>
                  <a:srgbClr val="0033CC"/>
                </a:solidFill>
                <a:latin typeface="Times New Roman"/>
                <a:cs typeface="Times New Roman"/>
              </a:rPr>
              <a:t> </a:t>
            </a:r>
            <a:r>
              <a:rPr sz="2000" i="1" spc="-5" dirty="0">
                <a:latin typeface="Times New Roman"/>
                <a:cs typeface="Times New Roman"/>
              </a:rPr>
              <a:t>j</a:t>
            </a:r>
            <a:r>
              <a:rPr sz="2000" i="1" spc="-3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a:t>
            </a:r>
            <a:r>
              <a:rPr sz="2000" dirty="0">
                <a:latin typeface="Times New Roman"/>
                <a:cs typeface="Times New Roman"/>
              </a:rPr>
              <a:t>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2</a:t>
            </a:r>
            <a:endParaRPr sz="1650" baseline="-20202" dirty="0">
              <a:latin typeface="Times New Roman"/>
              <a:cs typeface="Times New Roman"/>
            </a:endParaRPr>
          </a:p>
          <a:p>
            <a:pPr marL="38100">
              <a:lnSpc>
                <a:spcPct val="100000"/>
              </a:lnSpc>
              <a:spcBef>
                <a:spcPts val="434"/>
              </a:spcBef>
            </a:pPr>
            <a:r>
              <a:rPr sz="2000" b="1" spc="-5" dirty="0">
                <a:latin typeface="Times New Roman"/>
                <a:cs typeface="Times New Roman"/>
              </a:rPr>
              <a:t>6</a:t>
            </a:r>
            <a:r>
              <a:rPr sz="2000" b="1" spc="-5" dirty="0">
                <a:solidFill>
                  <a:srgbClr val="0033CC"/>
                </a:solidFill>
                <a:latin typeface="Times New Roman"/>
                <a:cs typeface="Times New Roman"/>
              </a:rPr>
              <a:t>do</a:t>
            </a:r>
            <a:r>
              <a:rPr sz="2000" b="1" dirty="0">
                <a:solidFill>
                  <a:srgbClr val="0033CC"/>
                </a:solidFill>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spc="-10" dirty="0">
                <a:latin typeface="Symbol"/>
                <a:cs typeface="Symbol"/>
              </a:rPr>
              <a:t></a:t>
            </a:r>
            <a:r>
              <a:rPr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a:t>
            </a:r>
            <a:r>
              <a:rPr sz="2000" i="1" spc="-20" dirty="0">
                <a:latin typeface="Times New Roman"/>
                <a:cs typeface="Times New Roman"/>
              </a:rPr>
              <a:t> </a:t>
            </a:r>
            <a:r>
              <a:rPr sz="2000" spc="-5" dirty="0">
                <a:latin typeface="Times New Roman"/>
                <a:cs typeface="Times New Roman"/>
              </a:rPr>
              <a:t>+</a:t>
            </a:r>
            <a:r>
              <a:rPr sz="2000" spc="5" dirty="0">
                <a:latin typeface="Times New Roman"/>
                <a:cs typeface="Times New Roman"/>
              </a:rPr>
              <a:t> </a:t>
            </a:r>
            <a:r>
              <a:rPr sz="2000" i="1" spc="-5" dirty="0">
                <a:latin typeface="Times New Roman"/>
                <a:cs typeface="Times New Roman"/>
              </a:rPr>
              <a:t>j</a:t>
            </a:r>
            <a:r>
              <a:rPr sz="2000" spc="-5" dirty="0">
                <a:latin typeface="Times New Roman"/>
                <a:cs typeface="Times New Roman"/>
              </a:rPr>
              <a:t>]</a:t>
            </a:r>
            <a:r>
              <a:rPr sz="2000" spc="475" dirty="0">
                <a:latin typeface="Times New Roman"/>
                <a:cs typeface="Times New Roman"/>
              </a:rPr>
              <a:t> </a:t>
            </a:r>
            <a:endParaRPr lang="en-IN" sz="2000" spc="475" dirty="0">
              <a:latin typeface="Times New Roman"/>
              <a:cs typeface="Times New Roman"/>
            </a:endParaRPr>
          </a:p>
          <a:p>
            <a:pPr marL="38100">
              <a:lnSpc>
                <a:spcPct val="100000"/>
              </a:lnSpc>
              <a:spcBef>
                <a:spcPts val="434"/>
              </a:spcBef>
            </a:pPr>
            <a:r>
              <a:rPr lang="en-IN" sz="2000" i="1" dirty="0">
                <a:latin typeface="Times New Roman"/>
                <a:cs typeface="Times New Roman"/>
              </a:rPr>
              <a:t>7      </a:t>
            </a:r>
            <a:r>
              <a:rPr sz="2000" i="1" dirty="0">
                <a:latin typeface="Times New Roman"/>
                <a:cs typeface="Times New Roman"/>
              </a:rPr>
              <a:t>L</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1</a:t>
            </a:r>
            <a:r>
              <a:rPr sz="2000" dirty="0">
                <a:latin typeface="Times New Roman"/>
                <a:cs typeface="Times New Roman"/>
              </a:rPr>
              <a:t>+1]</a:t>
            </a:r>
            <a:r>
              <a:rPr sz="2000" spc="-5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spc="-5" dirty="0">
                <a:latin typeface="Symbol"/>
                <a:cs typeface="Symbol"/>
              </a:rPr>
              <a:t></a:t>
            </a:r>
            <a:endParaRPr sz="2000" dirty="0">
              <a:latin typeface="Symbol"/>
              <a:cs typeface="Symbol"/>
            </a:endParaRPr>
          </a:p>
        </p:txBody>
      </p:sp>
      <p:sp>
        <p:nvSpPr>
          <p:cNvPr id="17" name="object 12">
            <a:extLst>
              <a:ext uri="{FF2B5EF4-FFF2-40B4-BE49-F238E27FC236}">
                <a16:creationId xmlns:a16="http://schemas.microsoft.com/office/drawing/2014/main" id="{413351C2-E31C-EBA8-4DEC-AA40C83CC18C}"/>
              </a:ext>
            </a:extLst>
          </p:cNvPr>
          <p:cNvSpPr txBox="1"/>
          <p:nvPr/>
        </p:nvSpPr>
        <p:spPr>
          <a:xfrm>
            <a:off x="344424" y="3475024"/>
            <a:ext cx="2047239" cy="1129665"/>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i="1" spc="-5" dirty="0">
                <a:latin typeface="Times New Roman"/>
                <a:cs typeface="Times New Roman"/>
              </a:rPr>
              <a:t>8	</a:t>
            </a:r>
            <a:r>
              <a:rPr sz="2000" i="1" dirty="0">
                <a:latin typeface="Times New Roman"/>
                <a:cs typeface="Times New Roman"/>
              </a:rPr>
              <a:t>R</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2</a:t>
            </a:r>
            <a:r>
              <a:rPr sz="2000" dirty="0">
                <a:latin typeface="Times New Roman"/>
                <a:cs typeface="Times New Roman"/>
              </a:rPr>
              <a:t>+1]</a:t>
            </a:r>
            <a:r>
              <a:rPr sz="2000" spc="-6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spc="-10" dirty="0">
                <a:latin typeface="Symbol"/>
                <a:cs typeface="Symbol"/>
              </a:rPr>
              <a:t></a:t>
            </a:r>
            <a:endParaRPr sz="2000" dirty="0">
              <a:latin typeface="Symbol"/>
              <a:cs typeface="Symbol"/>
            </a:endParaRPr>
          </a:p>
          <a:p>
            <a:pPr marL="38100">
              <a:lnSpc>
                <a:spcPct val="100000"/>
              </a:lnSpc>
              <a:spcBef>
                <a:spcPts val="600"/>
              </a:spcBef>
              <a:tabLst>
                <a:tab pos="644525" algn="l"/>
              </a:tabLst>
            </a:pPr>
            <a:r>
              <a:rPr sz="2000" i="1" spc="-5" dirty="0">
                <a:latin typeface="Times New Roman"/>
                <a:cs typeface="Times New Roman"/>
              </a:rPr>
              <a:t>9	i</a:t>
            </a:r>
            <a:r>
              <a:rPr sz="2000" i="1" spc="-50"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290"/>
              </a:spcBef>
              <a:tabLst>
                <a:tab pos="644525" algn="l"/>
              </a:tabLst>
            </a:pPr>
            <a:r>
              <a:rPr sz="2000" i="1" dirty="0">
                <a:latin typeface="Times New Roman"/>
                <a:cs typeface="Times New Roman"/>
              </a:rPr>
              <a:t>10	</a:t>
            </a:r>
            <a:r>
              <a:rPr sz="2000" i="1" spc="-5" dirty="0">
                <a:latin typeface="Times New Roman"/>
                <a:cs typeface="Times New Roman"/>
              </a:rPr>
              <a:t>j</a:t>
            </a:r>
            <a:r>
              <a:rPr sz="2000" i="1" spc="-45"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8" name="object 13">
            <a:extLst>
              <a:ext uri="{FF2B5EF4-FFF2-40B4-BE49-F238E27FC236}">
                <a16:creationId xmlns:a16="http://schemas.microsoft.com/office/drawing/2014/main" id="{76967A0A-0615-2318-4B1B-8AC5B5CB3DD7}"/>
              </a:ext>
            </a:extLst>
          </p:cNvPr>
          <p:cNvSpPr txBox="1"/>
          <p:nvPr/>
        </p:nvSpPr>
        <p:spPr>
          <a:xfrm>
            <a:off x="369824" y="4582814"/>
            <a:ext cx="2016125" cy="1052830"/>
          </a:xfrm>
          <a:prstGeom prst="rect">
            <a:avLst/>
          </a:prstGeom>
        </p:spPr>
        <p:txBody>
          <a:bodyPr vert="horz" wrap="square" lIns="0" tIns="10795" rIns="0" bIns="0" rtlCol="0">
            <a:spAutoFit/>
          </a:bodyPr>
          <a:lstStyle/>
          <a:p>
            <a:pPr marL="12700" marR="5080">
              <a:lnSpc>
                <a:spcPct val="112500"/>
              </a:lnSpc>
              <a:spcBef>
                <a:spcPts val="85"/>
              </a:spcBef>
            </a:pPr>
            <a:r>
              <a:rPr sz="2000" b="1" spc="-5" dirty="0">
                <a:solidFill>
                  <a:srgbClr val="0033CC"/>
                </a:solidFill>
                <a:latin typeface="Times New Roman"/>
                <a:cs typeface="Times New Roman"/>
              </a:rPr>
              <a:t>11for </a:t>
            </a:r>
            <a:r>
              <a:rPr sz="2000" i="1" spc="-5" dirty="0">
                <a:latin typeface="Times New Roman"/>
                <a:cs typeface="Times New Roman"/>
              </a:rPr>
              <a:t>k </a:t>
            </a:r>
            <a:r>
              <a:rPr sz="2000" spc="-10" dirty="0">
                <a:latin typeface="Symbol"/>
                <a:cs typeface="Symbol"/>
              </a:rPr>
              <a:t></a:t>
            </a:r>
            <a:r>
              <a:rPr sz="2000" i="1" spc="-10" dirty="0">
                <a:latin typeface="Times New Roman"/>
                <a:cs typeface="Times New Roman"/>
              </a:rPr>
              <a:t>p </a:t>
            </a:r>
            <a:r>
              <a:rPr sz="2000" b="1" spc="-5" dirty="0">
                <a:solidFill>
                  <a:srgbClr val="0033CC"/>
                </a:solidFill>
                <a:latin typeface="Times New Roman"/>
                <a:cs typeface="Times New Roman"/>
              </a:rPr>
              <a:t>to </a:t>
            </a:r>
            <a:r>
              <a:rPr sz="2000" i="1" spc="-5" dirty="0">
                <a:latin typeface="Times New Roman"/>
                <a:cs typeface="Times New Roman"/>
              </a:rPr>
              <a:t>r </a:t>
            </a:r>
            <a:r>
              <a:rPr sz="2000" i="1" dirty="0">
                <a:latin typeface="Times New Roman"/>
                <a:cs typeface="Times New Roman"/>
              </a:rPr>
              <a:t> </a:t>
            </a:r>
            <a:r>
              <a:rPr sz="2000" b="1" spc="-5" dirty="0">
                <a:latin typeface="Times New Roman"/>
                <a:cs typeface="Times New Roman"/>
              </a:rPr>
              <a:t>12</a:t>
            </a:r>
            <a:r>
              <a:rPr sz="2000" b="1" spc="-5" dirty="0">
                <a:solidFill>
                  <a:srgbClr val="0033CC"/>
                </a:solidFill>
                <a:latin typeface="Times New Roman"/>
                <a:cs typeface="Times New Roman"/>
              </a:rPr>
              <a:t>do if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 </a:t>
            </a:r>
            <a:r>
              <a:rPr sz="2000" dirty="0">
                <a:latin typeface="Times New Roman"/>
                <a:cs typeface="Times New Roman"/>
              </a:rPr>
              <a:t> </a:t>
            </a:r>
            <a:r>
              <a:rPr sz="2000" b="1" spc="-5" dirty="0">
                <a:latin typeface="Times New Roman"/>
                <a:cs typeface="Times New Roman"/>
              </a:rPr>
              <a:t>13</a:t>
            </a:r>
            <a:r>
              <a:rPr sz="2000" b="1" spc="-5" dirty="0">
                <a:solidFill>
                  <a:srgbClr val="0033CC"/>
                </a:solidFill>
                <a:latin typeface="Times New Roman"/>
                <a:cs typeface="Times New Roman"/>
              </a:rPr>
              <a:t>then</a:t>
            </a:r>
            <a:r>
              <a:rPr sz="2000" b="1" spc="-25" dirty="0">
                <a:solidFill>
                  <a:srgbClr val="0033CC"/>
                </a:solidFill>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k</a:t>
            </a:r>
            <a:r>
              <a:rPr sz="2000" spc="-5" dirty="0">
                <a:latin typeface="Times New Roman"/>
                <a:cs typeface="Times New Roman"/>
              </a:rPr>
              <a:t>]</a:t>
            </a:r>
            <a:r>
              <a:rPr sz="2000" spc="-3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endParaRPr sz="2000" dirty="0">
              <a:latin typeface="Times New Roman"/>
              <a:cs typeface="Times New Roman"/>
            </a:endParaRPr>
          </a:p>
        </p:txBody>
      </p:sp>
      <p:sp>
        <p:nvSpPr>
          <p:cNvPr id="19" name="object 14">
            <a:extLst>
              <a:ext uri="{FF2B5EF4-FFF2-40B4-BE49-F238E27FC236}">
                <a16:creationId xmlns:a16="http://schemas.microsoft.com/office/drawing/2014/main" id="{46E5DC38-DBEE-CB1B-BF6F-BD486F1B5454}"/>
              </a:ext>
            </a:extLst>
          </p:cNvPr>
          <p:cNvSpPr txBox="1"/>
          <p:nvPr/>
        </p:nvSpPr>
        <p:spPr>
          <a:xfrm>
            <a:off x="369824" y="5606299"/>
            <a:ext cx="2265680" cy="1056640"/>
          </a:xfrm>
          <a:prstGeom prst="rect">
            <a:avLst/>
          </a:prstGeom>
        </p:spPr>
        <p:txBody>
          <a:bodyPr vert="horz" wrap="square" lIns="0" tIns="52705" rIns="0" bIns="0" rtlCol="0">
            <a:spAutoFit/>
          </a:bodyPr>
          <a:lstStyle/>
          <a:p>
            <a:pPr marL="12700">
              <a:lnSpc>
                <a:spcPct val="100000"/>
              </a:lnSpc>
              <a:spcBef>
                <a:spcPts val="415"/>
              </a:spcBef>
              <a:tabLst>
                <a:tab pos="619125" algn="l"/>
              </a:tabLst>
            </a:pPr>
            <a:r>
              <a:rPr sz="2000" dirty="0">
                <a:latin typeface="Times New Roman"/>
                <a:cs typeface="Times New Roman"/>
              </a:rPr>
              <a:t>14	</a:t>
            </a:r>
            <a:r>
              <a:rPr sz="2000" i="1" spc="-5" dirty="0">
                <a:latin typeface="Times New Roman"/>
                <a:cs typeface="Times New Roman"/>
              </a:rPr>
              <a:t>i</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15"/>
              </a:spcBef>
              <a:tabLst>
                <a:tab pos="619125" algn="l"/>
              </a:tabLst>
            </a:pPr>
            <a:r>
              <a:rPr sz="2000" dirty="0">
                <a:latin typeface="Times New Roman"/>
                <a:cs typeface="Times New Roman"/>
              </a:rPr>
              <a:t>15	</a:t>
            </a:r>
            <a:r>
              <a:rPr sz="2000" b="1" spc="-5" dirty="0">
                <a:solidFill>
                  <a:srgbClr val="0033CC"/>
                </a:solidFill>
                <a:latin typeface="Times New Roman"/>
                <a:cs typeface="Times New Roman"/>
              </a:rPr>
              <a:t>else</a:t>
            </a:r>
            <a:r>
              <a:rPr sz="2000" b="1" spc="-20" dirty="0">
                <a:solidFill>
                  <a:srgbClr val="0033CC"/>
                </a:solidFill>
                <a:latin typeface="Times New Roman"/>
                <a:cs typeface="Times New Roman"/>
              </a:rPr>
              <a:t> </a:t>
            </a:r>
            <a:r>
              <a:rPr sz="2000" i="1" dirty="0">
                <a:latin typeface="Times New Roman"/>
                <a:cs typeface="Times New Roman"/>
              </a:rPr>
              <a:t>A</a:t>
            </a:r>
            <a:r>
              <a:rPr sz="1800" dirty="0">
                <a:latin typeface="Times New Roman"/>
                <a:cs typeface="Times New Roman"/>
              </a:rPr>
              <a:t>[</a:t>
            </a:r>
            <a:r>
              <a:rPr sz="1800" i="1" dirty="0">
                <a:latin typeface="Times New Roman"/>
                <a:cs typeface="Times New Roman"/>
              </a:rPr>
              <a:t>k</a:t>
            </a:r>
            <a:r>
              <a:rPr sz="1800" dirty="0">
                <a:latin typeface="Times New Roman"/>
                <a:cs typeface="Times New Roman"/>
              </a:rPr>
              <a:t>]</a:t>
            </a:r>
            <a:r>
              <a:rPr sz="1800" spc="-4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a:latin typeface="Times New Roman"/>
              <a:cs typeface="Times New Roman"/>
            </a:endParaRPr>
          </a:p>
          <a:p>
            <a:pPr marL="12700">
              <a:lnSpc>
                <a:spcPct val="100000"/>
              </a:lnSpc>
              <a:spcBef>
                <a:spcPts val="290"/>
              </a:spcBef>
              <a:tabLst>
                <a:tab pos="619125" algn="l"/>
              </a:tabLst>
            </a:pPr>
            <a:r>
              <a:rPr sz="2000" dirty="0">
                <a:latin typeface="Times New Roman"/>
                <a:cs typeface="Times New Roman"/>
              </a:rPr>
              <a:t>16	</a:t>
            </a:r>
            <a:r>
              <a:rPr sz="2000" i="1" spc="-5" dirty="0">
                <a:latin typeface="Times New Roman"/>
                <a:cs typeface="Times New Roman"/>
              </a:rPr>
              <a:t>j</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20" name="object 15">
            <a:extLst>
              <a:ext uri="{FF2B5EF4-FFF2-40B4-BE49-F238E27FC236}">
                <a16:creationId xmlns:a16="http://schemas.microsoft.com/office/drawing/2014/main" id="{72FEB6A6-6E6D-C1E0-8957-F6EA7878128A}"/>
              </a:ext>
            </a:extLst>
          </p:cNvPr>
          <p:cNvSpPr txBox="1"/>
          <p:nvPr/>
        </p:nvSpPr>
        <p:spPr>
          <a:xfrm>
            <a:off x="5202935" y="4276344"/>
            <a:ext cx="3716020" cy="1188720"/>
          </a:xfrm>
          <a:prstGeom prst="rect">
            <a:avLst/>
          </a:prstGeom>
          <a:solidFill>
            <a:srgbClr val="FFFFCC"/>
          </a:solidFill>
          <a:ln w="12192">
            <a:solidFill>
              <a:srgbClr val="000000"/>
            </a:solidFill>
          </a:ln>
        </p:spPr>
        <p:txBody>
          <a:bodyPr vert="horz" wrap="square" lIns="0" tIns="38735" rIns="0" bIns="0" rtlCol="0">
            <a:spAutoFit/>
          </a:bodyPr>
          <a:lstStyle/>
          <a:p>
            <a:pPr marL="90805" marR="86995">
              <a:lnSpc>
                <a:spcPct val="100000"/>
              </a:lnSpc>
              <a:spcBef>
                <a:spcPts val="305"/>
              </a:spcBef>
            </a:pPr>
            <a:r>
              <a:rPr sz="2400" b="1" spc="-5" dirty="0">
                <a:solidFill>
                  <a:srgbClr val="CC3300"/>
                </a:solidFill>
                <a:latin typeface="Times New Roman"/>
                <a:cs typeface="Times New Roman"/>
              </a:rPr>
              <a:t>Sentinels</a:t>
            </a:r>
            <a:r>
              <a:rPr sz="2400" spc="-5" dirty="0">
                <a:latin typeface="Times New Roman"/>
                <a:cs typeface="Times New Roman"/>
              </a:rPr>
              <a:t>, </a:t>
            </a:r>
            <a:r>
              <a:rPr sz="2400" dirty="0">
                <a:latin typeface="Times New Roman"/>
                <a:cs typeface="Times New Roman"/>
              </a:rPr>
              <a:t>to </a:t>
            </a:r>
            <a:r>
              <a:rPr sz="2400" spc="-5" dirty="0">
                <a:latin typeface="Times New Roman"/>
                <a:cs typeface="Times New Roman"/>
              </a:rPr>
              <a:t>avoid having </a:t>
            </a:r>
            <a:r>
              <a:rPr sz="2400" dirty="0">
                <a:latin typeface="Times New Roman"/>
                <a:cs typeface="Times New Roman"/>
              </a:rPr>
              <a:t>to </a:t>
            </a:r>
            <a:r>
              <a:rPr sz="2400" spc="-585" dirty="0">
                <a:latin typeface="Times New Roman"/>
                <a:cs typeface="Times New Roman"/>
              </a:rPr>
              <a:t> </a:t>
            </a:r>
            <a:r>
              <a:rPr sz="2400" spc="-10" dirty="0">
                <a:latin typeface="Times New Roman"/>
                <a:cs typeface="Times New Roman"/>
              </a:rPr>
              <a:t>check</a:t>
            </a:r>
            <a:r>
              <a:rPr sz="2400" spc="10" dirty="0">
                <a:latin typeface="Times New Roman"/>
                <a:cs typeface="Times New Roman"/>
              </a:rPr>
              <a:t> </a:t>
            </a:r>
            <a:r>
              <a:rPr sz="2400" dirty="0">
                <a:latin typeface="Times New Roman"/>
                <a:cs typeface="Times New Roman"/>
              </a:rPr>
              <a:t>if</a:t>
            </a:r>
            <a:r>
              <a:rPr sz="2400" spc="-5" dirty="0">
                <a:latin typeface="Times New Roman"/>
                <a:cs typeface="Times New Roman"/>
              </a:rPr>
              <a:t> either subarray</a:t>
            </a:r>
            <a:r>
              <a:rPr sz="2400" spc="10" dirty="0">
                <a:latin typeface="Times New Roman"/>
                <a:cs typeface="Times New Roman"/>
              </a:rPr>
              <a:t> </a:t>
            </a:r>
            <a:r>
              <a:rPr sz="2400" spc="-5" dirty="0">
                <a:latin typeface="Times New Roman"/>
                <a:cs typeface="Times New Roman"/>
              </a:rPr>
              <a:t>is </a:t>
            </a:r>
            <a:r>
              <a:rPr sz="2400" dirty="0">
                <a:latin typeface="Times New Roman"/>
                <a:cs typeface="Times New Roman"/>
              </a:rPr>
              <a:t> </a:t>
            </a:r>
            <a:r>
              <a:rPr sz="2400" spc="-5" dirty="0">
                <a:latin typeface="Times New Roman"/>
                <a:cs typeface="Times New Roman"/>
              </a:rPr>
              <a:t>fully copied</a:t>
            </a:r>
            <a:r>
              <a:rPr sz="2400" dirty="0">
                <a:latin typeface="Times New Roman"/>
                <a:cs typeface="Times New Roman"/>
              </a:rPr>
              <a:t> </a:t>
            </a:r>
            <a:r>
              <a:rPr sz="2400" spc="-10" dirty="0">
                <a:latin typeface="Times New Roman"/>
                <a:cs typeface="Times New Roman"/>
              </a:rPr>
              <a:t>at</a:t>
            </a:r>
            <a:r>
              <a:rPr sz="2400" spc="5" dirty="0">
                <a:latin typeface="Times New Roman"/>
                <a:cs typeface="Times New Roman"/>
              </a:rPr>
              <a:t> </a:t>
            </a:r>
            <a:r>
              <a:rPr sz="2400" spc="-10" dirty="0">
                <a:solidFill>
                  <a:srgbClr val="CC3300"/>
                </a:solidFill>
                <a:latin typeface="Times New Roman"/>
                <a:cs typeface="Times New Roman"/>
              </a:rPr>
              <a:t>each</a:t>
            </a:r>
            <a:r>
              <a:rPr sz="2400" dirty="0">
                <a:solidFill>
                  <a:srgbClr val="CC3300"/>
                </a:solidFill>
                <a:latin typeface="Times New Roman"/>
                <a:cs typeface="Times New Roman"/>
              </a:rPr>
              <a:t> </a:t>
            </a:r>
            <a:r>
              <a:rPr sz="2400" spc="-5" dirty="0">
                <a:solidFill>
                  <a:srgbClr val="CC3300"/>
                </a:solidFill>
                <a:latin typeface="Times New Roman"/>
                <a:cs typeface="Times New Roman"/>
              </a:rPr>
              <a:t>step</a:t>
            </a:r>
            <a:r>
              <a:rPr sz="2400" spc="-5" dirty="0">
                <a:latin typeface="Times New Roman"/>
                <a:cs typeface="Times New Roman"/>
              </a:rPr>
              <a:t>.</a:t>
            </a:r>
            <a:endParaRPr sz="2400" dirty="0">
              <a:latin typeface="Times New Roman"/>
              <a:cs typeface="Times New Roman"/>
            </a:endParaRPr>
          </a:p>
        </p:txBody>
      </p:sp>
      <p:grpSp>
        <p:nvGrpSpPr>
          <p:cNvPr id="21" name="object 16">
            <a:extLst>
              <a:ext uri="{FF2B5EF4-FFF2-40B4-BE49-F238E27FC236}">
                <a16:creationId xmlns:a16="http://schemas.microsoft.com/office/drawing/2014/main" id="{B5FEDBE2-7477-0957-F814-57669D1B7459}"/>
              </a:ext>
            </a:extLst>
          </p:cNvPr>
          <p:cNvGrpSpPr/>
          <p:nvPr/>
        </p:nvGrpSpPr>
        <p:grpSpPr>
          <a:xfrm>
            <a:off x="2383535" y="3252215"/>
            <a:ext cx="2822575" cy="1734820"/>
            <a:chOff x="2383535" y="3252215"/>
            <a:chExt cx="2822575" cy="1734820"/>
          </a:xfrm>
        </p:grpSpPr>
        <p:sp>
          <p:nvSpPr>
            <p:cNvPr id="22" name="object 17">
              <a:extLst>
                <a:ext uri="{FF2B5EF4-FFF2-40B4-BE49-F238E27FC236}">
                  <a16:creationId xmlns:a16="http://schemas.microsoft.com/office/drawing/2014/main" id="{A317AED8-8937-A36B-4AC7-C282B405DC22}"/>
                </a:ext>
              </a:extLst>
            </p:cNvPr>
            <p:cNvSpPr/>
            <p:nvPr/>
          </p:nvSpPr>
          <p:spPr>
            <a:xfrm>
              <a:off x="2450591" y="3282695"/>
              <a:ext cx="2731135" cy="1304925"/>
            </a:xfrm>
            <a:custGeom>
              <a:avLst/>
              <a:gdLst/>
              <a:ahLst/>
              <a:cxnLst/>
              <a:rect l="l" t="t" r="r" b="b"/>
              <a:pathLst>
                <a:path w="2731135" h="1304925">
                  <a:moveTo>
                    <a:pt x="2731008" y="1304543"/>
                  </a:moveTo>
                  <a:lnTo>
                    <a:pt x="0" y="0"/>
                  </a:lnTo>
                </a:path>
              </a:pathLst>
            </a:custGeom>
            <a:ln w="18288">
              <a:solidFill>
                <a:srgbClr val="000000"/>
              </a:solidFill>
            </a:ln>
          </p:spPr>
          <p:txBody>
            <a:bodyPr wrap="square" lIns="0" tIns="0" rIns="0" bIns="0" rtlCol="0"/>
            <a:lstStyle/>
            <a:p>
              <a:endParaRPr/>
            </a:p>
          </p:txBody>
        </p:sp>
        <p:sp>
          <p:nvSpPr>
            <p:cNvPr id="23" name="object 18">
              <a:extLst>
                <a:ext uri="{FF2B5EF4-FFF2-40B4-BE49-F238E27FC236}">
                  <a16:creationId xmlns:a16="http://schemas.microsoft.com/office/drawing/2014/main" id="{FF71282F-B0D2-FA8F-81B3-A0EA74E00A9C}"/>
                </a:ext>
              </a:extLst>
            </p:cNvPr>
            <p:cNvSpPr/>
            <p:nvPr/>
          </p:nvSpPr>
          <p:spPr>
            <a:xfrm>
              <a:off x="2383535" y="3252215"/>
              <a:ext cx="85725" cy="67310"/>
            </a:xfrm>
            <a:custGeom>
              <a:avLst/>
              <a:gdLst/>
              <a:ahLst/>
              <a:cxnLst/>
              <a:rect l="l" t="t" r="r" b="b"/>
              <a:pathLst>
                <a:path w="85725" h="67310">
                  <a:moveTo>
                    <a:pt x="85343" y="0"/>
                  </a:moveTo>
                  <a:lnTo>
                    <a:pt x="0" y="1270"/>
                  </a:lnTo>
                  <a:lnTo>
                    <a:pt x="52196" y="67056"/>
                  </a:lnTo>
                  <a:lnTo>
                    <a:pt x="85343" y="0"/>
                  </a:lnTo>
                  <a:close/>
                </a:path>
              </a:pathLst>
            </a:custGeom>
            <a:solidFill>
              <a:srgbClr val="000000"/>
            </a:solidFill>
          </p:spPr>
          <p:txBody>
            <a:bodyPr wrap="square" lIns="0" tIns="0" rIns="0" bIns="0" rtlCol="0"/>
            <a:lstStyle/>
            <a:p>
              <a:endParaRPr/>
            </a:p>
          </p:txBody>
        </p:sp>
        <p:sp>
          <p:nvSpPr>
            <p:cNvPr id="24" name="object 19">
              <a:extLst>
                <a:ext uri="{FF2B5EF4-FFF2-40B4-BE49-F238E27FC236}">
                  <a16:creationId xmlns:a16="http://schemas.microsoft.com/office/drawing/2014/main" id="{2BE52F95-80E3-369D-7942-667C06D685D9}"/>
                </a:ext>
              </a:extLst>
            </p:cNvPr>
            <p:cNvSpPr/>
            <p:nvPr/>
          </p:nvSpPr>
          <p:spPr>
            <a:xfrm>
              <a:off x="2481071" y="3578351"/>
              <a:ext cx="2715895" cy="1036319"/>
            </a:xfrm>
            <a:custGeom>
              <a:avLst/>
              <a:gdLst/>
              <a:ahLst/>
              <a:cxnLst/>
              <a:rect l="l" t="t" r="r" b="b"/>
              <a:pathLst>
                <a:path w="2715895" h="1036320">
                  <a:moveTo>
                    <a:pt x="2715767" y="1036320"/>
                  </a:moveTo>
                  <a:lnTo>
                    <a:pt x="0" y="0"/>
                  </a:lnTo>
                </a:path>
              </a:pathLst>
            </a:custGeom>
            <a:ln w="18288">
              <a:solidFill>
                <a:srgbClr val="000000"/>
              </a:solidFill>
            </a:ln>
          </p:spPr>
          <p:txBody>
            <a:bodyPr wrap="square" lIns="0" tIns="0" rIns="0" bIns="0" rtlCol="0"/>
            <a:lstStyle/>
            <a:p>
              <a:endParaRPr/>
            </a:p>
          </p:txBody>
        </p:sp>
        <p:sp>
          <p:nvSpPr>
            <p:cNvPr id="25" name="object 20">
              <a:extLst>
                <a:ext uri="{FF2B5EF4-FFF2-40B4-BE49-F238E27FC236}">
                  <a16:creationId xmlns:a16="http://schemas.microsoft.com/office/drawing/2014/main" id="{7A771A96-D86E-825F-864A-C7442B02126A}"/>
                </a:ext>
              </a:extLst>
            </p:cNvPr>
            <p:cNvSpPr/>
            <p:nvPr/>
          </p:nvSpPr>
          <p:spPr>
            <a:xfrm>
              <a:off x="2414015" y="3544823"/>
              <a:ext cx="85725" cy="70485"/>
            </a:xfrm>
            <a:custGeom>
              <a:avLst/>
              <a:gdLst/>
              <a:ahLst/>
              <a:cxnLst/>
              <a:rect l="l" t="t" r="r" b="b"/>
              <a:pathLst>
                <a:path w="85725" h="70485">
                  <a:moveTo>
                    <a:pt x="85343" y="0"/>
                  </a:moveTo>
                  <a:lnTo>
                    <a:pt x="0" y="8762"/>
                  </a:lnTo>
                  <a:lnTo>
                    <a:pt x="57276" y="70103"/>
                  </a:lnTo>
                  <a:lnTo>
                    <a:pt x="85343" y="0"/>
                  </a:lnTo>
                  <a:close/>
                </a:path>
              </a:pathLst>
            </a:custGeom>
            <a:solidFill>
              <a:srgbClr val="000000"/>
            </a:solidFill>
          </p:spPr>
          <p:txBody>
            <a:bodyPr wrap="square" lIns="0" tIns="0" rIns="0" bIns="0" rtlCol="0"/>
            <a:lstStyle/>
            <a:p>
              <a:endParaRPr/>
            </a:p>
          </p:txBody>
        </p:sp>
        <p:sp>
          <p:nvSpPr>
            <p:cNvPr id="26" name="object 21">
              <a:extLst>
                <a:ext uri="{FF2B5EF4-FFF2-40B4-BE49-F238E27FC236}">
                  <a16:creationId xmlns:a16="http://schemas.microsoft.com/office/drawing/2014/main" id="{E52A37D7-4481-CF79-330D-B6A13D02C159}"/>
                </a:ext>
              </a:extLst>
            </p:cNvPr>
            <p:cNvSpPr/>
            <p:nvPr/>
          </p:nvSpPr>
          <p:spPr>
            <a:xfrm>
              <a:off x="2950463" y="4919471"/>
              <a:ext cx="2246630" cy="58419"/>
            </a:xfrm>
            <a:custGeom>
              <a:avLst/>
              <a:gdLst/>
              <a:ahLst/>
              <a:cxnLst/>
              <a:rect l="l" t="t" r="r" b="b"/>
              <a:pathLst>
                <a:path w="2246629" h="58420">
                  <a:moveTo>
                    <a:pt x="2246376" y="57911"/>
                  </a:moveTo>
                  <a:lnTo>
                    <a:pt x="0" y="0"/>
                  </a:lnTo>
                </a:path>
              </a:pathLst>
            </a:custGeom>
            <a:ln w="18288">
              <a:solidFill>
                <a:srgbClr val="000000"/>
              </a:solidFill>
            </a:ln>
          </p:spPr>
          <p:txBody>
            <a:bodyPr wrap="square" lIns="0" tIns="0" rIns="0" bIns="0" rtlCol="0"/>
            <a:lstStyle/>
            <a:p>
              <a:endParaRPr/>
            </a:p>
          </p:txBody>
        </p:sp>
        <p:sp>
          <p:nvSpPr>
            <p:cNvPr id="27" name="object 22">
              <a:extLst>
                <a:ext uri="{FF2B5EF4-FFF2-40B4-BE49-F238E27FC236}">
                  <a16:creationId xmlns:a16="http://schemas.microsoft.com/office/drawing/2014/main" id="{71D262F7-6A41-0B3F-E0A3-D581C803BBA3}"/>
                </a:ext>
              </a:extLst>
            </p:cNvPr>
            <p:cNvSpPr/>
            <p:nvPr/>
          </p:nvSpPr>
          <p:spPr>
            <a:xfrm>
              <a:off x="2880359" y="4879847"/>
              <a:ext cx="76200" cy="76200"/>
            </a:xfrm>
            <a:custGeom>
              <a:avLst/>
              <a:gdLst/>
              <a:ahLst/>
              <a:cxnLst/>
              <a:rect l="l" t="t" r="r" b="b"/>
              <a:pathLst>
                <a:path w="76200" h="76200">
                  <a:moveTo>
                    <a:pt x="76200" y="0"/>
                  </a:moveTo>
                  <a:lnTo>
                    <a:pt x="0" y="35559"/>
                  </a:lnTo>
                  <a:lnTo>
                    <a:pt x="73659" y="76200"/>
                  </a:lnTo>
                  <a:lnTo>
                    <a:pt x="76200" y="0"/>
                  </a:lnTo>
                  <a:close/>
                </a:path>
              </a:pathLst>
            </a:custGeom>
            <a:solidFill>
              <a:srgbClr val="000000"/>
            </a:solidFill>
          </p:spPr>
          <p:txBody>
            <a:bodyPr wrap="square" lIns="0" tIns="0" rIns="0" bIns="0" rtlCol="0"/>
            <a:lstStyle/>
            <a:p>
              <a:endParaRPr/>
            </a:p>
          </p:txBody>
        </p:sp>
      </p:grpSp>
      <p:sp>
        <p:nvSpPr>
          <p:cNvPr id="30" name="TextBox 29">
            <a:extLst>
              <a:ext uri="{FF2B5EF4-FFF2-40B4-BE49-F238E27FC236}">
                <a16:creationId xmlns:a16="http://schemas.microsoft.com/office/drawing/2014/main" id="{8885F4E9-EF97-1D03-2A55-8F3D27342A07}"/>
              </a:ext>
            </a:extLst>
          </p:cNvPr>
          <p:cNvSpPr txBox="1"/>
          <p:nvPr/>
        </p:nvSpPr>
        <p:spPr>
          <a:xfrm>
            <a:off x="4495800" y="1392936"/>
            <a:ext cx="6096000" cy="1762021"/>
          </a:xfrm>
          <a:prstGeom prst="rect">
            <a:avLst/>
          </a:prstGeom>
          <a:noFill/>
        </p:spPr>
        <p:txBody>
          <a:bodyPr wrap="square">
            <a:spAutoFit/>
          </a:bodyPr>
          <a:lstStyle/>
          <a:p>
            <a:pPr marL="852169" marR="5080" lvl="0" indent="0" algn="just" defTabSz="914400" rtl="0" eaLnBrk="1" fontAlgn="auto" latinLnBrk="0" hangingPunct="1">
              <a:lnSpc>
                <a:spcPct val="100000"/>
              </a:lnSpc>
              <a:spcBef>
                <a:spcPts val="1410"/>
              </a:spcBef>
              <a:spcAft>
                <a:spcPts val="0"/>
              </a:spcAft>
              <a:buClrTx/>
              <a:buSzTx/>
              <a:buFontTx/>
              <a:buNone/>
              <a:tabLst/>
              <a:defRPr/>
            </a:pP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Input: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Array </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containing </a:t>
            </a:r>
            <a:r>
              <a:rPr kumimoji="0" lang="en-US"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sorted subarrays </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2400" b="0" i="1" u="none" strike="noStrike" kern="1200" cap="none" spc="0" normalizeH="0" baseline="0" noProof="0" dirty="0" err="1">
                <a:ln>
                  <a:noFill/>
                </a:ln>
                <a:solidFill>
                  <a:prstClr val="black"/>
                </a:solidFill>
                <a:effectLst/>
                <a:uLnTx/>
                <a:uFillTx/>
                <a:latin typeface="Times New Roman"/>
                <a:ea typeface="+mn-ea"/>
                <a:cs typeface="Times New Roman"/>
              </a:rPr>
              <a:t>p..q</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q+1..r</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p>
          <a:p>
            <a:pPr marL="852169" marR="7620" lvl="0" indent="0" algn="just" defTabSz="914400" rtl="0" eaLnBrk="1" fontAlgn="auto" latinLnBrk="0" hangingPunct="1">
              <a:lnSpc>
                <a:spcPct val="100000"/>
              </a:lnSpc>
              <a:spcBef>
                <a:spcPts val="1495"/>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Output:</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15" normalizeH="0" baseline="0" noProof="0" dirty="0">
                <a:ln>
                  <a:noFill/>
                </a:ln>
                <a:solidFill>
                  <a:prstClr val="black"/>
                </a:solidFill>
                <a:effectLst/>
                <a:uLnTx/>
                <a:uFillTx/>
                <a:latin typeface="Times New Roman"/>
                <a:ea typeface="+mn-ea"/>
                <a:cs typeface="Times New Roman"/>
              </a:rPr>
              <a:t>Merged</a:t>
            </a:r>
            <a:r>
              <a:rPr kumimoji="0" lang="en-US"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sorted </a:t>
            </a:r>
            <a:r>
              <a:rPr kumimoji="0" lang="en-US"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subarray</a:t>
            </a:r>
            <a:r>
              <a:rPr kumimoji="0" lang="en-US"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in</a:t>
            </a:r>
            <a:r>
              <a:rPr kumimoji="0" lang="en-US"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2400" b="0" i="1" u="none" strike="noStrike" kern="1200" cap="none" spc="0" normalizeH="0" baseline="0" noProof="0" dirty="0" err="1">
                <a:ln>
                  <a:noFill/>
                </a:ln>
                <a:solidFill>
                  <a:prstClr val="black"/>
                </a:solidFill>
                <a:effectLst/>
                <a:uLnTx/>
                <a:uFillTx/>
                <a:latin typeface="Times New Roman"/>
                <a:ea typeface="+mn-ea"/>
                <a:cs typeface="Times New Roman"/>
              </a:rPr>
              <a:t>p..r</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19656132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466967"/>
          </a:xfrm>
          <a:ln>
            <a:solidFill>
              <a:schemeClr val="tx1"/>
            </a:solidFill>
          </a:ln>
        </p:spPr>
        <p:txBody>
          <a:bodyPr>
            <a:normAutofit fontScale="90000"/>
          </a:bodyPr>
          <a:lstStyle/>
          <a:p>
            <a:pPr algn="ctr"/>
            <a:br>
              <a:rPr lang="en-IN" b="1" spc="-5" dirty="0">
                <a:latin typeface="Times New Roman" panose="02020603050405020304" pitchFamily="18" charset="0"/>
                <a:cs typeface="Times New Roman" panose="02020603050405020304" pitchFamily="18" charset="0"/>
              </a:rPr>
            </a:br>
            <a:r>
              <a:rPr lang="en-IN" b="1" spc="-5" dirty="0">
                <a:latin typeface="Times New Roman" panose="02020603050405020304" pitchFamily="18" charset="0"/>
                <a:cs typeface="Times New Roman" panose="02020603050405020304" pitchFamily="18" charset="0"/>
              </a:rPr>
              <a:t>Merge Sort</a:t>
            </a:r>
            <a:br>
              <a:rPr lang="en-IN" dirty="0">
                <a:latin typeface="Times New Roman" panose="02020603050405020304" pitchFamily="18" charset="0"/>
                <a:cs typeface="Times New Roman" panose="02020603050405020304" pitchFamily="18" charset="0"/>
              </a:rPr>
            </a:br>
            <a:br>
              <a:rPr lang="en-IN" sz="1400" spc="-5" dirty="0"/>
            </a:b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12</a:t>
            </a:fld>
            <a:endParaRPr lang="en-IN" altLang="en-US"/>
          </a:p>
        </p:txBody>
      </p:sp>
      <p:grpSp>
        <p:nvGrpSpPr>
          <p:cNvPr id="11" name="object 6">
            <a:extLst>
              <a:ext uri="{FF2B5EF4-FFF2-40B4-BE49-F238E27FC236}">
                <a16:creationId xmlns:a16="http://schemas.microsoft.com/office/drawing/2014/main" id="{F6C1FAA7-A8BA-C64D-442B-2934A8D95248}"/>
              </a:ext>
            </a:extLst>
          </p:cNvPr>
          <p:cNvGrpSpPr/>
          <p:nvPr/>
        </p:nvGrpSpPr>
        <p:grpSpPr>
          <a:xfrm>
            <a:off x="250372" y="628955"/>
            <a:ext cx="3965648" cy="6229045"/>
            <a:chOff x="280352" y="655256"/>
            <a:chExt cx="3871595" cy="6212205"/>
          </a:xfrm>
        </p:grpSpPr>
        <p:sp>
          <p:nvSpPr>
            <p:cNvPr id="12" name="object 7">
              <a:extLst>
                <a:ext uri="{FF2B5EF4-FFF2-40B4-BE49-F238E27FC236}">
                  <a16:creationId xmlns:a16="http://schemas.microsoft.com/office/drawing/2014/main" id="{2348D8D6-4A49-0B45-B57D-45110962DB47}"/>
                </a:ext>
              </a:extLst>
            </p:cNvPr>
            <p:cNvSpPr/>
            <p:nvPr/>
          </p:nvSpPr>
          <p:spPr>
            <a:xfrm>
              <a:off x="289560" y="664464"/>
              <a:ext cx="3853179" cy="6193790"/>
            </a:xfrm>
            <a:custGeom>
              <a:avLst/>
              <a:gdLst/>
              <a:ahLst/>
              <a:cxnLst/>
              <a:rect l="l" t="t" r="r" b="b"/>
              <a:pathLst>
                <a:path w="3853179" h="6193790">
                  <a:moveTo>
                    <a:pt x="3852672" y="0"/>
                  </a:moveTo>
                  <a:lnTo>
                    <a:pt x="0" y="0"/>
                  </a:lnTo>
                  <a:lnTo>
                    <a:pt x="0" y="6193536"/>
                  </a:lnTo>
                  <a:lnTo>
                    <a:pt x="3852672" y="6193535"/>
                  </a:lnTo>
                  <a:lnTo>
                    <a:pt x="3852672" y="0"/>
                  </a:lnTo>
                  <a:close/>
                </a:path>
              </a:pathLst>
            </a:custGeom>
            <a:solidFill>
              <a:srgbClr val="CCEBFF"/>
            </a:solidFill>
          </p:spPr>
          <p:txBody>
            <a:bodyPr wrap="square" lIns="0" tIns="0" rIns="0" bIns="0" rtlCol="0"/>
            <a:lstStyle/>
            <a:p>
              <a:endParaRPr/>
            </a:p>
          </p:txBody>
        </p:sp>
        <p:sp>
          <p:nvSpPr>
            <p:cNvPr id="13" name="object 8">
              <a:extLst>
                <a:ext uri="{FF2B5EF4-FFF2-40B4-BE49-F238E27FC236}">
                  <a16:creationId xmlns:a16="http://schemas.microsoft.com/office/drawing/2014/main" id="{95947BA2-0E65-D021-32DD-0DE784EEACF3}"/>
                </a:ext>
              </a:extLst>
            </p:cNvPr>
            <p:cNvSpPr/>
            <p:nvPr/>
          </p:nvSpPr>
          <p:spPr>
            <a:xfrm>
              <a:off x="289560" y="664464"/>
              <a:ext cx="3853179" cy="6193790"/>
            </a:xfrm>
            <a:custGeom>
              <a:avLst/>
              <a:gdLst/>
              <a:ahLst/>
              <a:cxnLst/>
              <a:rect l="l" t="t" r="r" b="b"/>
              <a:pathLst>
                <a:path w="3853179" h="6193790">
                  <a:moveTo>
                    <a:pt x="0" y="6193536"/>
                  </a:moveTo>
                  <a:lnTo>
                    <a:pt x="0" y="0"/>
                  </a:lnTo>
                  <a:lnTo>
                    <a:pt x="3852672" y="0"/>
                  </a:lnTo>
                  <a:lnTo>
                    <a:pt x="3852672" y="6193535"/>
                  </a:lnTo>
                </a:path>
              </a:pathLst>
            </a:custGeom>
            <a:ln w="18288">
              <a:solidFill>
                <a:srgbClr val="000000"/>
              </a:solidFill>
            </a:ln>
          </p:spPr>
          <p:txBody>
            <a:bodyPr wrap="square" lIns="0" tIns="0" rIns="0" bIns="0" rtlCol="0"/>
            <a:lstStyle/>
            <a:p>
              <a:endParaRPr/>
            </a:p>
          </p:txBody>
        </p:sp>
      </p:grpSp>
      <p:sp>
        <p:nvSpPr>
          <p:cNvPr id="14" name="object 9">
            <a:extLst>
              <a:ext uri="{FF2B5EF4-FFF2-40B4-BE49-F238E27FC236}">
                <a16:creationId xmlns:a16="http://schemas.microsoft.com/office/drawing/2014/main" id="{AEA7EF91-0EA6-C5CB-6FE5-92498838F2BC}"/>
              </a:ext>
            </a:extLst>
          </p:cNvPr>
          <p:cNvSpPr txBox="1"/>
          <p:nvPr/>
        </p:nvSpPr>
        <p:spPr>
          <a:xfrm>
            <a:off x="344424" y="628955"/>
            <a:ext cx="1849755" cy="1066318"/>
          </a:xfrm>
          <a:prstGeom prst="rect">
            <a:avLst/>
          </a:prstGeom>
        </p:spPr>
        <p:txBody>
          <a:bodyPr vert="horz" wrap="square" lIns="0" tIns="40005" rIns="0" bIns="0" rtlCol="0">
            <a:spAutoFit/>
          </a:bodyPr>
          <a:lstStyle/>
          <a:p>
            <a:pPr marL="38100">
              <a:lnSpc>
                <a:spcPct val="100000"/>
              </a:lnSpc>
              <a:spcBef>
                <a:spcPts val="315"/>
              </a:spcBef>
            </a:pPr>
            <a:r>
              <a:rPr sz="2000" b="1" dirty="0">
                <a:solidFill>
                  <a:srgbClr val="FF3300"/>
                </a:solidFill>
                <a:latin typeface="Times New Roman"/>
                <a:cs typeface="Times New Roman"/>
              </a:rPr>
              <a:t>Merge(</a:t>
            </a:r>
            <a:r>
              <a:rPr sz="2000" b="1" i="1" dirty="0">
                <a:solidFill>
                  <a:srgbClr val="FF3300"/>
                </a:solidFill>
                <a:latin typeface="Times New Roman"/>
                <a:cs typeface="Times New Roman"/>
              </a:rPr>
              <a:t>A</a:t>
            </a:r>
            <a:r>
              <a:rPr sz="2000" b="1" dirty="0">
                <a:solidFill>
                  <a:srgbClr val="FF3300"/>
                </a:solidFill>
                <a:latin typeface="Times New Roman"/>
                <a:cs typeface="Times New Roman"/>
              </a:rPr>
              <a:t>,</a:t>
            </a:r>
            <a:r>
              <a:rPr sz="2000" b="1" spc="-60" dirty="0">
                <a:solidFill>
                  <a:srgbClr val="FF3300"/>
                </a:solidFill>
                <a:latin typeface="Times New Roman"/>
                <a:cs typeface="Times New Roman"/>
              </a:rPr>
              <a:t> </a:t>
            </a:r>
            <a:r>
              <a:rPr sz="2000" b="1" i="1" dirty="0">
                <a:solidFill>
                  <a:srgbClr val="FF3300"/>
                </a:solidFill>
                <a:latin typeface="Times New Roman"/>
                <a:cs typeface="Times New Roman"/>
              </a:rPr>
              <a:t>p</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dirty="0">
                <a:solidFill>
                  <a:srgbClr val="FF3300"/>
                </a:solidFill>
                <a:latin typeface="Times New Roman"/>
                <a:cs typeface="Times New Roman"/>
              </a:rPr>
              <a:t>q</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spc="-10" dirty="0">
                <a:solidFill>
                  <a:srgbClr val="FF3300"/>
                </a:solidFill>
                <a:latin typeface="Times New Roman"/>
                <a:cs typeface="Times New Roman"/>
              </a:rPr>
              <a:t>r</a:t>
            </a:r>
            <a:r>
              <a:rPr sz="2000" b="1" spc="-10" dirty="0">
                <a:solidFill>
                  <a:srgbClr val="FF3300"/>
                </a:solidFill>
                <a:latin typeface="Times New Roman"/>
                <a:cs typeface="Times New Roman"/>
              </a:rPr>
              <a:t>)</a:t>
            </a:r>
            <a:endParaRPr sz="2000" dirty="0">
              <a:latin typeface="Times New Roman"/>
              <a:cs typeface="Times New Roman"/>
            </a:endParaRPr>
          </a:p>
          <a:p>
            <a:pPr marL="38100">
              <a:lnSpc>
                <a:spcPct val="100000"/>
              </a:lnSpc>
              <a:spcBef>
                <a:spcPts val="215"/>
              </a:spcBef>
            </a:pPr>
            <a:r>
              <a:rPr sz="2000" spc="-5" dirty="0">
                <a:latin typeface="Times New Roman"/>
                <a:cs typeface="Times New Roman"/>
              </a:rPr>
              <a:t>1  </a:t>
            </a:r>
            <a:r>
              <a:rPr sz="2000" i="1" spc="-114" dirty="0">
                <a:latin typeface="Times New Roman"/>
                <a:cs typeface="Times New Roman"/>
              </a:rPr>
              <a:t>n</a:t>
            </a:r>
            <a:r>
              <a:rPr sz="1725" baseline="-19323" dirty="0">
                <a:latin typeface="Times New Roman"/>
                <a:cs typeface="Times New Roman"/>
              </a:rPr>
              <a:t>1</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q</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605"/>
              </a:spcBef>
            </a:pPr>
            <a:r>
              <a:rPr sz="2000" spc="-5" dirty="0">
                <a:latin typeface="Times New Roman"/>
                <a:cs typeface="Times New Roman"/>
              </a:rPr>
              <a:t>2  </a:t>
            </a:r>
            <a:r>
              <a:rPr sz="2000" i="1" spc="-114" dirty="0">
                <a:latin typeface="Times New Roman"/>
                <a:cs typeface="Times New Roman"/>
              </a:rPr>
              <a:t>n</a:t>
            </a:r>
            <a:r>
              <a:rPr sz="1725" baseline="-19323" dirty="0">
                <a:latin typeface="Times New Roman"/>
                <a:cs typeface="Times New Roman"/>
              </a:rPr>
              <a:t>2</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r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q</a:t>
            </a:r>
            <a:endParaRPr sz="2000" dirty="0">
              <a:latin typeface="Times New Roman"/>
              <a:cs typeface="Times New Roman"/>
            </a:endParaRPr>
          </a:p>
        </p:txBody>
      </p:sp>
      <p:sp>
        <p:nvSpPr>
          <p:cNvPr id="15" name="object 10">
            <a:extLst>
              <a:ext uri="{FF2B5EF4-FFF2-40B4-BE49-F238E27FC236}">
                <a16:creationId xmlns:a16="http://schemas.microsoft.com/office/drawing/2014/main" id="{1ADC311A-2389-A103-DE63-2B07C94BEED7}"/>
              </a:ext>
            </a:extLst>
          </p:cNvPr>
          <p:cNvSpPr txBox="1"/>
          <p:nvPr/>
        </p:nvSpPr>
        <p:spPr>
          <a:xfrm>
            <a:off x="344424" y="1666461"/>
            <a:ext cx="2959100" cy="788670"/>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b="1" spc="-5" dirty="0">
                <a:solidFill>
                  <a:srgbClr val="0033CC"/>
                </a:solidFill>
                <a:latin typeface="Times New Roman"/>
                <a:cs typeface="Times New Roman"/>
              </a:rPr>
              <a:t>3	</a:t>
            </a:r>
            <a:r>
              <a:rPr sz="2000" b="1" dirty="0">
                <a:solidFill>
                  <a:srgbClr val="0033CC"/>
                </a:solidFill>
                <a:latin typeface="Times New Roman"/>
                <a:cs typeface="Times New Roman"/>
              </a:rPr>
              <a:t>for</a:t>
            </a:r>
            <a:r>
              <a:rPr sz="2000" b="1" spc="-50" dirty="0">
                <a:solidFill>
                  <a:srgbClr val="0033CC"/>
                </a:solidFill>
                <a:latin typeface="Times New Roman"/>
                <a:cs typeface="Times New Roman"/>
              </a:rPr>
              <a:t> </a:t>
            </a:r>
            <a:r>
              <a:rPr sz="2000" i="1" spc="-5" dirty="0">
                <a:latin typeface="Times New Roman"/>
                <a:cs typeface="Times New Roman"/>
              </a:rPr>
              <a:t>i</a:t>
            </a:r>
            <a:r>
              <a:rPr sz="2000" i="1" spc="-4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1</a:t>
            </a:r>
            <a:endParaRPr sz="1650" baseline="-20202" dirty="0">
              <a:latin typeface="Times New Roman"/>
              <a:cs typeface="Times New Roman"/>
            </a:endParaRPr>
          </a:p>
          <a:p>
            <a:pPr marL="38100">
              <a:lnSpc>
                <a:spcPct val="100000"/>
              </a:lnSpc>
              <a:spcBef>
                <a:spcPts val="600"/>
              </a:spcBef>
              <a:tabLst>
                <a:tab pos="644525" algn="l"/>
              </a:tabLst>
            </a:pPr>
            <a:r>
              <a:rPr sz="2000" spc="-5" dirty="0">
                <a:latin typeface="Times New Roman"/>
                <a:cs typeface="Times New Roman"/>
              </a:rPr>
              <a:t>4	</a:t>
            </a:r>
            <a:r>
              <a:rPr sz="2000" b="1" spc="-5" dirty="0">
                <a:solidFill>
                  <a:srgbClr val="0033CC"/>
                </a:solidFill>
                <a:latin typeface="Times New Roman"/>
                <a:cs typeface="Times New Roman"/>
              </a:rPr>
              <a:t>do</a:t>
            </a:r>
            <a:r>
              <a:rPr sz="2000" b="1" spc="5" dirty="0">
                <a:solidFill>
                  <a:srgbClr val="0033CC"/>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p</a:t>
            </a:r>
            <a:r>
              <a:rPr sz="2000" i="1" spc="-20" dirty="0">
                <a:latin typeface="Times New Roman"/>
                <a:cs typeface="Times New Roman"/>
              </a:rPr>
              <a:t> </a:t>
            </a:r>
            <a:r>
              <a:rPr sz="2000" spc="-5" dirty="0">
                <a:latin typeface="Times New Roman"/>
                <a:cs typeface="Times New Roman"/>
              </a:rPr>
              <a:t>+ </a:t>
            </a:r>
            <a:r>
              <a:rPr sz="2000" i="1" spc="-5" dirty="0">
                <a:latin typeface="Times New Roman"/>
                <a:cs typeface="Times New Roman"/>
              </a:rPr>
              <a:t>i</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6" name="object 11">
            <a:extLst>
              <a:ext uri="{FF2B5EF4-FFF2-40B4-BE49-F238E27FC236}">
                <a16:creationId xmlns:a16="http://schemas.microsoft.com/office/drawing/2014/main" id="{AC952BB0-61FE-3D41-1BAF-60F517F59500}"/>
              </a:ext>
            </a:extLst>
          </p:cNvPr>
          <p:cNvSpPr txBox="1"/>
          <p:nvPr/>
        </p:nvSpPr>
        <p:spPr>
          <a:xfrm>
            <a:off x="344424" y="2398133"/>
            <a:ext cx="2959100" cy="1095172"/>
          </a:xfrm>
          <a:prstGeom prst="rect">
            <a:avLst/>
          </a:prstGeom>
        </p:spPr>
        <p:txBody>
          <a:bodyPr vert="horz" wrap="square" lIns="0" tIns="68580" rIns="0" bIns="0" rtlCol="0">
            <a:spAutoFit/>
          </a:bodyPr>
          <a:lstStyle/>
          <a:p>
            <a:pPr marL="38100">
              <a:lnSpc>
                <a:spcPct val="100000"/>
              </a:lnSpc>
              <a:spcBef>
                <a:spcPts val="540"/>
              </a:spcBef>
            </a:pPr>
            <a:r>
              <a:rPr sz="2000" b="1" dirty="0">
                <a:solidFill>
                  <a:srgbClr val="0033CC"/>
                </a:solidFill>
                <a:latin typeface="Times New Roman"/>
                <a:cs typeface="Times New Roman"/>
              </a:rPr>
              <a:t>5for</a:t>
            </a:r>
            <a:r>
              <a:rPr sz="2000" b="1" spc="-55" dirty="0">
                <a:solidFill>
                  <a:srgbClr val="0033CC"/>
                </a:solidFill>
                <a:latin typeface="Times New Roman"/>
                <a:cs typeface="Times New Roman"/>
              </a:rPr>
              <a:t> </a:t>
            </a:r>
            <a:r>
              <a:rPr sz="2000" i="1" spc="-5" dirty="0">
                <a:latin typeface="Times New Roman"/>
                <a:cs typeface="Times New Roman"/>
              </a:rPr>
              <a:t>j</a:t>
            </a:r>
            <a:r>
              <a:rPr sz="2000" i="1" spc="-3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a:t>
            </a:r>
            <a:r>
              <a:rPr sz="2000" dirty="0">
                <a:latin typeface="Times New Roman"/>
                <a:cs typeface="Times New Roman"/>
              </a:rPr>
              <a:t>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2</a:t>
            </a:r>
            <a:endParaRPr sz="1650" baseline="-20202" dirty="0">
              <a:latin typeface="Times New Roman"/>
              <a:cs typeface="Times New Roman"/>
            </a:endParaRPr>
          </a:p>
          <a:p>
            <a:pPr marL="38100">
              <a:lnSpc>
                <a:spcPct val="100000"/>
              </a:lnSpc>
              <a:spcBef>
                <a:spcPts val="434"/>
              </a:spcBef>
            </a:pPr>
            <a:r>
              <a:rPr sz="2000" b="1" spc="-5" dirty="0">
                <a:latin typeface="Times New Roman"/>
                <a:cs typeface="Times New Roman"/>
              </a:rPr>
              <a:t>6</a:t>
            </a:r>
            <a:r>
              <a:rPr sz="2000" b="1" spc="-5" dirty="0">
                <a:solidFill>
                  <a:srgbClr val="0033CC"/>
                </a:solidFill>
                <a:latin typeface="Times New Roman"/>
                <a:cs typeface="Times New Roman"/>
              </a:rPr>
              <a:t>do</a:t>
            </a:r>
            <a:r>
              <a:rPr sz="2000" b="1" dirty="0">
                <a:solidFill>
                  <a:srgbClr val="0033CC"/>
                </a:solidFill>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spc="-10" dirty="0">
                <a:latin typeface="Symbol"/>
                <a:cs typeface="Symbol"/>
              </a:rPr>
              <a:t></a:t>
            </a:r>
            <a:r>
              <a:rPr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a:t>
            </a:r>
            <a:r>
              <a:rPr sz="2000" i="1" spc="-20" dirty="0">
                <a:latin typeface="Times New Roman"/>
                <a:cs typeface="Times New Roman"/>
              </a:rPr>
              <a:t> </a:t>
            </a:r>
            <a:r>
              <a:rPr sz="2000" spc="-5" dirty="0">
                <a:latin typeface="Times New Roman"/>
                <a:cs typeface="Times New Roman"/>
              </a:rPr>
              <a:t>+</a:t>
            </a:r>
            <a:r>
              <a:rPr sz="2000" spc="5" dirty="0">
                <a:latin typeface="Times New Roman"/>
                <a:cs typeface="Times New Roman"/>
              </a:rPr>
              <a:t> </a:t>
            </a:r>
            <a:r>
              <a:rPr sz="2000" i="1" spc="-5" dirty="0">
                <a:latin typeface="Times New Roman"/>
                <a:cs typeface="Times New Roman"/>
              </a:rPr>
              <a:t>j</a:t>
            </a:r>
            <a:r>
              <a:rPr sz="2000" spc="-5" dirty="0">
                <a:latin typeface="Times New Roman"/>
                <a:cs typeface="Times New Roman"/>
              </a:rPr>
              <a:t>]</a:t>
            </a:r>
            <a:r>
              <a:rPr sz="2000" spc="475" dirty="0">
                <a:latin typeface="Times New Roman"/>
                <a:cs typeface="Times New Roman"/>
              </a:rPr>
              <a:t> </a:t>
            </a:r>
            <a:endParaRPr lang="en-IN" sz="2000" spc="475" dirty="0">
              <a:latin typeface="Times New Roman"/>
              <a:cs typeface="Times New Roman"/>
            </a:endParaRPr>
          </a:p>
          <a:p>
            <a:pPr marL="38100">
              <a:lnSpc>
                <a:spcPct val="100000"/>
              </a:lnSpc>
              <a:spcBef>
                <a:spcPts val="434"/>
              </a:spcBef>
            </a:pPr>
            <a:r>
              <a:rPr lang="en-IN" sz="2000" i="1" dirty="0">
                <a:latin typeface="Times New Roman"/>
                <a:cs typeface="Times New Roman"/>
              </a:rPr>
              <a:t>7      </a:t>
            </a:r>
            <a:r>
              <a:rPr sz="2000" i="1" dirty="0">
                <a:latin typeface="Times New Roman"/>
                <a:cs typeface="Times New Roman"/>
              </a:rPr>
              <a:t>L</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1</a:t>
            </a:r>
            <a:r>
              <a:rPr sz="2000" dirty="0">
                <a:latin typeface="Times New Roman"/>
                <a:cs typeface="Times New Roman"/>
              </a:rPr>
              <a:t>+1]</a:t>
            </a:r>
            <a:r>
              <a:rPr sz="2000" spc="-5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spc="-5" dirty="0">
                <a:latin typeface="Symbol"/>
                <a:cs typeface="Symbol"/>
              </a:rPr>
              <a:t></a:t>
            </a:r>
            <a:endParaRPr sz="2000" dirty="0">
              <a:latin typeface="Symbol"/>
              <a:cs typeface="Symbol"/>
            </a:endParaRPr>
          </a:p>
        </p:txBody>
      </p:sp>
      <p:sp>
        <p:nvSpPr>
          <p:cNvPr id="17" name="object 12">
            <a:extLst>
              <a:ext uri="{FF2B5EF4-FFF2-40B4-BE49-F238E27FC236}">
                <a16:creationId xmlns:a16="http://schemas.microsoft.com/office/drawing/2014/main" id="{413351C2-E31C-EBA8-4DEC-AA40C83CC18C}"/>
              </a:ext>
            </a:extLst>
          </p:cNvPr>
          <p:cNvSpPr txBox="1"/>
          <p:nvPr/>
        </p:nvSpPr>
        <p:spPr>
          <a:xfrm>
            <a:off x="344424" y="3475024"/>
            <a:ext cx="2047239" cy="1129665"/>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i="1" spc="-5" dirty="0">
                <a:latin typeface="Times New Roman"/>
                <a:cs typeface="Times New Roman"/>
              </a:rPr>
              <a:t>8	</a:t>
            </a:r>
            <a:r>
              <a:rPr sz="2000" i="1" dirty="0">
                <a:latin typeface="Times New Roman"/>
                <a:cs typeface="Times New Roman"/>
              </a:rPr>
              <a:t>R</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2</a:t>
            </a:r>
            <a:r>
              <a:rPr sz="2000" dirty="0">
                <a:latin typeface="Times New Roman"/>
                <a:cs typeface="Times New Roman"/>
              </a:rPr>
              <a:t>+1]</a:t>
            </a:r>
            <a:r>
              <a:rPr sz="2000" spc="-6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spc="-10" dirty="0">
                <a:latin typeface="Symbol"/>
                <a:cs typeface="Symbol"/>
              </a:rPr>
              <a:t></a:t>
            </a:r>
            <a:endParaRPr sz="2000" dirty="0">
              <a:latin typeface="Symbol"/>
              <a:cs typeface="Symbol"/>
            </a:endParaRPr>
          </a:p>
          <a:p>
            <a:pPr marL="38100">
              <a:lnSpc>
                <a:spcPct val="100000"/>
              </a:lnSpc>
              <a:spcBef>
                <a:spcPts val="600"/>
              </a:spcBef>
              <a:tabLst>
                <a:tab pos="644525" algn="l"/>
              </a:tabLst>
            </a:pPr>
            <a:r>
              <a:rPr sz="2000" i="1" spc="-5" dirty="0">
                <a:latin typeface="Times New Roman"/>
                <a:cs typeface="Times New Roman"/>
              </a:rPr>
              <a:t>9	i</a:t>
            </a:r>
            <a:r>
              <a:rPr sz="2000" i="1" spc="-50"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290"/>
              </a:spcBef>
              <a:tabLst>
                <a:tab pos="644525" algn="l"/>
              </a:tabLst>
            </a:pPr>
            <a:r>
              <a:rPr sz="2000" i="1" dirty="0">
                <a:latin typeface="Times New Roman"/>
                <a:cs typeface="Times New Roman"/>
              </a:rPr>
              <a:t>10	</a:t>
            </a:r>
            <a:r>
              <a:rPr sz="2000" i="1" spc="-5" dirty="0">
                <a:latin typeface="Times New Roman"/>
                <a:cs typeface="Times New Roman"/>
              </a:rPr>
              <a:t>j</a:t>
            </a:r>
            <a:r>
              <a:rPr sz="2000" i="1" spc="-45"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8" name="object 13">
            <a:extLst>
              <a:ext uri="{FF2B5EF4-FFF2-40B4-BE49-F238E27FC236}">
                <a16:creationId xmlns:a16="http://schemas.microsoft.com/office/drawing/2014/main" id="{76967A0A-0615-2318-4B1B-8AC5B5CB3DD7}"/>
              </a:ext>
            </a:extLst>
          </p:cNvPr>
          <p:cNvSpPr txBox="1"/>
          <p:nvPr/>
        </p:nvSpPr>
        <p:spPr>
          <a:xfrm>
            <a:off x="369824" y="4582814"/>
            <a:ext cx="2016125" cy="1052830"/>
          </a:xfrm>
          <a:prstGeom prst="rect">
            <a:avLst/>
          </a:prstGeom>
        </p:spPr>
        <p:txBody>
          <a:bodyPr vert="horz" wrap="square" lIns="0" tIns="10795" rIns="0" bIns="0" rtlCol="0">
            <a:spAutoFit/>
          </a:bodyPr>
          <a:lstStyle/>
          <a:p>
            <a:pPr marL="12700" marR="5080">
              <a:lnSpc>
                <a:spcPct val="112500"/>
              </a:lnSpc>
              <a:spcBef>
                <a:spcPts val="85"/>
              </a:spcBef>
            </a:pPr>
            <a:r>
              <a:rPr sz="2000" b="1" spc="-5" dirty="0">
                <a:solidFill>
                  <a:srgbClr val="0033CC"/>
                </a:solidFill>
                <a:latin typeface="Times New Roman"/>
                <a:cs typeface="Times New Roman"/>
              </a:rPr>
              <a:t>11for </a:t>
            </a:r>
            <a:r>
              <a:rPr sz="2000" i="1" spc="-5" dirty="0">
                <a:latin typeface="Times New Roman"/>
                <a:cs typeface="Times New Roman"/>
              </a:rPr>
              <a:t>k </a:t>
            </a:r>
            <a:r>
              <a:rPr sz="2000" spc="-10" dirty="0">
                <a:latin typeface="Symbol"/>
                <a:cs typeface="Symbol"/>
              </a:rPr>
              <a:t></a:t>
            </a:r>
            <a:r>
              <a:rPr sz="2000" i="1" spc="-10" dirty="0">
                <a:latin typeface="Times New Roman"/>
                <a:cs typeface="Times New Roman"/>
              </a:rPr>
              <a:t>p </a:t>
            </a:r>
            <a:r>
              <a:rPr sz="2000" b="1" spc="-5" dirty="0">
                <a:solidFill>
                  <a:srgbClr val="0033CC"/>
                </a:solidFill>
                <a:latin typeface="Times New Roman"/>
                <a:cs typeface="Times New Roman"/>
              </a:rPr>
              <a:t>to </a:t>
            </a:r>
            <a:r>
              <a:rPr sz="2000" i="1" spc="-5" dirty="0">
                <a:latin typeface="Times New Roman"/>
                <a:cs typeface="Times New Roman"/>
              </a:rPr>
              <a:t>r </a:t>
            </a:r>
            <a:r>
              <a:rPr sz="2000" i="1" dirty="0">
                <a:latin typeface="Times New Roman"/>
                <a:cs typeface="Times New Roman"/>
              </a:rPr>
              <a:t> </a:t>
            </a:r>
            <a:r>
              <a:rPr sz="2000" b="1" spc="-5" dirty="0">
                <a:latin typeface="Times New Roman"/>
                <a:cs typeface="Times New Roman"/>
              </a:rPr>
              <a:t>12</a:t>
            </a:r>
            <a:r>
              <a:rPr sz="2000" b="1" spc="-5" dirty="0">
                <a:solidFill>
                  <a:srgbClr val="0033CC"/>
                </a:solidFill>
                <a:latin typeface="Times New Roman"/>
                <a:cs typeface="Times New Roman"/>
              </a:rPr>
              <a:t>do if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 </a:t>
            </a:r>
            <a:r>
              <a:rPr sz="2000" dirty="0">
                <a:latin typeface="Times New Roman"/>
                <a:cs typeface="Times New Roman"/>
              </a:rPr>
              <a:t> </a:t>
            </a:r>
            <a:r>
              <a:rPr sz="2000" b="1" spc="-5" dirty="0">
                <a:latin typeface="Times New Roman"/>
                <a:cs typeface="Times New Roman"/>
              </a:rPr>
              <a:t>13</a:t>
            </a:r>
            <a:r>
              <a:rPr sz="2000" b="1" spc="-5" dirty="0">
                <a:solidFill>
                  <a:srgbClr val="0033CC"/>
                </a:solidFill>
                <a:latin typeface="Times New Roman"/>
                <a:cs typeface="Times New Roman"/>
              </a:rPr>
              <a:t>then</a:t>
            </a:r>
            <a:r>
              <a:rPr sz="2000" b="1" spc="-25" dirty="0">
                <a:solidFill>
                  <a:srgbClr val="0033CC"/>
                </a:solidFill>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k</a:t>
            </a:r>
            <a:r>
              <a:rPr sz="2000" spc="-5" dirty="0">
                <a:latin typeface="Times New Roman"/>
                <a:cs typeface="Times New Roman"/>
              </a:rPr>
              <a:t>]</a:t>
            </a:r>
            <a:r>
              <a:rPr sz="2000" spc="-3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endParaRPr sz="2000" dirty="0">
              <a:latin typeface="Times New Roman"/>
              <a:cs typeface="Times New Roman"/>
            </a:endParaRPr>
          </a:p>
        </p:txBody>
      </p:sp>
      <p:sp>
        <p:nvSpPr>
          <p:cNvPr id="19" name="object 14">
            <a:extLst>
              <a:ext uri="{FF2B5EF4-FFF2-40B4-BE49-F238E27FC236}">
                <a16:creationId xmlns:a16="http://schemas.microsoft.com/office/drawing/2014/main" id="{46E5DC38-DBEE-CB1B-BF6F-BD486F1B5454}"/>
              </a:ext>
            </a:extLst>
          </p:cNvPr>
          <p:cNvSpPr txBox="1"/>
          <p:nvPr/>
        </p:nvSpPr>
        <p:spPr>
          <a:xfrm>
            <a:off x="369824" y="5606299"/>
            <a:ext cx="2265680" cy="1056640"/>
          </a:xfrm>
          <a:prstGeom prst="rect">
            <a:avLst/>
          </a:prstGeom>
        </p:spPr>
        <p:txBody>
          <a:bodyPr vert="horz" wrap="square" lIns="0" tIns="52705" rIns="0" bIns="0" rtlCol="0">
            <a:spAutoFit/>
          </a:bodyPr>
          <a:lstStyle/>
          <a:p>
            <a:pPr marL="12700">
              <a:lnSpc>
                <a:spcPct val="100000"/>
              </a:lnSpc>
              <a:spcBef>
                <a:spcPts val="415"/>
              </a:spcBef>
              <a:tabLst>
                <a:tab pos="619125" algn="l"/>
              </a:tabLst>
            </a:pPr>
            <a:r>
              <a:rPr sz="2000" dirty="0">
                <a:latin typeface="Times New Roman"/>
                <a:cs typeface="Times New Roman"/>
              </a:rPr>
              <a:t>14	</a:t>
            </a:r>
            <a:r>
              <a:rPr sz="2000" i="1" spc="-5" dirty="0">
                <a:latin typeface="Times New Roman"/>
                <a:cs typeface="Times New Roman"/>
              </a:rPr>
              <a:t>i</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15"/>
              </a:spcBef>
              <a:tabLst>
                <a:tab pos="619125" algn="l"/>
              </a:tabLst>
            </a:pPr>
            <a:r>
              <a:rPr sz="2000" dirty="0">
                <a:latin typeface="Times New Roman"/>
                <a:cs typeface="Times New Roman"/>
              </a:rPr>
              <a:t>15	</a:t>
            </a:r>
            <a:r>
              <a:rPr sz="2000" b="1" spc="-5" dirty="0">
                <a:solidFill>
                  <a:srgbClr val="0033CC"/>
                </a:solidFill>
                <a:latin typeface="Times New Roman"/>
                <a:cs typeface="Times New Roman"/>
              </a:rPr>
              <a:t>else</a:t>
            </a:r>
            <a:r>
              <a:rPr sz="2000" b="1" spc="-20" dirty="0">
                <a:solidFill>
                  <a:srgbClr val="0033CC"/>
                </a:solidFill>
                <a:latin typeface="Times New Roman"/>
                <a:cs typeface="Times New Roman"/>
              </a:rPr>
              <a:t> </a:t>
            </a:r>
            <a:r>
              <a:rPr sz="2000" i="1" dirty="0">
                <a:latin typeface="Times New Roman"/>
                <a:cs typeface="Times New Roman"/>
              </a:rPr>
              <a:t>A</a:t>
            </a:r>
            <a:r>
              <a:rPr sz="1800" dirty="0">
                <a:latin typeface="Times New Roman"/>
                <a:cs typeface="Times New Roman"/>
              </a:rPr>
              <a:t>[</a:t>
            </a:r>
            <a:r>
              <a:rPr sz="1800" i="1" dirty="0">
                <a:latin typeface="Times New Roman"/>
                <a:cs typeface="Times New Roman"/>
              </a:rPr>
              <a:t>k</a:t>
            </a:r>
            <a:r>
              <a:rPr sz="1800" dirty="0">
                <a:latin typeface="Times New Roman"/>
                <a:cs typeface="Times New Roman"/>
              </a:rPr>
              <a:t>]</a:t>
            </a:r>
            <a:r>
              <a:rPr sz="1800" spc="-4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a:latin typeface="Times New Roman"/>
              <a:cs typeface="Times New Roman"/>
            </a:endParaRPr>
          </a:p>
          <a:p>
            <a:pPr marL="12700">
              <a:lnSpc>
                <a:spcPct val="100000"/>
              </a:lnSpc>
              <a:spcBef>
                <a:spcPts val="290"/>
              </a:spcBef>
              <a:tabLst>
                <a:tab pos="619125" algn="l"/>
              </a:tabLst>
            </a:pPr>
            <a:r>
              <a:rPr sz="2000" dirty="0">
                <a:latin typeface="Times New Roman"/>
                <a:cs typeface="Times New Roman"/>
              </a:rPr>
              <a:t>16	</a:t>
            </a:r>
            <a:r>
              <a:rPr sz="2000" i="1" spc="-5" dirty="0">
                <a:latin typeface="Times New Roman"/>
                <a:cs typeface="Times New Roman"/>
              </a:rPr>
              <a:t>j</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8">
            <a:extLst>
              <a:ext uri="{FF2B5EF4-FFF2-40B4-BE49-F238E27FC236}">
                <a16:creationId xmlns:a16="http://schemas.microsoft.com/office/drawing/2014/main" id="{3A95981F-D9BC-A42F-A778-F1E9C12D3039}"/>
              </a:ext>
            </a:extLst>
          </p:cNvPr>
          <p:cNvSpPr txBox="1"/>
          <p:nvPr/>
        </p:nvSpPr>
        <p:spPr>
          <a:xfrm>
            <a:off x="4423825" y="907237"/>
            <a:ext cx="7123175" cy="1576072"/>
          </a:xfrm>
          <a:prstGeom prst="rect">
            <a:avLst/>
          </a:prstGeom>
          <a:solidFill>
            <a:srgbClr val="FFFFCC"/>
          </a:solidFill>
          <a:ln w="12192">
            <a:solidFill>
              <a:srgbClr val="000000"/>
            </a:solidFill>
          </a:ln>
        </p:spPr>
        <p:txBody>
          <a:bodyPr vert="horz" wrap="square" lIns="0" tIns="36830" rIns="0" bIns="0" rtlCol="0">
            <a:spAutoFit/>
          </a:bodyPr>
          <a:lstStyle/>
          <a:p>
            <a:pPr marL="89535">
              <a:lnSpc>
                <a:spcPct val="100000"/>
              </a:lnSpc>
              <a:spcBef>
                <a:spcPts val="290"/>
              </a:spcBef>
              <a:tabLst>
                <a:tab pos="3562985" algn="l"/>
              </a:tabLst>
            </a:pPr>
            <a:r>
              <a:rPr sz="2000" b="1" u="heavy" spc="-5" dirty="0">
                <a:solidFill>
                  <a:srgbClr val="0033CC"/>
                </a:solidFill>
                <a:uFill>
                  <a:solidFill>
                    <a:srgbClr val="0033CC"/>
                  </a:solidFill>
                </a:uFill>
                <a:latin typeface="Times New Roman"/>
                <a:cs typeface="Times New Roman"/>
              </a:rPr>
              <a:t>Loop</a:t>
            </a:r>
            <a:r>
              <a:rPr sz="2000" b="1" u="heavy" spc="5" dirty="0">
                <a:solidFill>
                  <a:srgbClr val="0033CC"/>
                </a:solidFill>
                <a:uFill>
                  <a:solidFill>
                    <a:srgbClr val="0033CC"/>
                  </a:solidFill>
                </a:uFill>
                <a:latin typeface="Times New Roman"/>
                <a:cs typeface="Times New Roman"/>
              </a:rPr>
              <a:t> </a:t>
            </a:r>
            <a:r>
              <a:rPr sz="2000" b="1" u="heavy" spc="-5" dirty="0">
                <a:solidFill>
                  <a:srgbClr val="0033CC"/>
                </a:solidFill>
                <a:uFill>
                  <a:solidFill>
                    <a:srgbClr val="0033CC"/>
                  </a:solidFill>
                </a:uFill>
                <a:latin typeface="Times New Roman"/>
                <a:cs typeface="Times New Roman"/>
              </a:rPr>
              <a:t>Invariant</a:t>
            </a:r>
            <a:r>
              <a:rPr sz="2000" b="1" u="heavy" spc="10" dirty="0">
                <a:solidFill>
                  <a:srgbClr val="0033CC"/>
                </a:solidFill>
                <a:uFill>
                  <a:solidFill>
                    <a:srgbClr val="0033CC"/>
                  </a:solidFill>
                </a:uFill>
                <a:latin typeface="Times New Roman"/>
                <a:cs typeface="Times New Roman"/>
              </a:rPr>
              <a:t> </a:t>
            </a:r>
            <a:r>
              <a:rPr sz="2000" b="1" u="heavy" dirty="0">
                <a:solidFill>
                  <a:srgbClr val="0033CC"/>
                </a:solidFill>
                <a:uFill>
                  <a:solidFill>
                    <a:srgbClr val="0033CC"/>
                  </a:solidFill>
                </a:uFill>
                <a:latin typeface="Times New Roman"/>
                <a:cs typeface="Times New Roman"/>
              </a:rPr>
              <a:t>for</a:t>
            </a:r>
            <a:r>
              <a:rPr sz="2000" b="1" u="heavy" spc="-60" dirty="0">
                <a:solidFill>
                  <a:srgbClr val="0033CC"/>
                </a:solidFill>
                <a:uFill>
                  <a:solidFill>
                    <a:srgbClr val="0033CC"/>
                  </a:solidFill>
                </a:uFill>
                <a:latin typeface="Times New Roman"/>
                <a:cs typeface="Times New Roman"/>
              </a:rPr>
              <a:t> </a:t>
            </a:r>
            <a:r>
              <a:rPr sz="2000" b="1" u="heavy" spc="-5" dirty="0">
                <a:solidFill>
                  <a:srgbClr val="0033CC"/>
                </a:solidFill>
                <a:uFill>
                  <a:solidFill>
                    <a:srgbClr val="0033CC"/>
                  </a:solidFill>
                </a:uFill>
                <a:latin typeface="Times New Roman"/>
                <a:cs typeface="Times New Roman"/>
              </a:rPr>
              <a:t>the</a:t>
            </a:r>
            <a:r>
              <a:rPr sz="2000" b="1" u="heavy" spc="35" dirty="0">
                <a:solidFill>
                  <a:srgbClr val="0033CC"/>
                </a:solidFill>
                <a:uFill>
                  <a:solidFill>
                    <a:srgbClr val="0033CC"/>
                  </a:solidFill>
                </a:uFill>
                <a:latin typeface="Times New Roman"/>
                <a:cs typeface="Times New Roman"/>
              </a:rPr>
              <a:t> </a:t>
            </a:r>
            <a:r>
              <a:rPr sz="2000" b="1" i="1" u="heavy" dirty="0">
                <a:solidFill>
                  <a:srgbClr val="0033CC"/>
                </a:solidFill>
                <a:uFill>
                  <a:solidFill>
                    <a:srgbClr val="0033CC"/>
                  </a:solidFill>
                </a:uFill>
                <a:latin typeface="Times New Roman"/>
                <a:cs typeface="Times New Roman"/>
              </a:rPr>
              <a:t>for</a:t>
            </a:r>
            <a:r>
              <a:rPr sz="2000" b="1" i="1" u="heavy" spc="-20" dirty="0">
                <a:solidFill>
                  <a:srgbClr val="0033CC"/>
                </a:solidFill>
                <a:uFill>
                  <a:solidFill>
                    <a:srgbClr val="0033CC"/>
                  </a:solidFill>
                </a:uFill>
                <a:latin typeface="Times New Roman"/>
                <a:cs typeface="Times New Roman"/>
              </a:rPr>
              <a:t> </a:t>
            </a:r>
            <a:r>
              <a:rPr sz="2000" b="1" u="heavy" spc="-5" dirty="0">
                <a:solidFill>
                  <a:srgbClr val="0033CC"/>
                </a:solidFill>
                <a:uFill>
                  <a:solidFill>
                    <a:srgbClr val="0033CC"/>
                  </a:solidFill>
                </a:uFill>
                <a:latin typeface="Times New Roman"/>
                <a:cs typeface="Times New Roman"/>
              </a:rPr>
              <a:t>loop</a:t>
            </a:r>
            <a:r>
              <a:rPr sz="2000" b="1" spc="-5" dirty="0">
                <a:solidFill>
                  <a:srgbClr val="0033CC"/>
                </a:solidFill>
                <a:latin typeface="Times New Roman"/>
                <a:cs typeface="Times New Roman"/>
              </a:rPr>
              <a:t>	</a:t>
            </a:r>
            <a:r>
              <a:rPr sz="2000" spc="-20" dirty="0">
                <a:solidFill>
                  <a:srgbClr val="CC3300"/>
                </a:solidFill>
                <a:latin typeface="Times New Roman"/>
                <a:cs typeface="Times New Roman"/>
              </a:rPr>
              <a:t>At</a:t>
            </a:r>
            <a:r>
              <a:rPr sz="2000" spc="-10" dirty="0">
                <a:solidFill>
                  <a:srgbClr val="CC3300"/>
                </a:solidFill>
                <a:latin typeface="Times New Roman"/>
                <a:cs typeface="Times New Roman"/>
              </a:rPr>
              <a:t> the</a:t>
            </a:r>
            <a:r>
              <a:rPr sz="2000" spc="-35" dirty="0">
                <a:solidFill>
                  <a:srgbClr val="CC3300"/>
                </a:solidFill>
                <a:latin typeface="Times New Roman"/>
                <a:cs typeface="Times New Roman"/>
              </a:rPr>
              <a:t> </a:t>
            </a:r>
            <a:r>
              <a:rPr sz="2000" spc="-5" dirty="0">
                <a:solidFill>
                  <a:srgbClr val="CC3300"/>
                </a:solidFill>
                <a:latin typeface="Times New Roman"/>
                <a:cs typeface="Times New Roman"/>
              </a:rPr>
              <a:t>start</a:t>
            </a:r>
            <a:endParaRPr sz="2000" dirty="0">
              <a:latin typeface="Times New Roman"/>
              <a:cs typeface="Times New Roman"/>
            </a:endParaRPr>
          </a:p>
          <a:p>
            <a:pPr marL="89535">
              <a:lnSpc>
                <a:spcPct val="100000"/>
              </a:lnSpc>
              <a:tabLst>
                <a:tab pos="2506980" algn="l"/>
              </a:tabLst>
            </a:pPr>
            <a:r>
              <a:rPr sz="2000" dirty="0">
                <a:solidFill>
                  <a:srgbClr val="CC3300"/>
                </a:solidFill>
                <a:latin typeface="Times New Roman"/>
                <a:cs typeface="Times New Roman"/>
              </a:rPr>
              <a:t>of</a:t>
            </a:r>
            <a:r>
              <a:rPr sz="2000" spc="-10" dirty="0">
                <a:solidFill>
                  <a:srgbClr val="CC3300"/>
                </a:solidFill>
                <a:latin typeface="Times New Roman"/>
                <a:cs typeface="Times New Roman"/>
              </a:rPr>
              <a:t> </a:t>
            </a:r>
            <a:r>
              <a:rPr sz="2000" spc="-5" dirty="0">
                <a:solidFill>
                  <a:srgbClr val="CC3300"/>
                </a:solidFill>
                <a:latin typeface="Times New Roman"/>
                <a:cs typeface="Times New Roman"/>
              </a:rPr>
              <a:t>each</a:t>
            </a:r>
            <a:r>
              <a:rPr sz="2000" spc="25" dirty="0">
                <a:solidFill>
                  <a:srgbClr val="CC3300"/>
                </a:solidFill>
                <a:latin typeface="Times New Roman"/>
                <a:cs typeface="Times New Roman"/>
              </a:rPr>
              <a:t> </a:t>
            </a:r>
            <a:r>
              <a:rPr sz="2000" spc="-5" dirty="0">
                <a:solidFill>
                  <a:srgbClr val="CC3300"/>
                </a:solidFill>
                <a:latin typeface="Times New Roman"/>
                <a:cs typeface="Times New Roman"/>
              </a:rPr>
              <a:t>iteration</a:t>
            </a:r>
            <a:r>
              <a:rPr sz="2000" spc="-25" dirty="0">
                <a:solidFill>
                  <a:srgbClr val="CC3300"/>
                </a:solidFill>
                <a:latin typeface="Times New Roman"/>
                <a:cs typeface="Times New Roman"/>
              </a:rPr>
              <a:t> </a:t>
            </a:r>
            <a:r>
              <a:rPr sz="2000" dirty="0">
                <a:solidFill>
                  <a:srgbClr val="CC3300"/>
                </a:solidFill>
                <a:latin typeface="Times New Roman"/>
                <a:cs typeface="Times New Roman"/>
              </a:rPr>
              <a:t>of</a:t>
            </a:r>
            <a:r>
              <a:rPr sz="2000" spc="-5" dirty="0">
                <a:solidFill>
                  <a:srgbClr val="CC3300"/>
                </a:solidFill>
                <a:latin typeface="Times New Roman"/>
                <a:cs typeface="Times New Roman"/>
              </a:rPr>
              <a:t> </a:t>
            </a:r>
            <a:r>
              <a:rPr sz="2000" spc="-10" dirty="0">
                <a:solidFill>
                  <a:srgbClr val="CC3300"/>
                </a:solidFill>
                <a:latin typeface="Times New Roman"/>
                <a:cs typeface="Times New Roman"/>
              </a:rPr>
              <a:t>the	for</a:t>
            </a:r>
            <a:r>
              <a:rPr sz="2000" spc="-30" dirty="0">
                <a:solidFill>
                  <a:srgbClr val="CC3300"/>
                </a:solidFill>
                <a:latin typeface="Times New Roman"/>
                <a:cs typeface="Times New Roman"/>
              </a:rPr>
              <a:t> </a:t>
            </a:r>
            <a:r>
              <a:rPr sz="2000" dirty="0">
                <a:solidFill>
                  <a:srgbClr val="CC3300"/>
                </a:solidFill>
                <a:latin typeface="Times New Roman"/>
                <a:cs typeface="Times New Roman"/>
              </a:rPr>
              <a:t>loop:</a:t>
            </a:r>
            <a:endParaRPr sz="2000" dirty="0">
              <a:latin typeface="Times New Roman"/>
              <a:cs typeface="Times New Roman"/>
            </a:endParaRPr>
          </a:p>
          <a:p>
            <a:pPr marL="89535" marR="43815">
              <a:lnSpc>
                <a:spcPct val="100000"/>
              </a:lnSpc>
              <a:tabLst>
                <a:tab pos="2009775" algn="l"/>
              </a:tabLst>
            </a:pPr>
            <a:r>
              <a:rPr sz="2000" spc="-5" dirty="0">
                <a:latin typeface="Times New Roman"/>
                <a:cs typeface="Times New Roman"/>
              </a:rPr>
              <a:t>Subarray </a:t>
            </a: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a:t>
            </a:r>
            <a:r>
              <a:rPr sz="2000" dirty="0">
                <a:latin typeface="Times New Roman"/>
                <a:cs typeface="Times New Roman"/>
              </a:rPr>
              <a:t>..</a:t>
            </a:r>
            <a:r>
              <a:rPr sz="2000" i="1" dirty="0">
                <a:latin typeface="Times New Roman"/>
                <a:cs typeface="Times New Roman"/>
              </a:rPr>
              <a:t>k</a:t>
            </a:r>
            <a:r>
              <a:rPr sz="2000" i="1" spc="-20"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dirty="0">
                <a:latin typeface="Times New Roman"/>
                <a:cs typeface="Times New Roman"/>
              </a:rPr>
              <a:t>1]</a:t>
            </a:r>
            <a:r>
              <a:rPr sz="2000" spc="480" dirty="0">
                <a:latin typeface="Times New Roman"/>
                <a:cs typeface="Times New Roman"/>
              </a:rPr>
              <a:t> </a:t>
            </a:r>
            <a:r>
              <a:rPr sz="2000" spc="-10" dirty="0">
                <a:latin typeface="Times New Roman"/>
                <a:cs typeface="Times New Roman"/>
              </a:rPr>
              <a:t>contains</a:t>
            </a:r>
            <a:r>
              <a:rPr sz="2000" spc="15" dirty="0">
                <a:latin typeface="Times New Roman"/>
                <a:cs typeface="Times New Roman"/>
              </a:rPr>
              <a:t> </a:t>
            </a:r>
            <a:r>
              <a:rPr sz="2000" spc="-10" dirty="0">
                <a:latin typeface="Times New Roman"/>
                <a:cs typeface="Times New Roman"/>
              </a:rPr>
              <a:t>the</a:t>
            </a:r>
            <a:r>
              <a:rPr sz="2000" spc="20" dirty="0">
                <a:latin typeface="Times New Roman"/>
                <a:cs typeface="Times New Roman"/>
              </a:rPr>
              <a:t> </a:t>
            </a:r>
            <a:r>
              <a:rPr sz="2000" i="1" spc="-5" dirty="0">
                <a:latin typeface="Times New Roman"/>
                <a:cs typeface="Times New Roman"/>
              </a:rPr>
              <a:t>k</a:t>
            </a:r>
            <a:r>
              <a:rPr sz="2000" i="1" spc="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 </a:t>
            </a:r>
            <a:r>
              <a:rPr sz="2000" i="1" dirty="0">
                <a:latin typeface="Times New Roman"/>
                <a:cs typeface="Times New Roman"/>
              </a:rPr>
              <a:t> </a:t>
            </a:r>
            <a:r>
              <a:rPr sz="2000" spc="-10" dirty="0">
                <a:latin typeface="Times New Roman"/>
                <a:cs typeface="Times New Roman"/>
              </a:rPr>
              <a:t>smallest</a:t>
            </a:r>
            <a:r>
              <a:rPr sz="2000" spc="45" dirty="0">
                <a:latin typeface="Times New Roman"/>
                <a:cs typeface="Times New Roman"/>
              </a:rPr>
              <a:t> </a:t>
            </a:r>
            <a:r>
              <a:rPr sz="2000" spc="-10" dirty="0">
                <a:latin typeface="Times New Roman"/>
                <a:cs typeface="Times New Roman"/>
              </a:rPr>
              <a:t>elements</a:t>
            </a:r>
            <a:r>
              <a:rPr lang="en-IN" sz="2000" spc="-1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i="1" spc="-5" dirty="0">
                <a:latin typeface="Times New Roman"/>
                <a:cs typeface="Times New Roman"/>
              </a:rPr>
              <a:t>L</a:t>
            </a:r>
            <a:r>
              <a:rPr sz="2000" i="1" spc="-55" dirty="0">
                <a:latin typeface="Times New Roman"/>
                <a:cs typeface="Times New Roman"/>
              </a:rPr>
              <a:t> </a:t>
            </a:r>
            <a:r>
              <a:rPr sz="2000" spc="-10" dirty="0">
                <a:latin typeface="Times New Roman"/>
                <a:cs typeface="Times New Roman"/>
              </a:rPr>
              <a:t>and</a:t>
            </a:r>
            <a:r>
              <a:rPr sz="2000" spc="30" dirty="0">
                <a:latin typeface="Times New Roman"/>
                <a:cs typeface="Times New Roman"/>
              </a:rPr>
              <a:t> </a:t>
            </a:r>
            <a:r>
              <a:rPr sz="2000" i="1" spc="-5" dirty="0">
                <a:latin typeface="Times New Roman"/>
                <a:cs typeface="Times New Roman"/>
              </a:rPr>
              <a:t>R</a:t>
            </a:r>
            <a:r>
              <a:rPr sz="2000" i="1" dirty="0">
                <a:latin typeface="Times New Roman"/>
                <a:cs typeface="Times New Roman"/>
              </a:rPr>
              <a:t> </a:t>
            </a:r>
            <a:r>
              <a:rPr sz="2000" spc="-5" dirty="0">
                <a:latin typeface="Times New Roman"/>
                <a:cs typeface="Times New Roman"/>
              </a:rPr>
              <a:t>in</a:t>
            </a:r>
            <a:r>
              <a:rPr sz="2000" spc="-25" dirty="0">
                <a:latin typeface="Times New Roman"/>
                <a:cs typeface="Times New Roman"/>
              </a:rPr>
              <a:t> </a:t>
            </a:r>
            <a:r>
              <a:rPr sz="2000" spc="-5" dirty="0">
                <a:latin typeface="Times New Roman"/>
                <a:cs typeface="Times New Roman"/>
              </a:rPr>
              <a:t>sorted</a:t>
            </a:r>
            <a:r>
              <a:rPr sz="2000" spc="-15" dirty="0">
                <a:latin typeface="Times New Roman"/>
                <a:cs typeface="Times New Roman"/>
              </a:rPr>
              <a:t> </a:t>
            </a:r>
            <a:r>
              <a:rPr sz="2000" spc="-20" dirty="0">
                <a:latin typeface="Times New Roman"/>
                <a:cs typeface="Times New Roman"/>
              </a:rPr>
              <a:t>order. </a:t>
            </a:r>
            <a:r>
              <a:rPr sz="2000" spc="-484"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0" dirty="0">
                <a:latin typeface="Times New Roman"/>
                <a:cs typeface="Times New Roman"/>
              </a:rPr>
              <a:t> </a:t>
            </a:r>
            <a:r>
              <a:rPr sz="2000" spc="-10" dirty="0">
                <a:latin typeface="Times New Roman"/>
                <a:cs typeface="Times New Roman"/>
              </a:rPr>
              <a:t>and</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dirty="0">
                <a:latin typeface="Times New Roman"/>
                <a:cs typeface="Times New Roman"/>
              </a:rPr>
              <a:t>are </a:t>
            </a:r>
            <a:r>
              <a:rPr sz="2000" spc="-10" dirty="0">
                <a:latin typeface="Times New Roman"/>
                <a:cs typeface="Times New Roman"/>
              </a:rPr>
              <a:t>the</a:t>
            </a:r>
            <a:r>
              <a:rPr sz="2000" dirty="0">
                <a:latin typeface="Times New Roman"/>
                <a:cs typeface="Times New Roman"/>
              </a:rPr>
              <a:t> </a:t>
            </a:r>
            <a:r>
              <a:rPr sz="2000" spc="-10" dirty="0">
                <a:latin typeface="Times New Roman"/>
                <a:cs typeface="Times New Roman"/>
              </a:rPr>
              <a:t>smallest</a:t>
            </a:r>
            <a:r>
              <a:rPr sz="2000" spc="45" dirty="0">
                <a:latin typeface="Times New Roman"/>
                <a:cs typeface="Times New Roman"/>
              </a:rPr>
              <a:t> </a:t>
            </a:r>
            <a:r>
              <a:rPr sz="2000" spc="-10" dirty="0">
                <a:latin typeface="Times New Roman"/>
                <a:cs typeface="Times New Roman"/>
              </a:rPr>
              <a:t>elements</a:t>
            </a:r>
            <a:r>
              <a:rPr sz="2000" spc="35" dirty="0">
                <a:latin typeface="Times New Roman"/>
                <a:cs typeface="Times New Roman"/>
              </a:rPr>
              <a:t> </a:t>
            </a:r>
            <a:r>
              <a:rPr sz="2000" dirty="0">
                <a:latin typeface="Times New Roman"/>
                <a:cs typeface="Times New Roman"/>
              </a:rPr>
              <a:t>of</a:t>
            </a:r>
            <a:r>
              <a:rPr lang="en-IN" sz="2000" dirty="0">
                <a:latin typeface="Times New Roman"/>
                <a:cs typeface="Times New Roman"/>
              </a:rPr>
              <a:t> </a:t>
            </a:r>
            <a:r>
              <a:rPr sz="2000" i="1" spc="-5" dirty="0">
                <a:latin typeface="Times New Roman"/>
                <a:cs typeface="Times New Roman"/>
              </a:rPr>
              <a:t>L</a:t>
            </a:r>
            <a:r>
              <a:rPr sz="2000" i="1" spc="-30" dirty="0">
                <a:latin typeface="Times New Roman"/>
                <a:cs typeface="Times New Roman"/>
              </a:rPr>
              <a:t> </a:t>
            </a:r>
            <a:r>
              <a:rPr sz="2000" spc="-10" dirty="0">
                <a:latin typeface="Times New Roman"/>
                <a:cs typeface="Times New Roman"/>
              </a:rPr>
              <a:t>and</a:t>
            </a:r>
            <a:r>
              <a:rPr sz="2000" spc="15" dirty="0">
                <a:latin typeface="Times New Roman"/>
                <a:cs typeface="Times New Roman"/>
              </a:rPr>
              <a:t> </a:t>
            </a:r>
            <a:r>
              <a:rPr sz="2000" i="1" spc="-5" dirty="0">
                <a:latin typeface="Times New Roman"/>
                <a:cs typeface="Times New Roman"/>
              </a:rPr>
              <a:t>R</a:t>
            </a:r>
            <a:r>
              <a:rPr sz="2000" i="1" spc="5" dirty="0">
                <a:latin typeface="Times New Roman"/>
                <a:cs typeface="Times New Roman"/>
              </a:rPr>
              <a:t> </a:t>
            </a:r>
            <a:r>
              <a:rPr sz="2000" spc="-10" dirty="0">
                <a:latin typeface="Times New Roman"/>
                <a:cs typeface="Times New Roman"/>
              </a:rPr>
              <a:t>that</a:t>
            </a:r>
            <a:r>
              <a:rPr sz="2000" dirty="0">
                <a:latin typeface="Times New Roman"/>
                <a:cs typeface="Times New Roman"/>
              </a:rPr>
              <a:t> </a:t>
            </a:r>
            <a:r>
              <a:rPr sz="2000" spc="-10" dirty="0">
                <a:latin typeface="Times New Roman"/>
                <a:cs typeface="Times New Roman"/>
              </a:rPr>
              <a:t>have</a:t>
            </a:r>
            <a:r>
              <a:rPr sz="2000" spc="25" dirty="0">
                <a:latin typeface="Times New Roman"/>
                <a:cs typeface="Times New Roman"/>
              </a:rPr>
              <a:t> </a:t>
            </a:r>
            <a:r>
              <a:rPr sz="2000" spc="-10" dirty="0">
                <a:latin typeface="Times New Roman"/>
                <a:cs typeface="Times New Roman"/>
              </a:rPr>
              <a:t>not</a:t>
            </a:r>
            <a:r>
              <a:rPr sz="2000" spc="-5" dirty="0">
                <a:latin typeface="Times New Roman"/>
                <a:cs typeface="Times New Roman"/>
              </a:rPr>
              <a:t> </a:t>
            </a:r>
            <a:r>
              <a:rPr sz="2000" dirty="0">
                <a:latin typeface="Times New Roman"/>
                <a:cs typeface="Times New Roman"/>
              </a:rPr>
              <a:t>been</a:t>
            </a:r>
            <a:r>
              <a:rPr sz="2000" spc="-15" dirty="0">
                <a:latin typeface="Times New Roman"/>
                <a:cs typeface="Times New Roman"/>
              </a:rPr>
              <a:t> </a:t>
            </a:r>
            <a:r>
              <a:rPr sz="2000" spc="-5" dirty="0">
                <a:latin typeface="Times New Roman"/>
                <a:cs typeface="Times New Roman"/>
              </a:rPr>
              <a:t>copied</a:t>
            </a:r>
            <a:r>
              <a:rPr sz="2000" spc="-10" dirty="0">
                <a:latin typeface="Times New Roman"/>
                <a:cs typeface="Times New Roman"/>
              </a:rPr>
              <a:t> </a:t>
            </a:r>
            <a:r>
              <a:rPr sz="2000" dirty="0">
                <a:latin typeface="Times New Roman"/>
                <a:cs typeface="Times New Roman"/>
              </a:rPr>
              <a:t>back</a:t>
            </a:r>
            <a:r>
              <a:rPr sz="2000" spc="-10" dirty="0">
                <a:latin typeface="Times New Roman"/>
                <a:cs typeface="Times New Roman"/>
              </a:rPr>
              <a:t> into</a:t>
            </a:r>
            <a:r>
              <a:rPr lang="en-IN"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endParaRPr sz="2000" dirty="0">
              <a:latin typeface="Times New Roman"/>
              <a:cs typeface="Times New Roman"/>
            </a:endParaRPr>
          </a:p>
        </p:txBody>
      </p:sp>
      <p:sp>
        <p:nvSpPr>
          <p:cNvPr id="5" name="object 9">
            <a:extLst>
              <a:ext uri="{FF2B5EF4-FFF2-40B4-BE49-F238E27FC236}">
                <a16:creationId xmlns:a16="http://schemas.microsoft.com/office/drawing/2014/main" id="{D163F5F6-2697-12D4-D4A8-96A227C6BDEC}"/>
              </a:ext>
            </a:extLst>
          </p:cNvPr>
          <p:cNvSpPr txBox="1"/>
          <p:nvPr/>
        </p:nvSpPr>
        <p:spPr>
          <a:xfrm>
            <a:off x="5972144" y="3185815"/>
            <a:ext cx="4026535" cy="1923414"/>
          </a:xfrm>
          <a:prstGeom prst="rect">
            <a:avLst/>
          </a:prstGeom>
          <a:solidFill>
            <a:srgbClr val="FFFFCC"/>
          </a:solidFill>
          <a:ln w="12192">
            <a:solidFill>
              <a:srgbClr val="000000"/>
            </a:solidFill>
          </a:ln>
        </p:spPr>
        <p:txBody>
          <a:bodyPr vert="horz" wrap="square" lIns="0" tIns="38735" rIns="0" bIns="0" rtlCol="0">
            <a:spAutoFit/>
          </a:bodyPr>
          <a:lstStyle/>
          <a:p>
            <a:pPr marL="88900">
              <a:lnSpc>
                <a:spcPct val="100000"/>
              </a:lnSpc>
              <a:spcBef>
                <a:spcPts val="305"/>
              </a:spcBef>
            </a:pPr>
            <a:r>
              <a:rPr sz="2000" b="1" u="heavy" spc="-5" dirty="0">
                <a:solidFill>
                  <a:srgbClr val="0033CC"/>
                </a:solidFill>
                <a:uFill>
                  <a:solidFill>
                    <a:srgbClr val="0033CC"/>
                  </a:solidFill>
                </a:uFill>
                <a:latin typeface="Times New Roman"/>
                <a:cs typeface="Times New Roman"/>
              </a:rPr>
              <a:t>Initialization:</a:t>
            </a:r>
            <a:endParaRPr sz="2000">
              <a:latin typeface="Times New Roman"/>
              <a:cs typeface="Times New Roman"/>
            </a:endParaRPr>
          </a:p>
          <a:p>
            <a:pPr marL="88900">
              <a:lnSpc>
                <a:spcPct val="100000"/>
              </a:lnSpc>
              <a:spcBef>
                <a:spcPts val="5"/>
              </a:spcBef>
            </a:pPr>
            <a:r>
              <a:rPr sz="2000" spc="-5" dirty="0">
                <a:solidFill>
                  <a:srgbClr val="CC3300"/>
                </a:solidFill>
                <a:latin typeface="Times New Roman"/>
                <a:cs typeface="Times New Roman"/>
              </a:rPr>
              <a:t>Before</a:t>
            </a:r>
            <a:r>
              <a:rPr sz="2000" spc="-30" dirty="0">
                <a:solidFill>
                  <a:srgbClr val="CC3300"/>
                </a:solidFill>
                <a:latin typeface="Times New Roman"/>
                <a:cs typeface="Times New Roman"/>
              </a:rPr>
              <a:t> </a:t>
            </a:r>
            <a:r>
              <a:rPr sz="2000" spc="-10" dirty="0">
                <a:solidFill>
                  <a:srgbClr val="CC3300"/>
                </a:solidFill>
                <a:latin typeface="Times New Roman"/>
                <a:cs typeface="Times New Roman"/>
              </a:rPr>
              <a:t>the</a:t>
            </a:r>
            <a:r>
              <a:rPr sz="2000" spc="20" dirty="0">
                <a:solidFill>
                  <a:srgbClr val="CC3300"/>
                </a:solidFill>
                <a:latin typeface="Times New Roman"/>
                <a:cs typeface="Times New Roman"/>
              </a:rPr>
              <a:t> </a:t>
            </a:r>
            <a:r>
              <a:rPr sz="2000" spc="-10" dirty="0">
                <a:solidFill>
                  <a:srgbClr val="CC3300"/>
                </a:solidFill>
                <a:latin typeface="Times New Roman"/>
                <a:cs typeface="Times New Roman"/>
              </a:rPr>
              <a:t>first</a:t>
            </a:r>
            <a:r>
              <a:rPr sz="2000" spc="-15" dirty="0">
                <a:solidFill>
                  <a:srgbClr val="CC3300"/>
                </a:solidFill>
                <a:latin typeface="Times New Roman"/>
                <a:cs typeface="Times New Roman"/>
              </a:rPr>
              <a:t> </a:t>
            </a:r>
            <a:r>
              <a:rPr sz="2000" spc="-5" dirty="0">
                <a:solidFill>
                  <a:srgbClr val="CC3300"/>
                </a:solidFill>
                <a:latin typeface="Times New Roman"/>
                <a:cs typeface="Times New Roman"/>
              </a:rPr>
              <a:t>iteration:</a:t>
            </a:r>
            <a:endParaRPr sz="2000">
              <a:latin typeface="Times New Roman"/>
              <a:cs typeface="Times New Roman"/>
            </a:endParaRPr>
          </a:p>
          <a:p>
            <a:pPr marL="174625" indent="-85725">
              <a:lnSpc>
                <a:spcPct val="100000"/>
              </a:lnSpc>
              <a:buSzPct val="90000"/>
              <a:buFont typeface="Times New Roman"/>
              <a:buChar char="•"/>
              <a:tabLst>
                <a:tab pos="174625" algn="l"/>
              </a:tabLst>
            </a:pP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a:t>
            </a:r>
            <a:r>
              <a:rPr sz="2000" dirty="0">
                <a:latin typeface="Times New Roman"/>
                <a:cs typeface="Times New Roman"/>
              </a:rPr>
              <a:t>..</a:t>
            </a:r>
            <a:r>
              <a:rPr sz="2000" i="1" dirty="0">
                <a:latin typeface="Times New Roman"/>
                <a:cs typeface="Times New Roman"/>
              </a:rPr>
              <a:t>k</a:t>
            </a:r>
            <a:r>
              <a:rPr sz="2000" i="1" spc="-3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35" dirty="0">
                <a:latin typeface="Times New Roman"/>
                <a:cs typeface="Times New Roman"/>
              </a:rPr>
              <a:t>empty.</a:t>
            </a:r>
            <a:endParaRPr sz="2000">
              <a:latin typeface="Times New Roman"/>
              <a:cs typeface="Times New Roman"/>
            </a:endParaRPr>
          </a:p>
          <a:p>
            <a:pPr marL="174625" indent="-85725">
              <a:lnSpc>
                <a:spcPct val="100000"/>
              </a:lnSpc>
              <a:buSzPct val="90000"/>
              <a:buFont typeface="Times New Roman"/>
              <a:buChar char="•"/>
              <a:tabLst>
                <a:tab pos="174625" algn="l"/>
              </a:tabLst>
            </a:pP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dirty="0">
                <a:latin typeface="Times New Roman"/>
                <a:cs typeface="Times New Roman"/>
              </a:rPr>
              <a:t>1.</a:t>
            </a:r>
            <a:endParaRPr sz="2000">
              <a:latin typeface="Times New Roman"/>
              <a:cs typeface="Times New Roman"/>
            </a:endParaRPr>
          </a:p>
          <a:p>
            <a:pPr marL="174625" indent="-85725">
              <a:lnSpc>
                <a:spcPct val="100000"/>
              </a:lnSpc>
              <a:buSzPct val="90000"/>
              <a:buFont typeface="Times New Roman"/>
              <a:buChar char="•"/>
              <a:tabLst>
                <a:tab pos="174625" algn="l"/>
              </a:tabLst>
            </a:pPr>
            <a:r>
              <a:rPr sz="2000" i="1" spc="-5" dirty="0">
                <a:latin typeface="Times New Roman"/>
                <a:cs typeface="Times New Roman"/>
              </a:rPr>
              <a:t>L</a:t>
            </a:r>
            <a:r>
              <a:rPr sz="2000" spc="-5" dirty="0">
                <a:latin typeface="Times New Roman"/>
                <a:cs typeface="Times New Roman"/>
              </a:rPr>
              <a:t>[1]</a:t>
            </a:r>
            <a:r>
              <a:rPr sz="2000" spc="-25" dirty="0">
                <a:latin typeface="Times New Roman"/>
                <a:cs typeface="Times New Roman"/>
              </a:rPr>
              <a:t> </a:t>
            </a:r>
            <a:r>
              <a:rPr sz="2000" spc="-10" dirty="0">
                <a:latin typeface="Times New Roman"/>
                <a:cs typeface="Times New Roman"/>
              </a:rPr>
              <a:t>and</a:t>
            </a:r>
            <a:r>
              <a:rPr sz="2000" spc="10" dirty="0">
                <a:latin typeface="Times New Roman"/>
                <a:cs typeface="Times New Roman"/>
              </a:rPr>
              <a:t> </a:t>
            </a:r>
            <a:r>
              <a:rPr sz="2000" i="1" dirty="0">
                <a:latin typeface="Times New Roman"/>
                <a:cs typeface="Times New Roman"/>
              </a:rPr>
              <a:t>R</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are</a:t>
            </a:r>
            <a:r>
              <a:rPr sz="2000" spc="-30" dirty="0">
                <a:latin typeface="Times New Roman"/>
                <a:cs typeface="Times New Roman"/>
              </a:rPr>
              <a:t> </a:t>
            </a:r>
            <a:r>
              <a:rPr sz="2000" spc="-10" dirty="0">
                <a:latin typeface="Times New Roman"/>
                <a:cs typeface="Times New Roman"/>
              </a:rPr>
              <a:t>the</a:t>
            </a:r>
            <a:r>
              <a:rPr sz="2000" spc="20" dirty="0">
                <a:latin typeface="Times New Roman"/>
                <a:cs typeface="Times New Roman"/>
              </a:rPr>
              <a:t> </a:t>
            </a:r>
            <a:r>
              <a:rPr sz="2000" spc="-10" dirty="0">
                <a:latin typeface="Times New Roman"/>
                <a:cs typeface="Times New Roman"/>
              </a:rPr>
              <a:t>smallest</a:t>
            </a:r>
            <a:endParaRPr sz="2000">
              <a:latin typeface="Times New Roman"/>
              <a:cs typeface="Times New Roman"/>
            </a:endParaRPr>
          </a:p>
          <a:p>
            <a:pPr marL="88900">
              <a:lnSpc>
                <a:spcPct val="100000"/>
              </a:lnSpc>
            </a:pPr>
            <a:r>
              <a:rPr sz="2000" spc="-10" dirty="0">
                <a:latin typeface="Times New Roman"/>
                <a:cs typeface="Times New Roman"/>
              </a:rPr>
              <a:t>elements</a:t>
            </a:r>
            <a:r>
              <a:rPr sz="2000" spc="3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i="1" spc="-5" dirty="0">
                <a:latin typeface="Times New Roman"/>
                <a:cs typeface="Times New Roman"/>
              </a:rPr>
              <a:t>L</a:t>
            </a:r>
            <a:r>
              <a:rPr sz="2000" i="1" spc="-25" dirty="0">
                <a:latin typeface="Times New Roman"/>
                <a:cs typeface="Times New Roman"/>
              </a:rPr>
              <a:t> </a:t>
            </a:r>
            <a:r>
              <a:rPr sz="2000" spc="-10" dirty="0">
                <a:latin typeface="Times New Roman"/>
                <a:cs typeface="Times New Roman"/>
              </a:rPr>
              <a:t>and</a:t>
            </a:r>
            <a:r>
              <a:rPr sz="2000" spc="5" dirty="0">
                <a:latin typeface="Times New Roman"/>
                <a:cs typeface="Times New Roman"/>
              </a:rPr>
              <a:t> </a:t>
            </a:r>
            <a:r>
              <a:rPr sz="2000" i="1" spc="-5" dirty="0">
                <a:latin typeface="Times New Roman"/>
                <a:cs typeface="Times New Roman"/>
              </a:rPr>
              <a:t>R</a:t>
            </a:r>
            <a:r>
              <a:rPr sz="2000" i="1" spc="5" dirty="0">
                <a:latin typeface="Times New Roman"/>
                <a:cs typeface="Times New Roman"/>
              </a:rPr>
              <a:t> </a:t>
            </a:r>
            <a:r>
              <a:rPr sz="2000" spc="-10" dirty="0">
                <a:latin typeface="Times New Roman"/>
                <a:cs typeface="Times New Roman"/>
              </a:rPr>
              <a:t>not </a:t>
            </a:r>
            <a:r>
              <a:rPr sz="2000" dirty="0">
                <a:latin typeface="Times New Roman"/>
                <a:cs typeface="Times New Roman"/>
              </a:rPr>
              <a:t>copied</a:t>
            </a:r>
            <a:r>
              <a:rPr sz="2000" spc="-20" dirty="0">
                <a:latin typeface="Times New Roman"/>
                <a:cs typeface="Times New Roman"/>
              </a:rPr>
              <a:t> </a:t>
            </a:r>
            <a:r>
              <a:rPr sz="2000" spc="-5" dirty="0">
                <a:latin typeface="Times New Roman"/>
                <a:cs typeface="Times New Roman"/>
              </a:rPr>
              <a:t>to </a:t>
            </a:r>
            <a:r>
              <a:rPr sz="2000" i="1" dirty="0">
                <a:latin typeface="Times New Roman"/>
                <a:cs typeface="Times New Roman"/>
              </a:rPr>
              <a:t>A.</a:t>
            </a:r>
            <a:endParaRPr sz="2000">
              <a:latin typeface="Times New Roman"/>
              <a:cs typeface="Times New Roman"/>
            </a:endParaRPr>
          </a:p>
        </p:txBody>
      </p:sp>
    </p:spTree>
    <p:extLst>
      <p:ext uri="{BB962C8B-B14F-4D97-AF65-F5344CB8AC3E}">
        <p14:creationId xmlns:p14="http://schemas.microsoft.com/office/powerpoint/2010/main" val="9751956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466967"/>
          </a:xfrm>
          <a:ln>
            <a:solidFill>
              <a:schemeClr val="tx1"/>
            </a:solidFill>
          </a:ln>
        </p:spPr>
        <p:txBody>
          <a:bodyPr>
            <a:normAutofit fontScale="90000"/>
          </a:bodyPr>
          <a:lstStyle/>
          <a:p>
            <a:pPr algn="ctr"/>
            <a:br>
              <a:rPr lang="en-IN" b="1" spc="-5" dirty="0">
                <a:latin typeface="Times New Roman" panose="02020603050405020304" pitchFamily="18" charset="0"/>
                <a:cs typeface="Times New Roman" panose="02020603050405020304" pitchFamily="18" charset="0"/>
              </a:rPr>
            </a:br>
            <a:r>
              <a:rPr lang="en-IN" b="1" spc="-5" dirty="0">
                <a:latin typeface="Times New Roman" panose="02020603050405020304" pitchFamily="18" charset="0"/>
                <a:cs typeface="Times New Roman" panose="02020603050405020304" pitchFamily="18" charset="0"/>
              </a:rPr>
              <a:t>Merge Sort</a:t>
            </a:r>
            <a:br>
              <a:rPr lang="en-IN" dirty="0">
                <a:latin typeface="Times New Roman" panose="02020603050405020304" pitchFamily="18" charset="0"/>
                <a:cs typeface="Times New Roman" panose="02020603050405020304" pitchFamily="18" charset="0"/>
              </a:rPr>
            </a:br>
            <a:br>
              <a:rPr lang="en-IN" sz="1400" spc="-5" dirty="0"/>
            </a:b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13</a:t>
            </a:fld>
            <a:endParaRPr lang="en-IN" altLang="en-US"/>
          </a:p>
        </p:txBody>
      </p:sp>
      <p:grpSp>
        <p:nvGrpSpPr>
          <p:cNvPr id="11" name="object 6">
            <a:extLst>
              <a:ext uri="{FF2B5EF4-FFF2-40B4-BE49-F238E27FC236}">
                <a16:creationId xmlns:a16="http://schemas.microsoft.com/office/drawing/2014/main" id="{F6C1FAA7-A8BA-C64D-442B-2934A8D95248}"/>
              </a:ext>
            </a:extLst>
          </p:cNvPr>
          <p:cNvGrpSpPr/>
          <p:nvPr/>
        </p:nvGrpSpPr>
        <p:grpSpPr>
          <a:xfrm>
            <a:off x="-34998" y="628955"/>
            <a:ext cx="3965648" cy="6229045"/>
            <a:chOff x="280352" y="655256"/>
            <a:chExt cx="3871595" cy="6212205"/>
          </a:xfrm>
        </p:grpSpPr>
        <p:sp>
          <p:nvSpPr>
            <p:cNvPr id="12" name="object 7">
              <a:extLst>
                <a:ext uri="{FF2B5EF4-FFF2-40B4-BE49-F238E27FC236}">
                  <a16:creationId xmlns:a16="http://schemas.microsoft.com/office/drawing/2014/main" id="{2348D8D6-4A49-0B45-B57D-45110962DB47}"/>
                </a:ext>
              </a:extLst>
            </p:cNvPr>
            <p:cNvSpPr/>
            <p:nvPr/>
          </p:nvSpPr>
          <p:spPr>
            <a:xfrm>
              <a:off x="289560" y="664464"/>
              <a:ext cx="3853179" cy="6193790"/>
            </a:xfrm>
            <a:custGeom>
              <a:avLst/>
              <a:gdLst/>
              <a:ahLst/>
              <a:cxnLst/>
              <a:rect l="l" t="t" r="r" b="b"/>
              <a:pathLst>
                <a:path w="3853179" h="6193790">
                  <a:moveTo>
                    <a:pt x="3852672" y="0"/>
                  </a:moveTo>
                  <a:lnTo>
                    <a:pt x="0" y="0"/>
                  </a:lnTo>
                  <a:lnTo>
                    <a:pt x="0" y="6193536"/>
                  </a:lnTo>
                  <a:lnTo>
                    <a:pt x="3852672" y="6193535"/>
                  </a:lnTo>
                  <a:lnTo>
                    <a:pt x="3852672" y="0"/>
                  </a:lnTo>
                  <a:close/>
                </a:path>
              </a:pathLst>
            </a:custGeom>
            <a:solidFill>
              <a:srgbClr val="CCEBFF"/>
            </a:solidFill>
          </p:spPr>
          <p:txBody>
            <a:bodyPr wrap="square" lIns="0" tIns="0" rIns="0" bIns="0" rtlCol="0"/>
            <a:lstStyle/>
            <a:p>
              <a:endParaRPr/>
            </a:p>
          </p:txBody>
        </p:sp>
        <p:sp>
          <p:nvSpPr>
            <p:cNvPr id="13" name="object 8">
              <a:extLst>
                <a:ext uri="{FF2B5EF4-FFF2-40B4-BE49-F238E27FC236}">
                  <a16:creationId xmlns:a16="http://schemas.microsoft.com/office/drawing/2014/main" id="{95947BA2-0E65-D021-32DD-0DE784EEACF3}"/>
                </a:ext>
              </a:extLst>
            </p:cNvPr>
            <p:cNvSpPr/>
            <p:nvPr/>
          </p:nvSpPr>
          <p:spPr>
            <a:xfrm>
              <a:off x="289560" y="664464"/>
              <a:ext cx="3853179" cy="6193790"/>
            </a:xfrm>
            <a:custGeom>
              <a:avLst/>
              <a:gdLst/>
              <a:ahLst/>
              <a:cxnLst/>
              <a:rect l="l" t="t" r="r" b="b"/>
              <a:pathLst>
                <a:path w="3853179" h="6193790">
                  <a:moveTo>
                    <a:pt x="0" y="6193536"/>
                  </a:moveTo>
                  <a:lnTo>
                    <a:pt x="0" y="0"/>
                  </a:lnTo>
                  <a:lnTo>
                    <a:pt x="3852672" y="0"/>
                  </a:lnTo>
                  <a:lnTo>
                    <a:pt x="3852672" y="6193535"/>
                  </a:lnTo>
                </a:path>
              </a:pathLst>
            </a:custGeom>
            <a:ln w="18288">
              <a:solidFill>
                <a:srgbClr val="000000"/>
              </a:solidFill>
            </a:ln>
          </p:spPr>
          <p:txBody>
            <a:bodyPr wrap="square" lIns="0" tIns="0" rIns="0" bIns="0" rtlCol="0"/>
            <a:lstStyle/>
            <a:p>
              <a:endParaRPr/>
            </a:p>
          </p:txBody>
        </p:sp>
      </p:grpSp>
      <p:sp>
        <p:nvSpPr>
          <p:cNvPr id="14" name="object 9">
            <a:extLst>
              <a:ext uri="{FF2B5EF4-FFF2-40B4-BE49-F238E27FC236}">
                <a16:creationId xmlns:a16="http://schemas.microsoft.com/office/drawing/2014/main" id="{AEA7EF91-0EA6-C5CB-6FE5-92498838F2BC}"/>
              </a:ext>
            </a:extLst>
          </p:cNvPr>
          <p:cNvSpPr txBox="1"/>
          <p:nvPr/>
        </p:nvSpPr>
        <p:spPr>
          <a:xfrm>
            <a:off x="344424" y="628955"/>
            <a:ext cx="1849755" cy="1066318"/>
          </a:xfrm>
          <a:prstGeom prst="rect">
            <a:avLst/>
          </a:prstGeom>
        </p:spPr>
        <p:txBody>
          <a:bodyPr vert="horz" wrap="square" lIns="0" tIns="40005" rIns="0" bIns="0" rtlCol="0">
            <a:spAutoFit/>
          </a:bodyPr>
          <a:lstStyle/>
          <a:p>
            <a:pPr marL="38100">
              <a:lnSpc>
                <a:spcPct val="100000"/>
              </a:lnSpc>
              <a:spcBef>
                <a:spcPts val="315"/>
              </a:spcBef>
            </a:pPr>
            <a:r>
              <a:rPr sz="2000" b="1" dirty="0">
                <a:solidFill>
                  <a:srgbClr val="FF3300"/>
                </a:solidFill>
                <a:latin typeface="Times New Roman"/>
                <a:cs typeface="Times New Roman"/>
              </a:rPr>
              <a:t>Merge(</a:t>
            </a:r>
            <a:r>
              <a:rPr sz="2000" b="1" i="1" dirty="0">
                <a:solidFill>
                  <a:srgbClr val="FF3300"/>
                </a:solidFill>
                <a:latin typeface="Times New Roman"/>
                <a:cs typeface="Times New Roman"/>
              </a:rPr>
              <a:t>A</a:t>
            </a:r>
            <a:r>
              <a:rPr sz="2000" b="1" dirty="0">
                <a:solidFill>
                  <a:srgbClr val="FF3300"/>
                </a:solidFill>
                <a:latin typeface="Times New Roman"/>
                <a:cs typeface="Times New Roman"/>
              </a:rPr>
              <a:t>,</a:t>
            </a:r>
            <a:r>
              <a:rPr sz="2000" b="1" spc="-60" dirty="0">
                <a:solidFill>
                  <a:srgbClr val="FF3300"/>
                </a:solidFill>
                <a:latin typeface="Times New Roman"/>
                <a:cs typeface="Times New Roman"/>
              </a:rPr>
              <a:t> </a:t>
            </a:r>
            <a:r>
              <a:rPr sz="2000" b="1" i="1" dirty="0">
                <a:solidFill>
                  <a:srgbClr val="FF3300"/>
                </a:solidFill>
                <a:latin typeface="Times New Roman"/>
                <a:cs typeface="Times New Roman"/>
              </a:rPr>
              <a:t>p</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dirty="0">
                <a:solidFill>
                  <a:srgbClr val="FF3300"/>
                </a:solidFill>
                <a:latin typeface="Times New Roman"/>
                <a:cs typeface="Times New Roman"/>
              </a:rPr>
              <a:t>q</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spc="-10" dirty="0">
                <a:solidFill>
                  <a:srgbClr val="FF3300"/>
                </a:solidFill>
                <a:latin typeface="Times New Roman"/>
                <a:cs typeface="Times New Roman"/>
              </a:rPr>
              <a:t>r</a:t>
            </a:r>
            <a:r>
              <a:rPr sz="2000" b="1" spc="-10" dirty="0">
                <a:solidFill>
                  <a:srgbClr val="FF3300"/>
                </a:solidFill>
                <a:latin typeface="Times New Roman"/>
                <a:cs typeface="Times New Roman"/>
              </a:rPr>
              <a:t>)</a:t>
            </a:r>
            <a:endParaRPr sz="2000" dirty="0">
              <a:latin typeface="Times New Roman"/>
              <a:cs typeface="Times New Roman"/>
            </a:endParaRPr>
          </a:p>
          <a:p>
            <a:pPr marL="38100">
              <a:lnSpc>
                <a:spcPct val="100000"/>
              </a:lnSpc>
              <a:spcBef>
                <a:spcPts val="215"/>
              </a:spcBef>
            </a:pPr>
            <a:r>
              <a:rPr sz="2000" spc="-5" dirty="0">
                <a:latin typeface="Times New Roman"/>
                <a:cs typeface="Times New Roman"/>
              </a:rPr>
              <a:t>1  </a:t>
            </a:r>
            <a:r>
              <a:rPr sz="2000" i="1" spc="-114" dirty="0">
                <a:latin typeface="Times New Roman"/>
                <a:cs typeface="Times New Roman"/>
              </a:rPr>
              <a:t>n</a:t>
            </a:r>
            <a:r>
              <a:rPr sz="1725" baseline="-19323" dirty="0">
                <a:latin typeface="Times New Roman"/>
                <a:cs typeface="Times New Roman"/>
              </a:rPr>
              <a:t>1</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q</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605"/>
              </a:spcBef>
            </a:pPr>
            <a:r>
              <a:rPr sz="2000" spc="-5" dirty="0">
                <a:latin typeface="Times New Roman"/>
                <a:cs typeface="Times New Roman"/>
              </a:rPr>
              <a:t>2  </a:t>
            </a:r>
            <a:r>
              <a:rPr sz="2000" i="1" spc="-114" dirty="0">
                <a:latin typeface="Times New Roman"/>
                <a:cs typeface="Times New Roman"/>
              </a:rPr>
              <a:t>n</a:t>
            </a:r>
            <a:r>
              <a:rPr sz="1725" baseline="-19323" dirty="0">
                <a:latin typeface="Times New Roman"/>
                <a:cs typeface="Times New Roman"/>
              </a:rPr>
              <a:t>2</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r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q</a:t>
            </a:r>
            <a:endParaRPr sz="2000" dirty="0">
              <a:latin typeface="Times New Roman"/>
              <a:cs typeface="Times New Roman"/>
            </a:endParaRPr>
          </a:p>
        </p:txBody>
      </p:sp>
      <p:sp>
        <p:nvSpPr>
          <p:cNvPr id="15" name="object 10">
            <a:extLst>
              <a:ext uri="{FF2B5EF4-FFF2-40B4-BE49-F238E27FC236}">
                <a16:creationId xmlns:a16="http://schemas.microsoft.com/office/drawing/2014/main" id="{1ADC311A-2389-A103-DE63-2B07C94BEED7}"/>
              </a:ext>
            </a:extLst>
          </p:cNvPr>
          <p:cNvSpPr txBox="1"/>
          <p:nvPr/>
        </p:nvSpPr>
        <p:spPr>
          <a:xfrm>
            <a:off x="344424" y="1666461"/>
            <a:ext cx="2959100" cy="788670"/>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b="1" spc="-5" dirty="0">
                <a:solidFill>
                  <a:srgbClr val="0033CC"/>
                </a:solidFill>
                <a:latin typeface="Times New Roman"/>
                <a:cs typeface="Times New Roman"/>
              </a:rPr>
              <a:t>3	</a:t>
            </a:r>
            <a:r>
              <a:rPr sz="2000" b="1" dirty="0">
                <a:solidFill>
                  <a:srgbClr val="0033CC"/>
                </a:solidFill>
                <a:latin typeface="Times New Roman"/>
                <a:cs typeface="Times New Roman"/>
              </a:rPr>
              <a:t>for</a:t>
            </a:r>
            <a:r>
              <a:rPr sz="2000" b="1" spc="-50" dirty="0">
                <a:solidFill>
                  <a:srgbClr val="0033CC"/>
                </a:solidFill>
                <a:latin typeface="Times New Roman"/>
                <a:cs typeface="Times New Roman"/>
              </a:rPr>
              <a:t> </a:t>
            </a:r>
            <a:r>
              <a:rPr sz="2000" i="1" spc="-5" dirty="0">
                <a:latin typeface="Times New Roman"/>
                <a:cs typeface="Times New Roman"/>
              </a:rPr>
              <a:t>i</a:t>
            </a:r>
            <a:r>
              <a:rPr sz="2000" i="1" spc="-4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1</a:t>
            </a:r>
            <a:endParaRPr sz="1650" baseline="-20202" dirty="0">
              <a:latin typeface="Times New Roman"/>
              <a:cs typeface="Times New Roman"/>
            </a:endParaRPr>
          </a:p>
          <a:p>
            <a:pPr marL="38100">
              <a:lnSpc>
                <a:spcPct val="100000"/>
              </a:lnSpc>
              <a:spcBef>
                <a:spcPts val="600"/>
              </a:spcBef>
              <a:tabLst>
                <a:tab pos="644525" algn="l"/>
              </a:tabLst>
            </a:pPr>
            <a:r>
              <a:rPr sz="2000" spc="-5" dirty="0">
                <a:latin typeface="Times New Roman"/>
                <a:cs typeface="Times New Roman"/>
              </a:rPr>
              <a:t>4	</a:t>
            </a:r>
            <a:r>
              <a:rPr sz="2000" b="1" spc="-5" dirty="0">
                <a:solidFill>
                  <a:srgbClr val="0033CC"/>
                </a:solidFill>
                <a:latin typeface="Times New Roman"/>
                <a:cs typeface="Times New Roman"/>
              </a:rPr>
              <a:t>do</a:t>
            </a:r>
            <a:r>
              <a:rPr sz="2000" b="1" spc="5" dirty="0">
                <a:solidFill>
                  <a:srgbClr val="0033CC"/>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p</a:t>
            </a:r>
            <a:r>
              <a:rPr sz="2000" i="1" spc="-20" dirty="0">
                <a:latin typeface="Times New Roman"/>
                <a:cs typeface="Times New Roman"/>
              </a:rPr>
              <a:t> </a:t>
            </a:r>
            <a:r>
              <a:rPr sz="2000" spc="-5" dirty="0">
                <a:latin typeface="Times New Roman"/>
                <a:cs typeface="Times New Roman"/>
              </a:rPr>
              <a:t>+ </a:t>
            </a:r>
            <a:r>
              <a:rPr sz="2000" i="1" spc="-5" dirty="0">
                <a:latin typeface="Times New Roman"/>
                <a:cs typeface="Times New Roman"/>
              </a:rPr>
              <a:t>i</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6" name="object 11">
            <a:extLst>
              <a:ext uri="{FF2B5EF4-FFF2-40B4-BE49-F238E27FC236}">
                <a16:creationId xmlns:a16="http://schemas.microsoft.com/office/drawing/2014/main" id="{AC952BB0-61FE-3D41-1BAF-60F517F59500}"/>
              </a:ext>
            </a:extLst>
          </p:cNvPr>
          <p:cNvSpPr txBox="1"/>
          <p:nvPr/>
        </p:nvSpPr>
        <p:spPr>
          <a:xfrm>
            <a:off x="344424" y="2398133"/>
            <a:ext cx="2959100" cy="1095172"/>
          </a:xfrm>
          <a:prstGeom prst="rect">
            <a:avLst/>
          </a:prstGeom>
        </p:spPr>
        <p:txBody>
          <a:bodyPr vert="horz" wrap="square" lIns="0" tIns="68580" rIns="0" bIns="0" rtlCol="0">
            <a:spAutoFit/>
          </a:bodyPr>
          <a:lstStyle/>
          <a:p>
            <a:pPr marL="38100">
              <a:lnSpc>
                <a:spcPct val="100000"/>
              </a:lnSpc>
              <a:spcBef>
                <a:spcPts val="540"/>
              </a:spcBef>
            </a:pPr>
            <a:r>
              <a:rPr sz="2000" b="1" dirty="0">
                <a:solidFill>
                  <a:srgbClr val="0033CC"/>
                </a:solidFill>
                <a:latin typeface="Times New Roman"/>
                <a:cs typeface="Times New Roman"/>
              </a:rPr>
              <a:t>5for</a:t>
            </a:r>
            <a:r>
              <a:rPr sz="2000" b="1" spc="-55" dirty="0">
                <a:solidFill>
                  <a:srgbClr val="0033CC"/>
                </a:solidFill>
                <a:latin typeface="Times New Roman"/>
                <a:cs typeface="Times New Roman"/>
              </a:rPr>
              <a:t> </a:t>
            </a:r>
            <a:r>
              <a:rPr sz="2000" i="1" spc="-5" dirty="0">
                <a:latin typeface="Times New Roman"/>
                <a:cs typeface="Times New Roman"/>
              </a:rPr>
              <a:t>j</a:t>
            </a:r>
            <a:r>
              <a:rPr sz="2000" i="1" spc="-3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a:t>
            </a:r>
            <a:r>
              <a:rPr sz="2000" dirty="0">
                <a:latin typeface="Times New Roman"/>
                <a:cs typeface="Times New Roman"/>
              </a:rPr>
              <a:t>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2</a:t>
            </a:r>
            <a:endParaRPr sz="1650" baseline="-20202" dirty="0">
              <a:latin typeface="Times New Roman"/>
              <a:cs typeface="Times New Roman"/>
            </a:endParaRPr>
          </a:p>
          <a:p>
            <a:pPr marL="38100">
              <a:lnSpc>
                <a:spcPct val="100000"/>
              </a:lnSpc>
              <a:spcBef>
                <a:spcPts val="434"/>
              </a:spcBef>
            </a:pPr>
            <a:r>
              <a:rPr sz="2000" b="1" spc="-5" dirty="0">
                <a:latin typeface="Times New Roman"/>
                <a:cs typeface="Times New Roman"/>
              </a:rPr>
              <a:t>6</a:t>
            </a:r>
            <a:r>
              <a:rPr sz="2000" b="1" spc="-5" dirty="0">
                <a:solidFill>
                  <a:srgbClr val="0033CC"/>
                </a:solidFill>
                <a:latin typeface="Times New Roman"/>
                <a:cs typeface="Times New Roman"/>
              </a:rPr>
              <a:t>do</a:t>
            </a:r>
            <a:r>
              <a:rPr sz="2000" b="1" dirty="0">
                <a:solidFill>
                  <a:srgbClr val="0033CC"/>
                </a:solidFill>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spc="-10" dirty="0">
                <a:latin typeface="Symbol"/>
                <a:cs typeface="Symbol"/>
              </a:rPr>
              <a:t></a:t>
            </a:r>
            <a:r>
              <a:rPr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a:t>
            </a:r>
            <a:r>
              <a:rPr sz="2000" i="1" spc="-20" dirty="0">
                <a:latin typeface="Times New Roman"/>
                <a:cs typeface="Times New Roman"/>
              </a:rPr>
              <a:t> </a:t>
            </a:r>
            <a:r>
              <a:rPr sz="2000" spc="-5" dirty="0">
                <a:latin typeface="Times New Roman"/>
                <a:cs typeface="Times New Roman"/>
              </a:rPr>
              <a:t>+</a:t>
            </a:r>
            <a:r>
              <a:rPr sz="2000" spc="5" dirty="0">
                <a:latin typeface="Times New Roman"/>
                <a:cs typeface="Times New Roman"/>
              </a:rPr>
              <a:t> </a:t>
            </a:r>
            <a:r>
              <a:rPr sz="2000" i="1" spc="-5" dirty="0">
                <a:latin typeface="Times New Roman"/>
                <a:cs typeface="Times New Roman"/>
              </a:rPr>
              <a:t>j</a:t>
            </a:r>
            <a:r>
              <a:rPr sz="2000" spc="-5" dirty="0">
                <a:latin typeface="Times New Roman"/>
                <a:cs typeface="Times New Roman"/>
              </a:rPr>
              <a:t>]</a:t>
            </a:r>
            <a:r>
              <a:rPr sz="2000" spc="475" dirty="0">
                <a:latin typeface="Times New Roman"/>
                <a:cs typeface="Times New Roman"/>
              </a:rPr>
              <a:t> </a:t>
            </a:r>
            <a:endParaRPr lang="en-IN" sz="2000" spc="475" dirty="0">
              <a:latin typeface="Times New Roman"/>
              <a:cs typeface="Times New Roman"/>
            </a:endParaRPr>
          </a:p>
          <a:p>
            <a:pPr marL="38100">
              <a:lnSpc>
                <a:spcPct val="100000"/>
              </a:lnSpc>
              <a:spcBef>
                <a:spcPts val="434"/>
              </a:spcBef>
            </a:pPr>
            <a:r>
              <a:rPr lang="en-IN" sz="2000" i="1" dirty="0">
                <a:latin typeface="Times New Roman"/>
                <a:cs typeface="Times New Roman"/>
              </a:rPr>
              <a:t>7      </a:t>
            </a:r>
            <a:r>
              <a:rPr sz="2000" i="1" dirty="0">
                <a:latin typeface="Times New Roman"/>
                <a:cs typeface="Times New Roman"/>
              </a:rPr>
              <a:t>L</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1</a:t>
            </a:r>
            <a:r>
              <a:rPr sz="2000" dirty="0">
                <a:latin typeface="Times New Roman"/>
                <a:cs typeface="Times New Roman"/>
              </a:rPr>
              <a:t>+1]</a:t>
            </a:r>
            <a:r>
              <a:rPr sz="2000" spc="-5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spc="-5" dirty="0">
                <a:latin typeface="Symbol"/>
                <a:cs typeface="Symbol"/>
              </a:rPr>
              <a:t></a:t>
            </a:r>
            <a:endParaRPr sz="2000" dirty="0">
              <a:latin typeface="Symbol"/>
              <a:cs typeface="Symbol"/>
            </a:endParaRPr>
          </a:p>
        </p:txBody>
      </p:sp>
      <p:sp>
        <p:nvSpPr>
          <p:cNvPr id="17" name="object 12">
            <a:extLst>
              <a:ext uri="{FF2B5EF4-FFF2-40B4-BE49-F238E27FC236}">
                <a16:creationId xmlns:a16="http://schemas.microsoft.com/office/drawing/2014/main" id="{413351C2-E31C-EBA8-4DEC-AA40C83CC18C}"/>
              </a:ext>
            </a:extLst>
          </p:cNvPr>
          <p:cNvSpPr txBox="1"/>
          <p:nvPr/>
        </p:nvSpPr>
        <p:spPr>
          <a:xfrm>
            <a:off x="344424" y="3475024"/>
            <a:ext cx="2047239" cy="1129665"/>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i="1" spc="-5" dirty="0">
                <a:latin typeface="Times New Roman"/>
                <a:cs typeface="Times New Roman"/>
              </a:rPr>
              <a:t>8	</a:t>
            </a:r>
            <a:r>
              <a:rPr sz="2000" i="1" dirty="0">
                <a:latin typeface="Times New Roman"/>
                <a:cs typeface="Times New Roman"/>
              </a:rPr>
              <a:t>R</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2</a:t>
            </a:r>
            <a:r>
              <a:rPr sz="2000" dirty="0">
                <a:latin typeface="Times New Roman"/>
                <a:cs typeface="Times New Roman"/>
              </a:rPr>
              <a:t>+1]</a:t>
            </a:r>
            <a:r>
              <a:rPr sz="2000" spc="-6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spc="-10" dirty="0">
                <a:latin typeface="Symbol"/>
                <a:cs typeface="Symbol"/>
              </a:rPr>
              <a:t></a:t>
            </a:r>
            <a:endParaRPr sz="2000" dirty="0">
              <a:latin typeface="Symbol"/>
              <a:cs typeface="Symbol"/>
            </a:endParaRPr>
          </a:p>
          <a:p>
            <a:pPr marL="38100">
              <a:lnSpc>
                <a:spcPct val="100000"/>
              </a:lnSpc>
              <a:spcBef>
                <a:spcPts val="600"/>
              </a:spcBef>
              <a:tabLst>
                <a:tab pos="644525" algn="l"/>
              </a:tabLst>
            </a:pPr>
            <a:r>
              <a:rPr sz="2000" i="1" spc="-5" dirty="0">
                <a:latin typeface="Times New Roman"/>
                <a:cs typeface="Times New Roman"/>
              </a:rPr>
              <a:t>9	i</a:t>
            </a:r>
            <a:r>
              <a:rPr sz="2000" i="1" spc="-50"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290"/>
              </a:spcBef>
              <a:tabLst>
                <a:tab pos="644525" algn="l"/>
              </a:tabLst>
            </a:pPr>
            <a:r>
              <a:rPr sz="2000" i="1" dirty="0">
                <a:latin typeface="Times New Roman"/>
                <a:cs typeface="Times New Roman"/>
              </a:rPr>
              <a:t>10	</a:t>
            </a:r>
            <a:r>
              <a:rPr sz="2000" i="1" spc="-5" dirty="0">
                <a:latin typeface="Times New Roman"/>
                <a:cs typeface="Times New Roman"/>
              </a:rPr>
              <a:t>j</a:t>
            </a:r>
            <a:r>
              <a:rPr sz="2000" i="1" spc="-45"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8" name="object 13">
            <a:extLst>
              <a:ext uri="{FF2B5EF4-FFF2-40B4-BE49-F238E27FC236}">
                <a16:creationId xmlns:a16="http://schemas.microsoft.com/office/drawing/2014/main" id="{76967A0A-0615-2318-4B1B-8AC5B5CB3DD7}"/>
              </a:ext>
            </a:extLst>
          </p:cNvPr>
          <p:cNvSpPr txBox="1"/>
          <p:nvPr/>
        </p:nvSpPr>
        <p:spPr>
          <a:xfrm>
            <a:off x="369824" y="4582814"/>
            <a:ext cx="2016125" cy="1052830"/>
          </a:xfrm>
          <a:prstGeom prst="rect">
            <a:avLst/>
          </a:prstGeom>
        </p:spPr>
        <p:txBody>
          <a:bodyPr vert="horz" wrap="square" lIns="0" tIns="10795" rIns="0" bIns="0" rtlCol="0">
            <a:spAutoFit/>
          </a:bodyPr>
          <a:lstStyle/>
          <a:p>
            <a:pPr marL="12700" marR="5080">
              <a:lnSpc>
                <a:spcPct val="112500"/>
              </a:lnSpc>
              <a:spcBef>
                <a:spcPts val="85"/>
              </a:spcBef>
            </a:pPr>
            <a:r>
              <a:rPr sz="2000" b="1" spc="-5" dirty="0">
                <a:solidFill>
                  <a:srgbClr val="0033CC"/>
                </a:solidFill>
                <a:latin typeface="Times New Roman"/>
                <a:cs typeface="Times New Roman"/>
              </a:rPr>
              <a:t>11for </a:t>
            </a:r>
            <a:r>
              <a:rPr sz="2000" i="1" spc="-5" dirty="0">
                <a:latin typeface="Times New Roman"/>
                <a:cs typeface="Times New Roman"/>
              </a:rPr>
              <a:t>k </a:t>
            </a:r>
            <a:r>
              <a:rPr sz="2000" spc="-10" dirty="0">
                <a:latin typeface="Symbol"/>
                <a:cs typeface="Symbol"/>
              </a:rPr>
              <a:t></a:t>
            </a:r>
            <a:r>
              <a:rPr sz="2000" i="1" spc="-10" dirty="0">
                <a:latin typeface="Times New Roman"/>
                <a:cs typeface="Times New Roman"/>
              </a:rPr>
              <a:t>p </a:t>
            </a:r>
            <a:r>
              <a:rPr sz="2000" b="1" spc="-5" dirty="0">
                <a:solidFill>
                  <a:srgbClr val="0033CC"/>
                </a:solidFill>
                <a:latin typeface="Times New Roman"/>
                <a:cs typeface="Times New Roman"/>
              </a:rPr>
              <a:t>to </a:t>
            </a:r>
            <a:r>
              <a:rPr sz="2000" i="1" spc="-5" dirty="0">
                <a:latin typeface="Times New Roman"/>
                <a:cs typeface="Times New Roman"/>
              </a:rPr>
              <a:t>r </a:t>
            </a:r>
            <a:r>
              <a:rPr sz="2000" i="1" dirty="0">
                <a:latin typeface="Times New Roman"/>
                <a:cs typeface="Times New Roman"/>
              </a:rPr>
              <a:t> </a:t>
            </a:r>
            <a:r>
              <a:rPr sz="2000" b="1" spc="-5" dirty="0">
                <a:latin typeface="Times New Roman"/>
                <a:cs typeface="Times New Roman"/>
              </a:rPr>
              <a:t>12</a:t>
            </a:r>
            <a:r>
              <a:rPr sz="2000" b="1" spc="-5" dirty="0">
                <a:solidFill>
                  <a:srgbClr val="0033CC"/>
                </a:solidFill>
                <a:latin typeface="Times New Roman"/>
                <a:cs typeface="Times New Roman"/>
              </a:rPr>
              <a:t>do if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 </a:t>
            </a:r>
            <a:r>
              <a:rPr sz="2000" dirty="0">
                <a:latin typeface="Times New Roman"/>
                <a:cs typeface="Times New Roman"/>
              </a:rPr>
              <a:t> </a:t>
            </a:r>
            <a:r>
              <a:rPr sz="2000" b="1" spc="-5" dirty="0">
                <a:latin typeface="Times New Roman"/>
                <a:cs typeface="Times New Roman"/>
              </a:rPr>
              <a:t>13</a:t>
            </a:r>
            <a:r>
              <a:rPr sz="2000" b="1" spc="-5" dirty="0">
                <a:solidFill>
                  <a:srgbClr val="0033CC"/>
                </a:solidFill>
                <a:latin typeface="Times New Roman"/>
                <a:cs typeface="Times New Roman"/>
              </a:rPr>
              <a:t>then</a:t>
            </a:r>
            <a:r>
              <a:rPr sz="2000" b="1" spc="-25" dirty="0">
                <a:solidFill>
                  <a:srgbClr val="0033CC"/>
                </a:solidFill>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k</a:t>
            </a:r>
            <a:r>
              <a:rPr sz="2000" spc="-5" dirty="0">
                <a:latin typeface="Times New Roman"/>
                <a:cs typeface="Times New Roman"/>
              </a:rPr>
              <a:t>]</a:t>
            </a:r>
            <a:r>
              <a:rPr sz="2000" spc="-3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endParaRPr sz="2000" dirty="0">
              <a:latin typeface="Times New Roman"/>
              <a:cs typeface="Times New Roman"/>
            </a:endParaRPr>
          </a:p>
        </p:txBody>
      </p:sp>
      <p:sp>
        <p:nvSpPr>
          <p:cNvPr id="19" name="object 14">
            <a:extLst>
              <a:ext uri="{FF2B5EF4-FFF2-40B4-BE49-F238E27FC236}">
                <a16:creationId xmlns:a16="http://schemas.microsoft.com/office/drawing/2014/main" id="{46E5DC38-DBEE-CB1B-BF6F-BD486F1B5454}"/>
              </a:ext>
            </a:extLst>
          </p:cNvPr>
          <p:cNvSpPr txBox="1"/>
          <p:nvPr/>
        </p:nvSpPr>
        <p:spPr>
          <a:xfrm>
            <a:off x="369824" y="5606299"/>
            <a:ext cx="2265680" cy="1056640"/>
          </a:xfrm>
          <a:prstGeom prst="rect">
            <a:avLst/>
          </a:prstGeom>
        </p:spPr>
        <p:txBody>
          <a:bodyPr vert="horz" wrap="square" lIns="0" tIns="52705" rIns="0" bIns="0" rtlCol="0">
            <a:spAutoFit/>
          </a:bodyPr>
          <a:lstStyle/>
          <a:p>
            <a:pPr marL="12700">
              <a:lnSpc>
                <a:spcPct val="100000"/>
              </a:lnSpc>
              <a:spcBef>
                <a:spcPts val="415"/>
              </a:spcBef>
              <a:tabLst>
                <a:tab pos="619125" algn="l"/>
              </a:tabLst>
            </a:pPr>
            <a:r>
              <a:rPr sz="2000" dirty="0">
                <a:latin typeface="Times New Roman"/>
                <a:cs typeface="Times New Roman"/>
              </a:rPr>
              <a:t>14	</a:t>
            </a:r>
            <a:r>
              <a:rPr sz="2000" i="1" spc="-5" dirty="0">
                <a:latin typeface="Times New Roman"/>
                <a:cs typeface="Times New Roman"/>
              </a:rPr>
              <a:t>i</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15"/>
              </a:spcBef>
              <a:tabLst>
                <a:tab pos="619125" algn="l"/>
              </a:tabLst>
            </a:pPr>
            <a:r>
              <a:rPr sz="2000" dirty="0">
                <a:latin typeface="Times New Roman"/>
                <a:cs typeface="Times New Roman"/>
              </a:rPr>
              <a:t>15	</a:t>
            </a:r>
            <a:r>
              <a:rPr sz="2000" b="1" spc="-5" dirty="0">
                <a:solidFill>
                  <a:srgbClr val="0033CC"/>
                </a:solidFill>
                <a:latin typeface="Times New Roman"/>
                <a:cs typeface="Times New Roman"/>
              </a:rPr>
              <a:t>else</a:t>
            </a:r>
            <a:r>
              <a:rPr sz="2000" b="1" spc="-20" dirty="0">
                <a:solidFill>
                  <a:srgbClr val="0033CC"/>
                </a:solidFill>
                <a:latin typeface="Times New Roman"/>
                <a:cs typeface="Times New Roman"/>
              </a:rPr>
              <a:t> </a:t>
            </a:r>
            <a:r>
              <a:rPr sz="2000" i="1" dirty="0">
                <a:latin typeface="Times New Roman"/>
                <a:cs typeface="Times New Roman"/>
              </a:rPr>
              <a:t>A</a:t>
            </a:r>
            <a:r>
              <a:rPr sz="1800" dirty="0">
                <a:latin typeface="Times New Roman"/>
                <a:cs typeface="Times New Roman"/>
              </a:rPr>
              <a:t>[</a:t>
            </a:r>
            <a:r>
              <a:rPr sz="1800" i="1" dirty="0">
                <a:latin typeface="Times New Roman"/>
                <a:cs typeface="Times New Roman"/>
              </a:rPr>
              <a:t>k</a:t>
            </a:r>
            <a:r>
              <a:rPr sz="1800" dirty="0">
                <a:latin typeface="Times New Roman"/>
                <a:cs typeface="Times New Roman"/>
              </a:rPr>
              <a:t>]</a:t>
            </a:r>
            <a:r>
              <a:rPr sz="1800" spc="-4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a:latin typeface="Times New Roman"/>
              <a:cs typeface="Times New Roman"/>
            </a:endParaRPr>
          </a:p>
          <a:p>
            <a:pPr marL="12700">
              <a:lnSpc>
                <a:spcPct val="100000"/>
              </a:lnSpc>
              <a:spcBef>
                <a:spcPts val="290"/>
              </a:spcBef>
              <a:tabLst>
                <a:tab pos="619125" algn="l"/>
              </a:tabLst>
            </a:pPr>
            <a:r>
              <a:rPr sz="2000" dirty="0">
                <a:latin typeface="Times New Roman"/>
                <a:cs typeface="Times New Roman"/>
              </a:rPr>
              <a:t>16	</a:t>
            </a:r>
            <a:r>
              <a:rPr sz="2000" i="1" spc="-5" dirty="0">
                <a:latin typeface="Times New Roman"/>
                <a:cs typeface="Times New Roman"/>
              </a:rPr>
              <a:t>j</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9" name="object 16">
            <a:extLst>
              <a:ext uri="{FF2B5EF4-FFF2-40B4-BE49-F238E27FC236}">
                <a16:creationId xmlns:a16="http://schemas.microsoft.com/office/drawing/2014/main" id="{E38EC680-DEA3-BCA9-7924-B1E4B90754ED}"/>
              </a:ext>
            </a:extLst>
          </p:cNvPr>
          <p:cNvSpPr txBox="1"/>
          <p:nvPr/>
        </p:nvSpPr>
        <p:spPr>
          <a:xfrm>
            <a:off x="4178300" y="936194"/>
            <a:ext cx="7669276" cy="2923877"/>
          </a:xfrm>
          <a:prstGeom prst="rect">
            <a:avLst/>
          </a:prstGeom>
        </p:spPr>
        <p:txBody>
          <a:bodyPr vert="horz" wrap="square" lIns="0" tIns="12700" rIns="0" bIns="0" rtlCol="0">
            <a:spAutoFit/>
          </a:bodyPr>
          <a:lstStyle/>
          <a:p>
            <a:pPr marL="12700" algn="just">
              <a:lnSpc>
                <a:spcPts val="2875"/>
              </a:lnSpc>
              <a:spcBef>
                <a:spcPts val="100"/>
              </a:spcBef>
            </a:pPr>
            <a:r>
              <a:rPr lang="en-US" sz="2000" b="1" u="heavy" spc="-25" dirty="0">
                <a:solidFill>
                  <a:srgbClr val="0033CC"/>
                </a:solidFill>
                <a:uFill>
                  <a:solidFill>
                    <a:srgbClr val="0033CC"/>
                  </a:solidFill>
                </a:uFill>
                <a:latin typeface="Times New Roman"/>
                <a:cs typeface="Times New Roman"/>
              </a:rPr>
              <a:t>Maintenance</a:t>
            </a:r>
            <a:r>
              <a:rPr kumimoji="0" lang="en-US" sz="2000" b="1" i="0" u="heavy" strike="noStrike" kern="1200" cap="none" spc="-25" normalizeH="0" baseline="0" noProof="0" dirty="0">
                <a:ln>
                  <a:noFill/>
                </a:ln>
                <a:solidFill>
                  <a:srgbClr val="0033CC"/>
                </a:solidFill>
                <a:effectLst/>
                <a:uLnTx/>
                <a:uFill>
                  <a:solidFill>
                    <a:srgbClr val="0033CC"/>
                  </a:solidFill>
                </a:uFill>
                <a:latin typeface="Times New Roman"/>
                <a:ea typeface="+mn-ea"/>
                <a:cs typeface="Times New Roman"/>
              </a:rPr>
              <a:t>:</a:t>
            </a:r>
            <a:endParaRPr lang="en-IN" sz="2000" b="1" spc="-5" dirty="0">
              <a:solidFill>
                <a:srgbClr val="CC3300"/>
              </a:solidFill>
              <a:latin typeface="Times New Roman"/>
              <a:cs typeface="Times New Roman"/>
            </a:endParaRPr>
          </a:p>
          <a:p>
            <a:pPr marL="12700" algn="just">
              <a:lnSpc>
                <a:spcPts val="2875"/>
              </a:lnSpc>
              <a:spcBef>
                <a:spcPts val="100"/>
              </a:spcBef>
            </a:pPr>
            <a:r>
              <a:rPr sz="2000" b="1" spc="-5" dirty="0">
                <a:solidFill>
                  <a:srgbClr val="CC3300"/>
                </a:solidFill>
                <a:latin typeface="Times New Roman"/>
                <a:cs typeface="Times New Roman"/>
              </a:rPr>
              <a:t>Case</a:t>
            </a:r>
            <a:r>
              <a:rPr sz="2000" b="1" spc="-15" dirty="0">
                <a:solidFill>
                  <a:srgbClr val="CC3300"/>
                </a:solidFill>
                <a:latin typeface="Times New Roman"/>
                <a:cs typeface="Times New Roman"/>
              </a:rPr>
              <a:t> </a:t>
            </a:r>
            <a:r>
              <a:rPr sz="2000" b="1" spc="5" dirty="0">
                <a:solidFill>
                  <a:srgbClr val="CC3300"/>
                </a:solidFill>
                <a:latin typeface="Times New Roman"/>
                <a:cs typeface="Times New Roman"/>
              </a:rPr>
              <a:t>1</a:t>
            </a:r>
            <a:r>
              <a:rPr sz="2400" b="1" spc="5" dirty="0">
                <a:solidFill>
                  <a:srgbClr val="CC3300"/>
                </a:solidFill>
                <a:latin typeface="Times New Roman"/>
                <a:cs typeface="Times New Roman"/>
              </a:rPr>
              <a:t>:</a:t>
            </a:r>
            <a:r>
              <a:rPr sz="2400" b="1" spc="-25" dirty="0">
                <a:solidFill>
                  <a:srgbClr val="CC3300"/>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20"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dirty="0">
              <a:latin typeface="Times New Roman"/>
              <a:cs typeface="Times New Roman"/>
            </a:endParaRPr>
          </a:p>
          <a:p>
            <a:pPr marL="97790" indent="-85725" algn="just">
              <a:lnSpc>
                <a:spcPts val="2395"/>
              </a:lnSpc>
              <a:buSzPct val="90000"/>
              <a:buChar char="•"/>
              <a:tabLst>
                <a:tab pos="98425" algn="l"/>
              </a:tabLst>
            </a:pPr>
            <a:r>
              <a:rPr sz="2000" dirty="0">
                <a:latin typeface="Times New Roman"/>
                <a:cs typeface="Times New Roman"/>
              </a:rPr>
              <a:t>By</a:t>
            </a:r>
            <a:r>
              <a:rPr sz="2000" spc="-20" dirty="0">
                <a:latin typeface="Times New Roman"/>
                <a:cs typeface="Times New Roman"/>
              </a:rPr>
              <a:t> </a:t>
            </a:r>
            <a:r>
              <a:rPr sz="2000" spc="-10" dirty="0">
                <a:latin typeface="Times New Roman"/>
                <a:cs typeface="Times New Roman"/>
              </a:rPr>
              <a:t>LI,</a:t>
            </a:r>
            <a:r>
              <a:rPr sz="2000" spc="35" dirty="0">
                <a:latin typeface="Times New Roman"/>
                <a:cs typeface="Times New Roman"/>
              </a:rPr>
              <a:t> </a:t>
            </a:r>
            <a:r>
              <a:rPr sz="2000" i="1" spc="-5" dirty="0">
                <a:latin typeface="Times New Roman"/>
                <a:cs typeface="Times New Roman"/>
              </a:rPr>
              <a:t>A</a:t>
            </a:r>
            <a:r>
              <a:rPr sz="2000" i="1" spc="-45" dirty="0">
                <a:latin typeface="Times New Roman"/>
                <a:cs typeface="Times New Roman"/>
              </a:rPr>
              <a:t> </a:t>
            </a:r>
            <a:r>
              <a:rPr sz="2000" spc="-10" dirty="0">
                <a:latin typeface="Times New Roman"/>
                <a:cs typeface="Times New Roman"/>
              </a:rPr>
              <a:t>contains</a:t>
            </a:r>
            <a:r>
              <a:rPr sz="2000" spc="2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k</a:t>
            </a:r>
            <a:r>
              <a:rPr sz="2000" i="1" dirty="0">
                <a:latin typeface="Times New Roman"/>
                <a:cs typeface="Times New Roman"/>
              </a:rPr>
              <a:t> </a:t>
            </a:r>
            <a:r>
              <a:rPr sz="2000" spc="-10" dirty="0">
                <a:latin typeface="Times New Roman"/>
                <a:cs typeface="Times New Roman"/>
              </a:rPr>
              <a:t>smallest</a:t>
            </a:r>
            <a:r>
              <a:rPr sz="2000" spc="15" dirty="0">
                <a:latin typeface="Times New Roman"/>
                <a:cs typeface="Times New Roman"/>
              </a:rPr>
              <a:t> </a:t>
            </a:r>
            <a:r>
              <a:rPr sz="2000" spc="-10" dirty="0">
                <a:latin typeface="Times New Roman"/>
                <a:cs typeface="Times New Roman"/>
              </a:rPr>
              <a:t>elements</a:t>
            </a:r>
            <a:r>
              <a:rPr lang="en-IN" sz="2000" spc="-1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i="1" spc="-5" dirty="0">
                <a:latin typeface="Times New Roman"/>
                <a:cs typeface="Times New Roman"/>
              </a:rPr>
              <a:t>L</a:t>
            </a:r>
            <a:r>
              <a:rPr sz="2000" i="1" spc="-30" dirty="0">
                <a:latin typeface="Times New Roman"/>
                <a:cs typeface="Times New Roman"/>
              </a:rPr>
              <a:t> </a:t>
            </a:r>
            <a:r>
              <a:rPr sz="2000" spc="-10" dirty="0">
                <a:latin typeface="Times New Roman"/>
                <a:cs typeface="Times New Roman"/>
              </a:rPr>
              <a:t>and</a:t>
            </a:r>
            <a:r>
              <a:rPr sz="2000" spc="5" dirty="0">
                <a:latin typeface="Times New Roman"/>
                <a:cs typeface="Times New Roman"/>
              </a:rPr>
              <a:t> </a:t>
            </a:r>
            <a:r>
              <a:rPr sz="2000" i="1" spc="-5" dirty="0">
                <a:latin typeface="Times New Roman"/>
                <a:cs typeface="Times New Roman"/>
              </a:rPr>
              <a:t>R</a:t>
            </a:r>
            <a:r>
              <a:rPr sz="2000" i="1" dirty="0">
                <a:latin typeface="Times New Roman"/>
                <a:cs typeface="Times New Roman"/>
              </a:rPr>
              <a:t> </a:t>
            </a:r>
            <a:r>
              <a:rPr sz="2000" spc="-5" dirty="0">
                <a:latin typeface="Times New Roman"/>
                <a:cs typeface="Times New Roman"/>
              </a:rPr>
              <a:t>in</a:t>
            </a:r>
            <a:r>
              <a:rPr sz="2000" spc="-25" dirty="0">
                <a:latin typeface="Times New Roman"/>
                <a:cs typeface="Times New Roman"/>
              </a:rPr>
              <a:t> </a:t>
            </a:r>
            <a:r>
              <a:rPr sz="2000" spc="-5" dirty="0">
                <a:latin typeface="Times New Roman"/>
                <a:cs typeface="Times New Roman"/>
              </a:rPr>
              <a:t>sorted</a:t>
            </a:r>
            <a:r>
              <a:rPr sz="2000" spc="-25" dirty="0">
                <a:latin typeface="Times New Roman"/>
                <a:cs typeface="Times New Roman"/>
              </a:rPr>
              <a:t> </a:t>
            </a:r>
            <a:r>
              <a:rPr sz="2000" spc="5" dirty="0">
                <a:latin typeface="Times New Roman"/>
                <a:cs typeface="Times New Roman"/>
              </a:rPr>
              <a:t>order</a:t>
            </a:r>
            <a:r>
              <a:rPr sz="2000" i="1" spc="5" dirty="0">
                <a:latin typeface="Times New Roman"/>
                <a:cs typeface="Times New Roman"/>
              </a:rPr>
              <a:t>.</a:t>
            </a:r>
            <a:endParaRPr sz="2000" dirty="0">
              <a:latin typeface="Times New Roman"/>
              <a:cs typeface="Times New Roman"/>
            </a:endParaRPr>
          </a:p>
          <a:p>
            <a:pPr marL="97790" indent="-85725" algn="just">
              <a:lnSpc>
                <a:spcPct val="100000"/>
              </a:lnSpc>
              <a:spcBef>
                <a:spcPts val="5"/>
              </a:spcBef>
              <a:buSzPct val="90000"/>
              <a:buChar char="•"/>
              <a:tabLst>
                <a:tab pos="98425" algn="l"/>
              </a:tabLst>
            </a:pPr>
            <a:r>
              <a:rPr sz="2000" dirty="0">
                <a:latin typeface="Times New Roman"/>
                <a:cs typeface="Times New Roman"/>
              </a:rPr>
              <a:t>By</a:t>
            </a:r>
            <a:r>
              <a:rPr sz="2000" spc="-20" dirty="0">
                <a:latin typeface="Times New Roman"/>
                <a:cs typeface="Times New Roman"/>
              </a:rPr>
              <a:t> </a:t>
            </a:r>
            <a:r>
              <a:rPr sz="2000" spc="-10" dirty="0">
                <a:latin typeface="Times New Roman"/>
                <a:cs typeface="Times New Roman"/>
              </a:rPr>
              <a:t>LI,</a:t>
            </a:r>
            <a:r>
              <a:rPr sz="2000" spc="35"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Times New Roman"/>
                <a:cs typeface="Times New Roman"/>
              </a:rPr>
              <a:t>and</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spc="-10" dirty="0">
                <a:latin typeface="Times New Roman"/>
                <a:cs typeface="Times New Roman"/>
              </a:rPr>
              <a:t>the</a:t>
            </a:r>
            <a:r>
              <a:rPr sz="2000" spc="20" dirty="0">
                <a:latin typeface="Times New Roman"/>
                <a:cs typeface="Times New Roman"/>
              </a:rPr>
              <a:t> </a:t>
            </a:r>
            <a:r>
              <a:rPr sz="2000" spc="-10" dirty="0">
                <a:latin typeface="Times New Roman"/>
                <a:cs typeface="Times New Roman"/>
              </a:rPr>
              <a:t>smallest</a:t>
            </a:r>
            <a:r>
              <a:rPr lang="en-IN" sz="2000" dirty="0">
                <a:latin typeface="Times New Roman"/>
                <a:cs typeface="Times New Roman"/>
              </a:rPr>
              <a:t> </a:t>
            </a:r>
            <a:r>
              <a:rPr sz="2000" spc="-10" dirty="0">
                <a:latin typeface="Times New Roman"/>
                <a:cs typeface="Times New Roman"/>
              </a:rPr>
              <a:t>elements</a:t>
            </a:r>
            <a:r>
              <a:rPr sz="2000" spc="3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i="1" spc="-5" dirty="0">
                <a:latin typeface="Times New Roman"/>
                <a:cs typeface="Times New Roman"/>
              </a:rPr>
              <a:t>L</a:t>
            </a:r>
            <a:r>
              <a:rPr sz="2000" i="1" spc="-30"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i="1" spc="-5" dirty="0">
                <a:latin typeface="Times New Roman"/>
                <a:cs typeface="Times New Roman"/>
              </a:rPr>
              <a:t>R</a:t>
            </a:r>
            <a:r>
              <a:rPr sz="2000" i="1" dirty="0">
                <a:latin typeface="Times New Roman"/>
                <a:cs typeface="Times New Roman"/>
              </a:rPr>
              <a:t> </a:t>
            </a:r>
            <a:r>
              <a:rPr sz="2000" spc="-10" dirty="0">
                <a:latin typeface="Times New Roman"/>
                <a:cs typeface="Times New Roman"/>
              </a:rPr>
              <a:t>not </a:t>
            </a:r>
            <a:r>
              <a:rPr sz="2000" spc="-15" dirty="0">
                <a:latin typeface="Times New Roman"/>
                <a:cs typeface="Times New Roman"/>
              </a:rPr>
              <a:t>yet</a:t>
            </a:r>
            <a:r>
              <a:rPr sz="2000" spc="20" dirty="0">
                <a:latin typeface="Times New Roman"/>
                <a:cs typeface="Times New Roman"/>
              </a:rPr>
              <a:t> </a:t>
            </a:r>
            <a:r>
              <a:rPr sz="2000" dirty="0">
                <a:latin typeface="Times New Roman"/>
                <a:cs typeface="Times New Roman"/>
              </a:rPr>
              <a:t>copied</a:t>
            </a:r>
            <a:r>
              <a:rPr sz="2000" spc="-20" dirty="0">
                <a:latin typeface="Times New Roman"/>
                <a:cs typeface="Times New Roman"/>
              </a:rPr>
              <a:t> </a:t>
            </a:r>
            <a:r>
              <a:rPr sz="2000" spc="-10" dirty="0">
                <a:latin typeface="Times New Roman"/>
                <a:cs typeface="Times New Roman"/>
              </a:rPr>
              <a:t>into</a:t>
            </a:r>
            <a:r>
              <a:rPr sz="2000" spc="20" dirty="0">
                <a:latin typeface="Times New Roman"/>
                <a:cs typeface="Times New Roman"/>
              </a:rPr>
              <a:t> </a:t>
            </a:r>
            <a:r>
              <a:rPr sz="2000" i="1" dirty="0">
                <a:latin typeface="Times New Roman"/>
                <a:cs typeface="Times New Roman"/>
              </a:rPr>
              <a:t>A</a:t>
            </a:r>
            <a:r>
              <a:rPr sz="2000" dirty="0">
                <a:latin typeface="Times New Roman"/>
                <a:cs typeface="Times New Roman"/>
              </a:rPr>
              <a:t>.</a:t>
            </a:r>
          </a:p>
          <a:p>
            <a:pPr marL="12700" marR="5080" algn="just">
              <a:lnSpc>
                <a:spcPct val="100000"/>
              </a:lnSpc>
              <a:buSzPct val="90000"/>
              <a:buChar char="•"/>
              <a:tabLst>
                <a:tab pos="98425" algn="l"/>
              </a:tabLst>
            </a:pPr>
            <a:r>
              <a:rPr sz="2000" spc="-15" dirty="0">
                <a:latin typeface="Times New Roman"/>
                <a:cs typeface="Times New Roman"/>
              </a:rPr>
              <a:t>Line</a:t>
            </a:r>
            <a:r>
              <a:rPr sz="2000" spc="25" dirty="0">
                <a:latin typeface="Times New Roman"/>
                <a:cs typeface="Times New Roman"/>
              </a:rPr>
              <a:t> </a:t>
            </a:r>
            <a:r>
              <a:rPr sz="2000" dirty="0">
                <a:latin typeface="Times New Roman"/>
                <a:cs typeface="Times New Roman"/>
              </a:rPr>
              <a:t>13</a:t>
            </a:r>
            <a:r>
              <a:rPr sz="2000" spc="10" dirty="0">
                <a:latin typeface="Times New Roman"/>
                <a:cs typeface="Times New Roman"/>
              </a:rPr>
              <a:t> </a:t>
            </a:r>
            <a:r>
              <a:rPr sz="2000" spc="-10" dirty="0">
                <a:latin typeface="Times New Roman"/>
                <a:cs typeface="Times New Roman"/>
              </a:rPr>
              <a:t>results </a:t>
            </a:r>
            <a:r>
              <a:rPr sz="2000" spc="-5" dirty="0">
                <a:latin typeface="Times New Roman"/>
                <a:cs typeface="Times New Roman"/>
              </a:rPr>
              <a:t>in</a:t>
            </a:r>
            <a:r>
              <a:rPr sz="2000" spc="30" dirty="0">
                <a:latin typeface="Times New Roman"/>
                <a:cs typeface="Times New Roman"/>
              </a:rPr>
              <a:t> </a:t>
            </a:r>
            <a:r>
              <a:rPr sz="2000" i="1" spc="-5" dirty="0">
                <a:latin typeface="Times New Roman"/>
                <a:cs typeface="Times New Roman"/>
              </a:rPr>
              <a:t>A</a:t>
            </a:r>
            <a:r>
              <a:rPr sz="2000" i="1" spc="-45" dirty="0">
                <a:latin typeface="Times New Roman"/>
                <a:cs typeface="Times New Roman"/>
              </a:rPr>
              <a:t> </a:t>
            </a:r>
            <a:r>
              <a:rPr sz="2000" spc="-10" dirty="0">
                <a:latin typeface="Times New Roman"/>
                <a:cs typeface="Times New Roman"/>
              </a:rPr>
              <a:t>containing</a:t>
            </a:r>
            <a:r>
              <a:rPr sz="2000" spc="45" dirty="0">
                <a:latin typeface="Times New Roman"/>
                <a:cs typeface="Times New Roman"/>
              </a:rPr>
              <a:t> </a:t>
            </a:r>
            <a:r>
              <a:rPr sz="2000" i="1" spc="-5" dirty="0">
                <a:latin typeface="Times New Roman"/>
                <a:cs typeface="Times New Roman"/>
              </a:rPr>
              <a:t>p</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i="1" spc="-5" dirty="0">
                <a:latin typeface="Times New Roman"/>
                <a:cs typeface="Times New Roman"/>
              </a:rPr>
              <a:t>k</a:t>
            </a:r>
            <a:r>
              <a:rPr sz="2000" i="1" spc="5" dirty="0">
                <a:latin typeface="Times New Roman"/>
                <a:cs typeface="Times New Roman"/>
              </a:rPr>
              <a:t> </a:t>
            </a:r>
            <a:r>
              <a:rPr sz="2000" spc="-5" dirty="0">
                <a:latin typeface="Times New Roman"/>
                <a:cs typeface="Times New Roman"/>
              </a:rPr>
              <a:t>+</a:t>
            </a:r>
            <a:r>
              <a:rPr sz="2000" spc="-25" dirty="0">
                <a:latin typeface="Times New Roman"/>
                <a:cs typeface="Times New Roman"/>
              </a:rPr>
              <a:t> </a:t>
            </a:r>
            <a:r>
              <a:rPr sz="2000" spc="-5" dirty="0">
                <a:latin typeface="Times New Roman"/>
                <a:cs typeface="Times New Roman"/>
              </a:rPr>
              <a:t>1 </a:t>
            </a:r>
            <a:r>
              <a:rPr sz="2000" dirty="0">
                <a:latin typeface="Times New Roman"/>
                <a:cs typeface="Times New Roman"/>
              </a:rPr>
              <a:t> </a:t>
            </a:r>
            <a:r>
              <a:rPr sz="2000" spc="-10" dirty="0">
                <a:latin typeface="Times New Roman"/>
                <a:cs typeface="Times New Roman"/>
              </a:rPr>
              <a:t>smallest</a:t>
            </a:r>
            <a:r>
              <a:rPr sz="2000" spc="204" dirty="0">
                <a:latin typeface="Times New Roman"/>
                <a:cs typeface="Times New Roman"/>
              </a:rPr>
              <a:t> </a:t>
            </a:r>
            <a:r>
              <a:rPr sz="2000" spc="-5" dirty="0">
                <a:latin typeface="Times New Roman"/>
                <a:cs typeface="Times New Roman"/>
              </a:rPr>
              <a:t>elements</a:t>
            </a:r>
            <a:r>
              <a:rPr sz="2000" spc="200" dirty="0">
                <a:latin typeface="Times New Roman"/>
                <a:cs typeface="Times New Roman"/>
              </a:rPr>
              <a:t> </a:t>
            </a:r>
            <a:r>
              <a:rPr sz="2000" dirty="0">
                <a:latin typeface="Times New Roman"/>
                <a:cs typeface="Times New Roman"/>
              </a:rPr>
              <a:t>(again</a:t>
            </a:r>
            <a:r>
              <a:rPr sz="2000" spc="200" dirty="0">
                <a:latin typeface="Times New Roman"/>
                <a:cs typeface="Times New Roman"/>
              </a:rPr>
              <a:t> </a:t>
            </a:r>
            <a:r>
              <a:rPr sz="2000" spc="-5" dirty="0">
                <a:latin typeface="Times New Roman"/>
                <a:cs typeface="Times New Roman"/>
              </a:rPr>
              <a:t>in</a:t>
            </a:r>
            <a:r>
              <a:rPr sz="2000" spc="190" dirty="0">
                <a:latin typeface="Times New Roman"/>
                <a:cs typeface="Times New Roman"/>
              </a:rPr>
              <a:t> </a:t>
            </a:r>
            <a:r>
              <a:rPr sz="2000" dirty="0">
                <a:latin typeface="Times New Roman"/>
                <a:cs typeface="Times New Roman"/>
              </a:rPr>
              <a:t>sorted</a:t>
            </a:r>
            <a:r>
              <a:rPr sz="2000" spc="200" dirty="0">
                <a:latin typeface="Times New Roman"/>
                <a:cs typeface="Times New Roman"/>
              </a:rPr>
              <a:t> </a:t>
            </a:r>
            <a:r>
              <a:rPr sz="2000" dirty="0">
                <a:latin typeface="Times New Roman"/>
                <a:cs typeface="Times New Roman"/>
              </a:rPr>
              <a:t>order). </a:t>
            </a:r>
            <a:r>
              <a:rPr sz="2000" spc="-484" dirty="0">
                <a:latin typeface="Times New Roman"/>
                <a:cs typeface="Times New Roman"/>
              </a:rPr>
              <a:t> </a:t>
            </a:r>
            <a:r>
              <a:rPr sz="2000" spc="-10" dirty="0">
                <a:latin typeface="Times New Roman"/>
                <a:cs typeface="Times New Roman"/>
              </a:rPr>
              <a:t>Incrementing</a:t>
            </a:r>
            <a:r>
              <a:rPr sz="2000" spc="240" dirty="0">
                <a:latin typeface="Times New Roman"/>
                <a:cs typeface="Times New Roman"/>
              </a:rPr>
              <a:t> </a:t>
            </a:r>
            <a:r>
              <a:rPr sz="2000" i="1" spc="-5" dirty="0">
                <a:latin typeface="Times New Roman"/>
                <a:cs typeface="Times New Roman"/>
              </a:rPr>
              <a:t>i</a:t>
            </a:r>
            <a:r>
              <a:rPr sz="2000" i="1" spc="270" dirty="0">
                <a:latin typeface="Times New Roman"/>
                <a:cs typeface="Times New Roman"/>
              </a:rPr>
              <a:t> </a:t>
            </a:r>
            <a:r>
              <a:rPr sz="2000" spc="-10" dirty="0">
                <a:latin typeface="Times New Roman"/>
                <a:cs typeface="Times New Roman"/>
              </a:rPr>
              <a:t>and</a:t>
            </a:r>
            <a:r>
              <a:rPr sz="2000" spc="260" dirty="0">
                <a:latin typeface="Times New Roman"/>
                <a:cs typeface="Times New Roman"/>
              </a:rPr>
              <a:t> </a:t>
            </a:r>
            <a:r>
              <a:rPr sz="2000" i="1" spc="-5" dirty="0">
                <a:latin typeface="Times New Roman"/>
                <a:cs typeface="Times New Roman"/>
              </a:rPr>
              <a:t>k</a:t>
            </a:r>
            <a:r>
              <a:rPr sz="2000" i="1" spc="250" dirty="0">
                <a:latin typeface="Times New Roman"/>
                <a:cs typeface="Times New Roman"/>
              </a:rPr>
              <a:t> </a:t>
            </a:r>
            <a:r>
              <a:rPr sz="2000" spc="-5" dirty="0">
                <a:latin typeface="Times New Roman"/>
                <a:cs typeface="Times New Roman"/>
              </a:rPr>
              <a:t>reestablishes</a:t>
            </a:r>
            <a:r>
              <a:rPr sz="2000" spc="235" dirty="0">
                <a:latin typeface="Times New Roman"/>
                <a:cs typeface="Times New Roman"/>
              </a:rPr>
              <a:t> </a:t>
            </a:r>
            <a:r>
              <a:rPr sz="2000" spc="-5" dirty="0">
                <a:latin typeface="Times New Roman"/>
                <a:cs typeface="Times New Roman"/>
              </a:rPr>
              <a:t>the</a:t>
            </a:r>
            <a:r>
              <a:rPr sz="2000" spc="270" dirty="0">
                <a:latin typeface="Times New Roman"/>
                <a:cs typeface="Times New Roman"/>
              </a:rPr>
              <a:t> </a:t>
            </a:r>
            <a:r>
              <a:rPr sz="2000" spc="-20" dirty="0">
                <a:latin typeface="Times New Roman"/>
                <a:cs typeface="Times New Roman"/>
              </a:rPr>
              <a:t>LI </a:t>
            </a:r>
            <a:r>
              <a:rPr sz="2000" spc="-484" dirty="0">
                <a:latin typeface="Times New Roman"/>
                <a:cs typeface="Times New Roman"/>
              </a:rPr>
              <a:t> </a:t>
            </a:r>
            <a:r>
              <a:rPr sz="2000" spc="-10" dirty="0">
                <a:latin typeface="Times New Roman"/>
                <a:cs typeface="Times New Roman"/>
              </a:rPr>
              <a:t>for</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a:t>
            </a:r>
            <a:r>
              <a:rPr sz="2000" spc="-10" dirty="0">
                <a:latin typeface="Times New Roman"/>
                <a:cs typeface="Times New Roman"/>
              </a:rPr>
              <a:t>next</a:t>
            </a:r>
            <a:r>
              <a:rPr sz="2000" spc="25" dirty="0">
                <a:latin typeface="Times New Roman"/>
                <a:cs typeface="Times New Roman"/>
              </a:rPr>
              <a:t> </a:t>
            </a:r>
            <a:r>
              <a:rPr sz="2000" spc="-5" dirty="0">
                <a:latin typeface="Times New Roman"/>
                <a:cs typeface="Times New Roman"/>
              </a:rPr>
              <a:t>iteration.</a:t>
            </a:r>
            <a:endParaRPr sz="2000" dirty="0">
              <a:latin typeface="Times New Roman"/>
              <a:cs typeface="Times New Roman"/>
            </a:endParaRPr>
          </a:p>
          <a:p>
            <a:pPr marL="12700" algn="just">
              <a:lnSpc>
                <a:spcPct val="100000"/>
              </a:lnSpc>
              <a:spcBef>
                <a:spcPts val="5"/>
              </a:spcBef>
            </a:pPr>
            <a:r>
              <a:rPr sz="2000" b="1" spc="-10" dirty="0">
                <a:solidFill>
                  <a:srgbClr val="CC3300"/>
                </a:solidFill>
                <a:latin typeface="Times New Roman"/>
                <a:cs typeface="Times New Roman"/>
              </a:rPr>
              <a:t>Similarly</a:t>
            </a:r>
            <a:r>
              <a:rPr sz="2000" b="1" spc="30" dirty="0">
                <a:solidFill>
                  <a:srgbClr val="CC3300"/>
                </a:solidFill>
                <a:latin typeface="Times New Roman"/>
                <a:cs typeface="Times New Roman"/>
              </a:rPr>
              <a:t> </a:t>
            </a:r>
            <a:r>
              <a:rPr sz="2000" b="1" dirty="0">
                <a:solidFill>
                  <a:srgbClr val="CC3300"/>
                </a:solidFill>
                <a:latin typeface="Times New Roman"/>
                <a:cs typeface="Times New Roman"/>
              </a:rPr>
              <a:t>for</a:t>
            </a:r>
            <a:r>
              <a:rPr sz="2000" b="1" spc="-50" dirty="0">
                <a:solidFill>
                  <a:srgbClr val="CC3300"/>
                </a:solidFill>
                <a:latin typeface="Times New Roman"/>
                <a:cs typeface="Times New Roman"/>
              </a:rPr>
              <a:t> </a:t>
            </a:r>
            <a:r>
              <a:rPr sz="2000" b="1" i="1" spc="-5" dirty="0">
                <a:solidFill>
                  <a:srgbClr val="CC3300"/>
                </a:solidFill>
                <a:latin typeface="Times New Roman"/>
                <a:cs typeface="Times New Roman"/>
              </a:rPr>
              <a:t>L</a:t>
            </a:r>
            <a:r>
              <a:rPr sz="2000" b="1" spc="-5" dirty="0">
                <a:solidFill>
                  <a:srgbClr val="CC3300"/>
                </a:solidFill>
                <a:latin typeface="Times New Roman"/>
                <a:cs typeface="Times New Roman"/>
              </a:rPr>
              <a:t>[</a:t>
            </a:r>
            <a:r>
              <a:rPr sz="2000" b="1" i="1" spc="-5" dirty="0">
                <a:solidFill>
                  <a:srgbClr val="CC3300"/>
                </a:solidFill>
                <a:latin typeface="Times New Roman"/>
                <a:cs typeface="Times New Roman"/>
              </a:rPr>
              <a:t>i</a:t>
            </a:r>
            <a:r>
              <a:rPr sz="2000" b="1" spc="-5" dirty="0">
                <a:solidFill>
                  <a:srgbClr val="CC3300"/>
                </a:solidFill>
                <a:latin typeface="Times New Roman"/>
                <a:cs typeface="Times New Roman"/>
              </a:rPr>
              <a:t>]</a:t>
            </a:r>
            <a:r>
              <a:rPr sz="2000" b="1" spc="-30" dirty="0">
                <a:solidFill>
                  <a:srgbClr val="CC3300"/>
                </a:solidFill>
                <a:latin typeface="Times New Roman"/>
                <a:cs typeface="Times New Roman"/>
              </a:rPr>
              <a:t> </a:t>
            </a:r>
            <a:r>
              <a:rPr sz="2000" b="1" spc="-5" dirty="0">
                <a:solidFill>
                  <a:srgbClr val="CC3300"/>
                </a:solidFill>
                <a:latin typeface="Times New Roman"/>
                <a:cs typeface="Times New Roman"/>
              </a:rPr>
              <a:t>&gt;</a:t>
            </a:r>
            <a:r>
              <a:rPr sz="2000" b="1" spc="-15" dirty="0">
                <a:solidFill>
                  <a:srgbClr val="CC3300"/>
                </a:solidFill>
                <a:latin typeface="Times New Roman"/>
                <a:cs typeface="Times New Roman"/>
              </a:rPr>
              <a:t> </a:t>
            </a:r>
            <a:r>
              <a:rPr sz="2000" b="1" i="1" spc="-5" dirty="0">
                <a:solidFill>
                  <a:srgbClr val="CC3300"/>
                </a:solidFill>
                <a:latin typeface="Times New Roman"/>
                <a:cs typeface="Times New Roman"/>
              </a:rPr>
              <a:t>R</a:t>
            </a:r>
            <a:r>
              <a:rPr sz="2000" b="1" spc="-5" dirty="0">
                <a:solidFill>
                  <a:srgbClr val="CC3300"/>
                </a:solidFill>
                <a:latin typeface="Times New Roman"/>
                <a:cs typeface="Times New Roman"/>
              </a:rPr>
              <a:t>[</a:t>
            </a:r>
            <a:r>
              <a:rPr sz="2000" b="1" i="1" spc="-5" dirty="0">
                <a:solidFill>
                  <a:srgbClr val="CC3300"/>
                </a:solidFill>
                <a:latin typeface="Times New Roman"/>
                <a:cs typeface="Times New Roman"/>
              </a:rPr>
              <a:t>j</a:t>
            </a:r>
            <a:r>
              <a:rPr sz="2000" b="1" spc="-5" dirty="0">
                <a:solidFill>
                  <a:srgbClr val="CC3300"/>
                </a:solidFill>
                <a:latin typeface="Times New Roman"/>
                <a:cs typeface="Times New Roman"/>
              </a:rPr>
              <a:t>].</a:t>
            </a:r>
            <a:endParaRPr sz="2000" dirty="0">
              <a:latin typeface="Times New Roman"/>
              <a:cs typeface="Times New Roman"/>
            </a:endParaRPr>
          </a:p>
        </p:txBody>
      </p:sp>
      <p:sp>
        <p:nvSpPr>
          <p:cNvPr id="20" name="TextBox 19">
            <a:extLst>
              <a:ext uri="{FF2B5EF4-FFF2-40B4-BE49-F238E27FC236}">
                <a16:creationId xmlns:a16="http://schemas.microsoft.com/office/drawing/2014/main" id="{A051DBF1-5F83-50DE-3F48-D41C8AF70B21}"/>
              </a:ext>
            </a:extLst>
          </p:cNvPr>
          <p:cNvSpPr txBox="1"/>
          <p:nvPr/>
        </p:nvSpPr>
        <p:spPr>
          <a:xfrm>
            <a:off x="4291209" y="4059314"/>
            <a:ext cx="7530967" cy="1938992"/>
          </a:xfrm>
          <a:prstGeom prst="rect">
            <a:avLst/>
          </a:prstGeom>
          <a:noFill/>
        </p:spPr>
        <p:txBody>
          <a:bodyPr wrap="square">
            <a:spAutoFit/>
          </a:bodyPr>
          <a:lstStyle/>
          <a:p>
            <a:pPr marL="12700" marR="0" lvl="0" indent="0" algn="just" defTabSz="914400" rtl="0" eaLnBrk="1" fontAlgn="auto" latinLnBrk="0" hangingPunct="1">
              <a:lnSpc>
                <a:spcPct val="100000"/>
              </a:lnSpc>
              <a:spcBef>
                <a:spcPts val="95"/>
              </a:spcBef>
              <a:spcAft>
                <a:spcPts val="0"/>
              </a:spcAft>
              <a:buClrTx/>
              <a:buSzTx/>
              <a:buFontTx/>
              <a:buNone/>
              <a:tabLst/>
              <a:defRPr/>
            </a:pPr>
            <a:r>
              <a:rPr kumimoji="0" lang="en-US" sz="2000" b="1" i="0" u="heavy" strike="noStrike" kern="1200" cap="none" spc="-25" normalizeH="0" baseline="0" noProof="0" dirty="0">
                <a:ln>
                  <a:noFill/>
                </a:ln>
                <a:solidFill>
                  <a:srgbClr val="0033CC"/>
                </a:solidFill>
                <a:effectLst/>
                <a:uLnTx/>
                <a:uFill>
                  <a:solidFill>
                    <a:srgbClr val="0033CC"/>
                  </a:solidFill>
                </a:uFill>
                <a:latin typeface="Times New Roman"/>
                <a:ea typeface="+mn-ea"/>
                <a:cs typeface="Times New Roman"/>
              </a:rPr>
              <a:t>Termination:</a:t>
            </a:r>
            <a:endParaRPr kumimoji="0" lang="en-US"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97790" marR="0" lvl="0" indent="-85725" algn="just" defTabSz="914400" rtl="0" eaLnBrk="1" fontAlgn="auto" latinLnBrk="0" hangingPunct="1">
              <a:lnSpc>
                <a:spcPct val="100000"/>
              </a:lnSpc>
              <a:spcBef>
                <a:spcPts val="0"/>
              </a:spcBef>
              <a:spcAft>
                <a:spcPts val="0"/>
              </a:spcAft>
              <a:buClrTx/>
              <a:buSzPct val="90000"/>
              <a:buFontTx/>
              <a:buChar char="•"/>
              <a:tabLst>
                <a:tab pos="98425" algn="l"/>
              </a:tabLst>
              <a:defRPr/>
            </a:pP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On</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termination,</a:t>
            </a:r>
            <a:r>
              <a:rPr kumimoji="0" lang="en-US" sz="20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k</a:t>
            </a:r>
            <a:r>
              <a:rPr kumimoji="0" lang="en-US" sz="2000" b="0" i="1"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1.</a:t>
            </a:r>
          </a:p>
          <a:p>
            <a:pPr marL="97790" marR="0" lvl="0" indent="-85725" algn="just" defTabSz="914400" rtl="0" eaLnBrk="1" fontAlgn="auto" latinLnBrk="0" hangingPunct="1">
              <a:lnSpc>
                <a:spcPct val="100000"/>
              </a:lnSpc>
              <a:spcBef>
                <a:spcPts val="0"/>
              </a:spcBef>
              <a:spcAft>
                <a:spcPts val="0"/>
              </a:spcAft>
              <a:buClrTx/>
              <a:buSzPct val="90000"/>
              <a:buFontTx/>
              <a:buChar char="•"/>
              <a:tabLst>
                <a:tab pos="98425" algn="l"/>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By</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LI,</a:t>
            </a:r>
            <a:r>
              <a:rPr kumimoji="0" lang="en-US" sz="20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A</a:t>
            </a:r>
            <a:r>
              <a:rPr kumimoji="0" lang="en-US" sz="2000" b="0" i="1"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contains</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p</a:t>
            </a:r>
            <a:r>
              <a:rPr kumimoji="0" lang="en-US" sz="2000" b="0" i="1"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1</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smallest</a:t>
            </a:r>
            <a:r>
              <a:rPr lang="en-US" sz="2000" dirty="0">
                <a:solidFill>
                  <a:prstClr val="black"/>
                </a:solidFill>
                <a:latin typeface="Times New Roman"/>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elements</a:t>
            </a:r>
            <a:r>
              <a:rPr kumimoji="0" lang="en-US" sz="20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L</a:t>
            </a:r>
            <a:r>
              <a:rPr kumimoji="0" lang="en-US" sz="2000" b="0" i="1"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and</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in</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sorted</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order.</a:t>
            </a:r>
            <a:endParaRPr kumimoji="0" lang="en-US"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5080" lvl="0" indent="0" algn="just" defTabSz="914400" rtl="0" eaLnBrk="1" fontAlgn="auto" latinLnBrk="0" hangingPunct="1">
              <a:lnSpc>
                <a:spcPct val="100000"/>
              </a:lnSpc>
              <a:spcBef>
                <a:spcPts val="0"/>
              </a:spcBef>
              <a:spcAft>
                <a:spcPts val="0"/>
              </a:spcAft>
              <a:buClrTx/>
              <a:buSzPct val="90000"/>
              <a:buFont typeface="Times New Roman"/>
              <a:buChar char="•"/>
              <a:tabLst>
                <a:tab pos="98425" algn="l"/>
              </a:tabLst>
              <a:defRPr/>
            </a:pP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L</a:t>
            </a:r>
            <a:r>
              <a:rPr kumimoji="0" lang="en-US" sz="2000" b="0" i="1"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and</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together</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contain</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p</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3</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elements. </a:t>
            </a:r>
            <a:r>
              <a:rPr kumimoji="0" lang="en-US" sz="2000" b="0" i="0" u="none" strike="noStrike" kern="1200" cap="none" spc="-484"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All</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but</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the</a:t>
            </a:r>
            <a:r>
              <a:rPr kumimoji="0" lang="en-US" sz="20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25" normalizeH="0" baseline="0" noProof="0" dirty="0">
                <a:ln>
                  <a:noFill/>
                </a:ln>
                <a:solidFill>
                  <a:prstClr val="black"/>
                </a:solidFill>
                <a:effectLst/>
                <a:uLnTx/>
                <a:uFillTx/>
                <a:latin typeface="Times New Roman"/>
                <a:ea typeface="+mn-ea"/>
                <a:cs typeface="Times New Roman"/>
              </a:rPr>
              <a:t>two</a:t>
            </a:r>
            <a:r>
              <a:rPr lang="en-US" sz="2000" spc="35" dirty="0">
                <a:solidFill>
                  <a:prstClr val="black"/>
                </a:solidFill>
                <a:latin typeface="Times New Roman"/>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sentinels</a:t>
            </a:r>
            <a:r>
              <a:rPr kumimoji="0" lang="en-US" sz="20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have</a:t>
            </a:r>
            <a:r>
              <a:rPr kumimoji="0" lang="en-US" sz="20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been</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copied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back</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into</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0" normalizeH="0" baseline="0" noProof="0" dirty="0">
                <a:ln>
                  <a:noFill/>
                </a:ln>
                <a:solidFill>
                  <a:prstClr val="black"/>
                </a:solidFill>
                <a:effectLst/>
                <a:uLnTx/>
                <a:uFillTx/>
                <a:latin typeface="Times New Roman"/>
                <a:ea typeface="+mn-ea"/>
                <a:cs typeface="Times New Roman"/>
              </a:rPr>
              <a:t>A.</a:t>
            </a:r>
            <a:endParaRPr kumimoji="0" lang="en-US"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8155984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14</a:t>
            </a:fld>
            <a:endParaRPr lang="en-IN" altLang="en-US"/>
          </a:p>
        </p:txBody>
      </p:sp>
      <p:sp>
        <p:nvSpPr>
          <p:cNvPr id="5" name="TextBox 4">
            <a:extLst>
              <a:ext uri="{FF2B5EF4-FFF2-40B4-BE49-F238E27FC236}">
                <a16:creationId xmlns:a16="http://schemas.microsoft.com/office/drawing/2014/main" id="{27692C35-8416-7871-CE7D-C5C11CC9FACB}"/>
              </a:ext>
            </a:extLst>
          </p:cNvPr>
          <p:cNvSpPr txBox="1"/>
          <p:nvPr/>
        </p:nvSpPr>
        <p:spPr>
          <a:xfrm>
            <a:off x="523240" y="1252891"/>
            <a:ext cx="11145520" cy="4746043"/>
          </a:xfrm>
          <a:prstGeom prst="rect">
            <a:avLst/>
          </a:prstGeom>
          <a:noFill/>
        </p:spPr>
        <p:txBody>
          <a:bodyPr wrap="square">
            <a:spAutoFit/>
          </a:bodyPr>
          <a:lstStyle/>
          <a:p>
            <a:pPr algn="just">
              <a:lnSpc>
                <a:spcPct val="107000"/>
              </a:lnSpc>
              <a:spcAft>
                <a:spcPts val="800"/>
              </a:spcAft>
            </a:pPr>
            <a:r>
              <a:rPr lang="en-IN" sz="2000" b="1" dirty="0">
                <a:effectLst/>
                <a:latin typeface="Times New Roman" panose="02020603050405020304" pitchFamily="18" charset="0"/>
                <a:ea typeface="TimesTen-Roman"/>
                <a:cs typeface="Times New Roman" panose="02020603050405020304" pitchFamily="18" charset="0"/>
              </a:rPr>
              <a:t>Task 1:</a:t>
            </a: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Given a sorted array of distinct integers A[1...n], you want to find out</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whether there is an index </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for which A[</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 </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Give a divide and conquer algorithm that</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runs in O(log n) time to find out an index </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if it exists.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effectLst/>
                <a:latin typeface="Times New Roman" panose="02020603050405020304" pitchFamily="18" charset="0"/>
                <a:ea typeface="TimesTen-Roman"/>
                <a:cs typeface="Times New Roman" panose="02020603050405020304" pitchFamily="18" charset="0"/>
              </a:rPr>
              <a:t>Task 2</a:t>
            </a:r>
            <a:r>
              <a:rPr lang="en-IN" sz="2000" dirty="0">
                <a:effectLst/>
                <a:latin typeface="Times New Roman" panose="02020603050405020304" pitchFamily="18" charset="0"/>
                <a:ea typeface="TimesTen-Roman"/>
                <a:cs typeface="Times New Roman" panose="02020603050405020304" pitchFamily="18" charset="0"/>
              </a:rPr>
              <a:t>. Suppose you are choosing between the following 3 algorithms: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Algorithm A solves the problem of size n by dividing it into 5 subproblems of size</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n/2, recursively solving each subproblem, and then combining the solutions in linear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Algorithm B solves the problem of size n by recursively solving two subproblems of</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size n − 1 and then combining the solutions in constant 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Algorithm C solves the problem of size n by dividing it into nine subproblems of</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size n/3, recursively solving each subproblem, and then combining the solutions in</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O(n</a:t>
            </a:r>
            <a:r>
              <a:rPr lang="en-IN" sz="2000" baseline="30000" dirty="0">
                <a:effectLst/>
                <a:latin typeface="Times New Roman" panose="02020603050405020304" pitchFamily="18" charset="0"/>
                <a:ea typeface="TimesTen-Roman"/>
                <a:cs typeface="Times New Roman" panose="02020603050405020304" pitchFamily="18" charset="0"/>
              </a:rPr>
              <a:t>2</a:t>
            </a:r>
            <a:r>
              <a:rPr lang="en-IN" sz="2000" dirty="0">
                <a:effectLst/>
                <a:latin typeface="Times New Roman" panose="02020603050405020304" pitchFamily="18" charset="0"/>
                <a:ea typeface="TimesTen-Roman"/>
                <a:cs typeface="Times New Roman" panose="02020603050405020304" pitchFamily="18" charset="0"/>
              </a:rPr>
              <a:t>) 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What are the running times of each algorithm and which would you choose and why?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2871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15</a:t>
            </a:fld>
            <a:endParaRPr lang="en-IN" altLang="en-US"/>
          </a:p>
        </p:txBody>
      </p:sp>
      <p:sp>
        <p:nvSpPr>
          <p:cNvPr id="7" name="TextBox 6">
            <a:extLst>
              <a:ext uri="{FF2B5EF4-FFF2-40B4-BE49-F238E27FC236}">
                <a16:creationId xmlns:a16="http://schemas.microsoft.com/office/drawing/2014/main" id="{4EC7CDAA-8512-9077-6409-CE29A8F08E81}"/>
              </a:ext>
            </a:extLst>
          </p:cNvPr>
          <p:cNvSpPr txBox="1"/>
          <p:nvPr/>
        </p:nvSpPr>
        <p:spPr>
          <a:xfrm>
            <a:off x="807720" y="1496259"/>
            <a:ext cx="10957560" cy="2492990"/>
          </a:xfrm>
          <a:prstGeom prst="rect">
            <a:avLst/>
          </a:prstGeom>
          <a:noFill/>
        </p:spPr>
        <p:txBody>
          <a:bodyPr wrap="square">
            <a:spAutoFit/>
          </a:bodyPr>
          <a:lstStyle/>
          <a:p>
            <a:r>
              <a:rPr lang="en-IN" sz="1800" b="1" dirty="0">
                <a:effectLst/>
                <a:latin typeface="Times New Roman" panose="02020603050405020304" pitchFamily="18" charset="0"/>
                <a:ea typeface="TimesTen-Roman"/>
                <a:cs typeface="Times New Roman" panose="02020603050405020304" pitchFamily="18" charset="0"/>
              </a:rPr>
              <a:t>Task 3:</a:t>
            </a:r>
          </a:p>
          <a:p>
            <a:endParaRPr lang="en-US" dirty="0"/>
          </a:p>
          <a:p>
            <a:pPr algn="just"/>
            <a:r>
              <a:rPr lang="en-US" sz="2000" dirty="0">
                <a:latin typeface="Times New Roman" panose="02020603050405020304" pitchFamily="18" charset="0"/>
                <a:cs typeface="Times New Roman" panose="02020603050405020304" pitchFamily="18" charset="0"/>
              </a:rPr>
              <a:t>Trade Unions are common these days in industries. But the new manager of </a:t>
            </a:r>
            <a:r>
              <a:rPr lang="en-US" sz="2000" dirty="0" err="1">
                <a:latin typeface="Times New Roman" panose="02020603050405020304" pitchFamily="18" charset="0"/>
                <a:cs typeface="Times New Roman" panose="02020603050405020304" pitchFamily="18" charset="0"/>
              </a:rPr>
              <a:t>ByteComp</a:t>
            </a:r>
            <a:r>
              <a:rPr lang="en-US" sz="2000" dirty="0">
                <a:latin typeface="Times New Roman" panose="02020603050405020304" pitchFamily="18" charset="0"/>
                <a:cs typeface="Times New Roman" panose="02020603050405020304" pitchFamily="18" charset="0"/>
              </a:rPr>
              <a:t> doesn’t like those unions. He wants the division between them. Before he goes on the process of division, he wants to find out the number of ways in which he can divide the existing trade union into two parts by kicking out one of the workers. Given N , the number of workers in the company, and ‘R’, the number of connections in the union and R pairs of connections. Find the ways in which the original configuration of the union can be divided.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6337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16</a:t>
            </a:fld>
            <a:endParaRPr lang="en-I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17</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1/19/2023</a:t>
            </a:fld>
            <a:endParaRPr 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Content</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sp>
        <p:nvSpPr>
          <p:cNvPr id="5" name="TextBox 4">
            <a:extLst>
              <a:ext uri="{FF2B5EF4-FFF2-40B4-BE49-F238E27FC236}">
                <a16:creationId xmlns:a16="http://schemas.microsoft.com/office/drawing/2014/main" id="{C8CF781F-933B-8F8A-C984-ACFE5161297B}"/>
              </a:ext>
            </a:extLst>
          </p:cNvPr>
          <p:cNvSpPr txBox="1"/>
          <p:nvPr/>
        </p:nvSpPr>
        <p:spPr>
          <a:xfrm>
            <a:off x="807720" y="1449755"/>
            <a:ext cx="8641080" cy="1569660"/>
          </a:xfrm>
          <a:prstGeom prst="rect">
            <a:avLst/>
          </a:prstGeom>
          <a:noFill/>
        </p:spPr>
        <p:txBody>
          <a:bodyPr wrap="square">
            <a:spAutoFit/>
          </a:bodyPr>
          <a:lstStyle/>
          <a:p>
            <a:pPr marL="457200" indent="-457200">
              <a:buFont typeface="Wingdings" panose="05000000000000000000" pitchFamily="2" charset="2"/>
              <a:buChar char="v"/>
            </a:pPr>
            <a:r>
              <a:rPr lang="en-IN" sz="3200" b="1" dirty="0">
                <a:effectLst/>
                <a:latin typeface="Times New Roman" panose="02020603050405020304" pitchFamily="18" charset="0"/>
                <a:ea typeface="Calibri" panose="020F0502020204030204" pitchFamily="34" charset="0"/>
              </a:rPr>
              <a:t>Divide and Conquer: </a:t>
            </a:r>
            <a:r>
              <a:rPr lang="en-IN" sz="3200" dirty="0">
                <a:effectLst/>
                <a:latin typeface="Times New Roman" panose="02020603050405020304" pitchFamily="18" charset="0"/>
                <a:ea typeface="Calibri" panose="020F0502020204030204" pitchFamily="34" charset="0"/>
              </a:rPr>
              <a:t>Understanding of the divide and conquer approach</a:t>
            </a:r>
          </a:p>
          <a:p>
            <a:pPr marL="457200" indent="-457200">
              <a:buFont typeface="Wingdings" panose="05000000000000000000" pitchFamily="2" charset="2"/>
              <a:buChar char="v"/>
            </a:pPr>
            <a:r>
              <a:rPr lang="en-IN" sz="3200">
                <a:latin typeface="Times New Roman" panose="02020603050405020304" pitchFamily="18" charset="0"/>
                <a:ea typeface="Calibri" panose="020F0502020204030204" pitchFamily="34" charset="0"/>
              </a:rPr>
              <a:t>Example </a:t>
            </a:r>
            <a:endParaRPr lang="en-IN" sz="3200" dirty="0"/>
          </a:p>
        </p:txBody>
      </p:sp>
    </p:spTree>
    <p:extLst>
      <p:ext uri="{BB962C8B-B14F-4D97-AF65-F5344CB8AC3E}">
        <p14:creationId xmlns:p14="http://schemas.microsoft.com/office/powerpoint/2010/main" val="28120955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5" name="TextBox 4">
            <a:extLst>
              <a:ext uri="{FF2B5EF4-FFF2-40B4-BE49-F238E27FC236}">
                <a16:creationId xmlns:a16="http://schemas.microsoft.com/office/drawing/2014/main" id="{7B1EEC17-9D31-8BEC-12AD-1E0FE26B0F7F}"/>
              </a:ext>
            </a:extLst>
          </p:cNvPr>
          <p:cNvSpPr txBox="1"/>
          <p:nvPr/>
        </p:nvSpPr>
        <p:spPr>
          <a:xfrm>
            <a:off x="807720" y="1767840"/>
            <a:ext cx="8730418" cy="230832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Recursive in structure</a:t>
            </a:r>
          </a:p>
          <a:p>
            <a:pPr algn="just"/>
            <a:r>
              <a:rPr lang="en-IN" sz="2400" dirty="0">
                <a:latin typeface="Times New Roman" panose="02020603050405020304" pitchFamily="18" charset="0"/>
                <a:cs typeface="Times New Roman" panose="02020603050405020304" pitchFamily="18" charset="0"/>
              </a:rPr>
              <a:t>Divide the problem into sub-problems that are similar to the  original but smaller in size</a:t>
            </a:r>
          </a:p>
          <a:p>
            <a:pPr algn="just"/>
            <a:r>
              <a:rPr lang="en-IN" sz="2400" dirty="0">
                <a:latin typeface="Times New Roman" panose="02020603050405020304" pitchFamily="18" charset="0"/>
                <a:cs typeface="Times New Roman" panose="02020603050405020304" pitchFamily="18" charset="0"/>
              </a:rPr>
              <a:t>Conquer the sub-problems by solving them recursively. If they are small enough, just solve them in a straightforward manner.</a:t>
            </a:r>
          </a:p>
          <a:p>
            <a:pPr algn="just"/>
            <a:r>
              <a:rPr lang="en-IN" sz="2400" dirty="0">
                <a:latin typeface="Times New Roman" panose="02020603050405020304" pitchFamily="18" charset="0"/>
                <a:cs typeface="Times New Roman" panose="02020603050405020304" pitchFamily="18" charset="0"/>
              </a:rPr>
              <a:t>Combine the solutions to create a solution to the original problem</a:t>
            </a:r>
          </a:p>
        </p:txBody>
      </p:sp>
    </p:spTree>
    <p:extLst>
      <p:ext uri="{BB962C8B-B14F-4D97-AF65-F5344CB8AC3E}">
        <p14:creationId xmlns:p14="http://schemas.microsoft.com/office/powerpoint/2010/main" val="6459214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7" name="TextBox 6">
            <a:extLst>
              <a:ext uri="{FF2B5EF4-FFF2-40B4-BE49-F238E27FC236}">
                <a16:creationId xmlns:a16="http://schemas.microsoft.com/office/drawing/2014/main" id="{81234D55-E4CE-AADC-B9E3-825E617542EF}"/>
              </a:ext>
            </a:extLst>
          </p:cNvPr>
          <p:cNvSpPr txBox="1"/>
          <p:nvPr/>
        </p:nvSpPr>
        <p:spPr>
          <a:xfrm>
            <a:off x="807720" y="1751617"/>
            <a:ext cx="8730418" cy="2462213"/>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v"/>
            </a:pPr>
            <a:r>
              <a:rPr lang="en-US" sz="2400" b="1" i="0" u="sng" strike="noStrike" dirty="0">
                <a:solidFill>
                  <a:srgbClr val="000000"/>
                </a:solidFill>
                <a:effectLst/>
                <a:latin typeface="Times New Roman" panose="02020603050405020304" pitchFamily="18" charset="0"/>
                <a:cs typeface="Times New Roman" panose="02020603050405020304" pitchFamily="18" charset="0"/>
              </a:rPr>
              <a:t>General method:</a:t>
            </a:r>
          </a:p>
          <a:p>
            <a:pPr marL="342900" indent="-342900" algn="just" rtl="0" fontAlgn="base">
              <a:spcBef>
                <a:spcPts val="640"/>
              </a:spcBef>
              <a:spcAft>
                <a:spcPts val="0"/>
              </a:spcAft>
              <a:buFont typeface="Wingdings" panose="05000000000000000000" pitchFamily="2" charset="2"/>
              <a:buChar char="q"/>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Given a function to compute on ‘n’ inputs the divide-and-conquer strategy suggests splitting the inputs into ‘k’ distinct subsets, 1&lt;k&lt;=n, yielding ‘k’ subproblems.</a:t>
            </a:r>
          </a:p>
          <a:p>
            <a:pPr marL="342900" indent="-342900" algn="just" rtl="0" fontAlgn="base">
              <a:spcBef>
                <a:spcPts val="640"/>
              </a:spcBef>
              <a:spcAft>
                <a:spcPts val="0"/>
              </a:spcAft>
              <a:buFont typeface="Wingdings" panose="05000000000000000000" pitchFamily="2" charset="2"/>
              <a:buChar char="q"/>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These sub-problems must be solved, and then a method must be found to combine sub-solutions into a solution of the whole.</a:t>
            </a:r>
          </a:p>
        </p:txBody>
      </p:sp>
    </p:spTree>
    <p:extLst>
      <p:ext uri="{BB962C8B-B14F-4D97-AF65-F5344CB8AC3E}">
        <p14:creationId xmlns:p14="http://schemas.microsoft.com/office/powerpoint/2010/main" val="3065486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sp>
        <p:nvSpPr>
          <p:cNvPr id="5" name="TextBox 4">
            <a:extLst>
              <a:ext uri="{FF2B5EF4-FFF2-40B4-BE49-F238E27FC236}">
                <a16:creationId xmlns:a16="http://schemas.microsoft.com/office/drawing/2014/main" id="{3597E61B-F493-380F-60A3-78520E79CD09}"/>
              </a:ext>
            </a:extLst>
          </p:cNvPr>
          <p:cNvSpPr txBox="1"/>
          <p:nvPr/>
        </p:nvSpPr>
        <p:spPr>
          <a:xfrm>
            <a:off x="807720" y="1225689"/>
            <a:ext cx="11092180" cy="5016758"/>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If the sub-problems are still relatively large, then the divide-and-conquer strategy can</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possibly be reapplied.</a:t>
            </a:r>
          </a:p>
          <a:p>
            <a:pPr algn="just"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Often the sub-problems resulting from a divide-and-conquer design</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are of the same type as the original problem. For those cases, the re-application of the divide and-</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conquer principle is naturally expressed by a recursive algorithm.</a:t>
            </a:r>
          </a:p>
          <a:p>
            <a:pPr algn="just"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(Algorithm) is</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initially invoked as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 where ‘p’ is the problem to be solved.</a:t>
            </a: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Small(P) is a Boolean valued</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function that determines whether the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 size is small enough that the answer can be</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computed without splitting. If this is so, the function ‘S’ is invoked. Otherwise, problem P</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is divided into smaller sub-problems. These sub-problems P1, P2 …Pk are solved by</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recursive application of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algn="just"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Combine is a function that determines the solution to p</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using the solutions to the ‘k’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subproblems.If</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size of ‘p’ is n and the sizes of the ‘k’ subproblems are n1, n2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nk</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respectively, then the computing time of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described by</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recurrence relation.</a:t>
            </a:r>
          </a:p>
        </p:txBody>
      </p:sp>
    </p:spTree>
    <p:extLst>
      <p:ext uri="{BB962C8B-B14F-4D97-AF65-F5344CB8AC3E}">
        <p14:creationId xmlns:p14="http://schemas.microsoft.com/office/powerpoint/2010/main" val="38278404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
        <p:nvSpPr>
          <p:cNvPr id="5" name="TextBox 4">
            <a:extLst>
              <a:ext uri="{FF2B5EF4-FFF2-40B4-BE49-F238E27FC236}">
                <a16:creationId xmlns:a16="http://schemas.microsoft.com/office/drawing/2014/main" id="{A61416C6-740B-1618-6E2E-9CC47D2B555A}"/>
              </a:ext>
            </a:extLst>
          </p:cNvPr>
          <p:cNvSpPr txBox="1"/>
          <p:nvPr/>
        </p:nvSpPr>
        <p:spPr>
          <a:xfrm>
            <a:off x="1696720" y="1039813"/>
            <a:ext cx="7841418" cy="5088573"/>
          </a:xfrm>
          <a:prstGeom prst="rect">
            <a:avLst/>
          </a:prstGeom>
          <a:noFill/>
        </p:spPr>
        <p:txBody>
          <a:bodyPr wrap="square">
            <a:spAutoFit/>
          </a:bodyPr>
          <a:lstStyle/>
          <a:p>
            <a:pPr rtl="0" fontAlgn="base">
              <a:spcBef>
                <a:spcPts val="448"/>
              </a:spcBef>
              <a:spcAft>
                <a:spcPts val="0"/>
              </a:spcAft>
            </a:pPr>
            <a:r>
              <a:rPr lang="en-IN" sz="2400" b="1" i="0" u="sng" strike="noStrike" dirty="0">
                <a:solidFill>
                  <a:srgbClr val="000000"/>
                </a:solidFill>
                <a:effectLst/>
                <a:latin typeface="Times New Roman" panose="02020603050405020304" pitchFamily="18" charset="0"/>
                <a:cs typeface="Times New Roman" panose="02020603050405020304" pitchFamily="18" charset="0"/>
              </a:rPr>
              <a:t>Algorithm </a:t>
            </a:r>
            <a:r>
              <a:rPr lang="en-IN" sz="2400" b="1" i="0" u="sng"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1" i="0" u="sng" strike="noStrike" dirty="0">
                <a:solidFill>
                  <a:srgbClr val="000000"/>
                </a:solidFill>
                <a:effectLst/>
                <a:latin typeface="Times New Roman" panose="02020603050405020304" pitchFamily="18" charset="0"/>
                <a:cs typeface="Times New Roman" panose="02020603050405020304" pitchFamily="18" charset="0"/>
              </a:rPr>
              <a:t>(P)</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if small(P) then </a:t>
            </a:r>
          </a:p>
          <a:p>
            <a:pPr rtl="0" fontAlgn="base">
              <a:spcBef>
                <a:spcPts val="448"/>
              </a:spcBef>
              <a:spcAft>
                <a:spcPts val="0"/>
              </a:spcAft>
            </a:pPr>
            <a:r>
              <a:rPr lang="en-IN" sz="2400" dirty="0">
                <a:solidFill>
                  <a:srgbClr val="000000"/>
                </a:solidFill>
                <a:latin typeface="Times New Roman" panose="02020603050405020304" pitchFamily="18" charset="0"/>
                <a:cs typeface="Times New Roman" panose="02020603050405020304" pitchFamily="18" charset="0"/>
              </a:rPr>
              <a:t>                             </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return S(P);</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else</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divide P into smaller instances P1, P2… Pk, k&gt;=1;</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Apply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to each sub-problems problems;</a:t>
            </a:r>
          </a:p>
          <a:p>
            <a:pPr rtl="0" fontAlgn="base">
              <a:spcBef>
                <a:spcPts val="448"/>
              </a:spcBef>
              <a:spcAft>
                <a:spcPts val="0"/>
              </a:spcAft>
            </a:pPr>
            <a:r>
              <a:rPr lang="en-IN" sz="2400" dirty="0">
                <a:solidFill>
                  <a:srgbClr val="000000"/>
                </a:solidFill>
                <a:latin typeface="Times New Roman" panose="02020603050405020304" pitchFamily="18" charset="0"/>
                <a:cs typeface="Times New Roman" panose="02020603050405020304" pitchFamily="18" charset="0"/>
              </a:rPr>
              <a:t> </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return </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combine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(P1),</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(P2),…….,</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(Pk));</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7681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5" name="TextBox 4">
            <a:extLst>
              <a:ext uri="{FF2B5EF4-FFF2-40B4-BE49-F238E27FC236}">
                <a16:creationId xmlns:a16="http://schemas.microsoft.com/office/drawing/2014/main" id="{29B724DA-0892-7C8D-9A6B-FA823CD3FC0E}"/>
              </a:ext>
            </a:extLst>
          </p:cNvPr>
          <p:cNvSpPr txBox="1"/>
          <p:nvPr/>
        </p:nvSpPr>
        <p:spPr>
          <a:xfrm>
            <a:off x="807720" y="1631697"/>
            <a:ext cx="8730418" cy="261610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complexity of many divide-and-conquer algorithms is given by the recurrence relation of the form</a:t>
            </a:r>
            <a:endParaRPr lang="en-US" sz="2400" b="0" dirty="0">
              <a:effectLst/>
              <a:latin typeface="Times New Roman" panose="02020603050405020304" pitchFamily="18" charset="0"/>
              <a:cs typeface="Times New Roman" panose="02020603050405020304" pitchFamily="18" charset="0"/>
            </a:endParaRPr>
          </a:p>
          <a:p>
            <a:pPr rtl="0" fontAlgn="base">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T(n) = T(1)                             n=1</a:t>
            </a:r>
          </a:p>
          <a:p>
            <a:pPr indent="-342900" rtl="0">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T(n) =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aT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(n/b)+f(n)                 n&gt;1</a:t>
            </a:r>
            <a:endParaRPr lang="en-US" sz="2400" b="0" dirty="0">
              <a:effectLst/>
              <a:latin typeface="Times New Roman" panose="02020603050405020304" pitchFamily="18" charset="0"/>
              <a:cs typeface="Times New Roman" panose="02020603050405020304" pitchFamily="18" charset="0"/>
            </a:endParaRPr>
          </a:p>
          <a:p>
            <a:pPr rtl="0" fontAlgn="base">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Where a &amp; b are known constants.</a:t>
            </a:r>
          </a:p>
          <a:p>
            <a:pPr rtl="0" fontAlgn="base">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We assume that T(1) is known &amp; ‘n’ is a power of b(i.e., n=bk)</a:t>
            </a:r>
          </a:p>
        </p:txBody>
      </p:sp>
    </p:spTree>
    <p:extLst>
      <p:ext uri="{BB962C8B-B14F-4D97-AF65-F5344CB8AC3E}">
        <p14:creationId xmlns:p14="http://schemas.microsoft.com/office/powerpoint/2010/main" val="39382145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latin typeface="Times New Roman" panose="02020603050405020304" pitchFamily="18" charset="0"/>
                <a:cs typeface="Times New Roman" panose="02020603050405020304" pitchFamily="18" charset="0"/>
              </a:rPr>
              <a:t>An Example: Merge Sort</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sp>
        <p:nvSpPr>
          <p:cNvPr id="5" name="TextBox 4">
            <a:extLst>
              <a:ext uri="{FF2B5EF4-FFF2-40B4-BE49-F238E27FC236}">
                <a16:creationId xmlns:a16="http://schemas.microsoft.com/office/drawing/2014/main" id="{B9491D79-D7EF-7D36-3820-642D8DE17E94}"/>
              </a:ext>
            </a:extLst>
          </p:cNvPr>
          <p:cNvSpPr txBox="1"/>
          <p:nvPr/>
        </p:nvSpPr>
        <p:spPr>
          <a:xfrm>
            <a:off x="807720" y="1747580"/>
            <a:ext cx="8730418" cy="3785652"/>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Sorting Problem</a:t>
            </a:r>
            <a:r>
              <a:rPr lang="en-IN" sz="2400" dirty="0">
                <a:latin typeface="Times New Roman" panose="02020603050405020304" pitchFamily="18" charset="0"/>
                <a:cs typeface="Times New Roman" panose="02020603050405020304" pitchFamily="18" charset="0"/>
              </a:rPr>
              <a:t>: Sort a sequence of n elements into non-decreasing order.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Divide: </a:t>
            </a:r>
            <a:r>
              <a:rPr lang="en-IN" sz="2400" dirty="0">
                <a:latin typeface="Times New Roman" panose="02020603050405020304" pitchFamily="18" charset="0"/>
                <a:cs typeface="Times New Roman" panose="02020603050405020304" pitchFamily="18" charset="0"/>
              </a:rPr>
              <a:t>Divide the n-element sequence to be sorted into two sub-sequences of n/2 elements each</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Conquer: </a:t>
            </a:r>
            <a:r>
              <a:rPr lang="en-IN" sz="2400" dirty="0">
                <a:latin typeface="Times New Roman" panose="02020603050405020304" pitchFamily="18" charset="0"/>
                <a:cs typeface="Times New Roman" panose="02020603050405020304" pitchFamily="18" charset="0"/>
              </a:rPr>
              <a:t>Sort the two sub-sequences recursively using merge sort.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Combine: </a:t>
            </a:r>
            <a:r>
              <a:rPr lang="en-IN" sz="2400" dirty="0">
                <a:latin typeface="Times New Roman" panose="02020603050405020304" pitchFamily="18" charset="0"/>
                <a:cs typeface="Times New Roman" panose="02020603050405020304" pitchFamily="18" charset="0"/>
              </a:rPr>
              <a:t>Merge the two sorted sub-sequences to produce the sorted answer.</a:t>
            </a:r>
          </a:p>
        </p:txBody>
      </p:sp>
    </p:spTree>
    <p:extLst>
      <p:ext uri="{BB962C8B-B14F-4D97-AF65-F5344CB8AC3E}">
        <p14:creationId xmlns:p14="http://schemas.microsoft.com/office/powerpoint/2010/main" val="18217140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latin typeface="Times New Roman" panose="02020603050405020304" pitchFamily="18" charset="0"/>
                <a:cs typeface="Times New Roman" panose="02020603050405020304" pitchFamily="18" charset="0"/>
              </a:rPr>
              <a:t>Merge Sort Example</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pic>
        <p:nvPicPr>
          <p:cNvPr id="1026" name="Picture 2">
            <a:extLst>
              <a:ext uri="{FF2B5EF4-FFF2-40B4-BE49-F238E27FC236}">
                <a16:creationId xmlns:a16="http://schemas.microsoft.com/office/drawing/2014/main" id="{10E901A0-3EBD-F0DF-5AA0-61F1E1D85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 y="1363980"/>
            <a:ext cx="1069848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8508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1893</Words>
  <Application>Microsoft Office PowerPoint</Application>
  <PresentationFormat>Widescreen</PresentationFormat>
  <Paragraphs>191</Paragraphs>
  <Slides>17</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Calibri Light</vt:lpstr>
      <vt:lpstr>Casper</vt:lpstr>
      <vt:lpstr>Raleway ExtraBold</vt:lpstr>
      <vt:lpstr>Symbol</vt:lpstr>
      <vt:lpstr>Times New Roman</vt:lpstr>
      <vt:lpstr>Wingdings</vt:lpstr>
      <vt:lpstr>Office Theme</vt:lpstr>
      <vt:lpstr>CorelDRAW</vt:lpstr>
      <vt:lpstr>PowerPoint Presentation</vt:lpstr>
      <vt:lpstr>Content</vt:lpstr>
      <vt:lpstr>Divide and Conquer</vt:lpstr>
      <vt:lpstr>Divide and Conquer</vt:lpstr>
      <vt:lpstr>Divide and Conquer</vt:lpstr>
      <vt:lpstr>Divide and Conquer</vt:lpstr>
      <vt:lpstr>Divide and Conquer</vt:lpstr>
      <vt:lpstr>An Example: Merge Sort</vt:lpstr>
      <vt:lpstr>Merge Sort Example</vt:lpstr>
      <vt:lpstr>Merge-Sort (A, p, r)</vt:lpstr>
      <vt:lpstr> Procedure Merge  </vt:lpstr>
      <vt:lpstr> Merge Sort  </vt:lpstr>
      <vt:lpstr> Merge Sort  </vt:lpstr>
      <vt:lpstr>TASKS END OF LECTURE LEARNING (TELL):</vt:lpstr>
      <vt:lpstr>TASKS END OF LECTURE LEARNING (TELL):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vikas kumar sangwan</dc:creator>
  <cp:lastModifiedBy>vikas kumar sangwan</cp:lastModifiedBy>
  <cp:revision>1</cp:revision>
  <dcterms:created xsi:type="dcterms:W3CDTF">2023-01-18T17:22:33Z</dcterms:created>
  <dcterms:modified xsi:type="dcterms:W3CDTF">2023-01-19T06:10:54Z</dcterms:modified>
</cp:coreProperties>
</file>