
<file path=[Content_Types].xml><?xml version="1.0" encoding="utf-8"?>
<Types xmlns="http://schemas.openxmlformats.org/package/2006/content-types">
  <Default ContentType="application/vnd.openxmlformats-officedocument.vmlDrawing" Extension="vml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oleObject" PartName="/ppt/embeddings/oleObject2.bin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7" roundtripDataSignature="AMtx7miQqtyAxdApA7SkXjJY8ROJTZRS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DBF47BD-9787-4EC2-8EFF-BE9D3C079701}">
  <a:tblStyle styleId="{4DBF47BD-9787-4EC2-8EFF-BE9D3C07970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customschemas.google.com/relationships/presentationmetadata" Target="metadata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4" name="Google Shape;24;p3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5" name="Google Shape;25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5" name="Google Shape;35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2.png"/><Relationship Id="rId7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www.javatpoint.com/machine-learning" TargetMode="External"/><Relationship Id="rId4" Type="http://schemas.openxmlformats.org/officeDocument/2006/relationships/hyperlink" Target="https://www.tutorialspoint.com/machine_learning/index.htm" TargetMode="External"/><Relationship Id="rId5" Type="http://schemas.openxmlformats.org/officeDocument/2006/relationships/hyperlink" Target="https://www.simplilearn.com/tutorials/machine-learning-tutorial/what-is-machine-learning?source=sl_frs_nav_playlist_video_clicked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vmlDrawing" Target="../drawings/vmlDrawing2.vml"/><Relationship Id="rId4" Type="http://schemas.openxmlformats.org/officeDocument/2006/relationships/oleObject" Target="../embeddings/oleObject2.bin"/><Relationship Id="rId5" Type="http://schemas.openxmlformats.org/officeDocument/2006/relationships/oleObject" Target="../embeddings/oleObject2.bin"/><Relationship Id="rId6" Type="http://schemas.openxmlformats.org/officeDocument/2006/relationships/image" Target="../media/image6.png"/><Relationship Id="rId7" Type="http://schemas.openxmlformats.org/officeDocument/2006/relationships/hyperlink" Target="mailto:vineet.e13038@cumail.in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"/>
          <p:cNvSpPr/>
          <p:nvPr/>
        </p:nvSpPr>
        <p:spPr>
          <a:xfrm>
            <a:off x="-4421" y="5427341"/>
            <a:ext cx="12196420" cy="151855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1"/>
          <p:cNvSpPr txBox="1"/>
          <p:nvPr/>
        </p:nvSpPr>
        <p:spPr>
          <a:xfrm>
            <a:off x="8763000" y="65087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1"/>
          <p:cNvSpPr/>
          <p:nvPr/>
        </p:nvSpPr>
        <p:spPr>
          <a:xfrm flipH="1" rot="10800000">
            <a:off x="9506857" y="5939880"/>
            <a:ext cx="1291772" cy="1157606"/>
          </a:xfrm>
          <a:prstGeom prst="rtTriangle">
            <a:avLst/>
          </a:prstGeom>
          <a:solidFill>
            <a:srgbClr val="F2F2F2">
              <a:alpha val="1686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2" name="Google Shape;52;p1"/>
          <p:cNvGraphicFramePr/>
          <p:nvPr/>
        </p:nvGraphicFramePr>
        <p:xfrm>
          <a:off x="76788" y="3121720"/>
          <a:ext cx="3303056" cy="3148059"/>
        </p:xfrm>
        <a:graphic>
          <a:graphicData uri="http://schemas.openxmlformats.org/presentationml/2006/ole">
            <mc:AlternateContent>
              <mc:Choice Requires="v">
                <p:oleObj r:id="rId4" imgH="3148059" imgW="3303056" progId="" spid="_x0000_s1">
                  <p:embed/>
                </p:oleObj>
              </mc:Choice>
              <mc:Fallback>
                <p:oleObj r:id="rId5" imgH="3148059" imgW="3303056" progId="">
                  <p:embed/>
                  <p:pic>
                    <p:nvPicPr>
                      <p:cNvPr id="52" name="Google Shape;52;p1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76788" y="3121720"/>
                        <a:ext cx="3303056" cy="31480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Google Shape;53;p1"/>
          <p:cNvSpPr/>
          <p:nvPr/>
        </p:nvSpPr>
        <p:spPr>
          <a:xfrm flipH="1">
            <a:off x="7045437" y="-25771"/>
            <a:ext cx="5146562" cy="5852440"/>
          </a:xfrm>
          <a:prstGeom prst="rtTriangle">
            <a:avLst/>
          </a:prstGeom>
          <a:solidFill>
            <a:srgbClr val="F2F2F2">
              <a:alpha val="1686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655">
                <a:srgbClr val="FFFFFF">
                  <a:alpha val="0"/>
                </a:srgbClr>
              </a:gs>
              <a:gs pos="15000">
                <a:srgbClr val="FFFFFF">
                  <a:alpha val="33725"/>
                </a:srgbClr>
              </a:gs>
              <a:gs pos="51000">
                <a:schemeClr val="lt1"/>
              </a:gs>
              <a:gs pos="94000">
                <a:srgbClr val="FFFFFF">
                  <a:alpha val="33725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" name="Google Shape;55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104" y="24501"/>
            <a:ext cx="3859753" cy="1538254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"/>
          <p:cNvSpPr/>
          <p:nvPr/>
        </p:nvSpPr>
        <p:spPr>
          <a:xfrm flipH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DISCOVER . </a:t>
            </a:r>
            <a:r>
              <a:rPr b="1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LEARN</a:t>
            </a:r>
            <a:r>
              <a:rPr b="1" i="0" lang="en-US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. EMPOWER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455187" y="6027219"/>
            <a:ext cx="6432043" cy="8863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Lecture - 1</a:t>
            </a:r>
            <a:endParaRPr b="1" i="0" sz="2400" u="none" cap="none" strike="noStrike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Basics of Machine Learning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497492" y="1461582"/>
            <a:ext cx="11103427" cy="33916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APEX INSTITUTE OF TECHNOLOGY</a:t>
            </a:r>
            <a:endParaRPr b="0" i="0" sz="48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DEPARTMENT OF COMPUTER SCIENCE &amp; ENGINEERING</a:t>
            </a:r>
            <a:endParaRPr b="1" i="0" sz="32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262626"/>
                </a:solidFill>
                <a:latin typeface="Cambria"/>
                <a:ea typeface="Cambria"/>
                <a:cs typeface="Cambria"/>
                <a:sym typeface="Cambria"/>
              </a:rPr>
              <a:t>MACHINE LEARNING (21CSH-286)</a:t>
            </a:r>
            <a:endParaRPr b="0" i="0" sz="3200" u="none" cap="none" strike="noStrike">
              <a:solidFill>
                <a:srgbClr val="262626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262626"/>
                </a:solidFill>
                <a:latin typeface="Cambria"/>
                <a:ea typeface="Cambria"/>
                <a:cs typeface="Cambria"/>
                <a:sym typeface="Cambria"/>
              </a:rPr>
              <a:t>Faculty:</a:t>
            </a:r>
            <a:r>
              <a:rPr b="0" i="0" lang="en-US" sz="3200" u="none" cap="none" strike="noStrike">
                <a:solidFill>
                  <a:srgbClr val="262626"/>
                </a:solidFill>
                <a:latin typeface="Cambria"/>
                <a:ea typeface="Cambria"/>
                <a:cs typeface="Cambria"/>
                <a:sym typeface="Cambria"/>
              </a:rPr>
              <a:t> Prof. (Dr.) Vineet Mehan (E13038)</a:t>
            </a:r>
            <a:endParaRPr b="0" i="0" sz="3200" u="none" cap="none" strike="noStrike">
              <a:solidFill>
                <a:srgbClr val="262626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1" name="Google Shape;61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Subdomains of AI</a:t>
            </a:r>
            <a:endParaRPr/>
          </a:p>
        </p:txBody>
      </p:sp>
      <p:sp>
        <p:nvSpPr>
          <p:cNvPr id="129" name="Google Shape;129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30" name="Google Shape;13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By: Prof. (Dr.) Vineet Mehan</a:t>
            </a:r>
            <a:endParaRPr/>
          </a:p>
        </p:txBody>
      </p:sp>
      <p:sp>
        <p:nvSpPr>
          <p:cNvPr id="131" name="Google Shape;13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What are differences between artificial Intelligence, Machine Learning ..." id="132" name="Google Shape;13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8399" y="2031811"/>
            <a:ext cx="5734050" cy="452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History of AI</a:t>
            </a:r>
            <a:endParaRPr/>
          </a:p>
        </p:txBody>
      </p:sp>
      <p:sp>
        <p:nvSpPr>
          <p:cNvPr id="138" name="Google Shape;138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39" name="Google Shape;13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By: Prof. (Dr.) Vineet Mehan</a:t>
            </a:r>
            <a:endParaRPr/>
          </a:p>
        </p:txBody>
      </p:sp>
      <p:sp>
        <p:nvSpPr>
          <p:cNvPr id="140" name="Google Shape;14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History of Artificial Intelligence" id="141" name="Google Shape;14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Evolution of Artificial Intelligence (1943-1952)</a:t>
            </a:r>
            <a:endParaRPr/>
          </a:p>
        </p:txBody>
      </p:sp>
      <p:sp>
        <p:nvSpPr>
          <p:cNvPr id="147" name="Google Shape;147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Year 1943: The first work which is now recognized as AI was done by </a:t>
            </a:r>
            <a:r>
              <a:rPr lang="en-US">
                <a:solidFill>
                  <a:srgbClr val="FF0000"/>
                </a:solidFill>
              </a:rPr>
              <a:t>Warren McCulloch and Walter pits</a:t>
            </a:r>
            <a:r>
              <a:rPr lang="en-US"/>
              <a:t> in 1943. They proposed a </a:t>
            </a:r>
            <a:r>
              <a:rPr lang="en-US">
                <a:solidFill>
                  <a:srgbClr val="FF0000"/>
                </a:solidFill>
              </a:rPr>
              <a:t>model of artificial neurons</a:t>
            </a:r>
            <a:r>
              <a:rPr lang="en-US"/>
              <a:t>.</a:t>
            </a:r>
            <a:endParaRPr/>
          </a:p>
          <a:p>
            <a:pPr indent="-64135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Year 1949: Donald Hebb demonstrated an updating </a:t>
            </a:r>
            <a:r>
              <a:rPr lang="en-US">
                <a:solidFill>
                  <a:srgbClr val="FF0000"/>
                </a:solidFill>
              </a:rPr>
              <a:t>rule for modifying the connection strength between neurons</a:t>
            </a:r>
            <a:r>
              <a:rPr lang="en-US"/>
              <a:t>. His rule is now called Hebbian learning.</a:t>
            </a:r>
            <a:endParaRPr/>
          </a:p>
          <a:p>
            <a:pPr indent="-64135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Year 1950: The </a:t>
            </a:r>
            <a:r>
              <a:rPr lang="en-US">
                <a:solidFill>
                  <a:srgbClr val="FF0000"/>
                </a:solidFill>
              </a:rPr>
              <a:t>Alan Turing </a:t>
            </a:r>
            <a:r>
              <a:rPr lang="en-US"/>
              <a:t>who was an English mathematician and </a:t>
            </a:r>
            <a:r>
              <a:rPr lang="en-US">
                <a:solidFill>
                  <a:srgbClr val="FF0000"/>
                </a:solidFill>
              </a:rPr>
              <a:t>pioneered Machine learning in 1950</a:t>
            </a:r>
            <a:r>
              <a:rPr lang="en-US"/>
              <a:t>. Alan Turing publishes "Computing Machinery and Intelligence" in which he proposed a test. </a:t>
            </a:r>
            <a:r>
              <a:rPr lang="en-US">
                <a:solidFill>
                  <a:srgbClr val="FF0000"/>
                </a:solidFill>
              </a:rPr>
              <a:t>The test can check the </a:t>
            </a:r>
            <a:r>
              <a:rPr lang="en-US" u="sng">
                <a:solidFill>
                  <a:srgbClr val="FF0000"/>
                </a:solidFill>
              </a:rPr>
              <a:t>machine's ability to exhibit intelligent behavior equivalent to human intelligence</a:t>
            </a:r>
            <a:r>
              <a:rPr lang="en-US">
                <a:solidFill>
                  <a:srgbClr val="FF0000"/>
                </a:solidFill>
              </a:rPr>
              <a:t>, called a Turing test</a:t>
            </a:r>
            <a:r>
              <a:rPr lang="en-US"/>
              <a:t>.</a:t>
            </a:r>
            <a:endParaRPr/>
          </a:p>
        </p:txBody>
      </p:sp>
      <p:sp>
        <p:nvSpPr>
          <p:cNvPr id="148" name="Google Shape;14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By: Prof. (Dr.) Vineet Mehan</a:t>
            </a:r>
            <a:endParaRPr/>
          </a:p>
        </p:txBody>
      </p:sp>
      <p:sp>
        <p:nvSpPr>
          <p:cNvPr id="149" name="Google Shape;14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birth of Artificial Intelligence (1952-1956)</a:t>
            </a:r>
            <a:endParaRPr/>
          </a:p>
        </p:txBody>
      </p:sp>
      <p:sp>
        <p:nvSpPr>
          <p:cNvPr id="155" name="Google Shape;155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Year 1955: An Allen Newell and Herbert A. Simon created the "</a:t>
            </a:r>
            <a:r>
              <a:rPr lang="en-US">
                <a:solidFill>
                  <a:srgbClr val="FF0000"/>
                </a:solidFill>
              </a:rPr>
              <a:t>first artificial intelligence program </a:t>
            </a:r>
            <a:r>
              <a:rPr lang="en-US"/>
              <a:t>"Which was named as "Logic Theorist". This </a:t>
            </a:r>
            <a:r>
              <a:rPr lang="en-US">
                <a:solidFill>
                  <a:srgbClr val="FF0000"/>
                </a:solidFill>
              </a:rPr>
              <a:t>program had proved 38 of 52 Mathematics theorems</a:t>
            </a:r>
            <a:r>
              <a:rPr lang="en-US"/>
              <a:t>, and find new and more elegant proofs for some theorems.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Year 1956: The word "</a:t>
            </a:r>
            <a:r>
              <a:rPr lang="en-US">
                <a:solidFill>
                  <a:srgbClr val="FF0000"/>
                </a:solidFill>
              </a:rPr>
              <a:t>Artificial Intelligence</a:t>
            </a:r>
            <a:r>
              <a:rPr lang="en-US"/>
              <a:t>" first </a:t>
            </a:r>
            <a:r>
              <a:rPr lang="en-US">
                <a:solidFill>
                  <a:srgbClr val="FF0000"/>
                </a:solidFill>
              </a:rPr>
              <a:t>adopted by American Computer scientist John McCarthy at the Dartmouth Conference</a:t>
            </a:r>
            <a:r>
              <a:rPr lang="en-US"/>
              <a:t>. For the first time, AI coined as an academic field.</a:t>
            </a:r>
            <a:endParaRPr/>
          </a:p>
        </p:txBody>
      </p:sp>
      <p:sp>
        <p:nvSpPr>
          <p:cNvPr id="156" name="Google Shape;15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By: Prof. (Dr.) Vineet Mehan</a:t>
            </a:r>
            <a:endParaRPr/>
          </a:p>
        </p:txBody>
      </p:sp>
      <p:sp>
        <p:nvSpPr>
          <p:cNvPr id="157" name="Google Shape;15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golden years-Early enthusiasm (1956-1974)</a:t>
            </a:r>
            <a:endParaRPr/>
          </a:p>
        </p:txBody>
      </p:sp>
      <p:sp>
        <p:nvSpPr>
          <p:cNvPr id="163" name="Google Shape;163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Year 1966: The researchers emphasized developing algorithms which can solve mathematical problems. Joseph Weizenbaum </a:t>
            </a:r>
            <a:r>
              <a:rPr lang="en-US">
                <a:solidFill>
                  <a:srgbClr val="FF0000"/>
                </a:solidFill>
              </a:rPr>
              <a:t>created the first chatbot</a:t>
            </a:r>
            <a:r>
              <a:rPr lang="en-US"/>
              <a:t> in 1966, which was </a:t>
            </a:r>
            <a:r>
              <a:rPr lang="en-US">
                <a:solidFill>
                  <a:srgbClr val="FF0000"/>
                </a:solidFill>
              </a:rPr>
              <a:t>named as ELIZA</a:t>
            </a:r>
            <a:r>
              <a:rPr lang="en-US"/>
              <a:t>.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Year 1972: The first </a:t>
            </a:r>
            <a:r>
              <a:rPr lang="en-US">
                <a:solidFill>
                  <a:srgbClr val="FF0000"/>
                </a:solidFill>
              </a:rPr>
              <a:t>intelligent humanoid robot </a:t>
            </a:r>
            <a:r>
              <a:rPr lang="en-US"/>
              <a:t>was built in Japan which was named as </a:t>
            </a:r>
            <a:r>
              <a:rPr lang="en-US">
                <a:solidFill>
                  <a:srgbClr val="FF0000"/>
                </a:solidFill>
              </a:rPr>
              <a:t>WABOT-1</a:t>
            </a:r>
            <a:r>
              <a:rPr lang="en-US"/>
              <a:t>.</a:t>
            </a:r>
            <a:endParaRPr/>
          </a:p>
        </p:txBody>
      </p:sp>
      <p:sp>
        <p:nvSpPr>
          <p:cNvPr id="164" name="Google Shape;164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By: Prof. (Dr.) Vineet Mehan</a:t>
            </a:r>
            <a:endParaRPr/>
          </a:p>
        </p:txBody>
      </p:sp>
      <p:sp>
        <p:nvSpPr>
          <p:cNvPr id="165" name="Google Shape;165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first AI winter (1974-1980)</a:t>
            </a:r>
            <a:endParaRPr/>
          </a:p>
        </p:txBody>
      </p:sp>
      <p:sp>
        <p:nvSpPr>
          <p:cNvPr id="171" name="Google Shape;171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duration between years </a:t>
            </a:r>
            <a:r>
              <a:rPr lang="en-US">
                <a:solidFill>
                  <a:srgbClr val="FF0000"/>
                </a:solidFill>
              </a:rPr>
              <a:t>1974 to 1980 was the first AI winter duration</a:t>
            </a:r>
            <a:r>
              <a:rPr lang="en-US"/>
              <a:t>. 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AI winter refers to the </a:t>
            </a:r>
            <a:r>
              <a:rPr lang="en-US">
                <a:solidFill>
                  <a:srgbClr val="FF0000"/>
                </a:solidFill>
              </a:rPr>
              <a:t>time period </a:t>
            </a:r>
            <a:r>
              <a:rPr lang="en-US"/>
              <a:t>where computer scientist dealt with a </a:t>
            </a:r>
            <a:r>
              <a:rPr lang="en-US">
                <a:solidFill>
                  <a:srgbClr val="FF0000"/>
                </a:solidFill>
              </a:rPr>
              <a:t>severe shortage of funding from government for AI researches</a:t>
            </a:r>
            <a:r>
              <a:rPr lang="en-US"/>
              <a:t>.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During AI winters, an </a:t>
            </a:r>
            <a:r>
              <a:rPr lang="en-US">
                <a:solidFill>
                  <a:srgbClr val="FF0000"/>
                </a:solidFill>
              </a:rPr>
              <a:t>interest</a:t>
            </a:r>
            <a:r>
              <a:rPr lang="en-US"/>
              <a:t> of publicity on artificial intelligence was </a:t>
            </a:r>
            <a:r>
              <a:rPr lang="en-US">
                <a:solidFill>
                  <a:srgbClr val="FF0000"/>
                </a:solidFill>
              </a:rPr>
              <a:t>decreased</a:t>
            </a:r>
            <a:r>
              <a:rPr lang="en-US"/>
              <a:t>.</a:t>
            </a:r>
            <a:endParaRPr/>
          </a:p>
        </p:txBody>
      </p:sp>
      <p:sp>
        <p:nvSpPr>
          <p:cNvPr id="172" name="Google Shape;17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By: Prof. (Dr.) Vineet Mehan</a:t>
            </a:r>
            <a:endParaRPr/>
          </a:p>
        </p:txBody>
      </p:sp>
      <p:sp>
        <p:nvSpPr>
          <p:cNvPr id="173" name="Google Shape;17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 boom of AI (1980-1987)</a:t>
            </a:r>
            <a:endParaRPr/>
          </a:p>
        </p:txBody>
      </p:sp>
      <p:sp>
        <p:nvSpPr>
          <p:cNvPr id="179" name="Google Shape;179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Year 1980: After AI winter duration, </a:t>
            </a:r>
            <a:r>
              <a:rPr lang="en-US">
                <a:solidFill>
                  <a:srgbClr val="FF0000"/>
                </a:solidFill>
              </a:rPr>
              <a:t>AI came back with "Expert System"</a:t>
            </a:r>
            <a:r>
              <a:rPr lang="en-US"/>
              <a:t>. 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Expert systems were programmed that </a:t>
            </a:r>
            <a:r>
              <a:rPr lang="en-US">
                <a:solidFill>
                  <a:srgbClr val="FF0000"/>
                </a:solidFill>
              </a:rPr>
              <a:t>emulate the decision-making ability of a human expert</a:t>
            </a:r>
            <a:r>
              <a:rPr lang="en-US"/>
              <a:t>.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 the Year 1980, the </a:t>
            </a:r>
            <a:r>
              <a:rPr lang="en-US">
                <a:solidFill>
                  <a:srgbClr val="FF0000"/>
                </a:solidFill>
              </a:rPr>
              <a:t>first national conference</a:t>
            </a:r>
            <a:r>
              <a:rPr lang="en-US"/>
              <a:t> of the American Association of Artificial Intelligence was held at </a:t>
            </a:r>
            <a:r>
              <a:rPr lang="en-US">
                <a:solidFill>
                  <a:srgbClr val="FF0000"/>
                </a:solidFill>
              </a:rPr>
              <a:t>Stanford University</a:t>
            </a:r>
            <a:r>
              <a:rPr lang="en-US"/>
              <a:t>.</a:t>
            </a:r>
            <a:endParaRPr/>
          </a:p>
        </p:txBody>
      </p:sp>
      <p:sp>
        <p:nvSpPr>
          <p:cNvPr id="180" name="Google Shape;180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By: Prof. (Dr.) Vineet Mehan</a:t>
            </a:r>
            <a:endParaRPr/>
          </a:p>
        </p:txBody>
      </p:sp>
      <p:sp>
        <p:nvSpPr>
          <p:cNvPr id="181" name="Google Shape;181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second AI winter (1987-1993)</a:t>
            </a:r>
            <a:endParaRPr/>
          </a:p>
        </p:txBody>
      </p:sp>
      <p:sp>
        <p:nvSpPr>
          <p:cNvPr id="187" name="Google Shape;187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duration between the years 1987 to 1993 was the second AI Winter duration.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>
                <a:solidFill>
                  <a:srgbClr val="FF0000"/>
                </a:solidFill>
              </a:rPr>
              <a:t>Again</a:t>
            </a:r>
            <a:r>
              <a:rPr lang="en-US"/>
              <a:t> Investors and </a:t>
            </a:r>
            <a:r>
              <a:rPr lang="en-US">
                <a:solidFill>
                  <a:srgbClr val="FF0000"/>
                </a:solidFill>
              </a:rPr>
              <a:t>government stopped in funding </a:t>
            </a:r>
            <a:r>
              <a:rPr lang="en-US"/>
              <a:t>for AI research as due to high cost but not efficient result. 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expert system such as XCON was very cost effective.</a:t>
            </a:r>
            <a:endParaRPr/>
          </a:p>
        </p:txBody>
      </p:sp>
      <p:sp>
        <p:nvSpPr>
          <p:cNvPr id="188" name="Google Shape;18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By: Prof. (Dr.) Vineet Mehan</a:t>
            </a:r>
            <a:endParaRPr/>
          </a:p>
        </p:txBody>
      </p:sp>
      <p:sp>
        <p:nvSpPr>
          <p:cNvPr id="189" name="Google Shape;18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emergence of intelligent agents (1993-2011)</a:t>
            </a:r>
            <a:endParaRPr/>
          </a:p>
        </p:txBody>
      </p:sp>
      <p:sp>
        <p:nvSpPr>
          <p:cNvPr id="195" name="Google Shape;195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Year 1997: In the year 1997, </a:t>
            </a:r>
            <a:r>
              <a:rPr lang="en-US">
                <a:solidFill>
                  <a:srgbClr val="FF0000"/>
                </a:solidFill>
              </a:rPr>
              <a:t>IBM Deep Blue beats world chess champion</a:t>
            </a:r>
            <a:r>
              <a:rPr lang="en-US"/>
              <a:t>, Gary Kasparov, and became the </a:t>
            </a:r>
            <a:r>
              <a:rPr lang="en-US">
                <a:solidFill>
                  <a:srgbClr val="FF0000"/>
                </a:solidFill>
              </a:rPr>
              <a:t>first computer to beat </a:t>
            </a:r>
            <a:r>
              <a:rPr lang="en-US"/>
              <a:t>a world chess champion.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Year 2002: for the first time, </a:t>
            </a:r>
            <a:r>
              <a:rPr lang="en-US">
                <a:solidFill>
                  <a:srgbClr val="FF0000"/>
                </a:solidFill>
              </a:rPr>
              <a:t>AI entered the home </a:t>
            </a:r>
            <a:r>
              <a:rPr lang="en-US"/>
              <a:t>in the form of </a:t>
            </a:r>
            <a:r>
              <a:rPr lang="en-US">
                <a:solidFill>
                  <a:srgbClr val="FF0000"/>
                </a:solidFill>
              </a:rPr>
              <a:t>Roomba, a vacuum cleaner</a:t>
            </a:r>
            <a:r>
              <a:rPr lang="en-US"/>
              <a:t>.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Year 2006: </a:t>
            </a:r>
            <a:r>
              <a:rPr lang="en-US">
                <a:solidFill>
                  <a:srgbClr val="FF0000"/>
                </a:solidFill>
              </a:rPr>
              <a:t>AI came in the Business </a:t>
            </a:r>
            <a:r>
              <a:rPr lang="en-US"/>
              <a:t>world till the year 2006. Companies like </a:t>
            </a:r>
            <a:r>
              <a:rPr lang="en-US">
                <a:solidFill>
                  <a:srgbClr val="FF0000"/>
                </a:solidFill>
              </a:rPr>
              <a:t>Facebook, Twitter, and Netflix also started using AI</a:t>
            </a:r>
            <a:r>
              <a:rPr lang="en-US"/>
              <a:t>.</a:t>
            </a:r>
            <a:endParaRPr/>
          </a:p>
        </p:txBody>
      </p:sp>
      <p:sp>
        <p:nvSpPr>
          <p:cNvPr id="196" name="Google Shape;19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By: Prof. (Dr.) Vineet Mehan</a:t>
            </a:r>
            <a:endParaRPr/>
          </a:p>
        </p:txBody>
      </p:sp>
      <p:sp>
        <p:nvSpPr>
          <p:cNvPr id="197" name="Google Shape;19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Deep learning, big data and artificial general intelligence (2011-present)</a:t>
            </a:r>
            <a:endParaRPr/>
          </a:p>
        </p:txBody>
      </p:sp>
      <p:sp>
        <p:nvSpPr>
          <p:cNvPr id="203" name="Google Shape;203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Year 2011:</a:t>
            </a:r>
            <a:r>
              <a:rPr lang="en-US"/>
              <a:t> In the year 2011</a:t>
            </a:r>
            <a:r>
              <a:rPr lang="en-US">
                <a:solidFill>
                  <a:srgbClr val="FF0000"/>
                </a:solidFill>
              </a:rPr>
              <a:t>, IBM's Watson won jeopardy, a quiz show</a:t>
            </a:r>
            <a:r>
              <a:rPr lang="en-US"/>
              <a:t>, where it had to solve the complex questions as well as riddles. Watson had proved that it could </a:t>
            </a:r>
            <a:r>
              <a:rPr lang="en-US">
                <a:solidFill>
                  <a:srgbClr val="FF0000"/>
                </a:solidFill>
              </a:rPr>
              <a:t>understand natural language and can solve tricky questions quickly</a:t>
            </a:r>
            <a:r>
              <a:rPr lang="en-US"/>
              <a:t>.</a:t>
            </a:r>
            <a:endParaRPr/>
          </a:p>
          <a:p>
            <a:pPr indent="-64135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Year 2012:</a:t>
            </a:r>
            <a:r>
              <a:rPr lang="en-US"/>
              <a:t> Google has launched an </a:t>
            </a:r>
            <a:r>
              <a:rPr lang="en-US">
                <a:solidFill>
                  <a:srgbClr val="FF0000"/>
                </a:solidFill>
              </a:rPr>
              <a:t>Android app feature "Google now", </a:t>
            </a:r>
            <a:r>
              <a:rPr lang="en-US"/>
              <a:t>which was able to provide information to the user as a prediction.</a:t>
            </a:r>
            <a:endParaRPr/>
          </a:p>
          <a:p>
            <a:pPr indent="-64135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Year 2014:</a:t>
            </a:r>
            <a:r>
              <a:rPr lang="en-US"/>
              <a:t> In the year </a:t>
            </a:r>
            <a:r>
              <a:rPr lang="en-US">
                <a:solidFill>
                  <a:srgbClr val="FF0000"/>
                </a:solidFill>
              </a:rPr>
              <a:t>2014, Chatbot</a:t>
            </a:r>
            <a:r>
              <a:rPr lang="en-US"/>
              <a:t> "Eugene Goostman" </a:t>
            </a:r>
            <a:r>
              <a:rPr lang="en-US">
                <a:solidFill>
                  <a:srgbClr val="FF0000"/>
                </a:solidFill>
              </a:rPr>
              <a:t>won a competition</a:t>
            </a:r>
            <a:r>
              <a:rPr lang="en-US"/>
              <a:t> in the infamous "</a:t>
            </a:r>
            <a:r>
              <a:rPr lang="en-US">
                <a:solidFill>
                  <a:srgbClr val="FF0000"/>
                </a:solidFill>
              </a:rPr>
              <a:t>Turing test</a:t>
            </a:r>
            <a:r>
              <a:rPr lang="en-US"/>
              <a:t>."</a:t>
            </a:r>
            <a:endParaRPr/>
          </a:p>
          <a:p>
            <a:pPr indent="-64135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204" name="Google Shape;204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By: Prof. (Dr.) Vineet Mehan</a:t>
            </a:r>
            <a:endParaRPr/>
          </a:p>
        </p:txBody>
      </p:sp>
      <p:sp>
        <p:nvSpPr>
          <p:cNvPr id="205" name="Google Shape;20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/>
          <p:nvPr>
            <p:ph type="title"/>
          </p:nvPr>
        </p:nvSpPr>
        <p:spPr>
          <a:xfrm>
            <a:off x="709411" y="0"/>
            <a:ext cx="10515600" cy="1352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DBMS: Course Objectives</a:t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" name="Google Shape;68;p2"/>
          <p:cNvSpPr/>
          <p:nvPr/>
        </p:nvSpPr>
        <p:spPr>
          <a:xfrm>
            <a:off x="734095" y="1146220"/>
            <a:ext cx="11075831" cy="48628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COURSE OBJECTIVES</a:t>
            </a:r>
            <a:endParaRPr b="1" i="1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Course aims to:</a:t>
            </a:r>
            <a:endParaRPr b="1" i="1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Understand and apply various data handling and visualization techniques.</a:t>
            </a:r>
            <a:endParaRPr/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Understand about some basic learning algorithms and techniques and their applications, as well as general questions related to analysing and handling large data sets. </a:t>
            </a:r>
            <a:endParaRPr/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develop skills of supervised and unsupervised learning techniques and implementation of these to solve real life problems. </a:t>
            </a:r>
            <a:endParaRPr/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develop basic knowledge on the machine techniques to build an intellectual machine for making decisions behalf of humans.</a:t>
            </a:r>
            <a:endParaRPr/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develop skills for selecting suitable model parameters and apply them for designing optimized machine learning applications.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Deep learning, big data and artificial general intelligence (2011-present)</a:t>
            </a:r>
            <a:endParaRPr/>
          </a:p>
        </p:txBody>
      </p:sp>
      <p:sp>
        <p:nvSpPr>
          <p:cNvPr id="211" name="Google Shape;211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Year 2018:</a:t>
            </a:r>
            <a:r>
              <a:rPr lang="en-US"/>
              <a:t> The "</a:t>
            </a:r>
            <a:r>
              <a:rPr lang="en-US">
                <a:solidFill>
                  <a:srgbClr val="FF0000"/>
                </a:solidFill>
              </a:rPr>
              <a:t>Project Debater</a:t>
            </a:r>
            <a:r>
              <a:rPr lang="en-US"/>
              <a:t>" from </a:t>
            </a:r>
            <a:r>
              <a:rPr lang="en-US">
                <a:solidFill>
                  <a:srgbClr val="FF0000"/>
                </a:solidFill>
              </a:rPr>
              <a:t>IBM debated on complex topics </a:t>
            </a:r>
            <a:r>
              <a:rPr lang="en-US"/>
              <a:t>with </a:t>
            </a:r>
            <a:r>
              <a:rPr lang="en-US" u="sng"/>
              <a:t>two master debaters and also performed extremely well</a:t>
            </a:r>
            <a:r>
              <a:rPr lang="en-US"/>
              <a:t>.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>
                <a:solidFill>
                  <a:srgbClr val="FF0000"/>
                </a:solidFill>
              </a:rPr>
              <a:t>Google</a:t>
            </a:r>
            <a:r>
              <a:rPr lang="en-US"/>
              <a:t> has demonstrated an </a:t>
            </a:r>
            <a:r>
              <a:rPr lang="en-US">
                <a:solidFill>
                  <a:srgbClr val="FF0000"/>
                </a:solidFill>
              </a:rPr>
              <a:t>AI program "Duplex" </a:t>
            </a:r>
            <a:r>
              <a:rPr lang="en-US"/>
              <a:t>which was a </a:t>
            </a:r>
            <a:r>
              <a:rPr lang="en-US">
                <a:solidFill>
                  <a:srgbClr val="FF0000"/>
                </a:solidFill>
              </a:rPr>
              <a:t>virtual assistan</a:t>
            </a:r>
            <a:r>
              <a:rPr lang="en-US"/>
              <a:t>t and which had </a:t>
            </a:r>
            <a:r>
              <a:rPr lang="en-US" u="sng"/>
              <a:t>taken hairdresser appointment on call, and lady on other side didn't notice that she was talking with the machine</a:t>
            </a:r>
            <a:r>
              <a:rPr lang="en-US"/>
              <a:t>.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12" name="Google Shape;21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By: Prof. (Dr.) Vineet Mehan</a:t>
            </a:r>
            <a:endParaRPr/>
          </a:p>
        </p:txBody>
      </p:sp>
      <p:sp>
        <p:nvSpPr>
          <p:cNvPr id="213" name="Google Shape;21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AI (Now)</a:t>
            </a:r>
            <a:endParaRPr/>
          </a:p>
        </p:txBody>
      </p:sp>
      <p:sp>
        <p:nvSpPr>
          <p:cNvPr id="219" name="Google Shape;219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Now AI has developed to a remarkable level.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concept of </a:t>
            </a:r>
            <a:r>
              <a:rPr lang="en-US">
                <a:solidFill>
                  <a:srgbClr val="FF0000"/>
                </a:solidFill>
              </a:rPr>
              <a:t>AI, ML, Deep learning, big data, and data science </a:t>
            </a:r>
            <a:r>
              <a:rPr lang="en-US"/>
              <a:t>are now trending like a </a:t>
            </a:r>
            <a:r>
              <a:rPr lang="en-US">
                <a:solidFill>
                  <a:srgbClr val="FF0000"/>
                </a:solidFill>
              </a:rPr>
              <a:t>boom</a:t>
            </a:r>
            <a:r>
              <a:rPr lang="en-US"/>
              <a:t>. 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Nowadays companies like </a:t>
            </a:r>
            <a:r>
              <a:rPr lang="en-US">
                <a:solidFill>
                  <a:srgbClr val="FF0000"/>
                </a:solidFill>
              </a:rPr>
              <a:t>Google, Facebook, IBM, and Amazon </a:t>
            </a:r>
            <a:r>
              <a:rPr lang="en-US"/>
              <a:t>are </a:t>
            </a:r>
            <a:r>
              <a:rPr lang="en-US">
                <a:solidFill>
                  <a:srgbClr val="FF0000"/>
                </a:solidFill>
              </a:rPr>
              <a:t>working with AI </a:t>
            </a:r>
            <a:r>
              <a:rPr lang="en-US"/>
              <a:t>and </a:t>
            </a:r>
            <a:r>
              <a:rPr lang="en-US">
                <a:solidFill>
                  <a:srgbClr val="FF0000"/>
                </a:solidFill>
              </a:rPr>
              <a:t>creating amazing devices</a:t>
            </a:r>
            <a:r>
              <a:rPr lang="en-US"/>
              <a:t>. 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</a:t>
            </a:r>
            <a:r>
              <a:rPr lang="en-US">
                <a:solidFill>
                  <a:srgbClr val="FF0000"/>
                </a:solidFill>
              </a:rPr>
              <a:t>future</a:t>
            </a:r>
            <a:r>
              <a:rPr lang="en-US"/>
              <a:t> of Artificial Intelligence is inspiring and </a:t>
            </a:r>
            <a:r>
              <a:rPr lang="en-US">
                <a:solidFill>
                  <a:srgbClr val="FF0000"/>
                </a:solidFill>
              </a:rPr>
              <a:t>will come with high intelligence</a:t>
            </a:r>
            <a:r>
              <a:rPr lang="en-US"/>
              <a:t>.</a:t>
            </a:r>
            <a:endParaRPr/>
          </a:p>
        </p:txBody>
      </p:sp>
      <p:sp>
        <p:nvSpPr>
          <p:cNvPr id="220" name="Google Shape;220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By: Prof. (Dr.) Vineet Mehan</a:t>
            </a:r>
            <a:endParaRPr/>
          </a:p>
        </p:txBody>
      </p:sp>
      <p:sp>
        <p:nvSpPr>
          <p:cNvPr id="221" name="Google Shape;221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Machine Learning</a:t>
            </a:r>
            <a:endParaRPr/>
          </a:p>
        </p:txBody>
      </p:sp>
      <p:sp>
        <p:nvSpPr>
          <p:cNvPr id="227" name="Google Shape;227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Machine Learning is a </a:t>
            </a:r>
            <a:r>
              <a:rPr lang="en-US">
                <a:solidFill>
                  <a:srgbClr val="FF0000"/>
                </a:solidFill>
              </a:rPr>
              <a:t>part of Artificial Intelligence </a:t>
            </a:r>
            <a:r>
              <a:rPr lang="en-US"/>
              <a:t>which can make </a:t>
            </a:r>
            <a:r>
              <a:rPr lang="en-US">
                <a:solidFill>
                  <a:srgbClr val="FF0000"/>
                </a:solidFill>
              </a:rPr>
              <a:t>predictions</a:t>
            </a:r>
            <a:r>
              <a:rPr lang="en-US"/>
              <a:t> using </a:t>
            </a:r>
            <a:r>
              <a:rPr lang="en-US" u="sng"/>
              <a:t>pattern and trends recognition in data</a:t>
            </a:r>
            <a:r>
              <a:rPr lang="en-US"/>
              <a:t>. 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ML algorithms have </a:t>
            </a:r>
            <a:r>
              <a:rPr lang="en-US">
                <a:solidFill>
                  <a:srgbClr val="FF0000"/>
                </a:solidFill>
              </a:rPr>
              <a:t>self-learning capabilities </a:t>
            </a:r>
            <a:r>
              <a:rPr lang="en-US"/>
              <a:t>and </a:t>
            </a:r>
            <a:r>
              <a:rPr lang="en-US" u="sng"/>
              <a:t>do not require human interference for error calculation</a:t>
            </a:r>
            <a:r>
              <a:rPr lang="en-US"/>
              <a:t>.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ML algorithms </a:t>
            </a:r>
            <a:r>
              <a:rPr lang="en-US">
                <a:solidFill>
                  <a:srgbClr val="FF0000"/>
                </a:solidFill>
              </a:rPr>
              <a:t>adapt themselves </a:t>
            </a:r>
            <a:r>
              <a:rPr lang="en-US"/>
              <a:t>on their own and </a:t>
            </a:r>
            <a:r>
              <a:rPr lang="en-US">
                <a:solidFill>
                  <a:srgbClr val="FF0000"/>
                </a:solidFill>
              </a:rPr>
              <a:t>learn from the previous data</a:t>
            </a:r>
            <a:r>
              <a:rPr lang="en-US"/>
              <a:t> to </a:t>
            </a:r>
            <a:r>
              <a:rPr lang="en-US">
                <a:solidFill>
                  <a:srgbClr val="FF0000"/>
                </a:solidFill>
              </a:rPr>
              <a:t>show results for the new data fed </a:t>
            </a:r>
            <a:r>
              <a:rPr lang="en-US"/>
              <a:t>into the system and also identify the </a:t>
            </a:r>
            <a:r>
              <a:rPr lang="en-US">
                <a:solidFill>
                  <a:srgbClr val="FF0000"/>
                </a:solidFill>
              </a:rPr>
              <a:t>hidden trends and patterns in the data</a:t>
            </a:r>
            <a:r>
              <a:rPr lang="en-US"/>
              <a:t>. 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28" name="Google Shape;22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By: Prof. (Dr.) Vineet Mehan</a:t>
            </a:r>
            <a:endParaRPr/>
          </a:p>
        </p:txBody>
      </p:sp>
      <p:sp>
        <p:nvSpPr>
          <p:cNvPr id="229" name="Google Shape;22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Deep Learning</a:t>
            </a:r>
            <a:endParaRPr/>
          </a:p>
        </p:txBody>
      </p:sp>
      <p:sp>
        <p:nvSpPr>
          <p:cNvPr id="235" name="Google Shape;235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Deep Learning is a </a:t>
            </a:r>
            <a:r>
              <a:rPr lang="en-US">
                <a:solidFill>
                  <a:srgbClr val="FF0000"/>
                </a:solidFill>
              </a:rPr>
              <a:t>part of Machine Learning</a:t>
            </a:r>
            <a:r>
              <a:rPr lang="en-US"/>
              <a:t>.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Deep learning generally is a </a:t>
            </a:r>
            <a:r>
              <a:rPr lang="en-US">
                <a:solidFill>
                  <a:srgbClr val="FF0000"/>
                </a:solidFill>
              </a:rPr>
              <a:t>neural network with 3 or more layers</a:t>
            </a:r>
            <a:r>
              <a:rPr lang="en-US"/>
              <a:t>. 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Neural network is an </a:t>
            </a:r>
            <a:r>
              <a:rPr lang="en-US">
                <a:solidFill>
                  <a:srgbClr val="FF0000"/>
                </a:solidFill>
              </a:rPr>
              <a:t>attempt to simulate the behavior of human brain</a:t>
            </a:r>
            <a:r>
              <a:rPr lang="en-US"/>
              <a:t>, allowing it to </a:t>
            </a:r>
            <a:r>
              <a:rPr lang="en-US" u="sng"/>
              <a:t>learn from large amounts of data</a:t>
            </a:r>
            <a:r>
              <a:rPr lang="en-US"/>
              <a:t>.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Deep learning requires large data and thus </a:t>
            </a:r>
            <a:r>
              <a:rPr lang="en-US" u="sng"/>
              <a:t>provide high accuracy</a:t>
            </a:r>
            <a:r>
              <a:rPr lang="en-US"/>
              <a:t>. E.g. Virtual Assistant, Autonomous Cars, Chat bots and Face Recognition etc.</a:t>
            </a:r>
            <a:endParaRPr/>
          </a:p>
        </p:txBody>
      </p:sp>
      <p:sp>
        <p:nvSpPr>
          <p:cNvPr id="236" name="Google Shape;23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By: Prof. (Dr.) Vineet Mehan</a:t>
            </a:r>
            <a:endParaRPr/>
          </a:p>
        </p:txBody>
      </p:sp>
      <p:sp>
        <p:nvSpPr>
          <p:cNvPr id="237" name="Google Shape;23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is the Best Programming Language for Machine Learning?</a:t>
            </a:r>
            <a:endParaRPr/>
          </a:p>
        </p:txBody>
      </p:sp>
      <p:sp>
        <p:nvSpPr>
          <p:cNvPr id="243" name="Google Shape;243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Python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60% programmers still prefer Python because of the numerous libraries it supports.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Alternatively, Matlab, C++, Java, R and Javascript can also be used.</a:t>
            </a:r>
            <a:endParaRPr/>
          </a:p>
        </p:txBody>
      </p:sp>
      <p:sp>
        <p:nvSpPr>
          <p:cNvPr id="244" name="Google Shape;244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By: Prof. (Dr.) Vineet Mehan</a:t>
            </a:r>
            <a:endParaRPr/>
          </a:p>
        </p:txBody>
      </p:sp>
      <p:sp>
        <p:nvSpPr>
          <p:cNvPr id="245" name="Google Shape;245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Machine Learning in our daily life </a:t>
            </a:r>
            <a:endParaRPr/>
          </a:p>
        </p:txBody>
      </p:sp>
      <p:sp>
        <p:nvSpPr>
          <p:cNvPr id="251" name="Google Shape;251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Google Maps for showing the correct path with the shortest route and predicts the traffic conditions.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Google assistant for looking for a particular information.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Alexa (Amazon)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Online cab service price recommendations</a:t>
            </a:r>
            <a:endParaRPr/>
          </a:p>
        </p:txBody>
      </p:sp>
      <p:sp>
        <p:nvSpPr>
          <p:cNvPr id="252" name="Google Shape;25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By: Prof. (Dr.) Vineet Mehan</a:t>
            </a:r>
            <a:endParaRPr/>
          </a:p>
        </p:txBody>
      </p:sp>
      <p:sp>
        <p:nvSpPr>
          <p:cNvPr id="253" name="Google Shape;25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Machine Learning in our daily life </a:t>
            </a:r>
            <a:endParaRPr/>
          </a:p>
        </p:txBody>
      </p:sp>
      <p:sp>
        <p:nvSpPr>
          <p:cNvPr id="259" name="Google Shape;259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Product recommendations on shopping sites like Amazon, Flipcart etc.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Email Spam and Malware Filtering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Automatic Language Translation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Automatic friend tagging suggestion on Facebook etc.</a:t>
            </a:r>
            <a:endParaRPr/>
          </a:p>
        </p:txBody>
      </p:sp>
      <p:sp>
        <p:nvSpPr>
          <p:cNvPr id="260" name="Google Shape;260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By: Prof. (Dr.) Vineet Mehan</a:t>
            </a:r>
            <a:endParaRPr/>
          </a:p>
        </p:txBody>
      </p:sp>
      <p:sp>
        <p:nvSpPr>
          <p:cNvPr id="261" name="Google Shape;261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67" name="Google Shape;267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AI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History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Subdomains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Programming Language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ML in our daily life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68" name="Google Shape;268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Task</a:t>
            </a:r>
            <a:endParaRPr/>
          </a:p>
        </p:txBody>
      </p:sp>
      <p:sp>
        <p:nvSpPr>
          <p:cNvPr id="274" name="Google Shape;274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Compare and discriminate between AI, ML and Deep Learning (BT-Level5).</a:t>
            </a:r>
            <a:endParaRPr/>
          </a:p>
        </p:txBody>
      </p:sp>
      <p:sp>
        <p:nvSpPr>
          <p:cNvPr id="275" name="Google Shape;275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By: Prof. (Dr.) Vineet Mehan</a:t>
            </a:r>
            <a:endParaRPr/>
          </a:p>
        </p:txBody>
      </p:sp>
      <p:sp>
        <p:nvSpPr>
          <p:cNvPr id="276" name="Google Shape;276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282" name="Google Shape;282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https://www.javatpoint.com/machine-learning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https://www.tutorialspoint.com/machine_learning/index.htm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https://www.simplilearn.com/tutorials/machine-learning-tutorial/what-is-machine-learning?source=sl_frs_nav_playlist_video_clicked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83" name="Google Shape;283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"/>
          <p:cNvSpPr txBox="1"/>
          <p:nvPr>
            <p:ph type="title"/>
          </p:nvPr>
        </p:nvSpPr>
        <p:spPr>
          <a:xfrm>
            <a:off x="710166" y="351468"/>
            <a:ext cx="11125519" cy="5355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COURSE OUTCOMES</a:t>
            </a:r>
            <a:endParaRPr/>
          </a:p>
        </p:txBody>
      </p:sp>
      <p:sp>
        <p:nvSpPr>
          <p:cNvPr id="74" name="Google Shape;74;p3"/>
          <p:cNvSpPr/>
          <p:nvPr/>
        </p:nvSpPr>
        <p:spPr>
          <a:xfrm>
            <a:off x="11217276" y="6324600"/>
            <a:ext cx="444500" cy="422275"/>
          </a:xfrm>
          <a:prstGeom prst="ellipse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p3"/>
          <p:cNvSpPr/>
          <p:nvPr/>
        </p:nvSpPr>
        <p:spPr>
          <a:xfrm>
            <a:off x="720497" y="1170835"/>
            <a:ext cx="888012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completion of this course, the students shall be able to:-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77" name="Google Shape;77;p3"/>
          <p:cNvGraphicFramePr/>
          <p:nvPr/>
        </p:nvGraphicFramePr>
        <p:xfrm>
          <a:off x="837127" y="193182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{4DBF47BD-9787-4EC2-8EFF-BE9D3C079701}</a:tableStyleId>
              </a:tblPr>
              <a:tblGrid>
                <a:gridCol w="941275"/>
                <a:gridCol w="9883375"/>
              </a:tblGrid>
              <a:tr h="722600">
                <a:tc>
                  <a:txBody>
                    <a:bodyPr/>
                    <a:lstStyle/>
                    <a:p>
                      <a:pPr indent="0" lvl="0" marL="0" marR="53975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CO1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Understand machine learning techniques and computing environment that are suitable for the applications under consideration.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0"/>
          <p:cNvSpPr/>
          <p:nvPr/>
        </p:nvSpPr>
        <p:spPr>
          <a:xfrm>
            <a:off x="0" y="0"/>
            <a:ext cx="12192000" cy="4686918"/>
          </a:xfrm>
          <a:prstGeom prst="rect">
            <a:avLst/>
          </a:prstGeom>
          <a:solidFill>
            <a:srgbClr val="385623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cxnSp>
        <p:nvCxnSpPr>
          <p:cNvPr id="289" name="Google Shape;289;p30"/>
          <p:cNvCxnSpPr/>
          <p:nvPr/>
        </p:nvCxnSpPr>
        <p:spPr>
          <a:xfrm>
            <a:off x="9347200" y="0"/>
            <a:ext cx="1828800" cy="18288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90" name="Google Shape;290;p30"/>
          <p:cNvCxnSpPr/>
          <p:nvPr/>
        </p:nvCxnSpPr>
        <p:spPr>
          <a:xfrm>
            <a:off x="10169128" y="0"/>
            <a:ext cx="663972" cy="663972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91" name="Google Shape;291;p30"/>
          <p:cNvCxnSpPr/>
          <p:nvPr/>
        </p:nvCxnSpPr>
        <p:spPr>
          <a:xfrm>
            <a:off x="733426" y="6294597"/>
            <a:ext cx="558345" cy="558345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92" name="Google Shape;292;p30"/>
          <p:cNvCxnSpPr/>
          <p:nvPr/>
        </p:nvCxnSpPr>
        <p:spPr>
          <a:xfrm>
            <a:off x="390526" y="5129689"/>
            <a:ext cx="1728311" cy="1728311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3" name="Google Shape;293;p30"/>
          <p:cNvSpPr txBox="1"/>
          <p:nvPr/>
        </p:nvSpPr>
        <p:spPr>
          <a:xfrm>
            <a:off x="1485902" y="2249080"/>
            <a:ext cx="10725148" cy="123110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Times New Roman"/>
              <a:buNone/>
            </a:pPr>
            <a:r>
              <a:rPr b="0" i="0" lang="en-US" sz="8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/>
          </a:p>
        </p:txBody>
      </p:sp>
      <p:sp>
        <p:nvSpPr>
          <p:cNvPr id="294" name="Google Shape;294;p30"/>
          <p:cNvSpPr/>
          <p:nvPr/>
        </p:nvSpPr>
        <p:spPr>
          <a:xfrm>
            <a:off x="2641599" y="1214279"/>
            <a:ext cx="2430463" cy="3225800"/>
          </a:xfrm>
          <a:custGeom>
            <a:rect b="b" l="l" r="r" t="t"/>
            <a:pathLst>
              <a:path extrusionOk="0" h="3225800" w="2430463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30"/>
          <p:cNvSpPr/>
          <p:nvPr/>
        </p:nvSpPr>
        <p:spPr>
          <a:xfrm>
            <a:off x="2898774" y="1214279"/>
            <a:ext cx="2430463" cy="3225800"/>
          </a:xfrm>
          <a:custGeom>
            <a:rect b="b" l="l" r="r" t="t"/>
            <a:pathLst>
              <a:path extrusionOk="0" h="3225800" w="2430463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cap="flat" cmpd="sng" w="381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6" name="Google Shape;296;p30"/>
          <p:cNvGrpSpPr/>
          <p:nvPr/>
        </p:nvGrpSpPr>
        <p:grpSpPr>
          <a:xfrm>
            <a:off x="237520" y="152400"/>
            <a:ext cx="410563" cy="1612900"/>
            <a:chOff x="83821" y="0"/>
            <a:chExt cx="219636" cy="903079"/>
          </a:xfrm>
        </p:grpSpPr>
        <p:sp>
          <p:nvSpPr>
            <p:cNvPr id="297" name="Google Shape;297;p30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30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rgbClr val="0C0C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30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aphicFrame>
          <p:nvGraphicFramePr>
            <p:cNvPr id="300" name="Google Shape;300;p30"/>
            <p:cNvGraphicFramePr/>
            <p:nvPr/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mc:AlternateContent>
                <mc:Choice Requires="v">
                  <p:oleObj r:id="rId4" imgH="183422" imgW="183878" progId="" spid="_x0000_s1">
                    <p:embed/>
                  </p:oleObj>
                </mc:Choice>
                <mc:Fallback>
                  <p:oleObj r:id="rId5" imgH="183422" imgW="183878" progId="">
                    <p:embed/>
                    <p:pic>
                      <p:nvPicPr>
                        <p:cNvPr id="300" name="Google Shape;300;p30"/>
                        <p:cNvPicPr preferRelativeResize="0"/>
                        <p:nvPr/>
                      </p:nvPicPr>
                      <p:blipFill rotWithShape="1">
                        <a:blip r:embed="rId6">
                          <a:alphaModFix/>
                        </a:blip>
                        <a:srcRect b="0" l="0" r="0" t="0"/>
                        <a:stretch/>
                      </p:blipFill>
                      <p:spPr>
                        <a:xfrm>
                          <a:off x="100420" y="236973"/>
                          <a:ext cx="183878" cy="1834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1" name="Google Shape;301;p30"/>
          <p:cNvSpPr/>
          <p:nvPr/>
        </p:nvSpPr>
        <p:spPr>
          <a:xfrm>
            <a:off x="4114005" y="4994043"/>
            <a:ext cx="5961888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queries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Email: </a:t>
            </a:r>
            <a:r>
              <a:rPr lang="en-US" sz="3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vineet.e13038@cumail.in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 txBox="1"/>
          <p:nvPr>
            <p:ph type="title"/>
          </p:nvPr>
        </p:nvSpPr>
        <p:spPr>
          <a:xfrm>
            <a:off x="722291" y="94670"/>
            <a:ext cx="10515600" cy="8583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Unit-1 Syllabus</a:t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84" name="Google Shape;84;p4"/>
          <p:cNvGraphicFramePr/>
          <p:nvPr/>
        </p:nvGraphicFramePr>
        <p:xfrm>
          <a:off x="708338" y="11204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{4DBF47BD-9787-4EC2-8EFF-BE9D3C079701}</a:tableStyleId>
              </a:tblPr>
              <a:tblGrid>
                <a:gridCol w="2456150"/>
                <a:gridCol w="8671200"/>
              </a:tblGrid>
              <a:tr h="529250">
                <a:tc>
                  <a:txBody>
                    <a:bodyPr/>
                    <a:lstStyle/>
                    <a:p>
                      <a:pPr indent="0" lvl="0" marL="0" marR="53975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Unit-1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53975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Introduction to Machine Learning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1434675">
                <a:tc>
                  <a:txBody>
                    <a:bodyPr/>
                    <a:lstStyle/>
                    <a:p>
                      <a:pPr indent="0" lvl="0" marL="0" marR="53975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Introduction to Machine Learning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53975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Definition of Machine Learning, Working principles of Machine Learning; Classification of Machine Learning algorithms: Supervised Learning, Unsupervised Learning, Reinforcement Learning, Semi-Supervised Learning; Applications of Machine Learning.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63525">
                <a:tc>
                  <a:txBody>
                    <a:bodyPr/>
                    <a:lstStyle/>
                    <a:p>
                      <a:pPr indent="0" lvl="0" marL="0" marR="53975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Pre-Processing and Feature Extraction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53975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Sourcing and Cleaning, Handling Missing data, Encoding Categorical data, Feature Scaling, Handling Time Series data; Feature Selection techniques, Data Transformation, Normalization, Dimensionality reduction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24500">
                <a:tc>
                  <a:txBody>
                    <a:bodyPr/>
                    <a:lstStyle/>
                    <a:p>
                      <a:pPr indent="0" lvl="0" marL="0" marR="5397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Visualization 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Frame Basics, Different types of analysis, Different types of plots, Plotting fundamentals using Matplotlib, Plotting Data Distributions using Seaborn.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SUGGESTIVE READINGS</a:t>
            </a:r>
            <a:endParaRPr/>
          </a:p>
        </p:txBody>
      </p:sp>
      <p:sp>
        <p:nvSpPr>
          <p:cNvPr id="90" name="Google Shape;90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TEXT BOOKS:</a:t>
            </a:r>
            <a:endParaRPr b="1" i="1"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There is no single textbook covering the material presented in this course. Here is a list of books recommended for further reading in connection with the material presented: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T1:</a:t>
            </a:r>
            <a:r>
              <a:rPr lang="en-US"/>
              <a:t> Tom.M.Mitchell, “Machine Learning, McGraw Hill International Edition”.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T2</a:t>
            </a:r>
            <a:r>
              <a:rPr lang="en-US"/>
              <a:t>: Ethern Alpaydin,” Introduction to Machine Learning. Eastern Economy Edition, Prentice Hall of India, 2005”.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T3</a:t>
            </a:r>
            <a:r>
              <a:rPr lang="en-US"/>
              <a:t>: Andreas C. Miller, Sarah Guido, Introduction to Machine Learning with Python, O’REILLY (2001).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 </a:t>
            </a:r>
            <a:endParaRPr/>
          </a:p>
          <a:p>
            <a:pPr indent="-149225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REFERENCE BOOKS: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R1 </a:t>
            </a:r>
            <a:r>
              <a:rPr lang="en-US"/>
              <a:t>Sebastian Raschka, Vahid Mirjalili, Python Machine Learning, (2014)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R2</a:t>
            </a:r>
            <a:r>
              <a:rPr lang="en-US"/>
              <a:t> Richard O. Duda, Peter E. Hart, David G. Stork, “Pattern Classification, Wiley, 2nd Edition”.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R3</a:t>
            </a:r>
            <a:r>
              <a:rPr lang="en-US"/>
              <a:t> Christopher Bishop, “Pattern Recognition and Machine Learning, illustrated Edition, Springer, 2006”.</a:t>
            </a:r>
            <a:endParaRPr/>
          </a:p>
          <a:p>
            <a:pPr indent="-117475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91" name="Google Shape;91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Index</a:t>
            </a:r>
            <a:endParaRPr/>
          </a:p>
        </p:txBody>
      </p:sp>
      <p:sp>
        <p:nvSpPr>
          <p:cNvPr id="97" name="Google Shape;9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Artificial Intelligence (AI)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History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Machine Learning(ML)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Deep Learning (DL)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Best Programming Language for Machine Learning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Machine Learning in our daily life 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98" name="Google Shape;9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By: Prof. (Dr.) Vineet Mehan</a:t>
            </a:r>
            <a:endParaRPr/>
          </a:p>
        </p:txBody>
      </p:sp>
      <p:sp>
        <p:nvSpPr>
          <p:cNvPr id="99" name="Google Shape;9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Artificial Intelligence</a:t>
            </a:r>
            <a:endParaRPr/>
          </a:p>
        </p:txBody>
      </p:sp>
      <p:sp>
        <p:nvSpPr>
          <p:cNvPr id="105" name="Google Shape;105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>
                <a:solidFill>
                  <a:srgbClr val="FF0000"/>
                </a:solidFill>
              </a:rPr>
              <a:t>Intelligence</a:t>
            </a:r>
            <a:r>
              <a:rPr lang="en-US"/>
              <a:t> is an </a:t>
            </a:r>
            <a:r>
              <a:rPr lang="en-US" u="sng"/>
              <a:t>inherent part of human brain</a:t>
            </a:r>
            <a:r>
              <a:rPr lang="en-US"/>
              <a:t>.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When we try to </a:t>
            </a:r>
            <a:r>
              <a:rPr lang="en-US">
                <a:solidFill>
                  <a:srgbClr val="FF0000"/>
                </a:solidFill>
              </a:rPr>
              <a:t>replicate</a:t>
            </a:r>
            <a:r>
              <a:rPr lang="en-US"/>
              <a:t> </a:t>
            </a:r>
            <a:r>
              <a:rPr lang="en-US" u="sng"/>
              <a:t>this intelligence in machines </a:t>
            </a:r>
            <a:r>
              <a:rPr lang="en-US"/>
              <a:t>then it is called Artificial Intelligence(AI).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AI is making a </a:t>
            </a:r>
            <a:r>
              <a:rPr lang="en-US">
                <a:solidFill>
                  <a:srgbClr val="FF0000"/>
                </a:solidFill>
              </a:rPr>
              <a:t>new revolution </a:t>
            </a:r>
            <a:r>
              <a:rPr lang="en-US"/>
              <a:t>in the world by making </a:t>
            </a:r>
            <a:r>
              <a:rPr lang="en-US" u="sng"/>
              <a:t>intelligent machines</a:t>
            </a:r>
            <a:r>
              <a:rPr lang="en-US"/>
              <a:t>.</a:t>
            </a:r>
            <a:endParaRPr/>
          </a:p>
        </p:txBody>
      </p:sp>
      <p:sp>
        <p:nvSpPr>
          <p:cNvPr id="106" name="Google Shape;106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By: Prof. (Dr.) Vineet Mehan</a:t>
            </a:r>
            <a:endParaRPr/>
          </a:p>
        </p:txBody>
      </p:sp>
      <p:sp>
        <p:nvSpPr>
          <p:cNvPr id="107" name="Google Shape;107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AI Definition </a:t>
            </a:r>
            <a:endParaRPr/>
          </a:p>
        </p:txBody>
      </p:sp>
      <p:sp>
        <p:nvSpPr>
          <p:cNvPr id="113" name="Google Shape;113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“It is a </a:t>
            </a:r>
            <a:r>
              <a:rPr lang="en-US" sz="3600">
                <a:solidFill>
                  <a:srgbClr val="FF0000"/>
                </a:solidFill>
              </a:rPr>
              <a:t>branch of computer science </a:t>
            </a:r>
            <a:r>
              <a:rPr lang="en-US" sz="3600"/>
              <a:t>by which we can </a:t>
            </a:r>
            <a:r>
              <a:rPr lang="en-US" sz="3600" u="sng"/>
              <a:t>create intelligent machines </a:t>
            </a:r>
            <a:r>
              <a:rPr lang="en-US" sz="3600"/>
              <a:t>which can </a:t>
            </a:r>
            <a:r>
              <a:rPr lang="en-US" sz="3600">
                <a:solidFill>
                  <a:srgbClr val="FF0000"/>
                </a:solidFill>
              </a:rPr>
              <a:t>behave like a human, think like humans, and able to make decisions.</a:t>
            </a:r>
            <a:r>
              <a:rPr lang="en-US" sz="3600"/>
              <a:t>”</a:t>
            </a:r>
            <a:endParaRPr/>
          </a:p>
          <a:p>
            <a:pPr indent="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Artificial Intelligence exists when a machine can have human based skills such as </a:t>
            </a:r>
            <a:r>
              <a:rPr lang="en-US">
                <a:solidFill>
                  <a:srgbClr val="FF0000"/>
                </a:solidFill>
              </a:rPr>
              <a:t>learning, reasoning, and solving problems</a:t>
            </a:r>
            <a:r>
              <a:rPr lang="en-US"/>
              <a:t>.</a:t>
            </a:r>
            <a:endParaRPr/>
          </a:p>
        </p:txBody>
      </p:sp>
      <p:sp>
        <p:nvSpPr>
          <p:cNvPr id="114" name="Google Shape;11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By: Prof. (Dr.) Vineet Mehan</a:t>
            </a:r>
            <a:endParaRPr/>
          </a:p>
        </p:txBody>
      </p:sp>
      <p:sp>
        <p:nvSpPr>
          <p:cNvPr id="115" name="Google Shape;11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Disciplines associated with AI</a:t>
            </a:r>
            <a:endParaRPr/>
          </a:p>
        </p:txBody>
      </p:sp>
      <p:sp>
        <p:nvSpPr>
          <p:cNvPr id="121" name="Google Shape;12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By: Prof. (Dr.) Vineet Mehan</a:t>
            </a:r>
            <a:endParaRPr/>
          </a:p>
        </p:txBody>
      </p:sp>
      <p:sp>
        <p:nvSpPr>
          <p:cNvPr id="122" name="Google Shape;12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Introduction to AI" id="123" name="Google Shape;12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85377" y="1982361"/>
            <a:ext cx="5505450" cy="4143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2019-01-09T10:33:58Z</dcterms:created>
  <dc:creator>Branding</dc:creator>
</cp:coreProperties>
</file>