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glqEJsgkCg7XQWeGgQCr4mRSv+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2C7D25-1870-43B0-8868-7A506A96C8EB}">
  <a:tblStyle styleId="{6C2C7D25-1870-43B0-8868-7A506A96C8E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8DCBCC1-147E-442C-A37D-C353F112C16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Runs 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4</c:v>
                </c:pt>
                <c:pt idx="6">
                  <c:v>5</c:v>
                </c:pt>
                <c:pt idx="7">
                  <c:v>3</c:v>
                </c:pt>
                <c:pt idx="8">
                  <c:v>6</c:v>
                </c:pt>
                <c:pt idx="9">
                  <c:v>4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100</c:v>
                </c:pt>
                <c:pt idx="1">
                  <c:v>90</c:v>
                </c:pt>
                <c:pt idx="2">
                  <c:v>85</c:v>
                </c:pt>
                <c:pt idx="3">
                  <c:v>75</c:v>
                </c:pt>
                <c:pt idx="4">
                  <c:v>120</c:v>
                </c:pt>
                <c:pt idx="5">
                  <c:v>30</c:v>
                </c:pt>
                <c:pt idx="6">
                  <c:v>40</c:v>
                </c:pt>
                <c:pt idx="7">
                  <c:v>24</c:v>
                </c:pt>
                <c:pt idx="8">
                  <c:v>29</c:v>
                </c:pt>
                <c:pt idx="9">
                  <c:v>42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807232"/>
        <c:axId val="152609152"/>
      </c:scatterChart>
      <c:valAx>
        <c:axId val="167807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Runs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52609152"/>
        <c:crosses val="autoZero"/>
        <c:crossBetween val="midCat"/>
      </c:valAx>
      <c:valAx>
        <c:axId val="15260915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Wickets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6780723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Runs 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4</c:v>
                </c:pt>
                <c:pt idx="6">
                  <c:v>5</c:v>
                </c:pt>
                <c:pt idx="7">
                  <c:v>3</c:v>
                </c:pt>
                <c:pt idx="8">
                  <c:v>6</c:v>
                </c:pt>
                <c:pt idx="9">
                  <c:v>4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100</c:v>
                </c:pt>
                <c:pt idx="1">
                  <c:v>90</c:v>
                </c:pt>
                <c:pt idx="2">
                  <c:v>85</c:v>
                </c:pt>
                <c:pt idx="3">
                  <c:v>75</c:v>
                </c:pt>
                <c:pt idx="4">
                  <c:v>120</c:v>
                </c:pt>
                <c:pt idx="5">
                  <c:v>30</c:v>
                </c:pt>
                <c:pt idx="6">
                  <c:v>40</c:v>
                </c:pt>
                <c:pt idx="7">
                  <c:v>24</c:v>
                </c:pt>
                <c:pt idx="8">
                  <c:v>29</c:v>
                </c:pt>
                <c:pt idx="9">
                  <c:v>42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536960"/>
        <c:axId val="152571904"/>
      </c:scatterChart>
      <c:valAx>
        <c:axId val="1525369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Runs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52571904"/>
        <c:crosses val="autoZero"/>
        <c:crossBetween val="midCat"/>
      </c:valAx>
      <c:valAx>
        <c:axId val="15257190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Wickets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5253696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4" name="Google Shape;24;p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png"/><Relationship Id="rId7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1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javatpoint.com/machine-learning" TargetMode="External"/><Relationship Id="rId4" Type="http://schemas.openxmlformats.org/officeDocument/2006/relationships/hyperlink" Target="https://www.tutorialspoint.com/machine_learning/index.htm" TargetMode="External"/><Relationship Id="rId5" Type="http://schemas.openxmlformats.org/officeDocument/2006/relationships/hyperlink" Target="https://www.simplilearn.com/tutorials/machine-learning-tutorial/what-is-machine-learning?source=sl_frs_nav_playlist_video_clicked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png"/><Relationship Id="rId7" Type="http://schemas.openxmlformats.org/officeDocument/2006/relationships/hyperlink" Target="mailto:vineet.e13038@cumail.i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 flipH="1" rot="10800000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2" name="Google Shape;52;p1"/>
          <p:cNvGraphicFramePr/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>
              <mc:Choice Requires="v">
                <p:oleObj r:id="rId4" imgH="3148059" imgW="3303056" progId="" spid="_x0000_s1">
                  <p:embed/>
                </p:oleObj>
              </mc:Choice>
              <mc:Fallback>
                <p:oleObj r:id="rId5" imgH="3148059" imgW="3303056" progId="">
                  <p:embed/>
                  <p:pic>
                    <p:nvPicPr>
                      <p:cNvPr id="52" name="Google Shape;52;p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Google Shape;53;p1"/>
          <p:cNvSpPr/>
          <p:nvPr/>
        </p:nvSpPr>
        <p:spPr>
          <a:xfrm flipH="1">
            <a:off x="7045437" y="-25771"/>
            <a:ext cx="5146562" cy="5852440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104" y="24501"/>
            <a:ext cx="3859753" cy="153825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/>
          <p:nvPr/>
        </p:nvSpPr>
        <p:spPr>
          <a:xfrm flipH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455187" y="6027219"/>
            <a:ext cx="6432043" cy="8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- 2</a:t>
            </a:r>
            <a:endParaRPr b="1" i="0" sz="24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Machine Learning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497492" y="1461582"/>
            <a:ext cx="11103427" cy="3391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APEX INSTITUTE OF TECHNOLOGY</a:t>
            </a:r>
            <a:endParaRPr b="0" i="0" sz="4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DEPARTMENT OF COMPUTER SCIENCE &amp; ENGINEERING</a:t>
            </a:r>
            <a:endParaRPr b="1" i="0" sz="3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MACHINE LEARNING (21CSH-286)</a:t>
            </a:r>
            <a:endParaRPr b="0" i="0" sz="32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Faculty:</a:t>
            </a:r>
            <a:r>
              <a:rPr b="0" i="0" lang="en-US" sz="32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 Prof. (Dr.) Vineet Mehan (E13038)</a:t>
            </a:r>
            <a:endParaRPr b="0" i="0" sz="32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" name="Google Shape;61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Machine Learning</a:t>
            </a:r>
            <a:endParaRPr/>
          </a:p>
        </p:txBody>
      </p:sp>
      <p:sp>
        <p:nvSpPr>
          <p:cNvPr id="128" name="Google Shape;12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Major focus of ML 🡪 to </a:t>
            </a:r>
            <a:r>
              <a:rPr lang="en-US">
                <a:solidFill>
                  <a:srgbClr val="FF0000"/>
                </a:solidFill>
              </a:rPr>
              <a:t>automatically learn </a:t>
            </a:r>
            <a:r>
              <a:rPr lang="en-US"/>
              <a:t>to recognize complex patterns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And to make </a:t>
            </a:r>
            <a:r>
              <a:rPr lang="en-US">
                <a:solidFill>
                  <a:srgbClr val="FF0000"/>
                </a:solidFill>
              </a:rPr>
              <a:t>intelligent decisions </a:t>
            </a:r>
            <a:r>
              <a:rPr lang="en-US"/>
              <a:t>based on the data.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for the above reason that ML is closely related to the following areas: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1. Statistics</a:t>
            </a:r>
            <a:endParaRPr/>
          </a:p>
        </p:txBody>
      </p:sp>
      <p:sp>
        <p:nvSpPr>
          <p:cNvPr id="129" name="Google Shape;12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130" name="Google Shape;13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Machine Learning</a:t>
            </a:r>
            <a:endParaRPr/>
          </a:p>
        </p:txBody>
      </p:sp>
      <p:sp>
        <p:nvSpPr>
          <p:cNvPr id="136" name="Google Shape;136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Probability Theory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AI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Theoretical Computer Science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Mining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Pattern Recognition</a:t>
            </a:r>
            <a:endParaRPr/>
          </a:p>
        </p:txBody>
      </p:sp>
      <p:sp>
        <p:nvSpPr>
          <p:cNvPr id="137" name="Google Shape;13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138" name="Google Shape;13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Machine Learning</a:t>
            </a:r>
            <a:endParaRPr/>
          </a:p>
        </p:txBody>
      </p:sp>
      <p:sp>
        <p:nvSpPr>
          <p:cNvPr id="144" name="Google Shape;144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Supervised Learning </a:t>
            </a:r>
            <a:endParaRPr/>
          </a:p>
          <a:p>
            <a:pPr indent="-3365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Unsupervised Learning</a:t>
            </a:r>
            <a:endParaRPr/>
          </a:p>
          <a:p>
            <a:pPr indent="-3365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Semi-Supervised Learning</a:t>
            </a:r>
            <a:endParaRPr/>
          </a:p>
          <a:p>
            <a:pPr indent="-3365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Reinforcement Learning</a:t>
            </a:r>
            <a:endParaRPr/>
          </a:p>
        </p:txBody>
      </p:sp>
      <p:sp>
        <p:nvSpPr>
          <p:cNvPr id="145" name="Google Shape;14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146" name="Google Shape;14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Supervised Learning</a:t>
            </a:r>
            <a:endParaRPr/>
          </a:p>
        </p:txBody>
      </p:sp>
      <p:sp>
        <p:nvSpPr>
          <p:cNvPr id="152" name="Google Shape;15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Lets say there are 2 friends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friend gives 1 million coins(10 Lakhs) to the another of 3 different currencies.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Rupee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Dollar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Pound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3" name="Google Shape;15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154" name="Google Shape;15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3179928" y="4217154"/>
            <a:ext cx="1569492" cy="51861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 Grams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3"/>
          <p:cNvSpPr/>
          <p:nvPr/>
        </p:nvSpPr>
        <p:spPr>
          <a:xfrm>
            <a:off x="3179928" y="4738039"/>
            <a:ext cx="1569492" cy="51861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 Grams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3"/>
          <p:cNvSpPr/>
          <p:nvPr/>
        </p:nvSpPr>
        <p:spPr>
          <a:xfrm>
            <a:off x="3179928" y="5256654"/>
            <a:ext cx="1569492" cy="51861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Grams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3"/>
          <p:cNvSpPr/>
          <p:nvPr/>
        </p:nvSpPr>
        <p:spPr>
          <a:xfrm>
            <a:off x="5022376" y="3552947"/>
            <a:ext cx="6823881" cy="78703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So, on the basis of weights Machine can predict the currency of the coin. 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3"/>
          <p:cNvSpPr/>
          <p:nvPr/>
        </p:nvSpPr>
        <p:spPr>
          <a:xfrm>
            <a:off x="777924" y="4219424"/>
            <a:ext cx="2197289" cy="1555845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725606" y="3675784"/>
            <a:ext cx="2249608" cy="5186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Currencies 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3179929" y="3700809"/>
            <a:ext cx="1569492" cy="518615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Weights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5022376" y="4378614"/>
            <a:ext cx="3289110" cy="536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Weights = Feature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5022376" y="4985921"/>
            <a:ext cx="3289110" cy="536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Currency = Label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3"/>
          <p:cNvSpPr/>
          <p:nvPr/>
        </p:nvSpPr>
        <p:spPr>
          <a:xfrm>
            <a:off x="5022375" y="5634214"/>
            <a:ext cx="6441743" cy="7119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data is fed to the machine it learns that which feature is associated with which label. 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3"/>
          <p:cNvSpPr/>
          <p:nvPr/>
        </p:nvSpPr>
        <p:spPr>
          <a:xfrm>
            <a:off x="1312459" y="-27332"/>
            <a:ext cx="6441743" cy="7119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 when new weight is entered in to the model, machine can predict the currency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3"/>
          <p:cNvSpPr/>
          <p:nvPr/>
        </p:nvSpPr>
        <p:spPr>
          <a:xfrm>
            <a:off x="5213444" y="1230536"/>
            <a:ext cx="6441743" cy="7119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Such a model where labeled data is used for learning is called Supervised Learning.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3"/>
          <p:cNvSpPr/>
          <p:nvPr/>
        </p:nvSpPr>
        <p:spPr>
          <a:xfrm flipH="1">
            <a:off x="2122226" y="2524836"/>
            <a:ext cx="1705971" cy="11373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Supervised Learning</a:t>
            </a:r>
            <a:endParaRPr/>
          </a:p>
        </p:txBody>
      </p:sp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In supervised learning</a:t>
            </a:r>
            <a:r>
              <a:rPr lang="en-US"/>
              <a:t>, we use </a:t>
            </a:r>
            <a:r>
              <a:rPr lang="en-US">
                <a:solidFill>
                  <a:srgbClr val="FF0000"/>
                </a:solidFill>
              </a:rPr>
              <a:t>known or labeled data </a:t>
            </a:r>
            <a:r>
              <a:rPr lang="en-US"/>
              <a:t>for the training data. </a:t>
            </a:r>
            <a:endParaRPr/>
          </a:p>
          <a:p>
            <a:pPr indent="-6413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Since the </a:t>
            </a:r>
            <a:r>
              <a:rPr lang="en-US">
                <a:solidFill>
                  <a:srgbClr val="FF0000"/>
                </a:solidFill>
              </a:rPr>
              <a:t>data is known</a:t>
            </a:r>
            <a:r>
              <a:rPr lang="en-US"/>
              <a:t>, the learning is, </a:t>
            </a:r>
            <a:r>
              <a:rPr lang="en-US">
                <a:solidFill>
                  <a:srgbClr val="FF0000"/>
                </a:solidFill>
              </a:rPr>
              <a:t>therefore, supervised</a:t>
            </a:r>
            <a:r>
              <a:rPr lang="en-US"/>
              <a:t>, i.e., directed into successful execution. </a:t>
            </a:r>
            <a:endParaRPr/>
          </a:p>
          <a:p>
            <a:pPr indent="-6413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input data </a:t>
            </a:r>
            <a:r>
              <a:rPr lang="en-US"/>
              <a:t>goes through the Machine Learning algorithm and is used to </a:t>
            </a:r>
            <a:r>
              <a:rPr lang="en-US">
                <a:solidFill>
                  <a:srgbClr val="FF0000"/>
                </a:solidFill>
              </a:rPr>
              <a:t>train the model</a:t>
            </a:r>
            <a:r>
              <a:rPr lang="en-US"/>
              <a:t>. </a:t>
            </a:r>
            <a:endParaRPr/>
          </a:p>
          <a:p>
            <a:pPr indent="-6413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Once the model is trained </a:t>
            </a:r>
            <a:r>
              <a:rPr lang="en-US"/>
              <a:t>based on the known data, you can </a:t>
            </a:r>
            <a:r>
              <a:rPr lang="en-US">
                <a:solidFill>
                  <a:srgbClr val="FF0000"/>
                </a:solidFill>
              </a:rPr>
              <a:t>use unknown data into the model and get a new response</a:t>
            </a:r>
            <a:r>
              <a:rPr lang="en-US"/>
              <a:t>.</a:t>
            </a:r>
            <a:endParaRPr/>
          </a:p>
          <a:p>
            <a:pPr indent="-6413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74" name="Google Shape;17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175" name="Google Shape;17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Supervised Learning</a:t>
            </a:r>
            <a:endParaRPr/>
          </a:p>
        </p:txBody>
      </p:sp>
      <p:sp>
        <p:nvSpPr>
          <p:cNvPr id="181" name="Google Shape;18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2" name="Google Shape;18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183" name="Google Shape;18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4" name="Google Shape;1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622" y="1838894"/>
            <a:ext cx="10518372" cy="4357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Algorithms used for Supervised Learning</a:t>
            </a:r>
            <a:endParaRPr/>
          </a:p>
        </p:txBody>
      </p:sp>
      <p:sp>
        <p:nvSpPr>
          <p:cNvPr id="190" name="Google Shape;190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Polynomial regression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Random forest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Linear regression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Logistic regression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Decision trees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K-nearest neighbors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Naive Bayes</a:t>
            </a:r>
            <a:endParaRPr/>
          </a:p>
        </p:txBody>
      </p:sp>
      <p:sp>
        <p:nvSpPr>
          <p:cNvPr id="191" name="Google Shape;19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192" name="Google Shape;19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2. Unsupervised Learning</a:t>
            </a:r>
            <a:endParaRPr/>
          </a:p>
        </p:txBody>
      </p:sp>
      <p:sp>
        <p:nvSpPr>
          <p:cNvPr id="198" name="Google Shape;19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Lets say we have a cricket dataset of various players with the respective scores and wickets taken.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data is feed into the ML model.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Machine identifies the performance of players.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plots a graph with x axis and y axis.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200" name="Google Shape;20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2. Unsupervised Learning</a:t>
            </a:r>
            <a:endParaRPr/>
          </a:p>
        </p:txBody>
      </p:sp>
      <p:graphicFrame>
        <p:nvGraphicFramePr>
          <p:cNvPr id="206" name="Google Shape;206;p18"/>
          <p:cNvGraphicFramePr/>
          <p:nvPr/>
        </p:nvGraphicFramePr>
        <p:xfrm>
          <a:off x="736979" y="20254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{88DCBCC1-147E-442C-A37D-C353F112C160}</a:tableStyleId>
              </a:tblPr>
              <a:tblGrid>
                <a:gridCol w="1596800"/>
                <a:gridCol w="1596800"/>
              </a:tblGrid>
              <a:tr h="32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Wickets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Runs 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32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100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32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90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32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85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32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75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32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120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32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30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32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40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32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24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32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6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29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32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42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sp>
        <p:nvSpPr>
          <p:cNvPr id="207" name="Google Shape;20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208" name="Google Shape;20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9" name="Google Shape;209;p18"/>
          <p:cNvGraphicFramePr/>
          <p:nvPr/>
        </p:nvGraphicFramePr>
        <p:xfrm>
          <a:off x="4615218" y="2166581"/>
          <a:ext cx="6043683" cy="3688307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2. Unsupervised Learning</a:t>
            </a:r>
            <a:endParaRPr/>
          </a:p>
        </p:txBody>
      </p:sp>
      <p:sp>
        <p:nvSpPr>
          <p:cNvPr id="215" name="Google Shape;21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216" name="Google Shape;21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19"/>
          <p:cNvSpPr/>
          <p:nvPr/>
        </p:nvSpPr>
        <p:spPr>
          <a:xfrm>
            <a:off x="6225654" y="1642267"/>
            <a:ext cx="2249608" cy="5186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 1 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9103057" y="3017290"/>
            <a:ext cx="2249608" cy="5186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 2 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6853448" y="791570"/>
            <a:ext cx="5338552" cy="8506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shows players that have scored more runs and taken less wickets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6637359" y="4253268"/>
            <a:ext cx="5338552" cy="8506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shows players that have scored less runs and taken more wickets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6853448" y="50057"/>
            <a:ext cx="5338552" cy="6323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Interpretation is : Data is of Batsman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9"/>
          <p:cNvSpPr/>
          <p:nvPr/>
        </p:nvSpPr>
        <p:spPr>
          <a:xfrm>
            <a:off x="6637359" y="5170241"/>
            <a:ext cx="5338552" cy="6323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Interpretation is : Data is of Bowlers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61406" y="5870814"/>
            <a:ext cx="5338552" cy="7756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Important Point is: Initially there were no labels of batsman and bowlers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5399958" y="5977719"/>
            <a:ext cx="727880" cy="4640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6127838" y="5870814"/>
            <a:ext cx="1965280" cy="7756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Labeled Data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8093118" y="6026625"/>
            <a:ext cx="727880" cy="4640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8820998" y="5870814"/>
            <a:ext cx="3371002" cy="9871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Learning with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Labeled Data is Unsupervised Learning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8" name="Google Shape;228;p19"/>
          <p:cNvGraphicFramePr/>
          <p:nvPr/>
        </p:nvGraphicFramePr>
        <p:xfrm>
          <a:off x="827958" y="1935416"/>
          <a:ext cx="4572000" cy="2743200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229" name="Google Shape;229;p19"/>
          <p:cNvSpPr/>
          <p:nvPr/>
        </p:nvSpPr>
        <p:spPr>
          <a:xfrm>
            <a:off x="1678675" y="2144668"/>
            <a:ext cx="1351128" cy="102614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9"/>
          <p:cNvSpPr/>
          <p:nvPr/>
        </p:nvSpPr>
        <p:spPr>
          <a:xfrm>
            <a:off x="2730682" y="3003351"/>
            <a:ext cx="1950500" cy="102614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p19"/>
          <p:cNvCxnSpPr/>
          <p:nvPr/>
        </p:nvCxnSpPr>
        <p:spPr>
          <a:xfrm flipH="1" rot="10800000">
            <a:off x="3029803" y="2144668"/>
            <a:ext cx="3607556" cy="51307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32" name="Google Shape;232;p19"/>
          <p:cNvCxnSpPr>
            <a:endCxn id="218" idx="1"/>
          </p:cNvCxnSpPr>
          <p:nvPr/>
        </p:nvCxnSpPr>
        <p:spPr>
          <a:xfrm flipH="1" rot="10800000">
            <a:off x="4681057" y="3276598"/>
            <a:ext cx="4422000" cy="10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709411" y="0"/>
            <a:ext cx="10515600" cy="1352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DBMS: Course Objectives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34095" y="1146220"/>
            <a:ext cx="11075831" cy="4862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OBJECTIVES</a:t>
            </a:r>
            <a:endParaRPr b="1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Course aims to:</a:t>
            </a:r>
            <a:endParaRPr b="1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and apply various data handling and visualization techniques.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about some basic learning algorithms and techniques and their applications, as well as general questions related to analysing and handling large data sets. 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skills of supervised and unsupervised learning techniques and implementation of these to solve real life problems. 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basic knowledge on the machine techniques to build an intellectual machine for making decisions behalf of humans.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skills for selecting suitable model parameters and apply them for designing optimized machine learning applications.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2. Unsupervised Learning</a:t>
            </a:r>
            <a:endParaRPr/>
          </a:p>
        </p:txBody>
      </p:sp>
      <p:sp>
        <p:nvSpPr>
          <p:cNvPr id="238" name="Google Shape;238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unsupervised learning, the </a:t>
            </a:r>
            <a:r>
              <a:rPr lang="en-US">
                <a:solidFill>
                  <a:srgbClr val="FF0000"/>
                </a:solidFill>
              </a:rPr>
              <a:t>training data is unknown and unlabeled </a:t>
            </a:r>
            <a:r>
              <a:rPr lang="en-US"/>
              <a:t>- meaning that no one has looked at the data before. </a:t>
            </a:r>
            <a:endParaRPr/>
          </a:p>
          <a:p>
            <a:pPr indent="-6413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Without the aspect of known data, </a:t>
            </a:r>
            <a:r>
              <a:rPr lang="en-US">
                <a:solidFill>
                  <a:srgbClr val="FF0000"/>
                </a:solidFill>
              </a:rPr>
              <a:t>the input cannot be guided to the algorithm</a:t>
            </a:r>
            <a:r>
              <a:rPr lang="en-US"/>
              <a:t>, which is where the unsupervised term originates from. </a:t>
            </a:r>
            <a:endParaRPr/>
          </a:p>
          <a:p>
            <a:pPr indent="-6413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</a:t>
            </a:r>
            <a:r>
              <a:rPr lang="en-US">
                <a:solidFill>
                  <a:srgbClr val="FF0000"/>
                </a:solidFill>
              </a:rPr>
              <a:t>data is fed </a:t>
            </a:r>
            <a:r>
              <a:rPr lang="en-US"/>
              <a:t>to the Machine Learning algorithm and is used </a:t>
            </a:r>
            <a:r>
              <a:rPr lang="en-US">
                <a:solidFill>
                  <a:srgbClr val="FF0000"/>
                </a:solidFill>
              </a:rPr>
              <a:t>to train the model</a:t>
            </a:r>
            <a:r>
              <a:rPr lang="en-US"/>
              <a:t>. </a:t>
            </a:r>
            <a:endParaRPr/>
          </a:p>
          <a:p>
            <a:pPr indent="-6413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</a:t>
            </a:r>
            <a:r>
              <a:rPr lang="en-US" u="sng">
                <a:solidFill>
                  <a:srgbClr val="FF0000"/>
                </a:solidFill>
              </a:rPr>
              <a:t>trained model tries to search for a pattern and give the desired response</a:t>
            </a:r>
            <a:r>
              <a:rPr lang="en-US"/>
              <a:t>.</a:t>
            </a:r>
            <a:endParaRPr/>
          </a:p>
        </p:txBody>
      </p:sp>
      <p:sp>
        <p:nvSpPr>
          <p:cNvPr id="239" name="Google Shape;23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240" name="Google Shape;24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2. Unsupervised Learning</a:t>
            </a:r>
            <a:endParaRPr/>
          </a:p>
        </p:txBody>
      </p:sp>
      <p:sp>
        <p:nvSpPr>
          <p:cNvPr id="246" name="Google Shape;246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7" name="Google Shape;24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248" name="Google Shape;24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9" name="Google Shape;2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165" y="1808542"/>
            <a:ext cx="10523419" cy="4442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Semi-Supervised Learning</a:t>
            </a:r>
            <a:endParaRPr/>
          </a:p>
        </p:txBody>
      </p:sp>
      <p:sp>
        <p:nvSpPr>
          <p:cNvPr id="255" name="Google Shape;255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this learning is obtained both from the supervised learning and unsupervised learning. </a:t>
            </a:r>
            <a:endParaRPr/>
          </a:p>
        </p:txBody>
      </p:sp>
      <p:sp>
        <p:nvSpPr>
          <p:cNvPr id="256" name="Google Shape;25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257" name="Google Shape;25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22"/>
          <p:cNvSpPr/>
          <p:nvPr/>
        </p:nvSpPr>
        <p:spPr>
          <a:xfrm>
            <a:off x="7642746" y="1692322"/>
            <a:ext cx="3070747" cy="69603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2"/>
          <p:cNvSpPr/>
          <p:nvPr/>
        </p:nvSpPr>
        <p:spPr>
          <a:xfrm>
            <a:off x="8830101" y="2388358"/>
            <a:ext cx="655093" cy="586854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2"/>
          <p:cNvSpPr/>
          <p:nvPr/>
        </p:nvSpPr>
        <p:spPr>
          <a:xfrm>
            <a:off x="7642744" y="3057098"/>
            <a:ext cx="3125337" cy="723331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Labeled Data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2"/>
          <p:cNvSpPr/>
          <p:nvPr/>
        </p:nvSpPr>
        <p:spPr>
          <a:xfrm>
            <a:off x="8830103" y="3796351"/>
            <a:ext cx="655093" cy="586854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2"/>
          <p:cNvSpPr/>
          <p:nvPr/>
        </p:nvSpPr>
        <p:spPr>
          <a:xfrm>
            <a:off x="7642746" y="4465091"/>
            <a:ext cx="3125337" cy="84388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Expensive to Obtain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2"/>
          <p:cNvSpPr/>
          <p:nvPr/>
        </p:nvSpPr>
        <p:spPr>
          <a:xfrm>
            <a:off x="1066800" y="2192740"/>
            <a:ext cx="3477904" cy="69603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2"/>
          <p:cNvSpPr/>
          <p:nvPr/>
        </p:nvSpPr>
        <p:spPr>
          <a:xfrm>
            <a:off x="2478205" y="2888776"/>
            <a:ext cx="655093" cy="586854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2"/>
          <p:cNvSpPr/>
          <p:nvPr/>
        </p:nvSpPr>
        <p:spPr>
          <a:xfrm>
            <a:off x="1243082" y="3559790"/>
            <a:ext cx="3125337" cy="723331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Unlabeled Data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2"/>
          <p:cNvSpPr/>
          <p:nvPr/>
        </p:nvSpPr>
        <p:spPr>
          <a:xfrm>
            <a:off x="2507777" y="4283121"/>
            <a:ext cx="655093" cy="586854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2"/>
          <p:cNvSpPr/>
          <p:nvPr/>
        </p:nvSpPr>
        <p:spPr>
          <a:xfrm>
            <a:off x="1272654" y="4891583"/>
            <a:ext cx="3125337" cy="84388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Cheap to Obtain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2"/>
          <p:cNvSpPr/>
          <p:nvPr/>
        </p:nvSpPr>
        <p:spPr>
          <a:xfrm>
            <a:off x="346881" y="5887871"/>
            <a:ext cx="11062647" cy="8438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ML Researchers 🡪 use Labeled data + Unlabeled data in conjunction 🡪it improves learning accuracy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Algorithms used for Unsupervised Learning</a:t>
            </a:r>
            <a:endParaRPr/>
          </a:p>
        </p:txBody>
      </p:sp>
      <p:sp>
        <p:nvSpPr>
          <p:cNvPr id="274" name="Google Shape;274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Partial least squares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Fuzzy means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Singular value decomposition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K-means clustering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Apriori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Hierarchical clustering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Principal component analysis</a:t>
            </a:r>
            <a:endParaRPr/>
          </a:p>
        </p:txBody>
      </p:sp>
      <p:sp>
        <p:nvSpPr>
          <p:cNvPr id="275" name="Google Shape;27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276" name="Google Shape;27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4. Reinforcement Learning</a:t>
            </a:r>
            <a:endParaRPr/>
          </a:p>
        </p:txBody>
      </p:sp>
      <p:sp>
        <p:nvSpPr>
          <p:cNvPr id="282" name="Google Shape;282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Let’s say we have an image of a dog.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Image is fed into the model.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Model task is to identify that it is a dog.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model identifies it to be a dog then a positive response is there.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model identifies it to be a cat then a negative response is there.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284" name="Google Shape;28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4. Reinforcement Learning</a:t>
            </a:r>
            <a:endParaRPr/>
          </a:p>
        </p:txBody>
      </p:sp>
      <p:sp>
        <p:nvSpPr>
          <p:cNvPr id="290" name="Google Shape;290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Now machine learns from the feedback.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any other image of dog comes at a later time then the model will be able to classify it correctly.  </a:t>
            </a:r>
            <a:endParaRPr/>
          </a:p>
        </p:txBody>
      </p:sp>
      <p:sp>
        <p:nvSpPr>
          <p:cNvPr id="291" name="Google Shape;29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292" name="Google Shape;29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4. Reinforcement Learning</a:t>
            </a:r>
            <a:endParaRPr/>
          </a:p>
        </p:txBody>
      </p:sp>
      <p:sp>
        <p:nvSpPr>
          <p:cNvPr id="298" name="Google Shape;298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Reinforcement Learning is a </a:t>
            </a:r>
            <a:r>
              <a:rPr lang="en-US">
                <a:solidFill>
                  <a:srgbClr val="FF0000"/>
                </a:solidFill>
              </a:rPr>
              <a:t>feedback-based</a:t>
            </a:r>
            <a:r>
              <a:rPr lang="en-US"/>
              <a:t> Machine learning technique.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Reinforcement Learning an </a:t>
            </a:r>
            <a:r>
              <a:rPr lang="en-US">
                <a:solidFill>
                  <a:srgbClr val="FF0000"/>
                </a:solidFill>
              </a:rPr>
              <a:t>agent learns to behave in an environment by performing the actions </a:t>
            </a:r>
            <a:r>
              <a:rPr lang="en-US"/>
              <a:t>and </a:t>
            </a:r>
            <a:r>
              <a:rPr lang="en-US">
                <a:solidFill>
                  <a:srgbClr val="FF0000"/>
                </a:solidFill>
              </a:rPr>
              <a:t>seeing the results </a:t>
            </a:r>
            <a:r>
              <a:rPr lang="en-US"/>
              <a:t>of actions.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each </a:t>
            </a:r>
            <a:r>
              <a:rPr lang="en-US">
                <a:solidFill>
                  <a:srgbClr val="FF0000"/>
                </a:solidFill>
              </a:rPr>
              <a:t>good action</a:t>
            </a:r>
            <a:r>
              <a:rPr lang="en-US"/>
              <a:t>, the agent gets </a:t>
            </a:r>
            <a:r>
              <a:rPr lang="en-US">
                <a:solidFill>
                  <a:srgbClr val="FF0000"/>
                </a:solidFill>
              </a:rPr>
              <a:t>positive feedback</a:t>
            </a:r>
            <a:r>
              <a:rPr lang="en-US"/>
              <a:t>, and for each </a:t>
            </a:r>
            <a:r>
              <a:rPr lang="en-US">
                <a:solidFill>
                  <a:srgbClr val="FF0000"/>
                </a:solidFill>
              </a:rPr>
              <a:t>bad action</a:t>
            </a:r>
            <a:r>
              <a:rPr lang="en-US"/>
              <a:t>, the agent gets </a:t>
            </a:r>
            <a:r>
              <a:rPr lang="en-US">
                <a:solidFill>
                  <a:srgbClr val="FF0000"/>
                </a:solidFill>
              </a:rPr>
              <a:t>negative feedback </a:t>
            </a:r>
            <a:r>
              <a:rPr lang="en-US"/>
              <a:t>or penalty. </a:t>
            </a:r>
            <a:endParaRPr/>
          </a:p>
        </p:txBody>
      </p:sp>
      <p:sp>
        <p:nvSpPr>
          <p:cNvPr id="299" name="Google Shape;29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300" name="Google Shape;30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4. Reinforcement Learning</a:t>
            </a:r>
            <a:endParaRPr/>
          </a:p>
        </p:txBody>
      </p:sp>
      <p:sp>
        <p:nvSpPr>
          <p:cNvPr id="306" name="Google Shape;306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Reinforcement Learning, the </a:t>
            </a:r>
            <a:r>
              <a:rPr lang="en-US">
                <a:solidFill>
                  <a:srgbClr val="FF0000"/>
                </a:solidFill>
              </a:rPr>
              <a:t>agent learns automatically using feedbacks</a:t>
            </a:r>
            <a:r>
              <a:rPr lang="en-US"/>
              <a:t> without any labeled data, unlike supervised learning.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Since there is </a:t>
            </a:r>
            <a:r>
              <a:rPr lang="en-US">
                <a:solidFill>
                  <a:srgbClr val="FF0000"/>
                </a:solidFill>
              </a:rPr>
              <a:t>no labeled data</a:t>
            </a:r>
            <a:r>
              <a:rPr lang="en-US"/>
              <a:t>, so </a:t>
            </a:r>
            <a:r>
              <a:rPr b="1" lang="en-US"/>
              <a:t>the </a:t>
            </a:r>
            <a:r>
              <a:rPr b="1" lang="en-US">
                <a:solidFill>
                  <a:srgbClr val="FF0000"/>
                </a:solidFill>
              </a:rPr>
              <a:t>agent is bound to learn by its experience only</a:t>
            </a:r>
            <a:r>
              <a:rPr lang="en-US"/>
              <a:t>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Like traditional types of data analysis, here, the </a:t>
            </a:r>
            <a:r>
              <a:rPr lang="en-US">
                <a:solidFill>
                  <a:srgbClr val="FF0000"/>
                </a:solidFill>
              </a:rPr>
              <a:t>algorithm </a:t>
            </a:r>
            <a:r>
              <a:rPr b="1" lang="en-US">
                <a:solidFill>
                  <a:srgbClr val="FF0000"/>
                </a:solidFill>
              </a:rPr>
              <a:t>discovers data through a process of trial and error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and then decides what action results in higher rewards.</a:t>
            </a:r>
            <a:endParaRPr/>
          </a:p>
        </p:txBody>
      </p:sp>
      <p:sp>
        <p:nvSpPr>
          <p:cNvPr id="307" name="Google Shape;30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308" name="Google Shape;30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Generalized Machine Learning Model </a:t>
            </a:r>
            <a:endParaRPr/>
          </a:p>
        </p:txBody>
      </p:sp>
      <p:sp>
        <p:nvSpPr>
          <p:cNvPr id="314" name="Google Shape;31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315" name="Google Shape;31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28"/>
          <p:cNvSpPr/>
          <p:nvPr/>
        </p:nvSpPr>
        <p:spPr>
          <a:xfrm>
            <a:off x="941696" y="2772765"/>
            <a:ext cx="2249608" cy="5186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Program Files\Microsoft Office\MEDIA\CAGCAT10\j0205582.wmf" id="317" name="Google Shape;31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8095" y="1546338"/>
            <a:ext cx="2785044" cy="2452853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8"/>
          <p:cNvSpPr/>
          <p:nvPr/>
        </p:nvSpPr>
        <p:spPr>
          <a:xfrm>
            <a:off x="3530215" y="2759117"/>
            <a:ext cx="727880" cy="4640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8"/>
          <p:cNvSpPr/>
          <p:nvPr/>
        </p:nvSpPr>
        <p:spPr>
          <a:xfrm>
            <a:off x="7572227" y="2759117"/>
            <a:ext cx="727880" cy="4640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8"/>
          <p:cNvSpPr/>
          <p:nvPr/>
        </p:nvSpPr>
        <p:spPr>
          <a:xfrm>
            <a:off x="8709546" y="2704526"/>
            <a:ext cx="2249608" cy="5186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8"/>
          <p:cNvSpPr/>
          <p:nvPr/>
        </p:nvSpPr>
        <p:spPr>
          <a:xfrm>
            <a:off x="4793531" y="1546338"/>
            <a:ext cx="2249608" cy="5186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8"/>
          <p:cNvSpPr/>
          <p:nvPr/>
        </p:nvSpPr>
        <p:spPr>
          <a:xfrm>
            <a:off x="8709546" y="3389584"/>
            <a:ext cx="3273188" cy="9776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output is right then take the output as final result. Else 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8"/>
          <p:cNvSpPr/>
          <p:nvPr/>
        </p:nvSpPr>
        <p:spPr>
          <a:xfrm flipH="1">
            <a:off x="5918335" y="4367282"/>
            <a:ext cx="4292458" cy="98264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8"/>
          <p:cNvSpPr/>
          <p:nvPr/>
        </p:nvSpPr>
        <p:spPr>
          <a:xfrm>
            <a:off x="6769277" y="5425375"/>
            <a:ext cx="3273188" cy="9776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Feedback is given to the model to predict until it learns.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0" name="Google Shape;330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1" name="Google Shape;33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332" name="Google Shape;33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3" name="Google Shape;3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333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330054"/>
            <a:ext cx="12192000" cy="3527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85903"/>
            <a:ext cx="1897039" cy="50095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9"/>
          <p:cNvSpPr/>
          <p:nvPr/>
        </p:nvSpPr>
        <p:spPr>
          <a:xfrm>
            <a:off x="7833816" y="3370997"/>
            <a:ext cx="3357349" cy="641445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Fig: Machine Learning Process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710166" y="351468"/>
            <a:ext cx="11125519" cy="535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OUTCOMES</a:t>
            </a:r>
            <a:endParaRPr/>
          </a:p>
        </p:txBody>
      </p:sp>
      <p:sp>
        <p:nvSpPr>
          <p:cNvPr id="74" name="Google Shape;74;p3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720497" y="1170835"/>
            <a:ext cx="88801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completion of this course, the students shall be able to:-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7" name="Google Shape;77;p3"/>
          <p:cNvGraphicFramePr/>
          <p:nvPr/>
        </p:nvGraphicFramePr>
        <p:xfrm>
          <a:off x="837127" y="19318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{6C2C7D25-1870-43B0-8868-7A506A96C8EB}</a:tableStyleId>
              </a:tblPr>
              <a:tblGrid>
                <a:gridCol w="941275"/>
                <a:gridCol w="9883375"/>
              </a:tblGrid>
              <a:tr h="722600">
                <a:tc>
                  <a:txBody>
                    <a:bodyPr/>
                    <a:lstStyle/>
                    <a:p>
                      <a:pPr indent="0" lvl="0" marL="0" marR="5397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CO1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Understand machine learning techniques and computing environment that are suitable for the applications under consideration.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Task: Scenario-1 </a:t>
            </a:r>
            <a:endParaRPr/>
          </a:p>
        </p:txBody>
      </p:sp>
      <p:sp>
        <p:nvSpPr>
          <p:cNvPr id="342" name="Google Shape;342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Facebook recognizes your friend in a picture from an album of tagged photographs.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Decide that it is Supervised/Unsupervised/ Reinforcement Learning and support your answer with a suitable reason (BT-Level5)</a:t>
            </a:r>
            <a:endParaRPr/>
          </a:p>
        </p:txBody>
      </p:sp>
      <p:sp>
        <p:nvSpPr>
          <p:cNvPr id="343" name="Google Shape;34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344" name="Google Shape;34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Task: Scenario-2 </a:t>
            </a:r>
            <a:endParaRPr/>
          </a:p>
        </p:txBody>
      </p:sp>
      <p:sp>
        <p:nvSpPr>
          <p:cNvPr id="350" name="Google Shape;350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Netflix recommends a new movie based on the past movie choices.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Decide that it is Supervised/Unsupervised/ Reinforcement Learning and support your answer with a suitable reason (BT-Level5)</a:t>
            </a:r>
            <a:endParaRPr/>
          </a:p>
        </p:txBody>
      </p:sp>
      <p:sp>
        <p:nvSpPr>
          <p:cNvPr id="351" name="Google Shape;35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352" name="Google Shape;35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Task: Scenario-3 </a:t>
            </a:r>
            <a:endParaRPr/>
          </a:p>
        </p:txBody>
      </p:sp>
      <p:sp>
        <p:nvSpPr>
          <p:cNvPr id="358" name="Google Shape;358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Analyzing bank data for suspicious transactions and flagging fraud transactions.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Decide that it is Supervised/Unsupervised/ Reinforcement Learning and support your answer with a suitable reason (BT-Level5)</a:t>
            </a:r>
            <a:endParaRPr/>
          </a:p>
        </p:txBody>
      </p:sp>
      <p:sp>
        <p:nvSpPr>
          <p:cNvPr id="359" name="Google Shape;35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360" name="Google Shape;36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66" name="Google Shape;366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Introduction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Types of Machine Learning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Machine Learning Process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67" name="Google Shape;36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73" name="Google Shape;373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https://www.javatpoint.com/machine-learning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https://www.tutorialspoint.com/machine_learning/index.htm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https://www.simplilearn.com/tutorials/machine-learning-tutorial/what-is-machine-learning?source=sl_frs_nav_playlist_video_clicked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74" name="Google Shape;37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"/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rgbClr val="385623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380" name="Google Shape;380;p35"/>
          <p:cNvCxnSpPr/>
          <p:nvPr/>
        </p:nvCxnSpPr>
        <p:spPr>
          <a:xfrm>
            <a:off x="9347200" y="0"/>
            <a:ext cx="1828800" cy="1828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1" name="Google Shape;381;p35"/>
          <p:cNvCxnSpPr/>
          <p:nvPr/>
        </p:nvCxnSpPr>
        <p:spPr>
          <a:xfrm>
            <a:off x="10169128" y="0"/>
            <a:ext cx="663972" cy="66397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2" name="Google Shape;382;p35"/>
          <p:cNvCxnSpPr/>
          <p:nvPr/>
        </p:nvCxnSpPr>
        <p:spPr>
          <a:xfrm>
            <a:off x="733426" y="6294597"/>
            <a:ext cx="558345" cy="55834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3" name="Google Shape;383;p35"/>
          <p:cNvCxnSpPr/>
          <p:nvPr/>
        </p:nvCxnSpPr>
        <p:spPr>
          <a:xfrm>
            <a:off x="390526" y="5129689"/>
            <a:ext cx="1728311" cy="172831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4" name="Google Shape;384;p35"/>
          <p:cNvSpPr txBox="1"/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Times New Roman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  <p:sp>
        <p:nvSpPr>
          <p:cNvPr id="385" name="Google Shape;385;p35"/>
          <p:cNvSpPr/>
          <p:nvPr/>
        </p:nvSpPr>
        <p:spPr>
          <a:xfrm>
            <a:off x="2641599" y="1214279"/>
            <a:ext cx="2430463" cy="3225800"/>
          </a:xfrm>
          <a:custGeom>
            <a:rect b="b" l="l" r="r" t="t"/>
            <a:pathLst>
              <a:path extrusionOk="0" h="3225800" w="2430463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5"/>
          <p:cNvSpPr/>
          <p:nvPr/>
        </p:nvSpPr>
        <p:spPr>
          <a:xfrm>
            <a:off x="2898774" y="1214279"/>
            <a:ext cx="2430463" cy="3225800"/>
          </a:xfrm>
          <a:custGeom>
            <a:rect b="b" l="l" r="r" t="t"/>
            <a:pathLst>
              <a:path extrusionOk="0" h="3225800" w="2430463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35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88" name="Google Shape;388;p35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aphicFrame>
          <p:nvGraphicFramePr>
            <p:cNvPr id="391" name="Google Shape;391;p35"/>
            <p:cNvGraphicFramePr/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>
                <mc:Choice Requires="v">
                  <p:oleObj r:id="rId4" imgH="183422" imgW="183878" progId="" spid="_x0000_s1">
                    <p:embed/>
                  </p:oleObj>
                </mc:Choice>
                <mc:Fallback>
                  <p:oleObj r:id="rId5" imgH="183422" imgW="183878" progId="">
                    <p:embed/>
                    <p:pic>
                      <p:nvPicPr>
                        <p:cNvPr id="391" name="Google Shape;391;p35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2" name="Google Shape;392;p35"/>
          <p:cNvSpPr/>
          <p:nvPr/>
        </p:nvSpPr>
        <p:spPr>
          <a:xfrm>
            <a:off x="4114005" y="4994043"/>
            <a:ext cx="596188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queries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Email: </a:t>
            </a:r>
            <a:r>
              <a:rPr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vineet.e13038@cumail.in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722291" y="94670"/>
            <a:ext cx="10515600" cy="858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Unit-1 Syllabus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84" name="Google Shape;84;p4"/>
          <p:cNvGraphicFramePr/>
          <p:nvPr/>
        </p:nvGraphicFramePr>
        <p:xfrm>
          <a:off x="708338" y="11204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{6C2C7D25-1870-43B0-8868-7A506A96C8EB}</a:tableStyleId>
              </a:tblPr>
              <a:tblGrid>
                <a:gridCol w="2456150"/>
                <a:gridCol w="8671200"/>
              </a:tblGrid>
              <a:tr h="529250">
                <a:tc>
                  <a:txBody>
                    <a:bodyPr/>
                    <a:lstStyle/>
                    <a:p>
                      <a:pPr indent="0" lvl="0" marL="0" marR="5397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Unit-1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5397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Introduction to Machine Learning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434675">
                <a:tc>
                  <a:txBody>
                    <a:bodyPr/>
                    <a:lstStyle/>
                    <a:p>
                      <a:pPr indent="0" lvl="0" marL="0" marR="5397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Introduction to Machine Learning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5397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Definition of Machine Learning, Working principles of Machine Learning; Classification of Machine Learning algorithms: Supervised Learning, Unsupervised Learning, Reinforcement Learning, Semi-Supervised Learning; Applications of Machine Learning.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3525">
                <a:tc>
                  <a:txBody>
                    <a:bodyPr/>
                    <a:lstStyle/>
                    <a:p>
                      <a:pPr indent="0" lvl="0" marL="0" marR="5397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Pre-Processing and Feature Extraction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5397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Sourcing and Cleaning, Handling Missing data, Encoding Categorical data, Feature Scaling, Handling Time Series data; Feature Selection techniques, Data Transformation, Normalization, Dimensionality reduction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4500">
                <a:tc>
                  <a:txBody>
                    <a:bodyPr/>
                    <a:lstStyle/>
                    <a:p>
                      <a:pPr indent="0" lvl="0" marL="0" marR="539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Visualization 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Frame Basics, Different types of analysis, Different types of plots, Plotting fundamentals using Matplotlib, Plotting Data Distributions using Seaborn.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SUGGESTIVE READINGS</a:t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TEXT BOOKS:</a:t>
            </a:r>
            <a:endParaRPr b="1" i="1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There is no single textbook covering the material presented in this course. Here is a list of books recommended for further reading in connection with the material presented: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T1:</a:t>
            </a:r>
            <a:r>
              <a:rPr lang="en-US"/>
              <a:t> Tom.M.Mitchell, “Machine Learning, McGraw Hill International Edition”.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T2</a:t>
            </a:r>
            <a:r>
              <a:rPr lang="en-US"/>
              <a:t>: Ethern Alpaydin,” Introduction to Machine Learning. Eastern Economy Edition, Prentice Hall of India, 2005”.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T3</a:t>
            </a:r>
            <a:r>
              <a:rPr lang="en-US"/>
              <a:t>: Andreas C. Miller, Sarah Guido, Introduction to Machine Learning with Python, O’REILLY (2001).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</a:t>
            </a:r>
            <a:endParaRPr/>
          </a:p>
          <a:p>
            <a:pPr indent="-14922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REFERENCE BOOKS: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R1 </a:t>
            </a:r>
            <a:r>
              <a:rPr lang="en-US"/>
              <a:t>Sebastian Raschka, Vahid Mirjalili, Python Machine Learning, (2014)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R2</a:t>
            </a:r>
            <a:r>
              <a:rPr lang="en-US"/>
              <a:t> Richard O. Duda, Peter E. Hart, David G. Stork, “Pattern Classification, Wiley, 2nd Edition”.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R3</a:t>
            </a:r>
            <a:r>
              <a:rPr lang="en-US"/>
              <a:t> Christopher Bishop, “Pattern Recognition and Machine Learning, illustrated Edition, Springer, 2006”.</a:t>
            </a:r>
            <a:endParaRPr/>
          </a:p>
          <a:p>
            <a:pPr indent="-11747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91" name="Google Shape;9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Machine Learning</a:t>
            </a:r>
            <a:endParaRPr/>
          </a:p>
        </p:txBody>
      </p:sp>
      <p:sp>
        <p:nvSpPr>
          <p:cNvPr id="97" name="Google Shape;9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Humans learn from experiences.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Whatever we learn from experiences(Good or Bad) we try to implement/perform action correspondingly.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Example: Driving a Car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Initially we learn how to drive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Then we drive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&amp; then we become expert</a:t>
            </a:r>
            <a:endParaRPr/>
          </a:p>
          <a:p>
            <a:pPr indent="-762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Machine Learning</a:t>
            </a:r>
            <a:endParaRPr/>
          </a:p>
        </p:txBody>
      </p:sp>
      <p:sp>
        <p:nvSpPr>
          <p:cNvPr id="104" name="Google Shape;104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Similarly machines also learn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From where machines learn?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Machines learn from data.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More</a:t>
            </a:r>
            <a:r>
              <a:rPr lang="en-US"/>
              <a:t> the </a:t>
            </a:r>
            <a:r>
              <a:rPr lang="en-US">
                <a:solidFill>
                  <a:srgbClr val="FF0000"/>
                </a:solidFill>
              </a:rPr>
              <a:t>data</a:t>
            </a:r>
            <a:r>
              <a:rPr lang="en-US"/>
              <a:t> 🡪 </a:t>
            </a:r>
            <a:r>
              <a:rPr lang="en-US">
                <a:solidFill>
                  <a:srgbClr val="FF0000"/>
                </a:solidFill>
              </a:rPr>
              <a:t>better</a:t>
            </a:r>
            <a:r>
              <a:rPr lang="en-US"/>
              <a:t> will be the </a:t>
            </a:r>
            <a:r>
              <a:rPr lang="en-US">
                <a:solidFill>
                  <a:srgbClr val="FF0000"/>
                </a:solidFill>
              </a:rPr>
              <a:t>model</a:t>
            </a:r>
            <a:r>
              <a:rPr lang="en-US"/>
              <a:t> 🡪 </a:t>
            </a:r>
            <a:r>
              <a:rPr lang="en-US">
                <a:solidFill>
                  <a:srgbClr val="FF0000"/>
                </a:solidFill>
              </a:rPr>
              <a:t>higher</a:t>
            </a:r>
            <a:r>
              <a:rPr lang="en-US"/>
              <a:t> will be the </a:t>
            </a:r>
            <a:r>
              <a:rPr lang="en-US">
                <a:solidFill>
                  <a:srgbClr val="FF0000"/>
                </a:solidFill>
              </a:rPr>
              <a:t>accuracy</a:t>
            </a:r>
            <a:r>
              <a:rPr lang="en-US"/>
              <a:t>. (Just like the more you drive 🡪 the more better you become a driver)</a:t>
            </a:r>
            <a:endParaRPr/>
          </a:p>
        </p:txBody>
      </p:sp>
      <p:sp>
        <p:nvSpPr>
          <p:cNvPr id="105" name="Google Shape;10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106" name="Google Shape;10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Machine Learning</a:t>
            </a:r>
            <a:endParaRPr/>
          </a:p>
        </p:txBody>
      </p:sp>
      <p:sp>
        <p:nvSpPr>
          <p:cNvPr id="112" name="Google Shape;11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ML is a branch of AI.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Learning means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Acquiring Knowledge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Behavior Skills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Understanding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Synthesizing different information</a:t>
            </a:r>
            <a:endParaRPr/>
          </a:p>
          <a:p>
            <a:pPr indent="-762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Ability to learn is possessed by humans, animals etc. and now this ability to learn is extended to machines.</a:t>
            </a:r>
            <a:endParaRPr/>
          </a:p>
        </p:txBody>
      </p:sp>
      <p:sp>
        <p:nvSpPr>
          <p:cNvPr id="113" name="Google Shape;1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114" name="Google Shape;1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Definition</a:t>
            </a:r>
            <a:endParaRPr/>
          </a:p>
        </p:txBody>
      </p:sp>
      <p:sp>
        <p:nvSpPr>
          <p:cNvPr id="120" name="Google Shape;120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5400"/>
              <a:t>ML is a scientific discipline that is concerned with </a:t>
            </a:r>
            <a:r>
              <a:rPr lang="en-US" sz="5400">
                <a:solidFill>
                  <a:srgbClr val="FF0000"/>
                </a:solidFill>
              </a:rPr>
              <a:t>design and development of algorithms</a:t>
            </a:r>
            <a:r>
              <a:rPr lang="en-US" sz="5400"/>
              <a:t> that allows computers to </a:t>
            </a:r>
            <a:r>
              <a:rPr lang="en-US" sz="5400">
                <a:solidFill>
                  <a:srgbClr val="FF0000"/>
                </a:solidFill>
              </a:rPr>
              <a:t>change behaviors based on data</a:t>
            </a:r>
            <a:r>
              <a:rPr lang="en-US" sz="5400"/>
              <a:t>.</a:t>
            </a:r>
            <a:endParaRPr sz="5400"/>
          </a:p>
        </p:txBody>
      </p:sp>
      <p:sp>
        <p:nvSpPr>
          <p:cNvPr id="121" name="Google Shape;1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122" name="Google Shape;1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2019-01-09T10:33:58Z</dcterms:created>
  <dc:creator>Branding</dc:creator>
</cp:coreProperties>
</file>