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525" r:id="rId2"/>
    <p:sldId id="522" r:id="rId3"/>
    <p:sldId id="265" r:id="rId4"/>
    <p:sldId id="490" r:id="rId5"/>
    <p:sldId id="570" r:id="rId6"/>
    <p:sldId id="586" r:id="rId7"/>
    <p:sldId id="528" r:id="rId8"/>
    <p:sldId id="577" r:id="rId9"/>
    <p:sldId id="578" r:id="rId10"/>
    <p:sldId id="579" r:id="rId11"/>
    <p:sldId id="580" r:id="rId12"/>
    <p:sldId id="581" r:id="rId13"/>
    <p:sldId id="582" r:id="rId14"/>
    <p:sldId id="585" r:id="rId15"/>
    <p:sldId id="594" r:id="rId16"/>
    <p:sldId id="583" r:id="rId17"/>
    <p:sldId id="584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95" r:id="rId26"/>
    <p:sldId id="596" r:id="rId27"/>
    <p:sldId id="597" r:id="rId28"/>
    <p:sldId id="598" r:id="rId29"/>
    <p:sldId id="599" r:id="rId30"/>
    <p:sldId id="572" r:id="rId31"/>
    <p:sldId id="600" r:id="rId32"/>
    <p:sldId id="553" r:id="rId33"/>
    <p:sldId id="5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>
        <p:scale>
          <a:sx n="70" d="100"/>
          <a:sy n="70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2" r:id="rId4"/>
    <p:sldLayoutId id="214748370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achine_learning/index.htm" TargetMode="External"/><Relationship Id="rId2" Type="http://schemas.openxmlformats.org/officeDocument/2006/relationships/hyperlink" Target="https://www.javatpoint.com/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mplilearn.com/tutorials/machine-learning-tutorial/what-is-machine-learning?source=sl_frs_nav_playlist_video_click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hyperlink" Target="mailto:vineet.e13038@cumail.in" TargetMode="Externa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55187" y="6027219"/>
            <a:ext cx="643204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24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Machine Learning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 smtClean="0">
                <a:latin typeface="Cambria" panose="02040503050406030204" pitchFamily="18" charset="0"/>
              </a:rPr>
              <a:t>DEPARTMENT </a:t>
            </a:r>
            <a:r>
              <a:rPr lang="en-IN" sz="3200" b="1" dirty="0">
                <a:latin typeface="Cambria" panose="02040503050406030204" pitchFamily="18" charset="0"/>
              </a:rPr>
              <a:t>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 smtClean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LEARNING (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21CSH-286)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Vineet Mehan (E13038)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Google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 Assistant can read an article to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</a:p>
          <a:p>
            <a:endParaRPr lang="en-US" dirty="0"/>
          </a:p>
          <a:p>
            <a:r>
              <a:rPr lang="en-US" dirty="0" smtClean="0"/>
              <a:t>Your </a:t>
            </a:r>
            <a:r>
              <a:rPr lang="en-US" dirty="0"/>
              <a:t>hands and eyes can be free to make coffee in the morning while you catch up on the news at the same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 your phone missing again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/>
              <a:t>Say “</a:t>
            </a:r>
            <a:r>
              <a:rPr lang="en-US" dirty="0">
                <a:solidFill>
                  <a:srgbClr val="FF0000"/>
                </a:solidFill>
              </a:rPr>
              <a:t>Hey Google, find my phone</a:t>
            </a:r>
            <a:r>
              <a:rPr lang="en-US" dirty="0"/>
              <a:t>” from another voice enabled device connected to your account, and Google Assistant will sound your phone, providing it's turned on and has an internet connection.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</a:t>
            </a:r>
            <a:r>
              <a:rPr lang="en-US" dirty="0" err="1" smtClean="0"/>
              <a:t>Alexa</a:t>
            </a:r>
            <a:r>
              <a:rPr lang="en-US" dirty="0" smtClean="0"/>
              <a:t> </a:t>
            </a:r>
            <a:r>
              <a:rPr lang="en-US" dirty="0"/>
              <a:t>(Amazon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LISTEN TO ALMOST ANY </a:t>
            </a:r>
            <a:r>
              <a:rPr lang="en-US" dirty="0">
                <a:solidFill>
                  <a:srgbClr val="FF0000"/>
                </a:solidFill>
              </a:rPr>
              <a:t>SONG</a:t>
            </a:r>
            <a:r>
              <a:rPr lang="en-US" dirty="0"/>
              <a:t>, ON DEMAND </a:t>
            </a:r>
            <a:r>
              <a:rPr lang="en-US" dirty="0" err="1"/>
              <a:t>Alexa</a:t>
            </a:r>
            <a:r>
              <a:rPr lang="en-US" dirty="0"/>
              <a:t> works with almost all the most popular music streaming services. ...</a:t>
            </a:r>
          </a:p>
          <a:p>
            <a:r>
              <a:rPr lang="en-US" dirty="0"/>
              <a:t>2. GET THE </a:t>
            </a:r>
            <a:r>
              <a:rPr lang="en-US" dirty="0">
                <a:solidFill>
                  <a:srgbClr val="FF0000"/>
                </a:solidFill>
              </a:rPr>
              <a:t>DAILY NEWS AND WEATHER </a:t>
            </a:r>
            <a:r>
              <a:rPr lang="en-US" dirty="0"/>
              <a:t>...</a:t>
            </a:r>
          </a:p>
          <a:p>
            <a:r>
              <a:rPr lang="en-US" dirty="0"/>
              <a:t>3. LISTEN TO YOUR </a:t>
            </a:r>
            <a:r>
              <a:rPr lang="en-US" dirty="0">
                <a:solidFill>
                  <a:srgbClr val="FF0000"/>
                </a:solidFill>
              </a:rPr>
              <a:t>FAVORITE BOOKS </a:t>
            </a:r>
            <a:r>
              <a:rPr lang="en-US" dirty="0"/>
              <a:t>...</a:t>
            </a:r>
          </a:p>
          <a:p>
            <a:r>
              <a:rPr lang="en-US" dirty="0"/>
              <a:t>4. SET YOUR SMART THERMOSTAT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Manage Home Temperature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 OTHER SMART </a:t>
            </a:r>
            <a:r>
              <a:rPr lang="en-US" dirty="0">
                <a:solidFill>
                  <a:srgbClr val="FF0000"/>
                </a:solidFill>
              </a:rPr>
              <a:t>HOME GADGETS</a:t>
            </a:r>
            <a:r>
              <a:rPr lang="en-US" dirty="0"/>
              <a:t>, INCLUDING YOUR LIGHTS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</a:t>
            </a:r>
            <a:r>
              <a:rPr lang="en-US" dirty="0" err="1" smtClean="0"/>
              <a:t>Cortana</a:t>
            </a:r>
            <a:r>
              <a:rPr lang="en-US" dirty="0" smtClean="0"/>
              <a:t> </a:t>
            </a:r>
            <a:r>
              <a:rPr lang="en-US" dirty="0"/>
              <a:t>(Microsoft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Cortana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Microsoft’s intelligent personal assistant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included in Windows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use </a:t>
            </a:r>
            <a:r>
              <a:rPr lang="en-US" dirty="0" err="1"/>
              <a:t>Cortana</a:t>
            </a:r>
            <a:r>
              <a:rPr lang="en-US" dirty="0"/>
              <a:t> simply </a:t>
            </a:r>
            <a:r>
              <a:rPr lang="en-US" dirty="0">
                <a:solidFill>
                  <a:srgbClr val="FF0000"/>
                </a:solidFill>
              </a:rPr>
              <a:t>type a question in the search box </a:t>
            </a:r>
            <a:r>
              <a:rPr lang="en-US" dirty="0"/>
              <a:t>in the </a:t>
            </a:r>
            <a:r>
              <a:rPr lang="en-US" dirty="0" smtClean="0"/>
              <a:t>Taskbar.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Activating </a:t>
            </a:r>
            <a:r>
              <a:rPr lang="en-US" dirty="0" err="1" smtClean="0">
                <a:solidFill>
                  <a:srgbClr val="FF0000"/>
                </a:solidFill>
              </a:rPr>
              <a:t>Cortana</a:t>
            </a:r>
            <a:r>
              <a:rPr lang="en-US" dirty="0" smtClean="0"/>
              <a:t>: If </a:t>
            </a:r>
            <a:r>
              <a:rPr lang="en-US" dirty="0" err="1"/>
              <a:t>Cortana</a:t>
            </a:r>
            <a:r>
              <a:rPr lang="en-US" dirty="0"/>
              <a:t> isn’t active, you can turn it on by typing “</a:t>
            </a:r>
            <a:r>
              <a:rPr lang="en-US" dirty="0" err="1"/>
              <a:t>Cortana</a:t>
            </a:r>
            <a:r>
              <a:rPr lang="en-US" dirty="0"/>
              <a:t>” in the Taskbar </a:t>
            </a:r>
            <a:r>
              <a:rPr lang="en-US" dirty="0" smtClean="0"/>
              <a:t>search.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d) </a:t>
            </a:r>
            <a:r>
              <a:rPr lang="en-US" dirty="0" err="1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assistant by </a:t>
            </a:r>
            <a:r>
              <a:rPr lang="en-US" dirty="0" smtClean="0">
                <a:solidFill>
                  <a:srgbClr val="FF0000"/>
                </a:solidFill>
              </a:rPr>
              <a:t>Apple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Siri</a:t>
            </a:r>
            <a:r>
              <a:rPr lang="en-US" dirty="0"/>
              <a:t> is a virtual assistant that is part of Apple Inc.'s </a:t>
            </a:r>
            <a:r>
              <a:rPr lang="en-US" dirty="0" err="1">
                <a:solidFill>
                  <a:srgbClr val="FF0000"/>
                </a:solidFill>
              </a:rPr>
              <a:t>iOS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iPadOS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watchOS</a:t>
            </a:r>
            <a:r>
              <a:rPr lang="en-US" dirty="0">
                <a:solidFill>
                  <a:srgbClr val="FF0000"/>
                </a:solidFill>
              </a:rPr>
              <a:t>, macOS, </a:t>
            </a:r>
            <a:r>
              <a:rPr lang="en-US" dirty="0" err="1">
                <a:solidFill>
                  <a:srgbClr val="FF0000"/>
                </a:solidFill>
              </a:rPr>
              <a:t>tvOS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dirty="0" err="1">
                <a:solidFill>
                  <a:srgbClr val="FF0000"/>
                </a:solidFill>
              </a:rPr>
              <a:t>audioOS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operating </a:t>
            </a:r>
            <a:r>
              <a:rPr lang="en-US" dirty="0" smtClean="0"/>
              <a:t>systems.</a:t>
            </a:r>
          </a:p>
          <a:p>
            <a:endParaRPr lang="en-US" dirty="0"/>
          </a:p>
          <a:p>
            <a:r>
              <a:rPr lang="en-US" dirty="0" smtClean="0"/>
              <a:t>E.g. </a:t>
            </a:r>
          </a:p>
          <a:p>
            <a:r>
              <a:rPr lang="en-US" dirty="0">
                <a:solidFill>
                  <a:srgbClr val="FF0000"/>
                </a:solidFill>
              </a:rPr>
              <a:t>Hey </a:t>
            </a:r>
            <a:r>
              <a:rPr lang="en-US" dirty="0" err="1">
                <a:solidFill>
                  <a:srgbClr val="FF0000"/>
                </a:solidFill>
              </a:rPr>
              <a:t>Siri</a:t>
            </a:r>
            <a:r>
              <a:rPr lang="en-US" dirty="0">
                <a:solidFill>
                  <a:srgbClr val="FF0000"/>
                </a:solidFill>
              </a:rPr>
              <a:t>, text </a:t>
            </a:r>
            <a:r>
              <a:rPr lang="en-US" dirty="0" err="1">
                <a:solidFill>
                  <a:srgbClr val="FF0000"/>
                </a:solidFill>
              </a:rPr>
              <a:t>Sakshi</a:t>
            </a:r>
            <a:r>
              <a:rPr lang="en-US" dirty="0">
                <a:solidFill>
                  <a:srgbClr val="FF0000"/>
                </a:solidFill>
              </a:rPr>
              <a:t>, “I’m on my way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en-US" dirty="0">
                <a:solidFill>
                  <a:srgbClr val="FF0000"/>
                </a:solidFill>
              </a:rPr>
              <a:t>Hey </a:t>
            </a:r>
            <a:r>
              <a:rPr lang="en-US" dirty="0" err="1">
                <a:solidFill>
                  <a:srgbClr val="FF0000"/>
                </a:solidFill>
              </a:rPr>
              <a:t>Siri</a:t>
            </a:r>
            <a:r>
              <a:rPr lang="en-US" dirty="0">
                <a:solidFill>
                  <a:srgbClr val="FF0000"/>
                </a:solidFill>
              </a:rPr>
              <a:t>, where did I park my car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Hey </a:t>
            </a:r>
            <a:r>
              <a:rPr lang="en-US" dirty="0" err="1">
                <a:solidFill>
                  <a:srgbClr val="FF0000"/>
                </a:solidFill>
              </a:rPr>
              <a:t>Siri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call </a:t>
            </a:r>
            <a:r>
              <a:rPr lang="en-US" dirty="0" err="1" smtClean="0">
                <a:solidFill>
                  <a:srgbClr val="FF0000"/>
                </a:solidFill>
              </a:rPr>
              <a:t>Geetika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Hey </a:t>
            </a:r>
            <a:r>
              <a:rPr lang="en-US" dirty="0" err="1">
                <a:solidFill>
                  <a:srgbClr val="FF0000"/>
                </a:solidFill>
              </a:rPr>
              <a:t>Siri</a:t>
            </a:r>
            <a:r>
              <a:rPr lang="en-US" dirty="0">
                <a:solidFill>
                  <a:srgbClr val="FF0000"/>
                </a:solidFill>
              </a:rPr>
              <a:t>, start a 30-minute outdoor </a:t>
            </a:r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r>
              <a:rPr lang="en-US" dirty="0">
                <a:solidFill>
                  <a:srgbClr val="FF0000"/>
                </a:solidFill>
              </a:rPr>
              <a:t>Hey </a:t>
            </a:r>
            <a:r>
              <a:rPr lang="en-US" dirty="0" err="1">
                <a:solidFill>
                  <a:srgbClr val="FF0000"/>
                </a:solidFill>
              </a:rPr>
              <a:t>Siri</a:t>
            </a:r>
            <a:r>
              <a:rPr lang="en-US" dirty="0">
                <a:solidFill>
                  <a:srgbClr val="FF0000"/>
                </a:solidFill>
              </a:rPr>
              <a:t>, set an alarm for 8 AM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Virtual </a:t>
            </a:r>
            <a:r>
              <a:rPr lang="en-US" dirty="0"/>
              <a:t>Personal </a:t>
            </a:r>
            <a:r>
              <a:rPr lang="en-US" dirty="0" smtClean="0"/>
              <a:t>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assistant</a:t>
            </a:r>
            <a:r>
              <a:rPr lang="en-US" dirty="0" smtClean="0"/>
              <a:t>, </a:t>
            </a:r>
            <a:r>
              <a:rPr lang="en-US" dirty="0" err="1"/>
              <a:t>Alexa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Cortana</a:t>
            </a:r>
            <a:r>
              <a:rPr lang="en-US" dirty="0"/>
              <a:t>, and </a:t>
            </a:r>
            <a:r>
              <a:rPr lang="en-US" dirty="0" err="1" smtClean="0"/>
              <a:t>Siri</a:t>
            </a:r>
            <a:r>
              <a:rPr lang="en-US" dirty="0" smtClean="0"/>
              <a:t> are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speech recognition technology</a:t>
            </a:r>
            <a:r>
              <a:rPr lang="en-US" dirty="0"/>
              <a:t> to follow the voice instructions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Speech recognition is a process of </a:t>
            </a:r>
            <a:r>
              <a:rPr lang="en-US" dirty="0">
                <a:solidFill>
                  <a:srgbClr val="FF0000"/>
                </a:solidFill>
              </a:rPr>
              <a:t>converting voice instructions into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assistants can help us in various ways just by our voice instructions such as </a:t>
            </a:r>
            <a:r>
              <a:rPr lang="en-US" dirty="0">
                <a:solidFill>
                  <a:srgbClr val="FF0000"/>
                </a:solidFill>
              </a:rPr>
              <a:t>Play music, call someone, Open an email, Scheduling an appointment</a:t>
            </a:r>
            <a:r>
              <a:rPr lang="en-US" dirty="0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Virtual Personal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virtual assistants use machine learning algorithms as an important part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assistant </a:t>
            </a:r>
            <a:endParaRPr lang="en-US" dirty="0" smtClean="0"/>
          </a:p>
          <a:p>
            <a:pPr lvl="1"/>
            <a:r>
              <a:rPr lang="en-US" dirty="0" smtClean="0"/>
              <a:t>Record our voice instructions</a:t>
            </a:r>
          </a:p>
          <a:p>
            <a:pPr lvl="1"/>
            <a:r>
              <a:rPr lang="en-US" dirty="0" smtClean="0"/>
              <a:t>Send it over the server on a cloud,</a:t>
            </a:r>
          </a:p>
          <a:p>
            <a:pPr lvl="1"/>
            <a:r>
              <a:rPr lang="en-US" dirty="0" smtClean="0"/>
              <a:t>And decode it 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ML algorithms and act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Image </a:t>
            </a:r>
            <a:r>
              <a:rPr lang="en-US" dirty="0"/>
              <a:t>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 is one of the </a:t>
            </a:r>
            <a:r>
              <a:rPr lang="en-US" dirty="0">
                <a:solidFill>
                  <a:srgbClr val="FF0000"/>
                </a:solidFill>
              </a:rPr>
              <a:t>most common </a:t>
            </a:r>
            <a:r>
              <a:rPr lang="en-US" dirty="0"/>
              <a:t>applications of machine learning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</a:t>
            </a:r>
            <a:r>
              <a:rPr lang="en-US" dirty="0">
                <a:solidFill>
                  <a:srgbClr val="FF0000"/>
                </a:solidFill>
              </a:rPr>
              <a:t>identify objects, persons, places, digital images</a:t>
            </a:r>
            <a:r>
              <a:rPr lang="en-US" dirty="0"/>
              <a:t>, etc.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popular</a:t>
            </a:r>
            <a:r>
              <a:rPr lang="en-US" dirty="0"/>
              <a:t> use case of </a:t>
            </a:r>
            <a:r>
              <a:rPr lang="en-US" u="sng" dirty="0"/>
              <a:t>image recognition and face detection </a:t>
            </a:r>
            <a:r>
              <a:rPr lang="en-US" dirty="0"/>
              <a:t>is, </a:t>
            </a:r>
            <a:r>
              <a:rPr lang="en-US" dirty="0">
                <a:solidFill>
                  <a:srgbClr val="FF0000"/>
                </a:solidFill>
              </a:rPr>
              <a:t>Automatic friend tagging </a:t>
            </a:r>
            <a:r>
              <a:rPr lang="en-US" dirty="0" smtClean="0">
                <a:solidFill>
                  <a:srgbClr val="FF0000"/>
                </a:solidFill>
              </a:rPr>
              <a:t>suggestion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Image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Facebook</a:t>
            </a:r>
            <a:r>
              <a:rPr lang="en-US" dirty="0"/>
              <a:t> provides us a feature of </a:t>
            </a:r>
            <a:r>
              <a:rPr lang="en-US" dirty="0">
                <a:solidFill>
                  <a:srgbClr val="FF0000"/>
                </a:solidFill>
              </a:rPr>
              <a:t>auto friend tagging suggestion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Whenever </a:t>
            </a: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upload a photo </a:t>
            </a:r>
            <a:r>
              <a:rPr lang="en-US" dirty="0"/>
              <a:t>with our Facebook friends, then we </a:t>
            </a:r>
            <a:r>
              <a:rPr lang="en-US" dirty="0">
                <a:solidFill>
                  <a:srgbClr val="FF0000"/>
                </a:solidFill>
              </a:rPr>
              <a:t>automatically get a tagging suggestion</a:t>
            </a:r>
            <a:r>
              <a:rPr lang="en-US" dirty="0"/>
              <a:t> with name, and the technology behind this is </a:t>
            </a:r>
            <a:r>
              <a:rPr lang="en-US" u="sng" dirty="0"/>
              <a:t>machine learning's face detection and recognition algorithm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based on the </a:t>
            </a:r>
            <a:r>
              <a:rPr lang="en-US" dirty="0">
                <a:solidFill>
                  <a:srgbClr val="FF0000"/>
                </a:solidFill>
              </a:rPr>
              <a:t>Facebook project named "Deep Face," </a:t>
            </a:r>
            <a:r>
              <a:rPr lang="en-US" dirty="0"/>
              <a:t>which is responsible for face recognition and person identification in the picture.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Traffic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</a:t>
            </a:r>
            <a:r>
              <a:rPr lang="en-US" dirty="0">
                <a:solidFill>
                  <a:srgbClr val="FF0000"/>
                </a:solidFill>
              </a:rPr>
              <a:t>visit a new place</a:t>
            </a:r>
            <a:r>
              <a:rPr lang="en-US" dirty="0"/>
              <a:t>, we take </a:t>
            </a:r>
            <a:r>
              <a:rPr lang="en-US" dirty="0">
                <a:solidFill>
                  <a:srgbClr val="FF0000"/>
                </a:solidFill>
              </a:rPr>
              <a:t>help of Google Maps</a:t>
            </a:r>
            <a:r>
              <a:rPr lang="en-US" dirty="0"/>
              <a:t>, which shows us the correct path with the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 reach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shortest route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predicts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Average </a:t>
            </a:r>
            <a:r>
              <a:rPr lang="en-US" dirty="0">
                <a:solidFill>
                  <a:srgbClr val="FF0000"/>
                </a:solidFill>
              </a:rPr>
              <a:t>time has taken on past days </a:t>
            </a:r>
            <a:r>
              <a:rPr lang="en-US" dirty="0"/>
              <a:t>at the same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Similarly shortest route </a:t>
            </a:r>
            <a:r>
              <a:rPr lang="en-US" dirty="0" smtClean="0"/>
              <a:t>is calculated by ML algorithms.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Product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is widely used by various </a:t>
            </a:r>
            <a:r>
              <a:rPr lang="en-US" dirty="0">
                <a:solidFill>
                  <a:srgbClr val="FF0000"/>
                </a:solidFill>
              </a:rPr>
              <a:t>e-commerce and entertainment companies </a:t>
            </a:r>
            <a:r>
              <a:rPr lang="en-US" dirty="0"/>
              <a:t>such as </a:t>
            </a:r>
            <a:r>
              <a:rPr lang="en-US" dirty="0">
                <a:solidFill>
                  <a:srgbClr val="FF0000"/>
                </a:solidFill>
              </a:rPr>
              <a:t>Amazon, Netflix</a:t>
            </a:r>
            <a:r>
              <a:rPr lang="en-US" dirty="0"/>
              <a:t>, etc., for product recommendation to the user.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Whenever </a:t>
            </a: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search for some product </a:t>
            </a:r>
            <a:r>
              <a:rPr lang="en-US" dirty="0"/>
              <a:t>on Amazon, then we started </a:t>
            </a:r>
            <a:r>
              <a:rPr lang="en-US" dirty="0">
                <a:solidFill>
                  <a:srgbClr val="FF0000"/>
                </a:solidFill>
              </a:rPr>
              <a:t>getting an advertisement for the same product </a:t>
            </a:r>
            <a:r>
              <a:rPr lang="en-US" dirty="0"/>
              <a:t>while internet surfing on the same browser and this is because of machine learning.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Google understands the user interest </a:t>
            </a:r>
            <a:r>
              <a:rPr lang="en-US" u="sng" dirty="0"/>
              <a:t>using various machine learning algorithms and suggests the product as per customer interest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DBMS: Course Objectives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various data handling and visualization techniques.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some basic learning algorithms and techniques and their applications, as well as general questions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handling large data sets.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skills of supervised and unsupervised learning techniques and implementation of these to solve real life problems.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basic knowledge on the machine techniques to build an intellectual machine for making decisions behalf of humans.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skills for selecting suitable model parameters and apply them for designing optimized machine learning applications.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Product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similar, when we use Netflix, we find some recommendations for entertainment series, movies, etc., and this is also done with the help of machine learning.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Self-driving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</a:t>
            </a:r>
            <a:r>
              <a:rPr lang="en-US" dirty="0">
                <a:solidFill>
                  <a:srgbClr val="FF0000"/>
                </a:solidFill>
              </a:rPr>
              <a:t>exciting applications </a:t>
            </a:r>
            <a:r>
              <a:rPr lang="en-US" dirty="0"/>
              <a:t>of machine learning is self-driving cars.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Machine </a:t>
            </a:r>
            <a:r>
              <a:rPr lang="en-US" dirty="0">
                <a:solidFill>
                  <a:srgbClr val="FF0000"/>
                </a:solidFill>
              </a:rPr>
              <a:t>learning </a:t>
            </a:r>
            <a:r>
              <a:rPr lang="en-US" dirty="0"/>
              <a:t>plays a </a:t>
            </a:r>
            <a:r>
              <a:rPr lang="en-US" dirty="0">
                <a:solidFill>
                  <a:srgbClr val="FF0000"/>
                </a:solidFill>
              </a:rPr>
              <a:t>significant role </a:t>
            </a:r>
            <a:r>
              <a:rPr lang="en-US" dirty="0"/>
              <a:t>in self-driving cars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Tesla</a:t>
            </a:r>
            <a:r>
              <a:rPr lang="en-US" dirty="0"/>
              <a:t>, the most popular car manufacturing company is </a:t>
            </a:r>
            <a:r>
              <a:rPr lang="en-US" dirty="0">
                <a:solidFill>
                  <a:srgbClr val="FF0000"/>
                </a:solidFill>
              </a:rPr>
              <a:t>working on self-driving car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using </a:t>
            </a:r>
            <a:r>
              <a:rPr lang="en-US" u="sng" dirty="0">
                <a:solidFill>
                  <a:srgbClr val="FF0000"/>
                </a:solidFill>
              </a:rPr>
              <a:t>unsupervised learning method to train the car models to detect people and objects while driving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Email </a:t>
            </a:r>
            <a:r>
              <a:rPr lang="en-US" dirty="0"/>
              <a:t>Spam and Malware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receive a </a:t>
            </a:r>
            <a:r>
              <a:rPr lang="en-US" dirty="0">
                <a:solidFill>
                  <a:srgbClr val="FF0000"/>
                </a:solidFill>
              </a:rPr>
              <a:t>new email</a:t>
            </a:r>
            <a:r>
              <a:rPr lang="en-US" dirty="0"/>
              <a:t>, it is </a:t>
            </a:r>
            <a:r>
              <a:rPr lang="en-US" dirty="0">
                <a:solidFill>
                  <a:srgbClr val="FF0000"/>
                </a:solidFill>
              </a:rPr>
              <a:t>filtered automatically </a:t>
            </a:r>
            <a:r>
              <a:rPr lang="en-US" dirty="0"/>
              <a:t>as </a:t>
            </a:r>
            <a:r>
              <a:rPr lang="en-US" u="sng" dirty="0"/>
              <a:t>important, normal, and spam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always receive an </a:t>
            </a:r>
            <a:r>
              <a:rPr lang="en-US" u="sng" dirty="0"/>
              <a:t>important mail in our inbox </a:t>
            </a:r>
            <a:r>
              <a:rPr lang="en-US" dirty="0"/>
              <a:t>with the important </a:t>
            </a:r>
            <a:r>
              <a:rPr lang="en-US" u="sng" dirty="0"/>
              <a:t>symbol and spam emails in our spam box</a:t>
            </a:r>
            <a:r>
              <a:rPr lang="en-US" dirty="0"/>
              <a:t>, and the technology behind this is Machine learning.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Email Spam and Malware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some spam filters used by Gmail:</a:t>
            </a:r>
          </a:p>
          <a:p>
            <a:endParaRPr lang="en-US" dirty="0"/>
          </a:p>
          <a:p>
            <a:r>
              <a:rPr lang="en-US" dirty="0"/>
              <a:t>Content Filter</a:t>
            </a:r>
          </a:p>
          <a:p>
            <a:r>
              <a:rPr lang="en-US" dirty="0"/>
              <a:t>Header filter</a:t>
            </a:r>
          </a:p>
          <a:p>
            <a:r>
              <a:rPr lang="en-US" dirty="0"/>
              <a:t>General blacklists filter</a:t>
            </a:r>
          </a:p>
          <a:p>
            <a:r>
              <a:rPr lang="en-US" dirty="0"/>
              <a:t>Rules-based filters</a:t>
            </a:r>
          </a:p>
          <a:p>
            <a:r>
              <a:rPr lang="en-US" dirty="0"/>
              <a:t>Permission filters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Email Spam and Malware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Some machine learning algorithms such as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Multi-Layer Perceptron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Naïve </a:t>
            </a:r>
            <a:r>
              <a:rPr lang="en-US" dirty="0"/>
              <a:t>Bayes classifier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are </a:t>
            </a:r>
            <a:r>
              <a:rPr lang="en-US" dirty="0"/>
              <a:t>used for email spam filtering and malware detection.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Online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making our online transaction </a:t>
            </a:r>
            <a:r>
              <a:rPr lang="en-US" dirty="0">
                <a:solidFill>
                  <a:srgbClr val="FF0000"/>
                </a:solidFill>
              </a:rPr>
              <a:t>safe and secure </a:t>
            </a:r>
            <a:r>
              <a:rPr lang="en-US" dirty="0"/>
              <a:t>by </a:t>
            </a:r>
            <a:r>
              <a:rPr lang="en-US" u="sng" dirty="0"/>
              <a:t>detecting fraud transaction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Whenever </a:t>
            </a: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perform some online transaction</a:t>
            </a:r>
            <a:r>
              <a:rPr lang="en-US" dirty="0"/>
              <a:t>, there may be various ways that a </a:t>
            </a:r>
            <a:r>
              <a:rPr lang="en-US" u="sng" dirty="0"/>
              <a:t>fraudulent transaction can take place </a:t>
            </a:r>
            <a:r>
              <a:rPr lang="en-US" dirty="0"/>
              <a:t>such as </a:t>
            </a:r>
            <a:r>
              <a:rPr lang="en-US" u="sng" dirty="0"/>
              <a:t>fake accounts, fake ids, and steal money in the middle of a transaction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detect this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Feed Forward Neural network </a:t>
            </a:r>
            <a:r>
              <a:rPr lang="en-US" dirty="0"/>
              <a:t>helps us by </a:t>
            </a:r>
            <a:r>
              <a:rPr lang="en-US" u="sng" dirty="0"/>
              <a:t>checking whether it is a genuine transaction or a fraud transaction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Online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For each genuine transaction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output is converted into some hash values, and these values become the input for the next round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u="sng" dirty="0" smtClean="0"/>
              <a:t>or </a:t>
            </a:r>
            <a:r>
              <a:rPr lang="en-US" u="sng" dirty="0"/>
              <a:t>each genuine transaction</a:t>
            </a:r>
            <a:r>
              <a:rPr lang="en-US" dirty="0"/>
              <a:t>, there is a </a:t>
            </a:r>
            <a:r>
              <a:rPr lang="en-US" dirty="0">
                <a:solidFill>
                  <a:srgbClr val="FF0000"/>
                </a:solidFill>
              </a:rPr>
              <a:t>specific pattern which gets change for the fraud transaction</a:t>
            </a:r>
            <a:r>
              <a:rPr lang="en-US" dirty="0"/>
              <a:t> hence, it detects it and makes our online transactions more secure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Stock Market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</a:t>
            </a:r>
            <a:r>
              <a:rPr lang="en-US" dirty="0">
                <a:solidFill>
                  <a:srgbClr val="FF0000"/>
                </a:solidFill>
              </a:rPr>
              <a:t>widely used </a:t>
            </a:r>
            <a:r>
              <a:rPr lang="en-US" dirty="0"/>
              <a:t>in stock market trading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stock market, there is always a </a:t>
            </a:r>
            <a:r>
              <a:rPr lang="en-US" dirty="0">
                <a:solidFill>
                  <a:srgbClr val="FF0000"/>
                </a:solidFill>
              </a:rPr>
              <a:t>risk of up and downs in </a:t>
            </a:r>
            <a:r>
              <a:rPr lang="en-US" dirty="0" smtClean="0">
                <a:solidFill>
                  <a:srgbClr val="FF0000"/>
                </a:solidFill>
              </a:rPr>
              <a:t>shares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for this </a:t>
            </a:r>
            <a:r>
              <a:rPr lang="en-US" dirty="0">
                <a:solidFill>
                  <a:srgbClr val="FF0000"/>
                </a:solidFill>
              </a:rPr>
              <a:t>machine learning's long short term memory neural network</a:t>
            </a:r>
            <a:r>
              <a:rPr lang="en-US" dirty="0"/>
              <a:t> is </a:t>
            </a:r>
            <a:r>
              <a:rPr lang="en-US" u="sng" dirty="0"/>
              <a:t>used for the prediction of stock market trends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/>
              <a:t>. Medical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medical science, machine learning is </a:t>
            </a:r>
            <a:r>
              <a:rPr lang="en-US" dirty="0">
                <a:solidFill>
                  <a:srgbClr val="FF0000"/>
                </a:solidFill>
              </a:rPr>
              <a:t>used for diseases diagnoses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this, medical technology is growing very fast and able to </a:t>
            </a:r>
            <a:r>
              <a:rPr lang="en-US" dirty="0">
                <a:solidFill>
                  <a:srgbClr val="FF0000"/>
                </a:solidFill>
              </a:rPr>
              <a:t>build 3D models</a:t>
            </a:r>
            <a:r>
              <a:rPr lang="en-US" dirty="0"/>
              <a:t> that can </a:t>
            </a:r>
            <a:r>
              <a:rPr lang="en-US" dirty="0">
                <a:solidFill>
                  <a:srgbClr val="FF0000"/>
                </a:solidFill>
              </a:rPr>
              <a:t>predict the exact position of lesions in the brain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helps in </a:t>
            </a:r>
            <a:r>
              <a:rPr lang="en-US" dirty="0">
                <a:solidFill>
                  <a:srgbClr val="FF0000"/>
                </a:solidFill>
              </a:rPr>
              <a:t>finding brain tumors and other brain-related diseases </a:t>
            </a:r>
            <a:r>
              <a:rPr lang="en-US" dirty="0"/>
              <a:t>easily.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/>
              <a:t>Automatic Language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Nowadays, if we </a:t>
            </a:r>
            <a:r>
              <a:rPr lang="en-US" dirty="0">
                <a:solidFill>
                  <a:srgbClr val="FF0000"/>
                </a:solidFill>
              </a:rPr>
              <a:t>visit a new place </a:t>
            </a:r>
            <a:r>
              <a:rPr lang="en-US" dirty="0"/>
              <a:t>and we are </a:t>
            </a:r>
            <a:r>
              <a:rPr lang="en-US" dirty="0">
                <a:solidFill>
                  <a:srgbClr val="FF0000"/>
                </a:solidFill>
              </a:rPr>
              <a:t>not aware of the language </a:t>
            </a:r>
            <a:r>
              <a:rPr lang="en-US" dirty="0"/>
              <a:t>then it is not a problem at all, as for this also machine learning helps us by converting the text into our known languages. </a:t>
            </a:r>
            <a:r>
              <a:rPr lang="en-US" dirty="0">
                <a:solidFill>
                  <a:srgbClr val="FF0000"/>
                </a:solidFill>
              </a:rPr>
              <a:t>Google's GNMT (Google Neural Machine Translation) </a:t>
            </a:r>
            <a:r>
              <a:rPr lang="en-US" dirty="0"/>
              <a:t>provide this feature, which is a Neural Machine Learning that translates the </a:t>
            </a:r>
            <a:r>
              <a:rPr lang="en-US" dirty="0">
                <a:solidFill>
                  <a:srgbClr val="FF0000"/>
                </a:solidFill>
              </a:rPr>
              <a:t>text into our familiar language</a:t>
            </a:r>
            <a:r>
              <a:rPr lang="en-US" dirty="0"/>
              <a:t>, and it called as </a:t>
            </a:r>
            <a:r>
              <a:rPr lang="en-US" dirty="0">
                <a:solidFill>
                  <a:srgbClr val="FF0000"/>
                </a:solidFill>
              </a:rPr>
              <a:t>automatic translation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technology behind the automatic translation is a </a:t>
            </a:r>
            <a:r>
              <a:rPr lang="en-US" dirty="0">
                <a:solidFill>
                  <a:srgbClr val="FF0000"/>
                </a:solidFill>
              </a:rPr>
              <a:t>sequence to sequence learning algorithm</a:t>
            </a:r>
            <a:r>
              <a:rPr lang="en-US" dirty="0"/>
              <a:t>, which is used with image recognition and translates the text from one language to another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62458"/>
              </p:ext>
            </p:extLst>
          </p:nvPr>
        </p:nvGraphicFramePr>
        <p:xfrm>
          <a:off x="837127" y="1931829"/>
          <a:ext cx="10824649" cy="722595"/>
        </p:xfrm>
        <a:graphic>
          <a:graphicData uri="http://schemas.openxmlformats.org/drawingml/2006/table">
            <a:tbl>
              <a:tblPr firstRow="1" firstCol="1" bandRow="1"/>
              <a:tblGrid>
                <a:gridCol w="941273"/>
                <a:gridCol w="9883376"/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CO1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3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Understand machine learning techniques and computing environment that are suitable for the applications under consideration.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Types of Machine Learning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endParaRPr lang="en-US" dirty="0"/>
          </a:p>
          <a:p>
            <a:r>
              <a:rPr lang="en-US" dirty="0" smtClean="0"/>
              <a:t>Machine Learning Process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2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application of Machine learning in the areas of Medicine and Business. (BT-Level4)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www.javatpoint.com/machine-learning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www.tutorialspoint.com/machine_learning/index.htm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www.simplilearn.com/tutorials/machine-learning-tutorial/what-is-machine-learning?source=sl_frs_nav_playlist_video_clicked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2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961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</a:t>
            </a:r>
            <a:r>
              <a:rPr lang="en-US" sz="3200">
                <a:latin typeface="Casper" panose="02000506000000020004" pitchFamily="2" charset="0"/>
                <a:cs typeface="Segoe UI" panose="020B0502040204020203" pitchFamily="34" charset="0"/>
              </a:rPr>
              <a:t>: </a:t>
            </a:r>
            <a:r>
              <a:rPr lang="en-US" sz="3200" smtClean="0">
                <a:latin typeface="Casper" panose="02000506000000020004" pitchFamily="2" charset="0"/>
                <a:cs typeface="Segoe UI" panose="020B0502040204020203" pitchFamily="34" charset="0"/>
                <a:hlinkClick r:id="rId5"/>
              </a:rPr>
              <a:t>vineet.e13038@cumail.in</a:t>
            </a:r>
            <a:endParaRPr lang="en-US" sz="3200" dirty="0" smtClean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9467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Unit-1 Syllabus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09890"/>
              </p:ext>
            </p:extLst>
          </p:nvPr>
        </p:nvGraphicFramePr>
        <p:xfrm>
          <a:off x="708338" y="1120462"/>
          <a:ext cx="11127347" cy="4679837"/>
        </p:xfrm>
        <a:graphic>
          <a:graphicData uri="http://schemas.openxmlformats.org/drawingml/2006/table">
            <a:tbl>
              <a:tblPr firstRow="1" firstCol="1" bandRow="1"/>
              <a:tblGrid>
                <a:gridCol w="2456155"/>
                <a:gridCol w="8671192"/>
              </a:tblGrid>
              <a:tr h="529260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Introduction to Machine Learning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34672">
                <a:tc>
                  <a:txBody>
                    <a:bodyPr/>
                    <a:lstStyle/>
                    <a:p>
                      <a:pPr marL="0" marR="539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Introduction to Machine Learning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Definition of Machine Learning, Working principles of Machine Learning; Classification of Machine Learning algorithms: Supervised Learning, Unsupervised Learning, Reinforcement Learning, Semi-Supervised Learning; Applications of Machine Learning.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513">
                <a:tc>
                  <a:txBody>
                    <a:bodyPr/>
                    <a:lstStyle/>
                    <a:p>
                      <a:pPr marL="0" marR="539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Pre-Processing and Feature Extraction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Sourcing and Cleaning, Handling Missing data, Encoding Categorical data, Feature Scaling, Handling Time Series data; Feature Selection techniques, Data Transformation, Normalization, Dimensionality reduction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497">
                <a:tc>
                  <a:txBody>
                    <a:bodyPr/>
                    <a:lstStyle/>
                    <a:p>
                      <a:pPr marL="0" marR="5397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Visualization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Frame Basics, Different types of analysis, Different types of plots, Plotting fundamentals using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Matplotlib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, Plotting Data Distributions using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Seaborn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TEXT BOOKS:</a:t>
            </a:r>
            <a:endParaRPr lang="en-US" b="1" i="1" dirty="0"/>
          </a:p>
          <a:p>
            <a:r>
              <a:rPr lang="en-US" dirty="0" smtClean="0"/>
              <a:t>There </a:t>
            </a:r>
            <a:r>
              <a:rPr lang="en-US" dirty="0"/>
              <a:t>is no single textbook covering the material presented in this course. Here is a list of books recommended for further reading in connection with the material presented:</a:t>
            </a:r>
          </a:p>
          <a:p>
            <a:r>
              <a:rPr lang="en-US" b="1" dirty="0"/>
              <a:t>T1:</a:t>
            </a:r>
            <a:r>
              <a:rPr lang="en-US" dirty="0"/>
              <a:t> </a:t>
            </a:r>
            <a:r>
              <a:rPr lang="en-IN" dirty="0" err="1"/>
              <a:t>Tom.M.Mitchell</a:t>
            </a:r>
            <a:r>
              <a:rPr lang="en-IN" dirty="0"/>
              <a:t>, “Machine Learning, McGraw Hill International Edition”.</a:t>
            </a:r>
            <a:endParaRPr lang="en-US" dirty="0"/>
          </a:p>
          <a:p>
            <a:r>
              <a:rPr lang="en-US" b="1" dirty="0"/>
              <a:t>T2</a:t>
            </a:r>
            <a:r>
              <a:rPr lang="en-US" dirty="0"/>
              <a:t>: </a:t>
            </a:r>
            <a:r>
              <a:rPr lang="en-IN" dirty="0" err="1"/>
              <a:t>Ethern</a:t>
            </a:r>
            <a:r>
              <a:rPr lang="en-IN" dirty="0"/>
              <a:t> </a:t>
            </a:r>
            <a:r>
              <a:rPr lang="en-IN" dirty="0" err="1"/>
              <a:t>Alpaydin</a:t>
            </a:r>
            <a:r>
              <a:rPr lang="en-IN" dirty="0"/>
              <a:t>,” Introduction to Machine Learning. Eastern Economy Edition, Prentice Hall of India, 2005”.</a:t>
            </a:r>
            <a:endParaRPr lang="en-US" dirty="0"/>
          </a:p>
          <a:p>
            <a:r>
              <a:rPr lang="en-IN" b="1" dirty="0"/>
              <a:t>T3</a:t>
            </a:r>
            <a:r>
              <a:rPr lang="en-IN" dirty="0"/>
              <a:t>: Andreas C. Miller, Sarah Guido, Introduction to Machine Learning with Python, O’REILLY (2001).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algn="just"/>
            <a:endParaRPr lang="en-US" sz="2000" dirty="0"/>
          </a:p>
          <a:p>
            <a:r>
              <a:rPr lang="en-IN" b="1" dirty="0"/>
              <a:t>REFERENCE BOOKS:</a:t>
            </a:r>
            <a:endParaRPr lang="en-US" dirty="0"/>
          </a:p>
          <a:p>
            <a:r>
              <a:rPr lang="en-IN" b="1" dirty="0" smtClean="0"/>
              <a:t>R1 </a:t>
            </a:r>
            <a:r>
              <a:rPr lang="en-IN" dirty="0"/>
              <a:t>Sebastian </a:t>
            </a:r>
            <a:r>
              <a:rPr lang="en-IN" dirty="0" err="1"/>
              <a:t>Raschka</a:t>
            </a:r>
            <a:r>
              <a:rPr lang="en-IN" dirty="0"/>
              <a:t>, </a:t>
            </a:r>
            <a:r>
              <a:rPr lang="en-IN" dirty="0" err="1"/>
              <a:t>Vahid</a:t>
            </a:r>
            <a:r>
              <a:rPr lang="en-IN" dirty="0"/>
              <a:t> </a:t>
            </a:r>
            <a:r>
              <a:rPr lang="en-IN" dirty="0" err="1"/>
              <a:t>Mirjalili</a:t>
            </a:r>
            <a:r>
              <a:rPr lang="en-IN" dirty="0"/>
              <a:t>, Python Machine Learning, (2014)</a:t>
            </a:r>
            <a:endParaRPr lang="en-US" dirty="0"/>
          </a:p>
          <a:p>
            <a:r>
              <a:rPr lang="en-IN" b="1" dirty="0"/>
              <a:t>R2</a:t>
            </a:r>
            <a:r>
              <a:rPr lang="en-IN" dirty="0"/>
              <a:t> Richard O. </a:t>
            </a:r>
            <a:r>
              <a:rPr lang="en-IN" dirty="0" err="1"/>
              <a:t>Duda</a:t>
            </a:r>
            <a:r>
              <a:rPr lang="en-IN" dirty="0"/>
              <a:t>, Peter E. Hart, David G. Stork, “Pattern Classification, Wiley, 2nd Edition”. </a:t>
            </a:r>
            <a:endParaRPr lang="en-US" dirty="0"/>
          </a:p>
          <a:p>
            <a:r>
              <a:rPr lang="en-IN" b="1" dirty="0"/>
              <a:t>R3</a:t>
            </a:r>
            <a:r>
              <a:rPr lang="en-IN" dirty="0"/>
              <a:t> Christopher Bishop, “Pattern Recognition and Machine Learning, illustrated Edition, Springer, 2006”.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/>
              <a:t>Personal </a:t>
            </a:r>
            <a:r>
              <a:rPr lang="en-US" dirty="0" smtClean="0"/>
              <a:t>Assistant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</a:t>
            </a:r>
            <a:r>
              <a:rPr lang="en-US" dirty="0" smtClean="0"/>
              <a:t>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Prediction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</a:t>
            </a:r>
            <a:r>
              <a:rPr lang="en-US" dirty="0" smtClean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Self-driving </a:t>
            </a:r>
            <a:r>
              <a:rPr lang="en-US" dirty="0" smtClean="0"/>
              <a:t>Cars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Spam and Malware </a:t>
            </a:r>
            <a:r>
              <a:rPr lang="en-US" dirty="0" smtClean="0"/>
              <a:t>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Online Fraud </a:t>
            </a:r>
            <a:r>
              <a:rPr lang="en-US" dirty="0" smtClean="0"/>
              <a:t>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Stock Market </a:t>
            </a:r>
            <a:r>
              <a:rPr lang="en-US" dirty="0" smtClean="0"/>
              <a:t>trading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Medical </a:t>
            </a:r>
            <a:r>
              <a:rPr lang="en-US" dirty="0" smtClean="0"/>
              <a:t>Diagnosis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Automatic Language Translation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Virtual </a:t>
            </a:r>
            <a:r>
              <a:rPr lang="en-US" dirty="0"/>
              <a:t>Personal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lphaLcParenR"/>
            </a:pPr>
            <a:r>
              <a:rPr lang="en-US" dirty="0" smtClean="0"/>
              <a:t>Google Assistant</a:t>
            </a:r>
          </a:p>
          <a:p>
            <a:pPr marL="514350" indent="-514350" algn="just">
              <a:buFont typeface="+mj-lt"/>
              <a:buAutoNum type="alphaLcParenR"/>
            </a:pPr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dirty="0" err="1" smtClean="0"/>
              <a:t>Alexa</a:t>
            </a:r>
            <a:r>
              <a:rPr lang="en-US" dirty="0" smtClean="0"/>
              <a:t> (Amazon)</a:t>
            </a:r>
          </a:p>
          <a:p>
            <a:pPr marL="514350" indent="-514350" algn="just">
              <a:buFont typeface="+mj-lt"/>
              <a:buAutoNum type="alphaLcParenR"/>
            </a:pPr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dirty="0" err="1" smtClean="0"/>
              <a:t>Cortana</a:t>
            </a:r>
            <a:r>
              <a:rPr lang="en-US" dirty="0" smtClean="0"/>
              <a:t> (Microsoft)</a:t>
            </a:r>
          </a:p>
          <a:p>
            <a:pPr marL="514350" indent="-514350" algn="just">
              <a:buFont typeface="+mj-lt"/>
              <a:buAutoNum type="alphaLcParenR"/>
            </a:pPr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dirty="0" err="1" smtClean="0"/>
              <a:t>Siri</a:t>
            </a:r>
            <a:r>
              <a:rPr lang="en-US" dirty="0" smtClean="0"/>
              <a:t> (Apple)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Google </a:t>
            </a:r>
            <a:r>
              <a:rPr lang="en-US" dirty="0"/>
              <a:t>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FF0000"/>
                </a:solidFill>
              </a:rPr>
              <a:t>make phone </a:t>
            </a:r>
            <a:r>
              <a:rPr lang="en-US" dirty="0" smtClean="0">
                <a:solidFill>
                  <a:srgbClr val="FF0000"/>
                </a:solidFill>
              </a:rPr>
              <a:t>calls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send text messages</a:t>
            </a:r>
          </a:p>
          <a:p>
            <a:endParaRPr lang="en-US" dirty="0"/>
          </a:p>
          <a:p>
            <a:r>
              <a:rPr lang="en-US" u="sng" dirty="0"/>
              <a:t>Need to change your Google Maps destination while you’re driving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/>
              <a:t>Say “</a:t>
            </a:r>
            <a:r>
              <a:rPr lang="en-US" dirty="0">
                <a:solidFill>
                  <a:srgbClr val="FF0000"/>
                </a:solidFill>
              </a:rPr>
              <a:t>OK Google, give me directions to the closest gas station</a:t>
            </a:r>
            <a:r>
              <a:rPr lang="en-US" dirty="0"/>
              <a:t>” while your phone is locked, and Google Assistant will open Maps and find the best route.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Google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Your Favorite Apps With Your </a:t>
            </a:r>
            <a:r>
              <a:rPr lang="en-US" dirty="0" smtClean="0">
                <a:solidFill>
                  <a:srgbClr val="FF0000"/>
                </a:solidFill>
              </a:rPr>
              <a:t>Voice</a:t>
            </a:r>
          </a:p>
          <a:p>
            <a:endParaRPr lang="en-US" dirty="0"/>
          </a:p>
          <a:p>
            <a:r>
              <a:rPr lang="en-US" dirty="0"/>
              <a:t>Google Assistant is </a:t>
            </a:r>
            <a:r>
              <a:rPr lang="en-US" dirty="0">
                <a:solidFill>
                  <a:srgbClr val="FF0000"/>
                </a:solidFill>
              </a:rPr>
              <a:t>compatible with many </a:t>
            </a:r>
            <a:r>
              <a:rPr lang="en-US" dirty="0" smtClean="0">
                <a:solidFill>
                  <a:srgbClr val="FF0000"/>
                </a:solidFill>
              </a:rPr>
              <a:t>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eBay</a:t>
            </a:r>
            <a:r>
              <a:rPr lang="en-US" dirty="0"/>
              <a:t>, </a:t>
            </a:r>
            <a:r>
              <a:rPr lang="en-US" dirty="0" err="1"/>
              <a:t>Walmart</a:t>
            </a:r>
            <a:r>
              <a:rPr lang="en-US" dirty="0"/>
              <a:t>, PayPal, </a:t>
            </a:r>
            <a:r>
              <a:rPr lang="en-US" dirty="0" err="1"/>
              <a:t>Instagram</a:t>
            </a:r>
            <a:r>
              <a:rPr lang="en-US" dirty="0"/>
              <a:t>, and </a:t>
            </a:r>
            <a:r>
              <a:rPr lang="en-US" dirty="0" err="1"/>
              <a:t>Spotify</a:t>
            </a:r>
            <a:r>
              <a:rPr lang="en-US" dirty="0"/>
              <a:t> are just some of the apps that Google Assistant can control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Google is </a:t>
            </a:r>
            <a:r>
              <a:rPr lang="en-US" dirty="0">
                <a:solidFill>
                  <a:srgbClr val="FF0000"/>
                </a:solidFill>
              </a:rPr>
              <a:t>encouraging all developers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their </a:t>
            </a:r>
            <a:r>
              <a:rPr lang="en-US" dirty="0">
                <a:solidFill>
                  <a:srgbClr val="FF0000"/>
                </a:solidFill>
              </a:rPr>
              <a:t>apps</a:t>
            </a:r>
            <a:r>
              <a:rPr lang="en-US" dirty="0"/>
              <a:t> to be </a:t>
            </a:r>
            <a:r>
              <a:rPr lang="en-US" u="sng" dirty="0"/>
              <a:t>compatible with Assistant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1260</TotalTime>
  <Words>2066</Words>
  <Application>Microsoft Office PowerPoint</Application>
  <PresentationFormat>Custom</PresentationFormat>
  <Paragraphs>278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1_Office Theme</vt:lpstr>
      <vt:lpstr>CorelDRAW</vt:lpstr>
      <vt:lpstr>PowerPoint Presentation</vt:lpstr>
      <vt:lpstr>DBMS: Course Objectives</vt:lpstr>
      <vt:lpstr>COURSE OUTCOMES</vt:lpstr>
      <vt:lpstr>Unit-1 Syllabus</vt:lpstr>
      <vt:lpstr>SUGGESTIVE READINGS</vt:lpstr>
      <vt:lpstr>Applications of Machine Learning</vt:lpstr>
      <vt:lpstr>1. Virtual Personal Assistant</vt:lpstr>
      <vt:lpstr>a) Google Assistant</vt:lpstr>
      <vt:lpstr>a) Google Assistant</vt:lpstr>
      <vt:lpstr>a) Google Assistant</vt:lpstr>
      <vt:lpstr>b) Alexa (Amazon)</vt:lpstr>
      <vt:lpstr>c) Cortana (Microsoft)</vt:lpstr>
      <vt:lpstr>d) Siri</vt:lpstr>
      <vt:lpstr>1. Virtual Personal Assistant</vt:lpstr>
      <vt:lpstr>1. Virtual Personal Assistant</vt:lpstr>
      <vt:lpstr>2. Image Recognition</vt:lpstr>
      <vt:lpstr>2. Image Recognition</vt:lpstr>
      <vt:lpstr>3. Traffic Prediction</vt:lpstr>
      <vt:lpstr>4. Product Recommendations</vt:lpstr>
      <vt:lpstr>4. Product Recommendations</vt:lpstr>
      <vt:lpstr>5. Self-driving cars</vt:lpstr>
      <vt:lpstr>6. Email Spam and Malware Filtering</vt:lpstr>
      <vt:lpstr>6. Email Spam and Malware Filtering</vt:lpstr>
      <vt:lpstr>6. Email Spam and Malware Filtering</vt:lpstr>
      <vt:lpstr>7. Online Fraud Detection</vt:lpstr>
      <vt:lpstr>7. Online Fraud Detection</vt:lpstr>
      <vt:lpstr>8. Stock Market trading</vt:lpstr>
      <vt:lpstr>9. Medical Diagnosis</vt:lpstr>
      <vt:lpstr>10. Automatic Language Translation</vt:lpstr>
      <vt:lpstr>Summary</vt:lpstr>
      <vt:lpstr>Task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Vineet</cp:lastModifiedBy>
  <cp:revision>205</cp:revision>
  <dcterms:created xsi:type="dcterms:W3CDTF">2019-01-09T10:33:58Z</dcterms:created>
  <dcterms:modified xsi:type="dcterms:W3CDTF">2023-01-13T07:22:35Z</dcterms:modified>
</cp:coreProperties>
</file>