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7"/>
  </p:notesMasterIdLst>
  <p:handoutMasterIdLst>
    <p:handoutMasterId r:id="rId38"/>
  </p:handoutMasterIdLst>
  <p:sldIdLst>
    <p:sldId id="525" r:id="rId2"/>
    <p:sldId id="522" r:id="rId3"/>
    <p:sldId id="265" r:id="rId4"/>
    <p:sldId id="490" r:id="rId5"/>
    <p:sldId id="570" r:id="rId6"/>
    <p:sldId id="630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9" r:id="rId18"/>
    <p:sldId id="620" r:id="rId19"/>
    <p:sldId id="618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1" r:id="rId30"/>
    <p:sldId id="632" r:id="rId31"/>
    <p:sldId id="633" r:id="rId32"/>
    <p:sldId id="572" r:id="rId33"/>
    <p:sldId id="607" r:id="rId34"/>
    <p:sldId id="553" r:id="rId35"/>
    <p:sldId id="5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>
        <p:scale>
          <a:sx n="70" d="100"/>
          <a:sy n="70" d="100"/>
        </p:scale>
        <p:origin x="-72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2" r:id="rId4"/>
    <p:sldLayoutId id="214748370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ml_preprocessing.asp" TargetMode="External"/><Relationship Id="rId2" Type="http://schemas.openxmlformats.org/officeDocument/2006/relationships/hyperlink" Target="https://www.analyticsvidhya.com/blog/2020/08/types-of-categorical-data-encod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ology.org/one-hot-encoding-in-python/" TargetMode="External"/><Relationship Id="rId4" Type="http://schemas.openxmlformats.org/officeDocument/2006/relationships/hyperlink" Target="https://www.javatpoint.com/label-encoding-in-pyth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hyperlink" Target="mailto:vineet.e13038@cumail.in" TargetMode="Externa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3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55187" y="6027219"/>
            <a:ext cx="6432043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Data 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 smtClean="0">
                <a:latin typeface="Cambria" panose="02040503050406030204" pitchFamily="18" charset="0"/>
              </a:rPr>
              <a:t>DEPARTMENT </a:t>
            </a:r>
            <a:r>
              <a:rPr lang="en-IN" sz="3200" b="1" dirty="0">
                <a:latin typeface="Cambria" panose="02040503050406030204" pitchFamily="18" charset="0"/>
              </a:rPr>
              <a:t>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 smtClean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MACHINE LEARNING (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21CSH-286)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Vineet Mehan (E13038)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Encoding means to </a:t>
            </a:r>
            <a:r>
              <a:rPr lang="en-US" dirty="0" smtClean="0">
                <a:solidFill>
                  <a:srgbClr val="FF0000"/>
                </a:solidFill>
              </a:rPr>
              <a:t>convert</a:t>
            </a:r>
            <a:r>
              <a:rPr lang="en-US" dirty="0" smtClean="0"/>
              <a:t> </a:t>
            </a:r>
            <a:r>
              <a:rPr lang="en-US" u="sng" dirty="0" smtClean="0"/>
              <a:t>data into </a:t>
            </a:r>
            <a:r>
              <a:rPr lang="en-US" u="sng" dirty="0"/>
              <a:t>a particular </a:t>
            </a:r>
            <a:r>
              <a:rPr lang="en-US" u="sng" dirty="0" smtClean="0"/>
              <a:t>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Encoding Categorical data is a technique to </a:t>
            </a:r>
            <a:r>
              <a:rPr lang="en-US" dirty="0">
                <a:solidFill>
                  <a:srgbClr val="FF0000"/>
                </a:solidFill>
              </a:rPr>
              <a:t>convert</a:t>
            </a:r>
            <a:r>
              <a:rPr lang="en-US" dirty="0"/>
              <a:t> </a:t>
            </a:r>
            <a:r>
              <a:rPr lang="en-US" u="sng" dirty="0"/>
              <a:t>categorical entry in a dataset to a numerical data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Various types of encoding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Label </a:t>
            </a:r>
            <a:r>
              <a:rPr lang="en-US" dirty="0" smtClean="0"/>
              <a:t>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One-hot </a:t>
            </a:r>
            <a:r>
              <a:rPr lang="en-US" dirty="0" smtClean="0"/>
              <a:t>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Ordinal Encoding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Label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Label </a:t>
            </a:r>
            <a:r>
              <a:rPr lang="en-US" dirty="0"/>
              <a:t>Encoding, we need to </a:t>
            </a:r>
            <a:r>
              <a:rPr lang="en-US" dirty="0">
                <a:solidFill>
                  <a:srgbClr val="FF0000"/>
                </a:solidFill>
              </a:rPr>
              <a:t>replace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categorical value using a numerical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anging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0-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total number of classes minus one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instance, if the value of the categorical variable has six different classes, we will use 0, 1, 2, 3, 4, and 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Label Encoding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056812"/>
              </p:ext>
            </p:extLst>
          </p:nvPr>
        </p:nvGraphicFramePr>
        <p:xfrm>
          <a:off x="2421920" y="1800934"/>
          <a:ext cx="7047908" cy="3063240"/>
        </p:xfrm>
        <a:graphic>
          <a:graphicData uri="http://schemas.openxmlformats.org/drawingml/2006/table">
            <a:tbl>
              <a:tblPr/>
              <a:tblGrid>
                <a:gridCol w="1761977"/>
                <a:gridCol w="1761977"/>
                <a:gridCol w="1761977"/>
                <a:gridCol w="176197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State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Confirmed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Deaths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Recovered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E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Maharashtra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284281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11194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158140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Tamil Nadu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156369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2236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107416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118645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3545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97693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Karnataka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51422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2089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19729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Gujarat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45481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2089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32103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Uttar Pradesh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43441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1046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26675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1756" y="5086782"/>
            <a:ext cx="360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Covid-19 cases in India across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Label Encoding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137901"/>
              </p:ext>
            </p:extLst>
          </p:nvPr>
        </p:nvGraphicFramePr>
        <p:xfrm>
          <a:off x="1903305" y="1691751"/>
          <a:ext cx="7047910" cy="306324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State (Nominal Scale)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F3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F3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F3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State (Label Encoding)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F3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F3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F3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Maharashtra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Tamil Nadu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Delhi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Karnataka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Gujarat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Uttar Pradesh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</a:t>
            </a:r>
            <a:r>
              <a:rPr lang="en-US" dirty="0"/>
              <a:t> pandas as </a:t>
            </a:r>
            <a:r>
              <a:rPr lang="en-US" dirty="0" err="1"/>
              <a:t>pd</a:t>
            </a:r>
            <a:r>
              <a:rPr lang="en-US" dirty="0"/>
              <a:t>   </a:t>
            </a:r>
          </a:p>
          <a:p>
            <a:r>
              <a:rPr lang="en-US" dirty="0" err="1"/>
              <a:t>my_data</a:t>
            </a:r>
            <a:r>
              <a:rPr lang="en-US" dirty="0"/>
              <a:t> = {  </a:t>
            </a:r>
          </a:p>
          <a:p>
            <a:r>
              <a:rPr lang="en-US" dirty="0"/>
              <a:t>    "Gender" : ['F', 'M', 'M', 'F', 'M', 'F', 'M', 'F', 'F', 'M'],  </a:t>
            </a:r>
          </a:p>
          <a:p>
            <a:r>
              <a:rPr lang="en-US" dirty="0"/>
              <a:t>    "Name" : ['</a:t>
            </a:r>
            <a:r>
              <a:rPr lang="en-US" dirty="0" err="1"/>
              <a:t>Shweta</a:t>
            </a:r>
            <a:r>
              <a:rPr lang="en-US" dirty="0"/>
              <a:t>', '</a:t>
            </a:r>
            <a:r>
              <a:rPr lang="en-US" dirty="0" err="1"/>
              <a:t>Rohit</a:t>
            </a:r>
            <a:r>
              <a:rPr lang="en-US" dirty="0"/>
              <a:t>', '</a:t>
            </a:r>
            <a:r>
              <a:rPr lang="en-US" dirty="0" err="1"/>
              <a:t>Abhay</a:t>
            </a:r>
            <a:r>
              <a:rPr lang="en-US" dirty="0"/>
              <a:t>', '</a:t>
            </a:r>
            <a:r>
              <a:rPr lang="en-US" dirty="0" err="1"/>
              <a:t>Surbhi</a:t>
            </a:r>
            <a:r>
              <a:rPr lang="en-US" dirty="0"/>
              <a:t>', '</a:t>
            </a:r>
            <a:r>
              <a:rPr lang="en-US" dirty="0" err="1"/>
              <a:t>Amit</a:t>
            </a:r>
            <a:r>
              <a:rPr lang="en-US" dirty="0"/>
              <a:t>', 'Sara', 'Vicky', '</a:t>
            </a:r>
            <a:r>
              <a:rPr lang="en-US" dirty="0" err="1"/>
              <a:t>Mehak</a:t>
            </a:r>
            <a:r>
              <a:rPr lang="en-US" dirty="0"/>
              <a:t>', '</a:t>
            </a:r>
            <a:r>
              <a:rPr lang="en-US" dirty="0" err="1"/>
              <a:t>Sita</a:t>
            </a:r>
            <a:r>
              <a:rPr lang="en-US" dirty="0"/>
              <a:t>', '</a:t>
            </a:r>
            <a:r>
              <a:rPr lang="en-US" dirty="0" err="1"/>
              <a:t>Saurabh</a:t>
            </a:r>
            <a:r>
              <a:rPr lang="en-US" dirty="0"/>
              <a:t>']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 err="1"/>
              <a:t>blk</a:t>
            </a:r>
            <a:r>
              <a:rPr lang="en-US" dirty="0"/>
              <a:t> = 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my_data</a:t>
            </a:r>
            <a:r>
              <a:rPr lang="en-US" dirty="0"/>
              <a:t>)  </a:t>
            </a:r>
          </a:p>
          <a:p>
            <a:r>
              <a:rPr lang="en-US" dirty="0"/>
              <a:t>print("</a:t>
            </a:r>
            <a:r>
              <a:rPr lang="en-US" dirty="0" err="1"/>
              <a:t>Geniune</a:t>
            </a:r>
            <a:r>
              <a:rPr lang="en-US" dirty="0"/>
              <a:t> Data Frame:\n")  </a:t>
            </a:r>
          </a:p>
          <a:p>
            <a:r>
              <a:rPr lang="en-US" dirty="0"/>
              <a:t>print(</a:t>
            </a:r>
            <a:r>
              <a:rPr lang="en-US" dirty="0" err="1"/>
              <a:t>blk</a:t>
            </a:r>
            <a:r>
              <a:rPr lang="en-US" dirty="0"/>
              <a:t>)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3086" y="1193126"/>
            <a:ext cx="6096000" cy="92333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created a dictionary 'data' and transformed it into a Data Frame with the help of the </a:t>
            </a:r>
            <a:r>
              <a:rPr lang="en-US" b="1" dirty="0" err="1"/>
              <a:t>DataFrame</a:t>
            </a:r>
            <a:r>
              <a:rPr lang="en-US" b="1" dirty="0"/>
              <a:t>()</a:t>
            </a:r>
            <a:r>
              <a:rPr lang="en-US" dirty="0"/>
              <a:t> function of pandas.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2597" y="172286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Gender     Name</a:t>
            </a:r>
          </a:p>
          <a:p>
            <a:r>
              <a:rPr lang="en-US" dirty="0"/>
              <a:t>0      F   </a:t>
            </a:r>
            <a:r>
              <a:rPr lang="en-US" dirty="0" err="1"/>
              <a:t>Shweta</a:t>
            </a:r>
            <a:endParaRPr lang="en-US" dirty="0"/>
          </a:p>
          <a:p>
            <a:r>
              <a:rPr lang="en-US" dirty="0"/>
              <a:t>1      M    </a:t>
            </a:r>
            <a:r>
              <a:rPr lang="en-US" dirty="0" err="1"/>
              <a:t>Rohit</a:t>
            </a:r>
            <a:endParaRPr lang="en-US" dirty="0"/>
          </a:p>
          <a:p>
            <a:r>
              <a:rPr lang="en-US" dirty="0"/>
              <a:t>2      M    </a:t>
            </a:r>
            <a:r>
              <a:rPr lang="en-US" dirty="0" err="1"/>
              <a:t>Abhay</a:t>
            </a:r>
            <a:endParaRPr lang="en-US" dirty="0"/>
          </a:p>
          <a:p>
            <a:r>
              <a:rPr lang="en-US" dirty="0"/>
              <a:t>3      F   </a:t>
            </a:r>
            <a:r>
              <a:rPr lang="en-US" dirty="0" err="1"/>
              <a:t>Surbhi</a:t>
            </a:r>
            <a:endParaRPr lang="en-US" dirty="0"/>
          </a:p>
          <a:p>
            <a:r>
              <a:rPr lang="en-US" dirty="0"/>
              <a:t>4      M     </a:t>
            </a:r>
            <a:r>
              <a:rPr lang="en-US" dirty="0" err="1"/>
              <a:t>Amit</a:t>
            </a:r>
            <a:endParaRPr lang="en-US" dirty="0"/>
          </a:p>
          <a:p>
            <a:r>
              <a:rPr lang="en-US" dirty="0"/>
              <a:t>5      F     Sara</a:t>
            </a:r>
          </a:p>
          <a:p>
            <a:r>
              <a:rPr lang="en-US" dirty="0"/>
              <a:t>6      M    </a:t>
            </a:r>
            <a:r>
              <a:rPr lang="en-US" dirty="0" smtClean="0"/>
              <a:t>Vicky</a:t>
            </a:r>
            <a:endParaRPr lang="en-US" dirty="0"/>
          </a:p>
          <a:p>
            <a:r>
              <a:rPr lang="en-US" dirty="0"/>
              <a:t>7      F    </a:t>
            </a:r>
            <a:r>
              <a:rPr lang="en-US" dirty="0" err="1"/>
              <a:t>Mehak</a:t>
            </a:r>
            <a:endParaRPr lang="en-US" dirty="0"/>
          </a:p>
          <a:p>
            <a:r>
              <a:rPr lang="en-US" dirty="0"/>
              <a:t>8      F     </a:t>
            </a:r>
            <a:r>
              <a:rPr lang="en-US" dirty="0" err="1"/>
              <a:t>Sita</a:t>
            </a:r>
            <a:endParaRPr lang="en-US" dirty="0"/>
          </a:p>
          <a:p>
            <a:r>
              <a:rPr lang="en-US" dirty="0"/>
              <a:t>9      M  </a:t>
            </a:r>
            <a:r>
              <a:rPr lang="en-US" dirty="0" err="1"/>
              <a:t>Saurabh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5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 pandas as </a:t>
            </a:r>
            <a:r>
              <a:rPr lang="en-US" dirty="0" err="1"/>
              <a:t>pd</a:t>
            </a:r>
            <a:r>
              <a:rPr lang="en-US" dirty="0"/>
              <a:t>  </a:t>
            </a:r>
          </a:p>
          <a:p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dirty="0" err="1">
                <a:solidFill>
                  <a:srgbClr val="FF0000"/>
                </a:solidFill>
              </a:rPr>
              <a:t>sklearn</a:t>
            </a:r>
            <a:r>
              <a:rPr lang="en-US" dirty="0">
                <a:solidFill>
                  <a:srgbClr val="FF0000"/>
                </a:solidFill>
              </a:rPr>
              <a:t> import preprocessing   </a:t>
            </a:r>
          </a:p>
          <a:p>
            <a:r>
              <a:rPr lang="en-US" dirty="0" err="1" smtClean="0"/>
              <a:t>my_data</a:t>
            </a:r>
            <a:r>
              <a:rPr lang="en-US" dirty="0"/>
              <a:t> = {  </a:t>
            </a:r>
          </a:p>
          <a:p>
            <a:r>
              <a:rPr lang="en-US" dirty="0"/>
              <a:t>    "Gender" : ['F', 'M', 'M', 'F', 'M', 'F', 'M', 'F', 'F', 'M'],  </a:t>
            </a:r>
          </a:p>
          <a:p>
            <a:r>
              <a:rPr lang="en-US" dirty="0"/>
              <a:t>    "Name" : ['</a:t>
            </a:r>
            <a:r>
              <a:rPr lang="en-US" dirty="0" err="1"/>
              <a:t>Shweta</a:t>
            </a:r>
            <a:r>
              <a:rPr lang="en-US" dirty="0"/>
              <a:t>', '</a:t>
            </a:r>
            <a:r>
              <a:rPr lang="en-US" dirty="0" err="1"/>
              <a:t>Rohit</a:t>
            </a:r>
            <a:r>
              <a:rPr lang="en-US" dirty="0"/>
              <a:t>', '</a:t>
            </a:r>
            <a:r>
              <a:rPr lang="en-US" dirty="0" err="1"/>
              <a:t>Abhay</a:t>
            </a:r>
            <a:r>
              <a:rPr lang="en-US" dirty="0"/>
              <a:t>', '</a:t>
            </a:r>
            <a:r>
              <a:rPr lang="en-US" dirty="0" err="1"/>
              <a:t>Surbhi</a:t>
            </a:r>
            <a:r>
              <a:rPr lang="en-US" dirty="0"/>
              <a:t>', '</a:t>
            </a:r>
            <a:r>
              <a:rPr lang="en-US" dirty="0" err="1"/>
              <a:t>Amit</a:t>
            </a:r>
            <a:r>
              <a:rPr lang="en-US" dirty="0"/>
              <a:t>', 'Sara', 'Vicky', '</a:t>
            </a:r>
            <a:r>
              <a:rPr lang="en-US" dirty="0" err="1"/>
              <a:t>Mehak</a:t>
            </a:r>
            <a:r>
              <a:rPr lang="en-US" dirty="0"/>
              <a:t>', '</a:t>
            </a:r>
            <a:r>
              <a:rPr lang="en-US" dirty="0" err="1"/>
              <a:t>Sita</a:t>
            </a:r>
            <a:r>
              <a:rPr lang="en-US" dirty="0"/>
              <a:t>', '</a:t>
            </a:r>
            <a:r>
              <a:rPr lang="en-US" dirty="0" err="1"/>
              <a:t>Saurabh</a:t>
            </a:r>
            <a:r>
              <a:rPr lang="en-US" dirty="0"/>
              <a:t>']  </a:t>
            </a:r>
          </a:p>
          <a:p>
            <a:r>
              <a:rPr lang="en-US" dirty="0"/>
              <a:t>        }  </a:t>
            </a:r>
          </a:p>
          <a:p>
            <a:r>
              <a:rPr lang="en-US" dirty="0" err="1"/>
              <a:t>blk</a:t>
            </a:r>
            <a:r>
              <a:rPr lang="en-US" dirty="0"/>
              <a:t> = 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my_data</a:t>
            </a:r>
            <a:r>
              <a:rPr lang="en-US" dirty="0"/>
              <a:t>)  </a:t>
            </a:r>
          </a:p>
          <a:p>
            <a:r>
              <a:rPr lang="en-US" dirty="0" err="1">
                <a:solidFill>
                  <a:srgbClr val="FF0000"/>
                </a:solidFill>
              </a:rPr>
              <a:t>my_label</a:t>
            </a:r>
            <a:r>
              <a:rPr lang="en-US" dirty="0">
                <a:solidFill>
                  <a:srgbClr val="FF0000"/>
                </a:solidFill>
              </a:rPr>
              <a:t> = </a:t>
            </a:r>
            <a:r>
              <a:rPr lang="en-US" dirty="0" err="1">
                <a:solidFill>
                  <a:srgbClr val="FF0000"/>
                </a:solidFill>
              </a:rPr>
              <a:t>preprocessing.LabelEncoder</a:t>
            </a:r>
            <a:r>
              <a:rPr lang="en-US" dirty="0">
                <a:solidFill>
                  <a:srgbClr val="FF0000"/>
                </a:solidFill>
              </a:rPr>
              <a:t>()   </a:t>
            </a:r>
          </a:p>
          <a:p>
            <a:r>
              <a:rPr lang="en-US" dirty="0"/>
              <a:t>   </a:t>
            </a:r>
          </a:p>
          <a:p>
            <a:r>
              <a:rPr lang="en-US" dirty="0" err="1">
                <a:solidFill>
                  <a:srgbClr val="FF0000"/>
                </a:solidFill>
              </a:rPr>
              <a:t>blk</a:t>
            </a:r>
            <a:r>
              <a:rPr lang="en-US" dirty="0">
                <a:solidFill>
                  <a:srgbClr val="FF0000"/>
                </a:solidFill>
              </a:rPr>
              <a:t>[ 'Gender' ]= </a:t>
            </a:r>
            <a:r>
              <a:rPr lang="en-US" dirty="0" err="1">
                <a:solidFill>
                  <a:srgbClr val="FF0000"/>
                </a:solidFill>
              </a:rPr>
              <a:t>my_label.fit_transform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blk</a:t>
            </a:r>
            <a:r>
              <a:rPr lang="en-US" dirty="0">
                <a:solidFill>
                  <a:srgbClr val="FF0000"/>
                </a:solidFill>
              </a:rPr>
              <a:t>[ 'Gender' ])   </a:t>
            </a:r>
          </a:p>
          <a:p>
            <a:r>
              <a:rPr lang="en-US" dirty="0"/>
              <a:t>print(</a:t>
            </a:r>
            <a:r>
              <a:rPr lang="en-US" dirty="0" err="1"/>
              <a:t>blk</a:t>
            </a:r>
            <a:r>
              <a:rPr lang="en-US" dirty="0"/>
              <a:t>[ 'Gender' ].unique())  </a:t>
            </a:r>
          </a:p>
          <a:p>
            <a:r>
              <a:rPr lang="en-US" dirty="0"/>
              <a:t>print("Data Frame after Label Encoding:\n")  </a:t>
            </a:r>
          </a:p>
          <a:p>
            <a:r>
              <a:rPr lang="en-US" dirty="0"/>
              <a:t>print( </a:t>
            </a:r>
            <a:r>
              <a:rPr lang="en-US" dirty="0" err="1"/>
              <a:t>blk</a:t>
            </a:r>
            <a:r>
              <a:rPr lang="en-US" dirty="0"/>
              <a:t> )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40572" y="1809298"/>
            <a:ext cx="675109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import</a:t>
            </a:r>
            <a:r>
              <a:rPr lang="en-US" dirty="0"/>
              <a:t> </a:t>
            </a:r>
            <a:r>
              <a:rPr lang="en-US" b="1" dirty="0"/>
              <a:t>pandas</a:t>
            </a:r>
            <a:r>
              <a:rPr lang="en-US" dirty="0"/>
              <a:t> and </a:t>
            </a:r>
            <a:r>
              <a:rPr lang="en-US" b="1" dirty="0"/>
              <a:t>preprocessing</a:t>
            </a:r>
            <a:r>
              <a:rPr lang="en-US" dirty="0"/>
              <a:t> modules of the 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r>
              <a:rPr lang="en-US" dirty="0"/>
              <a:t> library.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95665" y="4006585"/>
            <a:ext cx="6096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dirty="0"/>
              <a:t> </a:t>
            </a:r>
            <a:r>
              <a:rPr lang="en-US" b="1" dirty="0" err="1"/>
              <a:t>fit_transform</a:t>
            </a:r>
            <a:r>
              <a:rPr lang="en-US" b="1" dirty="0"/>
              <a:t>()</a:t>
            </a:r>
            <a:r>
              <a:rPr lang="en-US" dirty="0"/>
              <a:t> method in order to add label encoder functionality pointed by the object to the data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1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0710" y="199581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Gender     Name</a:t>
            </a:r>
          </a:p>
          <a:p>
            <a:r>
              <a:rPr lang="en-US" dirty="0"/>
              <a:t>0       0   </a:t>
            </a:r>
            <a:r>
              <a:rPr lang="en-US" dirty="0" err="1"/>
              <a:t>Shweta</a:t>
            </a:r>
            <a:endParaRPr lang="en-US" dirty="0"/>
          </a:p>
          <a:p>
            <a:r>
              <a:rPr lang="en-US" dirty="0"/>
              <a:t>1       1    </a:t>
            </a:r>
            <a:r>
              <a:rPr lang="en-US" dirty="0" err="1"/>
              <a:t>Rohit</a:t>
            </a:r>
            <a:endParaRPr lang="en-US" dirty="0"/>
          </a:p>
          <a:p>
            <a:r>
              <a:rPr lang="en-US" dirty="0"/>
              <a:t>2       1    </a:t>
            </a:r>
            <a:r>
              <a:rPr lang="en-US" dirty="0" err="1"/>
              <a:t>Abhay</a:t>
            </a:r>
            <a:endParaRPr lang="en-US" dirty="0"/>
          </a:p>
          <a:p>
            <a:r>
              <a:rPr lang="en-US" dirty="0"/>
              <a:t>3       0   </a:t>
            </a:r>
            <a:r>
              <a:rPr lang="en-US" dirty="0" err="1"/>
              <a:t>Surbhi</a:t>
            </a:r>
            <a:endParaRPr lang="en-US" dirty="0"/>
          </a:p>
          <a:p>
            <a:r>
              <a:rPr lang="en-US" dirty="0"/>
              <a:t>4       1     </a:t>
            </a:r>
            <a:r>
              <a:rPr lang="en-US" dirty="0" err="1"/>
              <a:t>Amit</a:t>
            </a:r>
            <a:endParaRPr lang="en-US" dirty="0"/>
          </a:p>
          <a:p>
            <a:r>
              <a:rPr lang="en-US" dirty="0"/>
              <a:t>5       0     Sara</a:t>
            </a:r>
          </a:p>
          <a:p>
            <a:r>
              <a:rPr lang="en-US" dirty="0"/>
              <a:t>6       1    Vicky</a:t>
            </a:r>
          </a:p>
          <a:p>
            <a:r>
              <a:rPr lang="en-US" dirty="0"/>
              <a:t>7       0    </a:t>
            </a:r>
            <a:r>
              <a:rPr lang="en-US" dirty="0" err="1"/>
              <a:t>Mehak</a:t>
            </a:r>
            <a:endParaRPr lang="en-US" dirty="0"/>
          </a:p>
          <a:p>
            <a:r>
              <a:rPr lang="en-US" dirty="0"/>
              <a:t>8       0     </a:t>
            </a:r>
            <a:r>
              <a:rPr lang="en-US" dirty="0" err="1"/>
              <a:t>Sita</a:t>
            </a:r>
            <a:endParaRPr lang="en-US" dirty="0"/>
          </a:p>
          <a:p>
            <a:r>
              <a:rPr lang="en-US" dirty="0"/>
              <a:t>9       1  </a:t>
            </a:r>
            <a:r>
              <a:rPr lang="en-US" dirty="0" err="1"/>
              <a:t>Saurabh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8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DBMS: Course Objectives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various data handling and visualization techniques.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some basic learning algorithms and techniques and their applications, as well as general questions related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handling large data sets.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skills of supervised and unsupervised learning techniques and implementation of these to solve real life problems.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basic knowledge on the machine techniques to build an intellectual machine for making decisions behalf of humans.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skills for selecting suitable model parameters and apply them for designing optimized machine learning applications.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One-hot </a:t>
            </a:r>
            <a:r>
              <a:rPr lang="en-US" dirty="0"/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category is mapped with a binary </a:t>
            </a:r>
            <a:r>
              <a:rPr lang="en-US" dirty="0" smtClean="0"/>
              <a:t>variable.</a:t>
            </a:r>
          </a:p>
          <a:p>
            <a:endParaRPr lang="en-US" dirty="0"/>
          </a:p>
          <a:p>
            <a:r>
              <a:rPr lang="en-US" dirty="0"/>
              <a:t>Suppose we have a dataset with a category animal, having different animals like Dog, Cat, Sheep, Cow, Lion.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31" y="3656732"/>
            <a:ext cx="73152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5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#create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({'team': ['A', 'A', 'B', 'B', 'B', 'B', 'C', 'C'],</a:t>
            </a:r>
          </a:p>
          <a:p>
            <a:r>
              <a:rPr lang="en-US" dirty="0"/>
              <a:t>                   'points': [25, 12, 15, 14, 19, 23, 25, 29]})</a:t>
            </a:r>
          </a:p>
          <a:p>
            <a:endParaRPr lang="en-US" dirty="0"/>
          </a:p>
          <a:p>
            <a:r>
              <a:rPr lang="en-US" dirty="0"/>
              <a:t>#view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0711" y="18224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team  points</a:t>
            </a:r>
          </a:p>
          <a:p>
            <a:r>
              <a:rPr lang="en-US" dirty="0"/>
              <a:t>0    A      25</a:t>
            </a:r>
          </a:p>
          <a:p>
            <a:r>
              <a:rPr lang="en-US" dirty="0"/>
              <a:t>1    A      12</a:t>
            </a:r>
          </a:p>
          <a:p>
            <a:r>
              <a:rPr lang="en-US" dirty="0"/>
              <a:t>2    B      15</a:t>
            </a:r>
          </a:p>
          <a:p>
            <a:r>
              <a:rPr lang="en-US" dirty="0"/>
              <a:t>3    B      14</a:t>
            </a:r>
          </a:p>
          <a:p>
            <a:r>
              <a:rPr lang="en-US" dirty="0"/>
              <a:t>4    B      19</a:t>
            </a:r>
          </a:p>
          <a:p>
            <a:r>
              <a:rPr lang="en-US" dirty="0"/>
              <a:t>5    B      23</a:t>
            </a:r>
          </a:p>
          <a:p>
            <a:r>
              <a:rPr lang="en-US" dirty="0"/>
              <a:t>6    C      25</a:t>
            </a:r>
          </a:p>
          <a:p>
            <a:r>
              <a:rPr lang="en-US" dirty="0"/>
              <a:t>7    C      29</a:t>
            </a:r>
          </a:p>
        </p:txBody>
      </p:sp>
    </p:spTree>
    <p:extLst>
      <p:ext uri="{BB962C8B-B14F-4D97-AF65-F5344CB8AC3E}">
        <p14:creationId xmlns:p14="http://schemas.microsoft.com/office/powerpoint/2010/main" val="20650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#create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({'team': ['A', 'A', 'B', 'B', 'B', 'B', 'C', 'C'],</a:t>
            </a:r>
          </a:p>
          <a:p>
            <a:r>
              <a:rPr lang="en-US" dirty="0"/>
              <a:t>                   'points': [25, 12, 15, 14, 19, 23, 25, 29]})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OneHotEncoder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#creating instance of one-hot-encoder</a:t>
            </a:r>
          </a:p>
          <a:p>
            <a:r>
              <a:rPr lang="en-US" dirty="0"/>
              <a:t>encoder = </a:t>
            </a:r>
            <a:r>
              <a:rPr lang="en-US" dirty="0" err="1"/>
              <a:t>OneHotEncoder</a:t>
            </a:r>
            <a:r>
              <a:rPr lang="en-US" dirty="0"/>
              <a:t>(</a:t>
            </a:r>
            <a:r>
              <a:rPr lang="en-US" dirty="0" err="1"/>
              <a:t>handle_unknown</a:t>
            </a:r>
            <a:r>
              <a:rPr lang="en-US" dirty="0"/>
              <a:t>='ignore')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#perform one-hot encoding on 'team' column </a:t>
            </a:r>
          </a:p>
          <a:p>
            <a:pPr algn="l"/>
            <a:r>
              <a:rPr lang="en-US" dirty="0" err="1"/>
              <a:t>encoder_df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pd.DataFrame</a:t>
            </a:r>
            <a:r>
              <a:rPr lang="en-US" dirty="0" smtClean="0"/>
              <a:t>(</a:t>
            </a:r>
            <a:r>
              <a:rPr lang="en-US" dirty="0" err="1" smtClean="0"/>
              <a:t>encoder.fit_transform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[['team']]).</a:t>
            </a:r>
            <a:r>
              <a:rPr lang="en-US" dirty="0" err="1"/>
              <a:t>toarray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#merge one-hot encoded columns back with original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final_df</a:t>
            </a:r>
            <a:r>
              <a:rPr lang="en-US" dirty="0"/>
              <a:t> = </a:t>
            </a:r>
            <a:r>
              <a:rPr lang="en-US" dirty="0" err="1"/>
              <a:t>df.join</a:t>
            </a:r>
            <a:r>
              <a:rPr lang="en-US" dirty="0"/>
              <a:t>(</a:t>
            </a:r>
            <a:r>
              <a:rPr lang="en-US" dirty="0" err="1"/>
              <a:t>encoder_df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#view final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final_df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0710" y="180879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team  points    0    1    2</a:t>
            </a:r>
          </a:p>
          <a:p>
            <a:r>
              <a:rPr lang="en-US" dirty="0"/>
              <a:t>0    A      25  1.0  0.0  0.0</a:t>
            </a:r>
          </a:p>
          <a:p>
            <a:r>
              <a:rPr lang="en-US" dirty="0"/>
              <a:t>1    A      12  1.0  0.0  0.0</a:t>
            </a:r>
          </a:p>
          <a:p>
            <a:r>
              <a:rPr lang="en-US" dirty="0"/>
              <a:t>2    B      15  0.0  1.0  0.0</a:t>
            </a:r>
          </a:p>
          <a:p>
            <a:r>
              <a:rPr lang="en-US" dirty="0"/>
              <a:t>3    B      14  0.0  1.0  0.0</a:t>
            </a:r>
          </a:p>
          <a:p>
            <a:r>
              <a:rPr lang="en-US" dirty="0"/>
              <a:t>4    B      19  0.0  1.0  0.0</a:t>
            </a:r>
          </a:p>
          <a:p>
            <a:r>
              <a:rPr lang="en-US" dirty="0"/>
              <a:t>5    B      23  0.0  1.0  0.0</a:t>
            </a:r>
          </a:p>
          <a:p>
            <a:r>
              <a:rPr lang="en-US" dirty="0"/>
              <a:t>6    C      25  0.0  0.0  1.0</a:t>
            </a:r>
          </a:p>
          <a:p>
            <a:r>
              <a:rPr lang="en-US" dirty="0"/>
              <a:t>7    C      29  0.0  0.0  1.0</a:t>
            </a:r>
          </a:p>
        </p:txBody>
      </p:sp>
    </p:spTree>
    <p:extLst>
      <p:ext uri="{BB962C8B-B14F-4D97-AF65-F5344CB8AC3E}">
        <p14:creationId xmlns:p14="http://schemas.microsoft.com/office/powerpoint/2010/main" val="276978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the original Column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#drop 'team' column</a:t>
            </a:r>
          </a:p>
          <a:p>
            <a:r>
              <a:rPr lang="en-US" dirty="0" err="1"/>
              <a:t>final_df.drop</a:t>
            </a:r>
            <a:r>
              <a:rPr lang="en-US" dirty="0"/>
              <a:t>('team', axis=1, </a:t>
            </a:r>
            <a:r>
              <a:rPr lang="en-US" dirty="0" err="1"/>
              <a:t>inplace</a:t>
            </a:r>
            <a:r>
              <a:rPr lang="en-US" dirty="0"/>
              <a:t>=True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view final 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final_df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3415" y="179514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 points    0    1    2</a:t>
            </a:r>
          </a:p>
          <a:p>
            <a:r>
              <a:rPr lang="fr-FR" dirty="0"/>
              <a:t>0      25  1.0  0.0  0.0</a:t>
            </a:r>
          </a:p>
          <a:p>
            <a:r>
              <a:rPr lang="fr-FR" dirty="0"/>
              <a:t>1      12  1.0  0.0  0.0</a:t>
            </a:r>
          </a:p>
          <a:p>
            <a:r>
              <a:rPr lang="fr-FR" dirty="0"/>
              <a:t>2      15  0.0  1.0  0.0</a:t>
            </a:r>
          </a:p>
          <a:p>
            <a:r>
              <a:rPr lang="fr-FR" dirty="0"/>
              <a:t>3      14  0.0  1.0  0.0</a:t>
            </a:r>
          </a:p>
          <a:p>
            <a:r>
              <a:rPr lang="fr-FR" dirty="0"/>
              <a:t>4      19  0.0  1.0  0.0</a:t>
            </a:r>
          </a:p>
          <a:p>
            <a:r>
              <a:rPr lang="fr-FR" dirty="0"/>
              <a:t>5      23  0.0  1.0  0.0</a:t>
            </a:r>
          </a:p>
          <a:p>
            <a:r>
              <a:rPr lang="fr-FR" dirty="0"/>
              <a:t>6      25  0.0  0.0  1.0</a:t>
            </a:r>
          </a:p>
          <a:p>
            <a:r>
              <a:rPr lang="fr-FR" dirty="0"/>
              <a:t>7      29  0.0  0.0  1.0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Ordinal Encoding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Encoding is </a:t>
            </a:r>
            <a:r>
              <a:rPr lang="en-US" dirty="0">
                <a:solidFill>
                  <a:srgbClr val="FF0000"/>
                </a:solidFill>
              </a:rPr>
              <a:t>similar to Label Encoding </a:t>
            </a:r>
            <a:r>
              <a:rPr lang="en-US" dirty="0"/>
              <a:t>where we take a list of categories and convert them into integers.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unlike Label Encoding, </a:t>
            </a:r>
            <a:r>
              <a:rPr lang="en-US" dirty="0">
                <a:solidFill>
                  <a:srgbClr val="FF0000"/>
                </a:solidFill>
              </a:rPr>
              <a:t>we preserve and order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if we are encoding rankings of 1st place, 2nd place, </a:t>
            </a:r>
            <a:r>
              <a:rPr lang="en-US" dirty="0" err="1"/>
              <a:t>etc</a:t>
            </a:r>
            <a:r>
              <a:rPr lang="en-US" dirty="0"/>
              <a:t>, there is an inherit order.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example of a ordinal encoding</a:t>
            </a:r>
          </a:p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</a:t>
            </a:r>
            <a:r>
              <a:rPr lang="en-US" dirty="0" err="1"/>
              <a:t>asarray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 smtClean="0"/>
              <a:t>OrdinalEncoder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 define data</a:t>
            </a:r>
          </a:p>
          <a:p>
            <a:r>
              <a:rPr lang="en-US" dirty="0"/>
              <a:t>data = </a:t>
            </a:r>
            <a:r>
              <a:rPr lang="en-US" dirty="0" err="1"/>
              <a:t>asarray</a:t>
            </a:r>
            <a:r>
              <a:rPr lang="en-US" dirty="0"/>
              <a:t>([['red'], ['green'], ['blue']])</a:t>
            </a:r>
          </a:p>
          <a:p>
            <a:r>
              <a:rPr lang="en-US" dirty="0"/>
              <a:t>print(data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62458"/>
              </p:ext>
            </p:extLst>
          </p:nvPr>
        </p:nvGraphicFramePr>
        <p:xfrm>
          <a:off x="837127" y="1931829"/>
          <a:ext cx="10824649" cy="722595"/>
        </p:xfrm>
        <a:graphic>
          <a:graphicData uri="http://schemas.openxmlformats.org/drawingml/2006/table">
            <a:tbl>
              <a:tblPr firstRow="1" firstCol="1" bandRow="1"/>
              <a:tblGrid>
                <a:gridCol w="941273"/>
                <a:gridCol w="9883376"/>
              </a:tblGrid>
              <a:tr h="722595">
                <a:tc>
                  <a:txBody>
                    <a:bodyPr/>
                    <a:lstStyle/>
                    <a:p>
                      <a:pPr marL="0" marR="5397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CO1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430"/>
                        </a:spcBef>
                        <a:spcAft>
                          <a:spcPts val="0"/>
                        </a:spcAft>
                        <a:tabLst>
                          <a:tab pos="408305" algn="l"/>
                        </a:tabLst>
                      </a:pPr>
                      <a:r>
                        <a:rPr lang="en-US" sz="2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Understand machine learning techniques and computing environment that are suitable for the applications under consideration.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define ordinal encoding</a:t>
            </a:r>
          </a:p>
          <a:p>
            <a:r>
              <a:rPr lang="en-US" dirty="0"/>
              <a:t>encoder = </a:t>
            </a:r>
            <a:r>
              <a:rPr lang="en-US" dirty="0" err="1"/>
              <a:t>OrdinalEncoder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transform data</a:t>
            </a:r>
          </a:p>
          <a:p>
            <a:r>
              <a:rPr lang="en-US" dirty="0"/>
              <a:t>result = </a:t>
            </a:r>
            <a:r>
              <a:rPr lang="en-US" dirty="0" err="1"/>
              <a:t>encoder.fit_transform</a:t>
            </a:r>
            <a:r>
              <a:rPr lang="en-US" dirty="0"/>
              <a:t>(data)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9767" y="18421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[['red']</a:t>
            </a:r>
          </a:p>
          <a:p>
            <a:r>
              <a:rPr lang="en-US" dirty="0"/>
              <a:t> ['green']</a:t>
            </a:r>
          </a:p>
          <a:p>
            <a:r>
              <a:rPr lang="en-US" dirty="0"/>
              <a:t> ['blue']]</a:t>
            </a:r>
          </a:p>
          <a:p>
            <a:r>
              <a:rPr lang="en-US" dirty="0"/>
              <a:t>[[2.]</a:t>
            </a:r>
          </a:p>
          <a:p>
            <a:r>
              <a:rPr lang="en-US" dirty="0"/>
              <a:t> [1.]</a:t>
            </a:r>
          </a:p>
          <a:p>
            <a:r>
              <a:rPr lang="en-US" dirty="0"/>
              <a:t> [0.]]</a:t>
            </a:r>
          </a:p>
        </p:txBody>
      </p:sp>
    </p:spTree>
    <p:extLst>
      <p:ext uri="{BB962C8B-B14F-4D97-AF65-F5344CB8AC3E}">
        <p14:creationId xmlns:p14="http://schemas.microsoft.com/office/powerpoint/2010/main" val="11667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Encoding</a:t>
            </a:r>
          </a:p>
          <a:p>
            <a:endParaRPr lang="en-US" dirty="0"/>
          </a:p>
          <a:p>
            <a:r>
              <a:rPr lang="en-US" dirty="0"/>
              <a:t>Categorical </a:t>
            </a:r>
            <a:r>
              <a:rPr lang="en-US" dirty="0" smtClean="0"/>
              <a:t>Encoding</a:t>
            </a:r>
          </a:p>
          <a:p>
            <a:endParaRPr lang="en-US" dirty="0"/>
          </a:p>
          <a:p>
            <a:r>
              <a:rPr lang="en-US" dirty="0" smtClean="0"/>
              <a:t>Types of </a:t>
            </a:r>
            <a:r>
              <a:rPr lang="en-US" dirty="0"/>
              <a:t>Categorical Encoding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2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ordinal encoding technique on a suitable dataset and get the required result. (BT-Level3)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https://www.analyticsvidhya.com/blog/2020/08/types-of-categorical-data-encoding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www.w3schools.com/python/python_ml_preprocessing.asp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www.javatpoint.com/label-encoding-in-python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https://www.statology.org/one-hot-encoding-in-python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2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4994043"/>
            <a:ext cx="5961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sz="3200" dirty="0">
                <a:latin typeface="Casper" panose="02000506000000020004" pitchFamily="2" charset="0"/>
                <a:cs typeface="Segoe UI" panose="020B0502040204020203" pitchFamily="34" charset="0"/>
              </a:rPr>
              <a:t>Email</a:t>
            </a:r>
            <a:r>
              <a:rPr lang="en-US" sz="3200">
                <a:latin typeface="Casper" panose="02000506000000020004" pitchFamily="2" charset="0"/>
                <a:cs typeface="Segoe UI" panose="020B0502040204020203" pitchFamily="34" charset="0"/>
              </a:rPr>
              <a:t>: </a:t>
            </a:r>
            <a:r>
              <a:rPr lang="en-US" sz="3200" smtClean="0">
                <a:latin typeface="Casper" panose="02000506000000020004" pitchFamily="2" charset="0"/>
                <a:cs typeface="Segoe UI" panose="020B0502040204020203" pitchFamily="34" charset="0"/>
                <a:hlinkClick r:id="rId5"/>
              </a:rPr>
              <a:t>vineet.e13038@cumail.in</a:t>
            </a:r>
            <a:endParaRPr lang="en-US" sz="3200" dirty="0" smtClean="0">
              <a:latin typeface="Casper" panose="02000506000000020004" pitchFamily="2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1" y="94670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Unit-1 Syllabus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09890"/>
              </p:ext>
            </p:extLst>
          </p:nvPr>
        </p:nvGraphicFramePr>
        <p:xfrm>
          <a:off x="708338" y="1120462"/>
          <a:ext cx="11127347" cy="4679837"/>
        </p:xfrm>
        <a:graphic>
          <a:graphicData uri="http://schemas.openxmlformats.org/drawingml/2006/table">
            <a:tbl>
              <a:tblPr firstRow="1" firstCol="1" bandRow="1"/>
              <a:tblGrid>
                <a:gridCol w="2456155"/>
                <a:gridCol w="8671192"/>
              </a:tblGrid>
              <a:tr h="529260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Introduction to Machine Learning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34672">
                <a:tc>
                  <a:txBody>
                    <a:bodyPr/>
                    <a:lstStyle/>
                    <a:p>
                      <a:pPr marL="0" marR="539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Introduction to Machine Learning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Definition of Machine Learning, Working principles of Machine Learning; Classification of Machine Learning algorithms: Supervised Learning, Unsupervised Learning, Reinforcement Learning, Semi-Supervised Learning; Applications of Machine Learning.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513">
                <a:tc>
                  <a:txBody>
                    <a:bodyPr/>
                    <a:lstStyle/>
                    <a:p>
                      <a:pPr marL="0" marR="539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Pre-Processing and Feature Extraction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Sourcing and Cleaning, Handling Missing data, Encoding Categorical data, Feature Scaling, Handling Time Series data; Feature Selection techniques, Data Transformation, Normalization, Dimensionality reduction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4497">
                <a:tc>
                  <a:txBody>
                    <a:bodyPr/>
                    <a:lstStyle/>
                    <a:p>
                      <a:pPr marL="0" marR="5397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Visualization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Data Frame Basics, Different types of analysis, Different types of plots, Plotting fundamentals using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Arial"/>
                        </a:rPr>
                        <a:t>Matplotlib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, Plotting Data Distributions using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Calibri"/>
                          <a:cs typeface="Arial"/>
                        </a:rPr>
                        <a:t>Seaborn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.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TEXT BOOKS:</a:t>
            </a:r>
            <a:endParaRPr lang="en-US" b="1" i="1" dirty="0"/>
          </a:p>
          <a:p>
            <a:r>
              <a:rPr lang="en-US" dirty="0" smtClean="0"/>
              <a:t>There </a:t>
            </a:r>
            <a:r>
              <a:rPr lang="en-US" dirty="0"/>
              <a:t>is no single textbook covering the material presented in this course. Here is a list of books recommended for further reading in connection with the material presented:</a:t>
            </a:r>
          </a:p>
          <a:p>
            <a:r>
              <a:rPr lang="en-US" b="1" dirty="0"/>
              <a:t>T1:</a:t>
            </a:r>
            <a:r>
              <a:rPr lang="en-US" dirty="0"/>
              <a:t> </a:t>
            </a:r>
            <a:r>
              <a:rPr lang="en-IN" dirty="0" err="1"/>
              <a:t>Tom.M.Mitchell</a:t>
            </a:r>
            <a:r>
              <a:rPr lang="en-IN" dirty="0"/>
              <a:t>, “Machine Learning, McGraw Hill International Edition”.</a:t>
            </a:r>
            <a:endParaRPr lang="en-US" dirty="0"/>
          </a:p>
          <a:p>
            <a:r>
              <a:rPr lang="en-US" b="1" dirty="0"/>
              <a:t>T2</a:t>
            </a:r>
            <a:r>
              <a:rPr lang="en-US" dirty="0"/>
              <a:t>: </a:t>
            </a:r>
            <a:r>
              <a:rPr lang="en-IN" dirty="0" err="1"/>
              <a:t>Ethern</a:t>
            </a:r>
            <a:r>
              <a:rPr lang="en-IN" dirty="0"/>
              <a:t> </a:t>
            </a:r>
            <a:r>
              <a:rPr lang="en-IN" dirty="0" err="1"/>
              <a:t>Alpaydin</a:t>
            </a:r>
            <a:r>
              <a:rPr lang="en-IN" dirty="0"/>
              <a:t>,” Introduction to Machine Learning. Eastern Economy Edition, Prentice Hall of India, 2005”.</a:t>
            </a:r>
            <a:endParaRPr lang="en-US" dirty="0"/>
          </a:p>
          <a:p>
            <a:r>
              <a:rPr lang="en-IN" b="1" dirty="0"/>
              <a:t>T3</a:t>
            </a:r>
            <a:r>
              <a:rPr lang="en-IN" dirty="0"/>
              <a:t>: Andreas C. Miller, Sarah Guido, Introduction to Machine Learning with Python, O’REILLY (2001).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algn="just"/>
            <a:endParaRPr lang="en-US" sz="2000" dirty="0"/>
          </a:p>
          <a:p>
            <a:r>
              <a:rPr lang="en-IN" b="1" dirty="0"/>
              <a:t>REFERENCE BOOKS:</a:t>
            </a:r>
            <a:endParaRPr lang="en-US" dirty="0"/>
          </a:p>
          <a:p>
            <a:r>
              <a:rPr lang="en-IN" b="1" dirty="0" smtClean="0"/>
              <a:t>R1 </a:t>
            </a:r>
            <a:r>
              <a:rPr lang="en-IN" dirty="0"/>
              <a:t>Sebastian </a:t>
            </a:r>
            <a:r>
              <a:rPr lang="en-IN" dirty="0" err="1"/>
              <a:t>Raschka</a:t>
            </a:r>
            <a:r>
              <a:rPr lang="en-IN" dirty="0"/>
              <a:t>, </a:t>
            </a:r>
            <a:r>
              <a:rPr lang="en-IN" dirty="0" err="1"/>
              <a:t>Vahid</a:t>
            </a:r>
            <a:r>
              <a:rPr lang="en-IN" dirty="0"/>
              <a:t> </a:t>
            </a:r>
            <a:r>
              <a:rPr lang="en-IN" dirty="0" err="1"/>
              <a:t>Mirjalili</a:t>
            </a:r>
            <a:r>
              <a:rPr lang="en-IN" dirty="0"/>
              <a:t>, Python Machine Learning, (2014)</a:t>
            </a:r>
            <a:endParaRPr lang="en-US" dirty="0"/>
          </a:p>
          <a:p>
            <a:r>
              <a:rPr lang="en-IN" b="1" dirty="0"/>
              <a:t>R2</a:t>
            </a:r>
            <a:r>
              <a:rPr lang="en-IN" dirty="0"/>
              <a:t> Richard O. </a:t>
            </a:r>
            <a:r>
              <a:rPr lang="en-IN" dirty="0" err="1"/>
              <a:t>Duda</a:t>
            </a:r>
            <a:r>
              <a:rPr lang="en-IN" dirty="0"/>
              <a:t>, Peter E. Hart, David G. Stork, “Pattern Classification, Wiley, 2nd Edition”. </a:t>
            </a:r>
            <a:endParaRPr lang="en-US" dirty="0"/>
          </a:p>
          <a:p>
            <a:r>
              <a:rPr lang="en-IN" b="1" dirty="0"/>
              <a:t>R3</a:t>
            </a:r>
            <a:r>
              <a:rPr lang="en-IN" dirty="0"/>
              <a:t> Christopher Bishop, “Pattern Recognition and Machine Learning, illustrated Edition, Springer, 2006”.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  <a:p>
            <a:r>
              <a:rPr lang="en-US" dirty="0" smtClean="0"/>
              <a:t>Encoding</a:t>
            </a:r>
            <a:endParaRPr lang="en-US" dirty="0"/>
          </a:p>
          <a:p>
            <a:r>
              <a:rPr lang="en-US" dirty="0" smtClean="0"/>
              <a:t>Categorical </a:t>
            </a:r>
            <a:r>
              <a:rPr lang="en-US" dirty="0"/>
              <a:t>Encoding</a:t>
            </a:r>
          </a:p>
          <a:p>
            <a:r>
              <a:rPr lang="en-US" dirty="0" smtClean="0"/>
              <a:t>Types </a:t>
            </a:r>
            <a:r>
              <a:rPr lang="en-US" dirty="0"/>
              <a:t>of Categorical </a:t>
            </a:r>
            <a:r>
              <a:rPr lang="en-US" dirty="0" smtClean="0"/>
              <a:t>Encoding</a:t>
            </a:r>
          </a:p>
          <a:p>
            <a:r>
              <a:rPr lang="en-US" dirty="0"/>
              <a:t>Label </a:t>
            </a:r>
            <a:r>
              <a:rPr lang="en-US" dirty="0" smtClean="0"/>
              <a:t>Encoding</a:t>
            </a:r>
          </a:p>
          <a:p>
            <a:r>
              <a:rPr lang="en-US" dirty="0" smtClean="0"/>
              <a:t>One-Hot Encoding</a:t>
            </a:r>
          </a:p>
          <a:p>
            <a:r>
              <a:rPr lang="en-US" dirty="0" smtClean="0"/>
              <a:t>Ordinal Encoding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</a:t>
            </a:r>
            <a:r>
              <a:rPr lang="en-US" dirty="0"/>
              <a:t>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The </a:t>
            </a:r>
            <a:r>
              <a:rPr lang="en-US" dirty="0"/>
              <a:t>city where a person lives: </a:t>
            </a:r>
            <a:r>
              <a:rPr lang="en-US" dirty="0">
                <a:solidFill>
                  <a:srgbClr val="FF0000"/>
                </a:solidFill>
              </a:rPr>
              <a:t>Delhi, Mumbai, Ahmedabad, Bangalore</a:t>
            </a:r>
            <a:r>
              <a:rPr lang="en-US" dirty="0"/>
              <a:t>, etc.</a:t>
            </a:r>
          </a:p>
          <a:p>
            <a:r>
              <a:rPr lang="en-US" dirty="0"/>
              <a:t>The department a person works in: </a:t>
            </a:r>
            <a:r>
              <a:rPr lang="en-US" dirty="0">
                <a:solidFill>
                  <a:srgbClr val="FF0000"/>
                </a:solidFill>
              </a:rPr>
              <a:t>Finance, Human resources, IT, Production</a:t>
            </a:r>
            <a:r>
              <a:rPr lang="en-US" dirty="0"/>
              <a:t>.</a:t>
            </a:r>
          </a:p>
          <a:p>
            <a:r>
              <a:rPr lang="en-US" dirty="0"/>
              <a:t>The highest degree a person has: </a:t>
            </a:r>
            <a:r>
              <a:rPr lang="en-US" dirty="0">
                <a:solidFill>
                  <a:srgbClr val="FF0000"/>
                </a:solidFill>
              </a:rPr>
              <a:t>High school, Diploma, Bachelors, Masters, PhD</a:t>
            </a:r>
            <a:r>
              <a:rPr lang="en-US" dirty="0"/>
              <a:t>.</a:t>
            </a:r>
          </a:p>
          <a:p>
            <a:r>
              <a:rPr lang="en-US" dirty="0"/>
              <a:t>The grades of a student:  </a:t>
            </a:r>
            <a:r>
              <a:rPr lang="en-US" dirty="0">
                <a:solidFill>
                  <a:srgbClr val="FF0000"/>
                </a:solidFill>
              </a:rPr>
              <a:t>A+, A, B+, B, B- </a:t>
            </a:r>
            <a:r>
              <a:rPr lang="en-US" dirty="0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is represented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‘strings’ or ‘categories’ </a:t>
            </a:r>
            <a:r>
              <a:rPr lang="en-US" dirty="0"/>
              <a:t>and are </a:t>
            </a:r>
            <a:r>
              <a:rPr lang="en-US" dirty="0">
                <a:solidFill>
                  <a:srgbClr val="FF0000"/>
                </a:solidFill>
              </a:rPr>
              <a:t>finite in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is called Categorical Data. </a:t>
            </a:r>
          </a:p>
          <a:p>
            <a:endParaRPr lang="en-US" dirty="0"/>
          </a:p>
          <a:p>
            <a:r>
              <a:rPr lang="en-US" dirty="0"/>
              <a:t>When your data has categories represented by strings, it will be </a:t>
            </a:r>
            <a:r>
              <a:rPr lang="en-US" dirty="0">
                <a:solidFill>
                  <a:srgbClr val="FF0000"/>
                </a:solidFill>
              </a:rPr>
              <a:t>difficult to use them to train machine learning </a:t>
            </a:r>
            <a:r>
              <a:rPr lang="en-US" dirty="0" smtClean="0">
                <a:solidFill>
                  <a:srgbClr val="FF0000"/>
                </a:solidFill>
              </a:rPr>
              <a:t>models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Machine </a:t>
            </a:r>
            <a:r>
              <a:rPr lang="en-US" dirty="0"/>
              <a:t>learning models </a:t>
            </a:r>
            <a:r>
              <a:rPr lang="en-US" dirty="0" smtClean="0">
                <a:solidFill>
                  <a:srgbClr val="FF0000"/>
                </a:solidFill>
              </a:rPr>
              <a:t>often accepts </a:t>
            </a:r>
            <a:r>
              <a:rPr lang="en-US" dirty="0">
                <a:solidFill>
                  <a:srgbClr val="FF0000"/>
                </a:solidFill>
              </a:rPr>
              <a:t>numeric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train a ML model for Categorical Data?</a:t>
            </a:r>
          </a:p>
          <a:p>
            <a:endParaRPr lang="en-US" dirty="0"/>
          </a:p>
          <a:p>
            <a:r>
              <a:rPr lang="en-US" dirty="0" smtClean="0"/>
              <a:t>Transform it.</a:t>
            </a:r>
          </a:p>
          <a:p>
            <a:endParaRPr lang="en-US" dirty="0"/>
          </a:p>
          <a:p>
            <a:r>
              <a:rPr lang="en-US" dirty="0" smtClean="0"/>
              <a:t>How to transform? </a:t>
            </a:r>
          </a:p>
          <a:p>
            <a:endParaRPr lang="en-US" dirty="0"/>
          </a:p>
          <a:p>
            <a:r>
              <a:rPr lang="en-US" dirty="0" smtClean="0"/>
              <a:t>Transform it using Encoding.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Prof. (Dr.) Vineet Mehan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1457</TotalTime>
  <Words>1594</Words>
  <Application>Microsoft Office PowerPoint</Application>
  <PresentationFormat>Custom</PresentationFormat>
  <Paragraphs>367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1_Office Theme</vt:lpstr>
      <vt:lpstr>CorelDRAW</vt:lpstr>
      <vt:lpstr>PowerPoint Presentation</vt:lpstr>
      <vt:lpstr>DBMS: Course Objectives</vt:lpstr>
      <vt:lpstr>COURSE OUTCOMES</vt:lpstr>
      <vt:lpstr>Unit-1 Syllabus</vt:lpstr>
      <vt:lpstr>SUGGESTIVE READINGS</vt:lpstr>
      <vt:lpstr>Index</vt:lpstr>
      <vt:lpstr>Categorical Data </vt:lpstr>
      <vt:lpstr>Categorical Data </vt:lpstr>
      <vt:lpstr>Categorical Data </vt:lpstr>
      <vt:lpstr>Encoding </vt:lpstr>
      <vt:lpstr>1. Label Encoding</vt:lpstr>
      <vt:lpstr>1. Label Encoding</vt:lpstr>
      <vt:lpstr>1. Label Encoding</vt:lpstr>
      <vt:lpstr>Program</vt:lpstr>
      <vt:lpstr>Output</vt:lpstr>
      <vt:lpstr>PowerPoint Presentation</vt:lpstr>
      <vt:lpstr>Program</vt:lpstr>
      <vt:lpstr>Output</vt:lpstr>
      <vt:lpstr>PowerPoint Presentation</vt:lpstr>
      <vt:lpstr>2. One-hot Encoding</vt:lpstr>
      <vt:lpstr>Program</vt:lpstr>
      <vt:lpstr>Output</vt:lpstr>
      <vt:lpstr>Program</vt:lpstr>
      <vt:lpstr>Program</vt:lpstr>
      <vt:lpstr>Output</vt:lpstr>
      <vt:lpstr>Drop the original Column Team</vt:lpstr>
      <vt:lpstr>Final Output</vt:lpstr>
      <vt:lpstr>3. Ordinal Encoding </vt:lpstr>
      <vt:lpstr>Program</vt:lpstr>
      <vt:lpstr>Program</vt:lpstr>
      <vt:lpstr>Output</vt:lpstr>
      <vt:lpstr>Summary</vt:lpstr>
      <vt:lpstr>Task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Vineet</cp:lastModifiedBy>
  <cp:revision>264</cp:revision>
  <dcterms:created xsi:type="dcterms:W3CDTF">2019-01-09T10:33:58Z</dcterms:created>
  <dcterms:modified xsi:type="dcterms:W3CDTF">2023-01-14T05:58:34Z</dcterms:modified>
</cp:coreProperties>
</file>