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0"/>
  </p:notesMasterIdLst>
  <p:handoutMasterIdLst>
    <p:handoutMasterId r:id="rId21"/>
  </p:handoutMasterIdLst>
  <p:sldIdLst>
    <p:sldId id="525" r:id="rId3"/>
    <p:sldId id="522" r:id="rId4"/>
    <p:sldId id="265" r:id="rId5"/>
    <p:sldId id="490" r:id="rId6"/>
    <p:sldId id="570" r:id="rId7"/>
    <p:sldId id="528" r:id="rId8"/>
    <p:sldId id="572" r:id="rId9"/>
    <p:sldId id="573" r:id="rId10"/>
    <p:sldId id="574" r:id="rId11"/>
    <p:sldId id="575" r:id="rId12"/>
    <p:sldId id="576" r:id="rId13"/>
    <p:sldId id="577" r:id="rId14"/>
    <p:sldId id="578" r:id="rId15"/>
    <p:sldId id="580" r:id="rId16"/>
    <p:sldId id="579" r:id="rId17"/>
    <p:sldId id="553" r:id="rId18"/>
    <p:sldId id="5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1" d="100"/>
          <a:sy n="71" d="100"/>
        </p:scale>
        <p:origin x="5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Pramod Vishwakarma (E9758)</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By: Pramod Vishwakarma (E9758)</a:t>
            </a:r>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By: Pramod Vishwakarma (E9758)</a:t>
            </a:r>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Pramod Vishwakarma (E9758)</a:t>
            </a:r>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By: Pramod Vishwakarma (E9758)</a:t>
            </a:r>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By: Pramod Vishwakarma (E9758)</a:t>
            </a:r>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Pramod Vishwakarma (E9758)</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kashnitsky/topic-9-part-1-time-series-analysis-in-python/data" TargetMode="External"/><Relationship Id="rId7" Type="http://schemas.openxmlformats.org/officeDocument/2006/relationships/hyperlink" Target="https://www.geeksforgeeks.org/feature-selection-techniques-in-machine-learning/" TargetMode="External"/><Relationship Id="rId2" Type="http://schemas.openxmlformats.org/officeDocument/2006/relationships/hyperlink" Target="https://www.dataquest.io/blog/tutorial-time-series-analysis-with-pandas/" TargetMode="External"/><Relationship Id="rId1" Type="http://schemas.openxmlformats.org/officeDocument/2006/relationships/slideLayout" Target="../slideLayouts/slideLayout2.xml"/><Relationship Id="rId6" Type="http://schemas.openxmlformats.org/officeDocument/2006/relationships/hyperlink" Target="https://www.javatpoint.com/feature-selection-techniques-in-machine-learning" TargetMode="External"/><Relationship Id="rId5" Type="http://schemas.openxmlformats.org/officeDocument/2006/relationships/hyperlink" Target="https://www.analyticsvidhya.com/blog/2020/10/feature-selection-techniques-in-machine-learning/" TargetMode="External"/><Relationship Id="rId4" Type="http://schemas.openxmlformats.org/officeDocument/2006/relationships/hyperlink" Target="https://towardsdatascience.com/time-series-analysis-using-pandas-in-python-f726d87a97d8"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hyperlink" Target="mailto:vineet.e13038@cumail.in" TargetMode="Externa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41025" name="CorelDRAW" r:id="rId3" imgW="2169000" imgH="2169360" progId="">
                  <p:embed/>
                </p:oleObj>
              </mc:Choice>
              <mc:Fallback>
                <p:oleObj name="CorelDRAW" r:id="rId3" imgW="2169000" imgH="2169360" progId="">
                  <p:embed/>
                  <p:pic>
                    <p:nvPicPr>
                      <p:cNvPr id="0" name="Picture 1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77387" y="5599527"/>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smtClean="0">
                <a:solidFill>
                  <a:prstClr val="black">
                    <a:lumMod val="85000"/>
                    <a:lumOff val="15000"/>
                  </a:prstClr>
                </a:solidFill>
                <a:latin typeface="Times New Roman" panose="02020603050405020304" pitchFamily="18" charset="0"/>
                <a:cs typeface="Times New Roman" panose="02020603050405020304" pitchFamily="18" charset="0"/>
              </a:rPr>
              <a:t>Lecture - 6</a:t>
            </a:r>
            <a:endPar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smtClean="0">
                <a:solidFill>
                  <a:schemeClr val="tx1">
                    <a:lumMod val="65000"/>
                    <a:lumOff val="35000"/>
                  </a:schemeClr>
                </a:solidFill>
                <a:latin typeface="+mn-lt"/>
                <a:cs typeface="Times New Roman" panose="02020603050405020304" pitchFamily="18" charset="0"/>
              </a:rPr>
              <a:t>Time Series Data Analysis and </a:t>
            </a:r>
            <a:r>
              <a:rPr lang="en-US" sz="2400" b="1" dirty="0" smtClean="0">
                <a:solidFill>
                  <a:schemeClr val="tx1">
                    <a:lumMod val="65000"/>
                    <a:lumOff val="35000"/>
                  </a:schemeClr>
                </a:solidFill>
                <a:latin typeface="+mn-lt"/>
              </a:rPr>
              <a:t>Feature Selection techniques</a:t>
            </a:r>
            <a:endParaRPr lang="en-US" sz="2400" b="1" dirty="0">
              <a:solidFill>
                <a:schemeClr val="tx1">
                  <a:lumMod val="65000"/>
                  <a:lumOff val="35000"/>
                </a:schemeClr>
              </a:solidFill>
              <a:latin typeface="+mn-lt"/>
              <a:cs typeface="Times New Roman" panose="02020603050405020304" pitchFamily="18" charset="0"/>
            </a:endParaRP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smtClean="0">
                <a:latin typeface="Cambria" panose="02040503050406030204" pitchFamily="18" charset="0"/>
              </a:rPr>
              <a:t>DEPARTMENT </a:t>
            </a:r>
            <a:r>
              <a:rPr lang="en-IN" sz="3200" b="1" dirty="0">
                <a:latin typeface="Cambria" panose="02040503050406030204" pitchFamily="18" charset="0"/>
              </a:rPr>
              <a:t>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smtClean="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smtClean="0">
                <a:solidFill>
                  <a:prstClr val="black">
                    <a:lumMod val="85000"/>
                    <a:lumOff val="15000"/>
                  </a:prstClr>
                </a:solidFill>
                <a:latin typeface="Cambria" panose="02040503050406030204" pitchFamily="18" charset="0"/>
                <a:cs typeface="Times New Roman" panose="02020603050405020304" pitchFamily="18" charset="0"/>
              </a:rPr>
              <a:t>Machine Learning (21CSH-286)</a:t>
            </a:r>
            <a:endParaRPr lang="en-US" sz="3200" dirty="0">
              <a:solidFill>
                <a:prstClr val="black">
                  <a:lumMod val="85000"/>
                  <a:lumOff val="15000"/>
                </a:prstClr>
              </a:solidFill>
              <a:latin typeface="Cambria" panose="020405030504060302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smtClean="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smtClean="0">
                <a:solidFill>
                  <a:prstClr val="black">
                    <a:lumMod val="85000"/>
                    <a:lumOff val="15000"/>
                  </a:prstClr>
                </a:solidFill>
                <a:latin typeface="Cambria" panose="02040503050406030204" pitchFamily="18" charset="0"/>
                <a:cs typeface="Times New Roman" panose="02020603050405020304" pitchFamily="18" charset="0"/>
              </a:rPr>
              <a:t> Prof. (Dr.) </a:t>
            </a:r>
            <a:r>
              <a:rPr lang="en-US" sz="3200" dirty="0" smtClean="0">
                <a:solidFill>
                  <a:prstClr val="black">
                    <a:lumMod val="85000"/>
                    <a:lumOff val="15000"/>
                  </a:prstClr>
                </a:solidFill>
                <a:latin typeface="Cambria" panose="02040503050406030204" pitchFamily="18" charset="0"/>
                <a:cs typeface="Times New Roman" panose="02020603050405020304" pitchFamily="18" charset="0"/>
              </a:rPr>
              <a:t>Madan Lal Saini(E13485)</a:t>
            </a:r>
            <a:endParaRPr lang="en-US" sz="3200" dirty="0">
              <a:solidFill>
                <a:prstClr val="black">
                  <a:lumMod val="85000"/>
                  <a:lumOff val="15000"/>
                </a:prstClr>
              </a:solidFill>
              <a:latin typeface="Cambria" panose="02040503050406030204" pitchFamily="18" charset="0"/>
              <a:cs typeface="Times New Roman" panose="02020603050405020304" pitchFamily="18" charset="0"/>
            </a:endParaRP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r>
              <a:rPr lang="en-US" dirty="0"/>
              <a:t>Time Series Data Analysis</a:t>
            </a:r>
            <a:endParaRPr lang="en-US" dirty="0"/>
          </a:p>
        </p:txBody>
      </p:sp>
      <p:sp>
        <p:nvSpPr>
          <p:cNvPr id="3" name="Content Placeholder 2"/>
          <p:cNvSpPr>
            <a:spLocks noGrp="1"/>
          </p:cNvSpPr>
          <p:nvPr>
            <p:ph idx="1"/>
          </p:nvPr>
        </p:nvSpPr>
        <p:spPr>
          <a:xfrm>
            <a:off x="838200" y="1264024"/>
            <a:ext cx="10515600" cy="4912939"/>
          </a:xfrm>
        </p:spPr>
        <p:txBody>
          <a:bodyPr>
            <a:normAutofit fontScale="92500"/>
          </a:bodyPr>
          <a:lstStyle/>
          <a:p>
            <a:r>
              <a:rPr lang="en-US" sz="3200" b="1" dirty="0"/>
              <a:t>Time-Resampling using Pandas</a:t>
            </a:r>
          </a:p>
          <a:p>
            <a:pPr marL="0" indent="0" algn="just">
              <a:buNone/>
            </a:pPr>
            <a:r>
              <a:rPr lang="en-US" dirty="0"/>
              <a:t>Think of resampling as </a:t>
            </a:r>
            <a:r>
              <a:rPr lang="en-US" i="1" dirty="0" err="1"/>
              <a:t>groupby</a:t>
            </a:r>
            <a:r>
              <a:rPr lang="en-US" i="1" dirty="0"/>
              <a:t>()</a:t>
            </a:r>
            <a:r>
              <a:rPr lang="en-US" dirty="0"/>
              <a:t> where we group by based on any column and then apply an aggregate function to check our results. Whereas in the Time-Series index, we can resample based on any </a:t>
            </a:r>
            <a:r>
              <a:rPr lang="en-US" i="1" dirty="0"/>
              <a:t>rule </a:t>
            </a:r>
            <a:r>
              <a:rPr lang="en-US" dirty="0"/>
              <a:t>in which we specify whether we want to resample based on “Years” or “Months” or “Days or anything else.</a:t>
            </a:r>
          </a:p>
          <a:p>
            <a:pPr algn="just"/>
            <a:r>
              <a:rPr lang="en-US" dirty="0"/>
              <a:t>Some important rules for which we resample our time series index are:</a:t>
            </a:r>
          </a:p>
          <a:p>
            <a:pPr algn="just"/>
            <a:r>
              <a:rPr lang="en-US" dirty="0"/>
              <a:t>M = Month End</a:t>
            </a:r>
          </a:p>
          <a:p>
            <a:pPr algn="just"/>
            <a:r>
              <a:rPr lang="en-US" dirty="0"/>
              <a:t>A = Year-End</a:t>
            </a:r>
          </a:p>
          <a:p>
            <a:pPr algn="just"/>
            <a:r>
              <a:rPr lang="en-US" dirty="0"/>
              <a:t>MS = Month Start</a:t>
            </a:r>
          </a:p>
          <a:p>
            <a:pPr algn="just"/>
            <a:r>
              <a:rPr lang="en-US" dirty="0"/>
              <a:t>AS = Year Start</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Tree>
    <p:extLst>
      <p:ext uri="{BB962C8B-B14F-4D97-AF65-F5344CB8AC3E}">
        <p14:creationId xmlns:p14="http://schemas.microsoft.com/office/powerpoint/2010/main" val="2275778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2687"/>
          </a:xfrm>
        </p:spPr>
        <p:txBody>
          <a:bodyPr/>
          <a:lstStyle/>
          <a:p>
            <a:r>
              <a:rPr lang="en-US" dirty="0"/>
              <a:t>Time Series Data Analysis</a:t>
            </a:r>
            <a:endParaRPr lang="en-US" dirty="0"/>
          </a:p>
        </p:txBody>
      </p:sp>
      <p:sp>
        <p:nvSpPr>
          <p:cNvPr id="3" name="Content Placeholder 2"/>
          <p:cNvSpPr>
            <a:spLocks noGrp="1"/>
          </p:cNvSpPr>
          <p:nvPr>
            <p:ph idx="1"/>
          </p:nvPr>
        </p:nvSpPr>
        <p:spPr>
          <a:xfrm>
            <a:off x="838200" y="1438835"/>
            <a:ext cx="10515600" cy="4738128"/>
          </a:xfrm>
        </p:spPr>
        <p:txBody>
          <a:bodyPr>
            <a:normAutofit fontScale="92500"/>
          </a:bodyPr>
          <a:lstStyle/>
          <a:p>
            <a:pPr marL="0" indent="0">
              <a:buNone/>
            </a:pPr>
            <a:r>
              <a:rPr lang="en-US" sz="3200" dirty="0"/>
              <a:t>Let’s apply this to our dataset.</a:t>
            </a:r>
          </a:p>
          <a:p>
            <a:pPr marL="0" indent="0">
              <a:buNone/>
            </a:pPr>
            <a:endParaRPr lang="en-US" sz="3200" dirty="0"/>
          </a:p>
          <a:p>
            <a:pPr marL="0" indent="0">
              <a:buNone/>
            </a:pPr>
            <a:r>
              <a:rPr lang="en-US" sz="3200" dirty="0"/>
              <a:t>Let’s say we want to calculate the mean value of shipment at the start of every year. We can do this by calling resample at rule='AS' for Year Start and then calling the aggregate function mean on it.</a:t>
            </a:r>
          </a:p>
          <a:p>
            <a:pPr marL="0" indent="0">
              <a:buNone/>
            </a:pPr>
            <a:endParaRPr lang="en-US" sz="3200" dirty="0"/>
          </a:p>
          <a:p>
            <a:pPr marL="0" indent="0">
              <a:buNone/>
            </a:pPr>
            <a:r>
              <a:rPr lang="en-US" sz="3200" dirty="0"/>
              <a:t>We can see the head of it as follows.</a:t>
            </a:r>
          </a:p>
          <a:p>
            <a:pPr marL="0" indent="0">
              <a:buNone/>
            </a:pPr>
            <a:endParaRPr lang="en-US" sz="3200" dirty="0"/>
          </a:p>
          <a:p>
            <a:pPr marL="0" indent="0">
              <a:buNone/>
            </a:pPr>
            <a:r>
              <a:rPr lang="en-US" sz="3200" dirty="0" err="1"/>
              <a:t>df.resample</a:t>
            </a:r>
            <a:r>
              <a:rPr lang="en-US" sz="3200" dirty="0"/>
              <a:t>(rule='AS').mean().head()</a:t>
            </a:r>
            <a:endParaRPr lang="en-US" dirty="0"/>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1944404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dirty="0"/>
              <a:t>Feature Selection techniques, </a:t>
            </a:r>
            <a:endParaRPr lang="en-US" dirty="0"/>
          </a:p>
        </p:txBody>
      </p:sp>
      <p:sp>
        <p:nvSpPr>
          <p:cNvPr id="3" name="Content Placeholder 2"/>
          <p:cNvSpPr>
            <a:spLocks noGrp="1"/>
          </p:cNvSpPr>
          <p:nvPr>
            <p:ph idx="1"/>
          </p:nvPr>
        </p:nvSpPr>
        <p:spPr>
          <a:xfrm>
            <a:off x="838200" y="1438835"/>
            <a:ext cx="10515600" cy="4738128"/>
          </a:xfrm>
        </p:spPr>
        <p:txBody>
          <a:bodyPr>
            <a:normAutofit fontScale="85000" lnSpcReduction="20000"/>
          </a:bodyPr>
          <a:lstStyle/>
          <a:p>
            <a:pPr marL="0" indent="0">
              <a:buNone/>
            </a:pPr>
            <a:r>
              <a:rPr lang="en-US" sz="3200" dirty="0"/>
              <a:t>What is Feature Selection?</a:t>
            </a:r>
          </a:p>
          <a:p>
            <a:pPr marL="0" indent="0" algn="just">
              <a:lnSpc>
                <a:spcPct val="150000"/>
              </a:lnSpc>
              <a:buNone/>
            </a:pPr>
            <a:r>
              <a:rPr lang="en-US" sz="2600" b="1" dirty="0"/>
              <a:t>A</a:t>
            </a:r>
            <a:r>
              <a:rPr lang="en-US" sz="2600" dirty="0"/>
              <a:t> feature is an attribute that has an impact on a problem or is useful for the problem, and choosing the important features for the model is known as feature selection. Each machine learning process depends on feature engineering, which mainly contains two processes; which are Feature Selection and Feature Extraction. Although feature selection and extraction processes may have the same objective, both are completely different from each other. The main difference between them is that feature selection is about selecting the subset of the original feature set, whereas feature extraction creates new features. Feature selection is a way of reducing the input variable for the model by using only relevant data in order to reduce overfitting in the model.</a:t>
            </a:r>
            <a:endParaRPr lang="en-US" sz="26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1156959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dirty="0"/>
              <a:t>Feature Selection techniques, </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pic>
        <p:nvPicPr>
          <p:cNvPr id="46082" name="Picture 2" descr="Feature Selection Technique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70" y="1259449"/>
            <a:ext cx="9291917" cy="509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29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dirty="0"/>
              <a:t>Feature Selection techniques, </a:t>
            </a:r>
            <a:endParaRPr lang="en-US" dirty="0"/>
          </a:p>
        </p:txBody>
      </p:sp>
      <p:sp>
        <p:nvSpPr>
          <p:cNvPr id="3" name="Content Placeholder 2"/>
          <p:cNvSpPr>
            <a:spLocks noGrp="1"/>
          </p:cNvSpPr>
          <p:nvPr>
            <p:ph idx="1"/>
          </p:nvPr>
        </p:nvSpPr>
        <p:spPr>
          <a:xfrm>
            <a:off x="838200" y="1438835"/>
            <a:ext cx="10515600" cy="4738128"/>
          </a:xfrm>
        </p:spPr>
        <p:txBody>
          <a:bodyPr>
            <a:normAutofit/>
          </a:bodyPr>
          <a:lstStyle/>
          <a:p>
            <a:pPr marL="0" indent="0">
              <a:buNone/>
            </a:pPr>
            <a:r>
              <a:rPr lang="en-US" sz="2400" dirty="0"/>
              <a:t>Filter Methods</a:t>
            </a:r>
          </a:p>
          <a:p>
            <a:pPr algn="just"/>
            <a:r>
              <a:rPr lang="en-US" sz="2000" dirty="0"/>
              <a:t>In Filter Method, features are selected on the basis of statistics measures. This method does not depend on the learning algorithm and chooses the features as a pre-processing step.</a:t>
            </a:r>
          </a:p>
          <a:p>
            <a:pPr algn="just"/>
            <a:r>
              <a:rPr lang="en-US" sz="2000" dirty="0"/>
              <a:t>The filter method filters out the irrelevant feature and redundant columns from the model by using different metrics through ranking.</a:t>
            </a:r>
          </a:p>
          <a:p>
            <a:pPr algn="just"/>
            <a:r>
              <a:rPr lang="en-US" sz="2000" dirty="0"/>
              <a:t>The advantage of using filter methods is that it needs low computational time and does not </a:t>
            </a:r>
            <a:r>
              <a:rPr lang="en-US" sz="2000" dirty="0" err="1" smtClean="0"/>
              <a:t>overfit</a:t>
            </a:r>
            <a:r>
              <a:rPr lang="en-US" sz="2000" dirty="0" smtClean="0"/>
              <a:t> </a:t>
            </a:r>
            <a:r>
              <a:rPr lang="en-US" sz="2000" dirty="0"/>
              <a:t>the data</a:t>
            </a:r>
            <a:r>
              <a:rPr lang="en-US" sz="2000" dirty="0" smtClean="0"/>
              <a:t>.</a:t>
            </a:r>
          </a:p>
          <a:p>
            <a:pPr marL="0" indent="0">
              <a:buNone/>
            </a:pPr>
            <a:r>
              <a:rPr lang="en-US" sz="2400" dirty="0"/>
              <a:t>Embedded Methods</a:t>
            </a:r>
          </a:p>
          <a:p>
            <a:r>
              <a:rPr lang="en-US" sz="2000" dirty="0"/>
              <a:t>Embedded methods combined the advantages of both filter and wrapper methods by considering the interaction of features along with low computational cost. These are fast processing methods similar to the filter method but more accurate than the filter method.</a:t>
            </a:r>
          </a:p>
          <a:p>
            <a:pPr algn="just"/>
            <a:r>
              <a:rPr lang="en-US" sz="2000" dirty="0"/>
              <a:t>These methods are also iterative, which evaluates each iteration, and optimally finds the most important features that contribute the most to training in a particular iteration.</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309179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dirty="0"/>
              <a:t>Feature Selection techniques, </a:t>
            </a:r>
            <a:endParaRPr lang="en-US" dirty="0"/>
          </a:p>
        </p:txBody>
      </p:sp>
      <p:sp>
        <p:nvSpPr>
          <p:cNvPr id="3" name="Content Placeholder 2"/>
          <p:cNvSpPr>
            <a:spLocks noGrp="1"/>
          </p:cNvSpPr>
          <p:nvPr>
            <p:ph idx="1"/>
          </p:nvPr>
        </p:nvSpPr>
        <p:spPr>
          <a:xfrm>
            <a:off x="838200" y="1438835"/>
            <a:ext cx="10515600" cy="4738128"/>
          </a:xfrm>
        </p:spPr>
        <p:txBody>
          <a:bodyPr>
            <a:normAutofit/>
          </a:bodyPr>
          <a:lstStyle/>
          <a:p>
            <a:pPr marL="0" indent="0">
              <a:buNone/>
            </a:pPr>
            <a:r>
              <a:rPr lang="en-US" dirty="0"/>
              <a:t>Wrapper Methods</a:t>
            </a:r>
          </a:p>
          <a:p>
            <a:r>
              <a:rPr lang="en-US" sz="2000" dirty="0"/>
              <a:t>In wrapper methodology, selection of features is done by considering it as a search problem, in which different combinations are made, evaluated, and compared with other combinations. It trains the algorithm by using the subset of features iteratively.</a:t>
            </a:r>
          </a:p>
          <a:p>
            <a:r>
              <a:rPr lang="en-US" sz="2000" dirty="0"/>
              <a:t>On the basis of the output of the model, features are added or subtracted, and with this feature set, the model has trained again.</a:t>
            </a:r>
            <a:r>
              <a:rPr lang="en-US" sz="2000" dirty="0"/>
              <a:t/>
            </a:r>
            <a:br>
              <a:rPr lang="en-US" sz="2000" dirty="0"/>
            </a:br>
            <a:endParaRPr lang="en-US" sz="20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88534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https://www.dataquest.io/blog/tutorial-time-series-analysis-with-pandas</a:t>
            </a:r>
            <a:r>
              <a:rPr lang="en-US" dirty="0" smtClean="0">
                <a:hlinkClick r:id="rId2"/>
              </a:rPr>
              <a:t>/</a:t>
            </a:r>
            <a:endParaRPr lang="en-US" dirty="0" smtClean="0"/>
          </a:p>
          <a:p>
            <a:r>
              <a:rPr lang="en-US" dirty="0">
                <a:hlinkClick r:id="rId3"/>
              </a:rPr>
              <a:t>https://</a:t>
            </a:r>
            <a:r>
              <a:rPr lang="en-US" dirty="0" smtClean="0">
                <a:hlinkClick r:id="rId3"/>
              </a:rPr>
              <a:t>www.kaggle.com/code/kashnitsky/topic-9-part-1-time-series-analysis-in-python/data</a:t>
            </a:r>
            <a:endParaRPr lang="en-US" dirty="0" smtClean="0"/>
          </a:p>
          <a:p>
            <a:r>
              <a:rPr lang="en-US" dirty="0">
                <a:hlinkClick r:id="rId4"/>
              </a:rPr>
              <a:t>https://</a:t>
            </a:r>
            <a:r>
              <a:rPr lang="en-US" dirty="0" smtClean="0">
                <a:hlinkClick r:id="rId4"/>
              </a:rPr>
              <a:t>towardsdatascience.com/time-series-analysis-using-pandas-in-python-f726d87a97d8</a:t>
            </a:r>
            <a:endParaRPr lang="en-US" dirty="0" smtClean="0"/>
          </a:p>
          <a:p>
            <a:r>
              <a:rPr lang="en-US" dirty="0" smtClean="0">
                <a:hlinkClick r:id="rId5"/>
              </a:rPr>
              <a:t>https</a:t>
            </a:r>
            <a:r>
              <a:rPr lang="en-US" dirty="0">
                <a:hlinkClick r:id="rId5"/>
              </a:rPr>
              <a:t>://www.analyticsvidhya.com/blog/2020/10/feature-selection-techniques-in-machine-learning</a:t>
            </a:r>
            <a:r>
              <a:rPr lang="en-US" dirty="0" smtClean="0">
                <a:hlinkClick r:id="rId5"/>
              </a:rPr>
              <a:t>/</a:t>
            </a:r>
            <a:endParaRPr lang="en-US" dirty="0" smtClean="0"/>
          </a:p>
          <a:p>
            <a:r>
              <a:rPr lang="en-US" dirty="0">
                <a:hlinkClick r:id="rId6"/>
              </a:rPr>
              <a:t>https://</a:t>
            </a:r>
            <a:r>
              <a:rPr lang="en-US" dirty="0" smtClean="0">
                <a:hlinkClick r:id="rId6"/>
              </a:rPr>
              <a:t>www.javatpoint.com/feature-selection-techniques-in-machine-learning</a:t>
            </a:r>
            <a:endParaRPr lang="en-US" dirty="0" smtClean="0"/>
          </a:p>
          <a:p>
            <a:r>
              <a:rPr lang="en-US" dirty="0">
                <a:hlinkClick r:id="rId7"/>
              </a:rPr>
              <a:t>https://</a:t>
            </a:r>
            <a:r>
              <a:rPr lang="en-US" dirty="0" smtClean="0">
                <a:hlinkClick r:id="rId7"/>
              </a:rPr>
              <a:t>www.geeksforgeeks.org/feature-selection-techniques-in-machine-learning/</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16</a:t>
            </a:fld>
            <a:endParaRPr lang="en-US"/>
          </a:p>
        </p:txBody>
      </p:sp>
    </p:spTree>
    <p:extLst>
      <p:ext uri="{BB962C8B-B14F-4D97-AF65-F5344CB8AC3E}">
        <p14:creationId xmlns:p14="http://schemas.microsoft.com/office/powerpoint/2010/main" val="102997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40003" name="CorelDRAW" r:id="rId3" imgW="2169000" imgH="2169360" progId="">
                    <p:embed/>
                  </p:oleObj>
                </mc:Choice>
                <mc:Fallback>
                  <p:oleObj name="CorelDRAW" r:id="rId3" imgW="2169000" imgH="216936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5220275" cy="1569660"/>
          </a:xfrm>
          <a:prstGeom prst="rect">
            <a:avLst/>
          </a:prstGeom>
        </p:spPr>
        <p:txBody>
          <a:bodyPr wrap="none">
            <a:spAutoFit/>
          </a:bodyPr>
          <a:lstStyle/>
          <a:p>
            <a:r>
              <a:rPr lang="en-US" sz="3200" dirty="0">
                <a:latin typeface="Casper" panose="02000506000000020004" pitchFamily="2" charset="0"/>
                <a:ea typeface="Segoe UI" panose="020B0502040204020203" pitchFamily="34" charset="0"/>
                <a:cs typeface="Segoe UI" panose="020B0502040204020203" pitchFamily="34" charset="0"/>
              </a:rPr>
              <a:t>For queries</a:t>
            </a:r>
          </a:p>
          <a:p>
            <a:r>
              <a:rPr lang="en-US" sz="3200" dirty="0">
                <a:latin typeface="Casper" panose="02000506000000020004" pitchFamily="2" charset="0"/>
                <a:cs typeface="Segoe UI" panose="020B0502040204020203" pitchFamily="34" charset="0"/>
              </a:rPr>
              <a:t>Email: </a:t>
            </a:r>
            <a:r>
              <a:rPr lang="en-US" sz="3200" dirty="0" smtClean="0">
                <a:latin typeface="Casper" panose="02000506000000020004" pitchFamily="2" charset="0"/>
                <a:cs typeface="Segoe UI" panose="020B0502040204020203" pitchFamily="34" charset="0"/>
                <a:hlinkClick r:id="rId5"/>
              </a:rPr>
              <a:t>madan.e13485@cumail.in</a:t>
            </a:r>
            <a:endParaRPr lang="en-US" sz="3200" dirty="0" smtClean="0">
              <a:latin typeface="Casper" panose="02000506000000020004" pitchFamily="2" charset="0"/>
              <a:cs typeface="Segoe UI" panose="020B0502040204020203" pitchFamily="34" charset="0"/>
            </a:endParaRPr>
          </a:p>
          <a:p>
            <a:r>
              <a:rPr lang="en-US" sz="3200" dirty="0" smtClean="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4524315"/>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sz="2400" dirty="0"/>
              <a:t>Understand and apply various data handling and visualization techniques.</a:t>
            </a:r>
            <a:endParaRPr lang="en-US" sz="2400" dirty="0"/>
          </a:p>
          <a:p>
            <a:pPr marL="342900" lvl="0" indent="-342900" algn="just">
              <a:buFont typeface="Arial" panose="020B0604020202020204" pitchFamily="34" charset="0"/>
              <a:buChar char="•"/>
            </a:pPr>
            <a:r>
              <a:rPr lang="en-IN" sz="2400" dirty="0"/>
              <a:t>Understand about some basic learning algorithms and techniques and their applications, as well as general questions related to analysing and handling large data sets. </a:t>
            </a:r>
            <a:endParaRPr lang="en-US" sz="2400" dirty="0"/>
          </a:p>
          <a:p>
            <a:pPr marL="342900" lvl="0" indent="-342900" algn="just">
              <a:buFont typeface="Arial" panose="020B0604020202020204" pitchFamily="34" charset="0"/>
              <a:buChar char="•"/>
            </a:pPr>
            <a:r>
              <a:rPr lang="en-US" sz="2400" dirty="0"/>
              <a:t>To develop skills of supervised and unsupervised learning techniques and implementation of these to solve real life problems. </a:t>
            </a:r>
          </a:p>
          <a:p>
            <a:pPr marL="342900" lvl="0" indent="-342900" algn="just">
              <a:buFont typeface="Arial" panose="020B0604020202020204" pitchFamily="34" charset="0"/>
              <a:buChar char="•"/>
            </a:pPr>
            <a:r>
              <a:rPr lang="en-IN" sz="2400" dirty="0"/>
              <a:t>To develop basic knowledge on the machine techniques to build an intellectual machine for making decisions behalf of humans.</a:t>
            </a:r>
            <a:endParaRPr lang="en-US" sz="2400" dirty="0"/>
          </a:p>
          <a:p>
            <a:pPr marL="342900" lvl="0" indent="-342900" algn="just">
              <a:buFont typeface="Arial" panose="020B0604020202020204" pitchFamily="34" charset="0"/>
              <a:buChar char="•"/>
            </a:pPr>
            <a:r>
              <a:rPr lang="en-IN" sz="2400" dirty="0"/>
              <a:t>To develop skills for selecting suitable model parameters and apply them for designing optimized machine learning applications.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a:t>
            </a:r>
            <a:r>
              <a:rPr lang="en-IN" sz="2800" dirty="0" smtClean="0">
                <a:latin typeface="Times New Roman" panose="02020603050405020304" pitchFamily="18" charset="0"/>
                <a:cs typeface="Times New Roman" panose="02020603050405020304" pitchFamily="18" charset="0"/>
              </a:rPr>
              <a:t>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70285315"/>
              </p:ext>
            </p:extLst>
          </p:nvPr>
        </p:nvGraphicFramePr>
        <p:xfrm>
          <a:off x="837127" y="1931829"/>
          <a:ext cx="10824649" cy="3840480"/>
        </p:xfrm>
        <a:graphic>
          <a:graphicData uri="http://schemas.openxmlformats.org/drawingml/2006/table">
            <a:tbl>
              <a:tblPr firstRow="1" firstCol="1" bandRow="1"/>
              <a:tblGrid>
                <a:gridCol w="941273"/>
                <a:gridCol w="9883376"/>
              </a:tblGrid>
              <a:tr h="722595">
                <a:tc>
                  <a:txBody>
                    <a:bodyPr/>
                    <a:lstStyle/>
                    <a:p>
                      <a:pPr>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CO1</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Understand machine learning techniques and computing environment that are suitable for the applications under consideration.</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595">
                <a:tc>
                  <a:txBody>
                    <a:bodyPr/>
                    <a:lstStyle/>
                    <a:p>
                      <a:pPr>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CO2</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Understand data pre-processing techniques and apply these for data cleaning.</a:t>
                      </a:r>
                      <a:endParaRPr lang="en-US" sz="2800" dirty="0">
                        <a:effectLst/>
                        <a:latin typeface="+mn-lt"/>
                        <a:ea typeface="Calibri" panose="020F0502020204030204" pitchFamily="34" charset="0"/>
                        <a:cs typeface="Arial" panose="020B0604020202020204" pitchFamily="34" charset="0"/>
                      </a:endParaRPr>
                    </a:p>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 </a:t>
                      </a:r>
                      <a:endParaRPr lang="en-US" sz="2800" dirty="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595">
                <a:tc>
                  <a:txBody>
                    <a:bodyPr/>
                    <a:lstStyle/>
                    <a:p>
                      <a:pPr>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CO3</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Identify and implement simple learning strategies using data science and statistics principles.</a:t>
                      </a:r>
                      <a:endParaRPr lang="en-US" sz="2800" dirty="0">
                        <a:effectLst/>
                        <a:latin typeface="+mn-lt"/>
                        <a:ea typeface="Calibri" panose="020F0502020204030204" pitchFamily="34" charset="0"/>
                        <a:cs typeface="Arial" panose="020B0604020202020204" pitchFamily="34" charset="0"/>
                      </a:endParaRPr>
                    </a:p>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 </a:t>
                      </a:r>
                      <a:endParaRPr lang="en-US" sz="2800" dirty="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8097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smtClean="0">
                <a:latin typeface="Times New Roman" pitchFamily="18" charset="0"/>
                <a:cs typeface="Times New Roman" pitchFamily="18" charset="0"/>
              </a:rPr>
              <a:t>Unit-1 Syllabus</a:t>
            </a:r>
            <a:endParaRPr lang="en-IN" sz="3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6223939"/>
              </p:ext>
            </p:extLst>
          </p:nvPr>
        </p:nvGraphicFramePr>
        <p:xfrm>
          <a:off x="708338" y="1120462"/>
          <a:ext cx="10529553" cy="4328626"/>
        </p:xfrm>
        <a:graphic>
          <a:graphicData uri="http://schemas.openxmlformats.org/drawingml/2006/table">
            <a:tbl>
              <a:tblPr firstRow="1" firstCol="1" bandRow="1"/>
              <a:tblGrid>
                <a:gridCol w="2324203"/>
                <a:gridCol w="8205350"/>
              </a:tblGrid>
              <a:tr h="426778">
                <a:tc>
                  <a:txBody>
                    <a:bodyPr/>
                    <a:lstStyle/>
                    <a:p>
                      <a:pPr marR="53975" algn="just">
                        <a:spcAft>
                          <a:spcPts val="0"/>
                        </a:spcAft>
                      </a:pPr>
                      <a:r>
                        <a:rPr lang="en-IN" sz="2000" b="1">
                          <a:effectLst/>
                          <a:latin typeface="+mn-lt"/>
                          <a:ea typeface="Times New Roman" panose="02020603050405020304" pitchFamily="18" charset="0"/>
                          <a:cs typeface="Arial" panose="020B0604020202020204" pitchFamily="34" charset="0"/>
                        </a:rPr>
                        <a:t>Unit-1</a:t>
                      </a:r>
                      <a:endParaRPr lang="en-US" sz="2000">
                        <a:effectLst/>
                        <a:latin typeface="+mn-lt"/>
                        <a:ea typeface="Calibri" panose="020F0502020204030204" pitchFamily="34" charset="0"/>
                        <a:cs typeface="Arial" panose="020B0604020202020204" pitchFamily="34" charset="0"/>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53975" algn="just">
                        <a:spcAft>
                          <a:spcPts val="0"/>
                        </a:spcAft>
                      </a:pPr>
                      <a:r>
                        <a:rPr lang="en-IN" sz="2000" b="1">
                          <a:effectLst/>
                          <a:latin typeface="+mn-lt"/>
                          <a:ea typeface="Times New Roman" panose="02020603050405020304" pitchFamily="18" charset="0"/>
                          <a:cs typeface="Arial" panose="020B0604020202020204" pitchFamily="34" charset="0"/>
                        </a:rPr>
                        <a:t>Introduction to Machine Learning</a:t>
                      </a:r>
                      <a:endParaRPr lang="en-US" sz="2000">
                        <a:effectLst/>
                        <a:latin typeface="+mn-lt"/>
                        <a:ea typeface="Calibri" panose="020F0502020204030204" pitchFamily="34" charset="0"/>
                        <a:cs typeface="Arial" panose="020B0604020202020204" pitchFamily="34" charset="0"/>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07113">
                <a:tc>
                  <a:txBody>
                    <a:bodyPr/>
                    <a:lstStyle/>
                    <a:p>
                      <a:pPr marR="53975" algn="just">
                        <a:spcAft>
                          <a:spcPts val="0"/>
                        </a:spcAft>
                      </a:pPr>
                      <a:r>
                        <a:rPr lang="en-IN" sz="2000" b="1" dirty="0">
                          <a:effectLst/>
                          <a:latin typeface="+mn-lt"/>
                          <a:ea typeface="Times New Roman" panose="02020603050405020304" pitchFamily="18" charset="0"/>
                          <a:cs typeface="Arial" panose="020B0604020202020204" pitchFamily="34" charset="0"/>
                        </a:rPr>
                        <a:t>Introduction to Machine Learning</a:t>
                      </a:r>
                      <a:endParaRPr lang="en-US" sz="2000" dirty="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800"/>
                        </a:spcAft>
                        <a:tabLst>
                          <a:tab pos="1391920" algn="l"/>
                        </a:tabLst>
                      </a:pPr>
                      <a:r>
                        <a:rPr lang="en-IN" sz="2000" dirty="0">
                          <a:effectLst/>
                          <a:latin typeface="+mn-lt"/>
                          <a:ea typeface="Times New Roman" panose="02020603050405020304" pitchFamily="18" charset="0"/>
                          <a:cs typeface="Times New Roman" panose="02020603050405020304" pitchFamily="18" charset="0"/>
                        </a:rPr>
                        <a:t>Definition and Classification of Machine Learning algorithms, Supervised Learning, Unsupervised Learning, Reinforcement Learning, Semi-Supervised Learning, Applications of Machine Learning</a:t>
                      </a:r>
                      <a:r>
                        <a:rPr lang="en-IN" sz="2000" dirty="0" smtClean="0">
                          <a:effectLst/>
                          <a:latin typeface="+mn-lt"/>
                          <a:ea typeface="Times New Roman" panose="02020603050405020304" pitchFamily="18" charset="0"/>
                          <a:cs typeface="Times New Roman" panose="02020603050405020304" pitchFamily="18" charset="0"/>
                        </a:rPr>
                        <a:t>.</a:t>
                      </a:r>
                      <a:endParaRPr lang="en-US" sz="2000" dirty="0">
                        <a:effectLst/>
                        <a:latin typeface="+mn-lt"/>
                        <a:cs typeface="Times New Roman" panose="02020603050405020304" pitchFamily="18"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583">
                <a:tc>
                  <a:txBody>
                    <a:bodyPr/>
                    <a:lstStyle/>
                    <a:p>
                      <a:pPr marR="53975" algn="just">
                        <a:spcAft>
                          <a:spcPts val="0"/>
                        </a:spcAft>
                      </a:pPr>
                      <a:r>
                        <a:rPr lang="en-IN" sz="2000" b="1">
                          <a:effectLst/>
                          <a:latin typeface="+mn-lt"/>
                          <a:ea typeface="Times New Roman" panose="02020603050405020304" pitchFamily="18" charset="0"/>
                          <a:cs typeface="Arial" panose="020B0604020202020204" pitchFamily="34" charset="0"/>
                        </a:rPr>
                        <a:t>Data Pre-Processing and Feature Extraction</a:t>
                      </a:r>
                      <a:endParaRPr lang="en-US" sz="200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a:effectLst/>
                          <a:latin typeface="+mn-lt"/>
                          <a:ea typeface="Times New Roman" panose="02020603050405020304" pitchFamily="18" charset="0"/>
                          <a:cs typeface="Arial" panose="020B0604020202020204" pitchFamily="34" charset="0"/>
                        </a:rPr>
                        <a:t>Handling Missing data, Encoding Categorical data, Feature Scaling, </a:t>
                      </a:r>
                      <a:r>
                        <a:rPr lang="en-IN" sz="2000">
                          <a:effectLst/>
                          <a:latin typeface="+mn-lt"/>
                          <a:ea typeface="Times New Roman" panose="02020603050405020304" pitchFamily="18" charset="0"/>
                          <a:cs typeface="Arial" panose="020B0604020202020204" pitchFamily="34" charset="0"/>
                        </a:rPr>
                        <a:t>Handling Time Series data; Feature Selection techniques, </a:t>
                      </a:r>
                      <a:r>
                        <a:rPr lang="en-US" sz="2000">
                          <a:effectLst/>
                          <a:latin typeface="+mn-lt"/>
                          <a:ea typeface="Times New Roman" panose="02020603050405020304" pitchFamily="18" charset="0"/>
                          <a:cs typeface="Arial" panose="020B0604020202020204" pitchFamily="34" charset="0"/>
                        </a:rPr>
                        <a:t>Data Transformation, Normalization, Dimensionality reduction</a:t>
                      </a:r>
                      <a:endParaRPr lang="en-US" sz="200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0335">
                <a:tc>
                  <a:txBody>
                    <a:bodyPr/>
                    <a:lstStyle/>
                    <a:p>
                      <a:pPr marR="53975" algn="just">
                        <a:spcAft>
                          <a:spcPts val="0"/>
                        </a:spcAft>
                      </a:pPr>
                      <a:r>
                        <a:rPr lang="en-IN" sz="2000" b="1" dirty="0">
                          <a:effectLst/>
                          <a:latin typeface="+mn-lt"/>
                          <a:ea typeface="Times New Roman" panose="02020603050405020304" pitchFamily="18" charset="0"/>
                          <a:cs typeface="Arial" panose="020B0604020202020204" pitchFamily="34" charset="0"/>
                        </a:rPr>
                        <a:t>Data Visualization </a:t>
                      </a:r>
                      <a:endParaRPr lang="en-US" sz="2000" dirty="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000" dirty="0">
                          <a:effectLst/>
                          <a:latin typeface="+mn-lt"/>
                          <a:ea typeface="Times New Roman" panose="02020603050405020304" pitchFamily="18" charset="0"/>
                          <a:cs typeface="Arial" panose="020B0604020202020204" pitchFamily="34" charset="0"/>
                        </a:rPr>
                        <a:t>Data Frame Basics</a:t>
                      </a:r>
                      <a:r>
                        <a:rPr lang="en-US" sz="2000" dirty="0">
                          <a:effectLst/>
                          <a:latin typeface="+mn-lt"/>
                          <a:ea typeface="Times New Roman" panose="02020603050405020304" pitchFamily="18" charset="0"/>
                          <a:cs typeface="Arial" panose="020B0604020202020204" pitchFamily="34" charset="0"/>
                        </a:rPr>
                        <a:t>, </a:t>
                      </a:r>
                      <a:r>
                        <a:rPr lang="en-IN" sz="2000" dirty="0">
                          <a:effectLst/>
                          <a:latin typeface="+mn-lt"/>
                          <a:ea typeface="Times New Roman" panose="02020603050405020304" pitchFamily="18" charset="0"/>
                          <a:cs typeface="Arial" panose="020B0604020202020204" pitchFamily="34" charset="0"/>
                        </a:rPr>
                        <a:t>Different types of plots, Plotting fundamentals using </a:t>
                      </a:r>
                      <a:r>
                        <a:rPr lang="en-IN" sz="2000" dirty="0" err="1">
                          <a:effectLst/>
                          <a:latin typeface="+mn-lt"/>
                          <a:ea typeface="Times New Roman" panose="02020603050405020304" pitchFamily="18" charset="0"/>
                          <a:cs typeface="Arial" panose="020B0604020202020204" pitchFamily="34" charset="0"/>
                        </a:rPr>
                        <a:t>Matplotlib</a:t>
                      </a:r>
                      <a:r>
                        <a:rPr lang="en-IN" sz="2000" dirty="0">
                          <a:effectLst/>
                          <a:latin typeface="+mn-lt"/>
                          <a:ea typeface="Times New Roman" panose="02020603050405020304" pitchFamily="18" charset="0"/>
                          <a:cs typeface="Arial" panose="020B0604020202020204" pitchFamily="34" charset="0"/>
                        </a:rPr>
                        <a:t>, Plotting fundamentals using </a:t>
                      </a:r>
                      <a:r>
                        <a:rPr lang="en-IN" sz="2000" dirty="0" err="1">
                          <a:effectLst/>
                          <a:latin typeface="+mn-lt"/>
                          <a:ea typeface="Times New Roman" panose="02020603050405020304" pitchFamily="18" charset="0"/>
                          <a:cs typeface="Arial" panose="020B0604020202020204" pitchFamily="34" charset="0"/>
                        </a:rPr>
                        <a:t>Seaborn</a:t>
                      </a:r>
                      <a:r>
                        <a:rPr lang="en-IN" sz="2000" dirty="0" smtClean="0">
                          <a:effectLst/>
                          <a:latin typeface="+mn-lt"/>
                          <a:ea typeface="Times New Roman" panose="02020603050405020304" pitchFamily="18" charset="0"/>
                          <a:cs typeface="Arial" panose="020B0604020202020204" pitchFamily="34" charset="0"/>
                        </a:rPr>
                        <a:t>.</a:t>
                      </a:r>
                      <a:endParaRPr lang="en-US" sz="2000" dirty="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a:xfrm>
            <a:off x="838200" y="1690688"/>
            <a:ext cx="10515600" cy="4665661"/>
          </a:xfrm>
        </p:spPr>
        <p:txBody>
          <a:bodyPr>
            <a:normAutofit fontScale="70000" lnSpcReduction="20000"/>
          </a:bodyPr>
          <a:lstStyle/>
          <a:p>
            <a:pPr marL="0" indent="0">
              <a:buNone/>
            </a:pPr>
            <a:r>
              <a:rPr lang="en-US" sz="3400" b="1" dirty="0" smtClean="0"/>
              <a:t>TEXT </a:t>
            </a:r>
            <a:r>
              <a:rPr lang="en-US" sz="3400" b="1" dirty="0"/>
              <a:t>BOOKS</a:t>
            </a:r>
            <a:r>
              <a:rPr lang="en-US" sz="3400" b="1" dirty="0" smtClean="0"/>
              <a:t>:</a:t>
            </a:r>
            <a:endParaRPr lang="en-US" sz="3400" dirty="0"/>
          </a:p>
          <a:p>
            <a:r>
              <a:rPr lang="en-US" sz="3400" b="1" dirty="0" smtClean="0"/>
              <a:t>T1</a:t>
            </a:r>
            <a:r>
              <a:rPr lang="en-US" sz="3400" b="1" dirty="0"/>
              <a:t>:</a:t>
            </a:r>
            <a:r>
              <a:rPr lang="en-US" sz="3400" dirty="0"/>
              <a:t> </a:t>
            </a:r>
            <a:r>
              <a:rPr lang="en-IN" sz="3400" dirty="0" err="1"/>
              <a:t>Tom.M.Mitchell</a:t>
            </a:r>
            <a:r>
              <a:rPr lang="en-IN" sz="3400" dirty="0"/>
              <a:t>, “Machine Learning, McGraw Hill International Edition”.</a:t>
            </a:r>
            <a:endParaRPr lang="en-US" sz="3400" dirty="0"/>
          </a:p>
          <a:p>
            <a:r>
              <a:rPr lang="en-US" sz="3400" b="1" dirty="0"/>
              <a:t>T2</a:t>
            </a:r>
            <a:r>
              <a:rPr lang="en-US" sz="3400" dirty="0"/>
              <a:t>: </a:t>
            </a:r>
            <a:r>
              <a:rPr lang="en-IN" sz="3400" dirty="0" err="1"/>
              <a:t>Ethern</a:t>
            </a:r>
            <a:r>
              <a:rPr lang="en-IN" sz="3400" dirty="0"/>
              <a:t> </a:t>
            </a:r>
            <a:r>
              <a:rPr lang="en-IN" sz="3400" dirty="0" err="1"/>
              <a:t>Alpaydin</a:t>
            </a:r>
            <a:r>
              <a:rPr lang="en-IN" sz="3400" dirty="0"/>
              <a:t>,” Introduction to Machine Learning. Eastern Economy Edition, Prentice Hall of India, 2005”.</a:t>
            </a:r>
            <a:endParaRPr lang="en-US" sz="3400" dirty="0"/>
          </a:p>
          <a:p>
            <a:r>
              <a:rPr lang="en-IN" sz="3400" b="1" dirty="0"/>
              <a:t>T3</a:t>
            </a:r>
            <a:r>
              <a:rPr lang="en-IN" sz="3400" dirty="0"/>
              <a:t>: Andreas C. Miller, Sarah Guido, Introduction to Machine Learning with Python, O’REILLY (2001).</a:t>
            </a:r>
            <a:endParaRPr lang="en-US" sz="3400" dirty="0"/>
          </a:p>
          <a:p>
            <a:pPr marL="0" indent="0">
              <a:buNone/>
            </a:pPr>
            <a:endParaRPr lang="en-US" sz="3400" dirty="0"/>
          </a:p>
          <a:p>
            <a:pPr marL="0" indent="0">
              <a:buNone/>
            </a:pPr>
            <a:r>
              <a:rPr lang="en-IN" sz="3400" b="1" dirty="0"/>
              <a:t>REFERENCE BOOKS</a:t>
            </a:r>
            <a:r>
              <a:rPr lang="en-IN" sz="3400" b="1" dirty="0" smtClean="0"/>
              <a:t>:</a:t>
            </a:r>
            <a:endParaRPr lang="en-US" sz="3400" dirty="0"/>
          </a:p>
          <a:p>
            <a:r>
              <a:rPr lang="en-IN" sz="3400" b="1" dirty="0"/>
              <a:t>R1 </a:t>
            </a:r>
            <a:r>
              <a:rPr lang="en-IN" sz="3400" dirty="0"/>
              <a:t>Sebastian </a:t>
            </a:r>
            <a:r>
              <a:rPr lang="en-IN" sz="3400" dirty="0" err="1"/>
              <a:t>Raschka</a:t>
            </a:r>
            <a:r>
              <a:rPr lang="en-IN" sz="3400" dirty="0"/>
              <a:t>, </a:t>
            </a:r>
            <a:r>
              <a:rPr lang="en-IN" sz="3400" dirty="0" err="1"/>
              <a:t>Vahid</a:t>
            </a:r>
            <a:r>
              <a:rPr lang="en-IN" sz="3400" dirty="0"/>
              <a:t> </a:t>
            </a:r>
            <a:r>
              <a:rPr lang="en-IN" sz="3400" dirty="0" err="1"/>
              <a:t>Mirjalili</a:t>
            </a:r>
            <a:r>
              <a:rPr lang="en-IN" sz="3400" dirty="0"/>
              <a:t>, Python Machine Learning, (2014)</a:t>
            </a:r>
            <a:endParaRPr lang="en-US" sz="3400" dirty="0"/>
          </a:p>
          <a:p>
            <a:r>
              <a:rPr lang="en-IN" sz="3400" b="1" dirty="0"/>
              <a:t>R2</a:t>
            </a:r>
            <a:r>
              <a:rPr lang="en-IN" sz="3400" dirty="0"/>
              <a:t> Richard O. </a:t>
            </a:r>
            <a:r>
              <a:rPr lang="en-IN" sz="3400" dirty="0" err="1"/>
              <a:t>Duda</a:t>
            </a:r>
            <a:r>
              <a:rPr lang="en-IN" sz="3400" dirty="0"/>
              <a:t>, Peter E. Hart, David G. Stork, “Pattern Classification, Wiley, 2nd Edition”. </a:t>
            </a:r>
            <a:endParaRPr lang="en-US" sz="3400" dirty="0"/>
          </a:p>
          <a:p>
            <a:r>
              <a:rPr lang="en-IN" sz="3400" b="1" dirty="0"/>
              <a:t>R3</a:t>
            </a:r>
            <a:r>
              <a:rPr lang="en-IN" sz="3400" dirty="0"/>
              <a:t> Christopher Bishop, “Pattern Recognition and Machine Learning, illustrated Edition, Springer, 2006”.</a:t>
            </a:r>
            <a:endParaRPr lang="en-US" sz="3400" dirty="0"/>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i="1" dirty="0"/>
              <a:t>A </a:t>
            </a:r>
            <a:r>
              <a:rPr lang="en-US" b="1" i="1" dirty="0"/>
              <a:t>time series</a:t>
            </a:r>
            <a:r>
              <a:rPr lang="en-US" i="1" dirty="0"/>
              <a:t> is a series of data points indexed (or listed or graphed) in time order. Most commonly, a time series is a sequence taken at successive equally spaced points in time. Thus it is a sequence of discrete-time data. Examples of time series are heights of ocean tides, counts of sunspots, and the daily closing value of the Dow Jones Industrial Average</a:t>
            </a:r>
            <a:r>
              <a:rPr lang="en-US" i="1" dirty="0" smtClean="0"/>
              <a:t>.</a:t>
            </a:r>
          </a:p>
          <a:p>
            <a:pPr algn="just"/>
            <a:r>
              <a:rPr lang="en-US" i="1" dirty="0"/>
              <a:t>Data that is updated in real-time requires additional handling and special care to prepare it for machine learning models. The important Python library, Pandas, can be used for most of this work</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Tree>
    <p:extLst>
      <p:ext uri="{BB962C8B-B14F-4D97-AF65-F5344CB8AC3E}">
        <p14:creationId xmlns:p14="http://schemas.microsoft.com/office/powerpoint/2010/main" val="416869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lstStyle/>
          <a:p>
            <a:r>
              <a:rPr lang="en-US" dirty="0" smtClean="0"/>
              <a:t>Time Series Data Analysis</a:t>
            </a:r>
            <a:endParaRPr lang="en-US" dirty="0"/>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dirty="0"/>
              <a:t>In the broadest definition, a </a:t>
            </a:r>
            <a:r>
              <a:rPr lang="en-US" b="1" dirty="0"/>
              <a:t>time series</a:t>
            </a:r>
            <a:r>
              <a:rPr lang="en-US" dirty="0"/>
              <a:t> is any data set where the values are measured at different points in time. Many time series are uniformly spaced at a specific frequency, for example, hourly weather measurements, daily counts of web site visits, or monthly sales totals. Time series can also be irregularly spaced and sporadic, for example, timestamped data in a computer system’s event log or a history of 911 emergency calls. Pandas time series tools apply equally well to either type of time series.</a:t>
            </a:r>
            <a:endParaRPr lang="en-US" dirty="0" smtClean="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extLst>
      <p:ext uri="{BB962C8B-B14F-4D97-AF65-F5344CB8AC3E}">
        <p14:creationId xmlns:p14="http://schemas.microsoft.com/office/powerpoint/2010/main" val="3179290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Data Analysis</a:t>
            </a:r>
            <a:endParaRPr lang="en-US" dirty="0"/>
          </a:p>
        </p:txBody>
      </p:sp>
      <p:sp>
        <p:nvSpPr>
          <p:cNvPr id="3" name="Content Placeholder 2"/>
          <p:cNvSpPr>
            <a:spLocks noGrp="1"/>
          </p:cNvSpPr>
          <p:nvPr>
            <p:ph idx="1"/>
          </p:nvPr>
        </p:nvSpPr>
        <p:spPr/>
        <p:txBody>
          <a:bodyPr/>
          <a:lstStyle/>
          <a:p>
            <a:pPr marL="0" indent="0">
              <a:buNone/>
            </a:pPr>
            <a:r>
              <a:rPr lang="en-US" sz="3200" dirty="0"/>
              <a:t>We will see some important points that can help us in analyzing any time-series dataset. These are</a:t>
            </a:r>
            <a:r>
              <a:rPr lang="en-US" sz="3200" dirty="0" smtClean="0"/>
              <a:t>:</a:t>
            </a:r>
          </a:p>
          <a:p>
            <a:pPr lvl="1"/>
            <a:r>
              <a:rPr lang="en-US" sz="2800" dirty="0" smtClean="0"/>
              <a:t>Loading </a:t>
            </a:r>
            <a:r>
              <a:rPr lang="en-US" sz="2800" dirty="0"/>
              <a:t>time series dataset correctly in Pandas</a:t>
            </a:r>
          </a:p>
          <a:p>
            <a:pPr lvl="1"/>
            <a:r>
              <a:rPr lang="en-US" sz="2800" dirty="0"/>
              <a:t>Indexing in Time-Series Data</a:t>
            </a:r>
          </a:p>
          <a:p>
            <a:pPr lvl="1"/>
            <a:r>
              <a:rPr lang="en-US" sz="2800" dirty="0"/>
              <a:t>Time-Resampling using Pandas</a:t>
            </a:r>
          </a:p>
          <a:p>
            <a:pPr lvl="1"/>
            <a:r>
              <a:rPr lang="en-US" sz="2800" dirty="0"/>
              <a:t>Rolling Time Series</a:t>
            </a:r>
          </a:p>
          <a:p>
            <a:pPr lvl="1"/>
            <a:r>
              <a:rPr lang="en-US" sz="2800" dirty="0"/>
              <a:t>Plotting Time-series Data using Pandas</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Tree>
    <p:extLst>
      <p:ext uri="{BB962C8B-B14F-4D97-AF65-F5344CB8AC3E}">
        <p14:creationId xmlns:p14="http://schemas.microsoft.com/office/powerpoint/2010/main" val="1181376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Data Analysis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b="1" dirty="0"/>
              <a:t>Time series data structures</a:t>
            </a:r>
          </a:p>
          <a:p>
            <a:pPr marL="0" indent="0" algn="just">
              <a:buNone/>
            </a:pPr>
            <a:r>
              <a:rPr lang="en-US" dirty="0" smtClean="0"/>
              <a:t>In </a:t>
            </a:r>
            <a:r>
              <a:rPr lang="en-US" dirty="0"/>
              <a:t>pandas, a single point in time is represented as a Timestamp. We can use the </a:t>
            </a:r>
            <a:r>
              <a:rPr lang="en-US" dirty="0" err="1"/>
              <a:t>to_datetime</a:t>
            </a:r>
            <a:r>
              <a:rPr lang="en-US" dirty="0"/>
              <a:t>() function to create Timestamps from strings in a wide variety of date/time formats. Let’s import pandas and convert a </a:t>
            </a:r>
            <a:r>
              <a:rPr lang="en-US" dirty="0" smtClean="0"/>
              <a:t>few </a:t>
            </a:r>
            <a:r>
              <a:rPr lang="en-US" dirty="0"/>
              <a:t>dates and times to Timestamps</a:t>
            </a:r>
            <a:r>
              <a:rPr lang="en-US" dirty="0" smtClean="0"/>
              <a:t>.</a:t>
            </a:r>
          </a:p>
          <a:p>
            <a:pPr marL="0" indent="0" algn="just">
              <a:buNone/>
            </a:pPr>
            <a:r>
              <a:rPr lang="pt-BR" dirty="0"/>
              <a:t>import pandas as pd</a:t>
            </a:r>
          </a:p>
          <a:p>
            <a:pPr marL="0" indent="0" algn="just">
              <a:buNone/>
            </a:pPr>
            <a:r>
              <a:rPr lang="pt-BR" dirty="0"/>
              <a:t>pd.to_datetime('2018-01-15 3:45pm</a:t>
            </a:r>
            <a:r>
              <a:rPr lang="pt-BR" dirty="0" smtClean="0"/>
              <a:t>')</a:t>
            </a:r>
          </a:p>
          <a:p>
            <a:pPr marL="0" indent="0" algn="just">
              <a:buNone/>
            </a:pPr>
            <a:r>
              <a:rPr lang="en-US" dirty="0"/>
              <a:t>Timestamp('2018-01-15 15:45:00</a:t>
            </a:r>
            <a:r>
              <a:rPr lang="en-US" dirty="0" smtClean="0"/>
              <a:t>')</a:t>
            </a:r>
          </a:p>
          <a:p>
            <a:pPr marL="0" indent="0" algn="just">
              <a:buNone/>
            </a:pPr>
            <a:r>
              <a:rPr lang="en-US" dirty="0" err="1"/>
              <a:t>pd.to_datetime</a:t>
            </a:r>
            <a:r>
              <a:rPr lang="en-US" dirty="0"/>
              <a:t>('7/8/1952</a:t>
            </a:r>
            <a:r>
              <a:rPr lang="en-US" dirty="0" smtClean="0"/>
              <a:t>')</a:t>
            </a:r>
          </a:p>
          <a:p>
            <a:pPr marL="0" indent="0" algn="just">
              <a:buNone/>
            </a:pPr>
            <a:r>
              <a:rPr lang="en-US" dirty="0"/>
              <a:t>Timestamp('1952-07-08 00:00:00')</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1199798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1084</TotalTime>
  <Words>922</Words>
  <Application>Microsoft Office PowerPoint</Application>
  <PresentationFormat>Widescreen</PresentationFormat>
  <Paragraphs>126</Paragraphs>
  <Slides>17</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9" baseType="lpstr">
      <vt:lpstr>Arial Unicode MS</vt:lpstr>
      <vt:lpstr>Arial</vt:lpstr>
      <vt:lpstr>Calibri</vt:lpstr>
      <vt:lpstr>Calibri Light</vt:lpstr>
      <vt:lpstr>Cambria</vt:lpstr>
      <vt:lpstr>Casper</vt:lpstr>
      <vt:lpstr>Karla</vt:lpstr>
      <vt:lpstr>Segoe UI</vt:lpstr>
      <vt:lpstr>Times New Roman</vt:lpstr>
      <vt:lpstr>1_Office Theme</vt:lpstr>
      <vt:lpstr>Contents Slide Master</vt:lpstr>
      <vt:lpstr>CorelDRAW</vt:lpstr>
      <vt:lpstr>PowerPoint Presentation</vt:lpstr>
      <vt:lpstr>DBMS: Course Objectives</vt:lpstr>
      <vt:lpstr>COURSE OUTCOMES</vt:lpstr>
      <vt:lpstr>Unit-1 Syllabus</vt:lpstr>
      <vt:lpstr>SUGGESTIVE READINGS</vt:lpstr>
      <vt:lpstr>INTRODUCTION</vt:lpstr>
      <vt:lpstr>Time Series Data Analysis</vt:lpstr>
      <vt:lpstr>Time Series Data Analysis</vt:lpstr>
      <vt:lpstr>Time Series Data Analysis</vt:lpstr>
      <vt:lpstr>Time Series Data Analysis</vt:lpstr>
      <vt:lpstr>Time Series Data Analysis</vt:lpstr>
      <vt:lpstr>Feature Selection techniques, </vt:lpstr>
      <vt:lpstr>Feature Selection techniques, </vt:lpstr>
      <vt:lpstr>Feature Selection techniques, </vt:lpstr>
      <vt:lpstr>Feature Selection techniques,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Microsoft account</cp:lastModifiedBy>
  <cp:revision>148</cp:revision>
  <dcterms:created xsi:type="dcterms:W3CDTF">2019-01-09T10:33:58Z</dcterms:created>
  <dcterms:modified xsi:type="dcterms:W3CDTF">2023-01-21T05:30:02Z</dcterms:modified>
</cp:coreProperties>
</file>