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4"/>
  </p:notesMasterIdLst>
  <p:handoutMasterIdLst>
    <p:handoutMasterId r:id="rId25"/>
  </p:handoutMasterIdLst>
  <p:sldIdLst>
    <p:sldId id="525" r:id="rId3"/>
    <p:sldId id="522" r:id="rId4"/>
    <p:sldId id="265" r:id="rId5"/>
    <p:sldId id="490" r:id="rId6"/>
    <p:sldId id="570" r:id="rId7"/>
    <p:sldId id="528" r:id="rId8"/>
    <p:sldId id="572" r:id="rId9"/>
    <p:sldId id="573" r:id="rId10"/>
    <p:sldId id="574" r:id="rId11"/>
    <p:sldId id="575" r:id="rId12"/>
    <p:sldId id="576" r:id="rId13"/>
    <p:sldId id="577" r:id="rId14"/>
    <p:sldId id="578" r:id="rId15"/>
    <p:sldId id="580" r:id="rId16"/>
    <p:sldId id="579" r:id="rId17"/>
    <p:sldId id="581" r:id="rId18"/>
    <p:sldId id="582" r:id="rId19"/>
    <p:sldId id="583" r:id="rId20"/>
    <p:sldId id="584" r:id="rId21"/>
    <p:sldId id="553" r:id="rId22"/>
    <p:sldId id="5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1" d="100"/>
          <a:sy n="71"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Pramod Vishwakarma (E9758)</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By: Pramod Vishwakarma (E9758)</a:t>
            </a:r>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By: Pramod Vishwakarma (E9758)</a:t>
            </a:r>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Pramod Vishwakarma (E9758)</a:t>
            </a:r>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By: Pramod Vishwakarma (E9758)</a:t>
            </a:r>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By: Pramod Vishwakarma (E9758)</a:t>
            </a:r>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Pramod Vishwakarma (E9758)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analytics-vidhya/normalization-vs-standardization-8937f45b3e20" TargetMode="External"/><Relationship Id="rId2" Type="http://schemas.openxmlformats.org/officeDocument/2006/relationships/hyperlink" Target="https://www.kdnuggets.com/2020/04/data-transformation-standardization-normalization.html" TargetMode="External"/><Relationship Id="rId1" Type="http://schemas.openxmlformats.org/officeDocument/2006/relationships/slideLayout" Target="../slideLayouts/slideLayout2.xml"/><Relationship Id="rId6" Type="http://schemas.openxmlformats.org/officeDocument/2006/relationships/hyperlink" Target="https://developers.google.com/machine-learning/data-prep/transform/normalization" TargetMode="External"/><Relationship Id="rId5" Type="http://schemas.openxmlformats.org/officeDocument/2006/relationships/hyperlink" Target="https://deepchecks.com/glossary/normalization-in-machine-learning/" TargetMode="External"/><Relationship Id="rId4" Type="http://schemas.openxmlformats.org/officeDocument/2006/relationships/hyperlink" Target="https://www.geeksforgeeks.org/data-normalization-in-data-mining/"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hyperlink" Target="mailto:vineet.e13038@cumail.in" TargetMode="Externa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41029" name="CorelDRAW" r:id="rId3" imgW="2169000" imgH="2169360" progId="">
                  <p:embed/>
                </p:oleObj>
              </mc:Choice>
              <mc:Fallback>
                <p:oleObj name="CorelDRAW" r:id="rId3" imgW="2169000" imgH="2169360" progId="">
                  <p:embed/>
                  <p:pic>
                    <p:nvPicPr>
                      <p:cNvPr id="0" name="Picture 1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77387" y="5599527"/>
            <a:ext cx="6432043"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smtClean="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2400" b="1" dirty="0" smtClean="0">
                <a:solidFill>
                  <a:prstClr val="black">
                    <a:lumMod val="85000"/>
                    <a:lumOff val="15000"/>
                  </a:prstClr>
                </a:solidFill>
                <a:latin typeface="Times New Roman" panose="02020603050405020304" pitchFamily="18" charset="0"/>
                <a:cs typeface="Times New Roman" panose="02020603050405020304" pitchFamily="18" charset="0"/>
              </a:rPr>
              <a:t>7</a:t>
            </a:r>
            <a:endPar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000" b="1" dirty="0">
                <a:solidFill>
                  <a:schemeClr val="tx1">
                    <a:lumMod val="65000"/>
                    <a:lumOff val="35000"/>
                  </a:schemeClr>
                </a:solidFill>
                <a:latin typeface="+mn-lt"/>
                <a:cs typeface="Times New Roman" panose="02020603050405020304" pitchFamily="18" charset="0"/>
              </a:rPr>
              <a:t>Data Transformation, Normalization, </a:t>
            </a:r>
          </a:p>
          <a:p>
            <a:pPr lvl="0" algn="ctr" defTabSz="622300">
              <a:lnSpc>
                <a:spcPct val="90000"/>
              </a:lnSpc>
              <a:spcBef>
                <a:spcPct val="0"/>
              </a:spcBef>
              <a:spcAft>
                <a:spcPct val="35000"/>
              </a:spcAft>
            </a:pPr>
            <a:r>
              <a:rPr lang="en-US" sz="2000" b="1" dirty="0">
                <a:solidFill>
                  <a:schemeClr val="tx1">
                    <a:lumMod val="65000"/>
                    <a:lumOff val="35000"/>
                  </a:schemeClr>
                </a:solidFill>
                <a:latin typeface="+mn-lt"/>
                <a:cs typeface="Times New Roman" panose="02020603050405020304" pitchFamily="18" charset="0"/>
              </a:rPr>
              <a:t>Dimensionality reduction</a:t>
            </a: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smtClean="0">
                <a:latin typeface="Cambria" panose="02040503050406030204" pitchFamily="18" charset="0"/>
              </a:rPr>
              <a:t>DEPARTMENT </a:t>
            </a:r>
            <a:r>
              <a:rPr lang="en-IN" sz="3200" b="1" dirty="0">
                <a:latin typeface="Cambria" panose="02040503050406030204" pitchFamily="18" charset="0"/>
              </a:rPr>
              <a:t>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smtClean="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smtClean="0">
                <a:solidFill>
                  <a:prstClr val="black">
                    <a:lumMod val="85000"/>
                    <a:lumOff val="15000"/>
                  </a:prstClr>
                </a:solidFill>
                <a:latin typeface="Cambria" panose="02040503050406030204" pitchFamily="18" charset="0"/>
                <a:cs typeface="Times New Roman" panose="02020603050405020304" pitchFamily="18" charset="0"/>
              </a:rPr>
              <a:t>Machine Learning (21CSH-286)</a:t>
            </a:r>
            <a:endParaRPr lang="en-US" sz="3200" dirty="0">
              <a:solidFill>
                <a:prstClr val="black">
                  <a:lumMod val="85000"/>
                  <a:lumOff val="15000"/>
                </a:prstClr>
              </a:solidFill>
              <a:latin typeface="Cambria" panose="02040503050406030204" pitchFamily="18" charset="0"/>
              <a:cs typeface="Times New Roman" panose="02020603050405020304" pitchFamily="18" charset="0"/>
            </a:endParaRPr>
          </a:p>
          <a:p>
            <a:pPr algn="ctr" defTabSz="622300">
              <a:lnSpc>
                <a:spcPct val="90000"/>
              </a:lnSpc>
              <a:spcBef>
                <a:spcPct val="0"/>
              </a:spcBef>
              <a:spcAft>
                <a:spcPct val="35000"/>
              </a:spcAft>
            </a:pPr>
            <a:r>
              <a:rPr lang="en-US" sz="3200" b="1" dirty="0" smtClean="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smtClean="0">
                <a:solidFill>
                  <a:prstClr val="black">
                    <a:lumMod val="85000"/>
                    <a:lumOff val="15000"/>
                  </a:prstClr>
                </a:solidFill>
                <a:latin typeface="Cambria" panose="02040503050406030204" pitchFamily="18" charset="0"/>
                <a:cs typeface="Times New Roman" panose="02020603050405020304" pitchFamily="18" charset="0"/>
              </a:rPr>
              <a:t> Prof. (Dr.) Madan Lal Saini(E13485)</a:t>
            </a:r>
            <a:endParaRPr lang="en-US" sz="3200" dirty="0">
              <a:solidFill>
                <a:prstClr val="black">
                  <a:lumMod val="85000"/>
                  <a:lumOff val="15000"/>
                </a:prstClr>
              </a:solidFill>
              <a:latin typeface="Cambria" panose="02040503050406030204" pitchFamily="18" charset="0"/>
              <a:cs typeface="Times New Roman" panose="02020603050405020304" pitchFamily="18" charset="0"/>
            </a:endParaRP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618564"/>
          </a:xfrm>
        </p:spPr>
        <p:txBody>
          <a:bodyPr>
            <a:normAutofit fontScale="90000"/>
          </a:bodyPr>
          <a:lstStyle/>
          <a:p>
            <a:r>
              <a:rPr lang="en-US" b="1" dirty="0"/>
              <a:t>Normalization</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10</a:t>
            </a:fld>
            <a:endParaRPr lang="en-US" altLang="en-US"/>
          </a:p>
        </p:txBody>
      </p:sp>
      <p:pic>
        <p:nvPicPr>
          <p:cNvPr id="6" name="Picture 5" descr="Data Transformation: Standardization vs Normalization"/>
          <p:cNvPicPr/>
          <p:nvPr/>
        </p:nvPicPr>
        <p:blipFill>
          <a:blip r:embed="rId2">
            <a:extLst>
              <a:ext uri="{28A0092B-C50C-407E-A947-70E740481C1C}">
                <a14:useLocalDpi xmlns:a14="http://schemas.microsoft.com/office/drawing/2010/main" val="0"/>
              </a:ext>
            </a:extLst>
          </a:blip>
          <a:srcRect/>
          <a:stretch>
            <a:fillRect/>
          </a:stretch>
        </p:blipFill>
        <p:spPr bwMode="auto">
          <a:xfrm>
            <a:off x="672353" y="860612"/>
            <a:ext cx="11080376" cy="5688106"/>
          </a:xfrm>
          <a:prstGeom prst="rect">
            <a:avLst/>
          </a:prstGeom>
          <a:noFill/>
          <a:ln>
            <a:noFill/>
          </a:ln>
        </p:spPr>
      </p:pic>
    </p:spTree>
    <p:extLst>
      <p:ext uri="{BB962C8B-B14F-4D97-AF65-F5344CB8AC3E}">
        <p14:creationId xmlns:p14="http://schemas.microsoft.com/office/powerpoint/2010/main" val="2275778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8"/>
          </a:xfrm>
        </p:spPr>
        <p:txBody>
          <a:bodyPr>
            <a:normAutofit fontScale="90000"/>
          </a:bodyPr>
          <a:lstStyle/>
          <a:p>
            <a:r>
              <a:rPr lang="en-US" b="1" dirty="0"/>
              <a:t>Normalization</a:t>
            </a:r>
            <a:endParaRPr lang="en-US" dirty="0"/>
          </a:p>
        </p:txBody>
      </p:sp>
      <p:sp>
        <p:nvSpPr>
          <p:cNvPr id="3" name="Content Placeholder 2"/>
          <p:cNvSpPr>
            <a:spLocks noGrp="1"/>
          </p:cNvSpPr>
          <p:nvPr>
            <p:ph idx="1"/>
          </p:nvPr>
        </p:nvSpPr>
        <p:spPr>
          <a:xfrm>
            <a:off x="838200" y="1438835"/>
            <a:ext cx="10515600" cy="4738128"/>
          </a:xfrm>
        </p:spPr>
        <p:txBody>
          <a:bodyPr>
            <a:normAutofit fontScale="92500" lnSpcReduction="10000"/>
          </a:bodyPr>
          <a:lstStyle/>
          <a:p>
            <a:pPr algn="just"/>
            <a:r>
              <a:rPr lang="en-US" sz="3200" dirty="0"/>
              <a:t>From the above graphs, we can clearly notice that applying Max-Min </a:t>
            </a:r>
            <a:r>
              <a:rPr lang="en-US" sz="3200" dirty="0" err="1"/>
              <a:t>Nomaralisation</a:t>
            </a:r>
            <a:r>
              <a:rPr lang="en-US" sz="3200" dirty="0"/>
              <a:t> in our dataset has generated smaller standard deviations (Salary and Age) than using </a:t>
            </a:r>
            <a:r>
              <a:rPr lang="en-US" sz="3200" dirty="0" err="1"/>
              <a:t>Standardisation</a:t>
            </a:r>
            <a:r>
              <a:rPr lang="en-US" sz="3200" dirty="0"/>
              <a:t> method. It implies the data are more concentrated around the mean if we scale data using Max-Min </a:t>
            </a:r>
            <a:r>
              <a:rPr lang="en-US" sz="3200" dirty="0" err="1"/>
              <a:t>Nomaralisation</a:t>
            </a:r>
            <a:r>
              <a:rPr lang="en-US" sz="3200" dirty="0"/>
              <a:t>.</a:t>
            </a:r>
          </a:p>
          <a:p>
            <a:pPr algn="just"/>
            <a:r>
              <a:rPr lang="en-US" sz="3200" dirty="0"/>
              <a:t>As a result, if you have outliers in your feature (column), normalizing your data will scale most of the data to a small interval, which means all features will have the same scale but does not handle outliers well. </a:t>
            </a:r>
            <a:r>
              <a:rPr lang="en-US" sz="3200" dirty="0" err="1"/>
              <a:t>Standardisation</a:t>
            </a:r>
            <a:r>
              <a:rPr lang="en-US" sz="3200" dirty="0"/>
              <a:t> is more robust to outliers, and in many cases, it is preferable over Max-Min </a:t>
            </a:r>
            <a:r>
              <a:rPr lang="en-US" sz="3200" dirty="0" err="1"/>
              <a:t>Normalisation</a:t>
            </a:r>
            <a:r>
              <a:rPr lang="en-US" sz="3200" dirty="0"/>
              <a:t>.</a:t>
            </a:r>
          </a:p>
          <a:p>
            <a:pPr algn="just"/>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11</a:t>
            </a:fld>
            <a:endParaRPr lang="en-US" altLang="en-US"/>
          </a:p>
        </p:txBody>
      </p:sp>
    </p:spTree>
    <p:extLst>
      <p:ext uri="{BB962C8B-B14F-4D97-AF65-F5344CB8AC3E}">
        <p14:creationId xmlns:p14="http://schemas.microsoft.com/office/powerpoint/2010/main" val="1944404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851"/>
          </a:xfrm>
        </p:spPr>
        <p:txBody>
          <a:bodyPr>
            <a:normAutofit fontScale="90000"/>
          </a:bodyPr>
          <a:lstStyle/>
          <a:p>
            <a:r>
              <a:rPr lang="en-US" b="1" dirty="0"/>
              <a:t>Dimensionality Reduction</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r>
              <a:rPr lang="en-US" b="1" dirty="0"/>
              <a:t>What is Dimensionality Reduction?</a:t>
            </a:r>
            <a:endParaRPr lang="en-US" dirty="0"/>
          </a:p>
          <a:p>
            <a:pPr marL="0" indent="0" algn="just">
              <a:buNone/>
            </a:pPr>
            <a:r>
              <a:rPr lang="en-US" dirty="0"/>
              <a:t>In machine learning classification problems, there are often too many factors on the basis of which the final classification is done. These factors are basically variables called features. The higher the number of features, the harder it gets to visualize the training set and then work on it. Sometimes, most of these features are correlated, and hence redundant. This is where dimensionality reduction algorithms come into play. Dimensionality reduction is the process of reducing the number of random variables under consideration, by obtaining a set of principal variables. It can be divided into feature selection and feature extraction.</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12</a:t>
            </a:fld>
            <a:endParaRPr lang="en-US" altLang="en-US"/>
          </a:p>
        </p:txBody>
      </p:sp>
    </p:spTree>
    <p:extLst>
      <p:ext uri="{BB962C8B-B14F-4D97-AF65-F5344CB8AC3E}">
        <p14:creationId xmlns:p14="http://schemas.microsoft.com/office/powerpoint/2010/main" val="1156959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dirty="0"/>
              <a:t>Dimensionality Reduction</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
        <p:nvSpPr>
          <p:cNvPr id="3" name="TextBox 2"/>
          <p:cNvSpPr txBox="1"/>
          <p:nvPr/>
        </p:nvSpPr>
        <p:spPr>
          <a:xfrm>
            <a:off x="941294" y="1761565"/>
            <a:ext cx="10717306" cy="4062651"/>
          </a:xfrm>
          <a:prstGeom prst="rect">
            <a:avLst/>
          </a:prstGeom>
          <a:noFill/>
        </p:spPr>
        <p:txBody>
          <a:bodyPr wrap="square" rtlCol="0">
            <a:spAutoFit/>
          </a:bodyPr>
          <a:lstStyle/>
          <a:p>
            <a:r>
              <a:rPr lang="en-US" sz="2400" b="1" dirty="0"/>
              <a:t>Components of Dimensionality Reduction</a:t>
            </a:r>
            <a:endParaRPr lang="en-US" sz="2400" dirty="0"/>
          </a:p>
          <a:p>
            <a:r>
              <a:rPr lang="en-US" sz="2400" dirty="0"/>
              <a:t>There are two components of dimensionality reduction:</a:t>
            </a:r>
          </a:p>
          <a:p>
            <a:pPr lvl="0"/>
            <a:r>
              <a:rPr lang="en-US" sz="2400" b="1" dirty="0"/>
              <a:t>Feature selection:</a:t>
            </a:r>
            <a:r>
              <a:rPr lang="en-US" sz="2400" dirty="0"/>
              <a:t> In this, we try to find a subset of the original set of variables, or features, to get a smaller subset which can be used to model the problem. It usually involves three ways:</a:t>
            </a:r>
          </a:p>
          <a:p>
            <a:pPr lvl="1"/>
            <a:r>
              <a:rPr lang="en-US" sz="2400" dirty="0"/>
              <a:t>Filter</a:t>
            </a:r>
          </a:p>
          <a:p>
            <a:pPr lvl="1"/>
            <a:r>
              <a:rPr lang="en-US" sz="2400" dirty="0"/>
              <a:t>Wrapper</a:t>
            </a:r>
          </a:p>
          <a:p>
            <a:pPr lvl="1"/>
            <a:r>
              <a:rPr lang="en-US" sz="2400" dirty="0"/>
              <a:t>Embedded</a:t>
            </a:r>
          </a:p>
          <a:p>
            <a:pPr lvl="0"/>
            <a:r>
              <a:rPr lang="en-US" sz="2400" b="1" dirty="0"/>
              <a:t>Feature extraction:</a:t>
            </a:r>
            <a:r>
              <a:rPr lang="en-US" sz="2400" dirty="0"/>
              <a:t> This reduces the data in a high dimensional space to a lower dimension space, i.e. a space with lesser no. of dimensions.</a:t>
            </a:r>
          </a:p>
          <a:p>
            <a:endParaRPr lang="en-US" dirty="0"/>
          </a:p>
        </p:txBody>
      </p:sp>
    </p:spTree>
    <p:extLst>
      <p:ext uri="{BB962C8B-B14F-4D97-AF65-F5344CB8AC3E}">
        <p14:creationId xmlns:p14="http://schemas.microsoft.com/office/powerpoint/2010/main" val="4185029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dirty="0"/>
              <a:t>Dimensionality Reduction</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pPr marL="0" indent="0">
              <a:buNone/>
            </a:pPr>
            <a:r>
              <a:rPr lang="en-US" sz="2400" b="1" dirty="0"/>
              <a:t>Methods of Dimensionality Reduction</a:t>
            </a:r>
            <a:endParaRPr lang="en-US" sz="2400" dirty="0"/>
          </a:p>
          <a:p>
            <a:r>
              <a:rPr lang="en-US" sz="2400" dirty="0"/>
              <a:t>The various methods used for dimensionality reduction include:</a:t>
            </a:r>
          </a:p>
          <a:p>
            <a:pPr lvl="0"/>
            <a:r>
              <a:rPr lang="en-US" sz="2400" dirty="0"/>
              <a:t>Principal Component Analysis (PCA)</a:t>
            </a:r>
          </a:p>
          <a:p>
            <a:pPr lvl="0"/>
            <a:r>
              <a:rPr lang="en-US" sz="2400" dirty="0"/>
              <a:t>Linear Discriminant Analysis (LDA)</a:t>
            </a:r>
          </a:p>
          <a:p>
            <a:pPr lvl="0"/>
            <a:r>
              <a:rPr lang="en-US" sz="2400" dirty="0"/>
              <a:t>Generalized Discriminant Analysis (GDA)</a:t>
            </a:r>
          </a:p>
          <a:p>
            <a:r>
              <a:rPr lang="en-US" sz="2400" dirty="0"/>
              <a:t>Dimensionality reduction may be both linear or non-linear, depending upon the method used. The prime linear method, called Principal Component Analysis, or PCA, is discussed below.</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09179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dirty="0"/>
              <a:t>Principal Component Analysis</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pPr marL="0" indent="0" algn="just">
              <a:buNone/>
            </a:pPr>
            <a:r>
              <a:rPr lang="en-US" dirty="0"/>
              <a:t>The main idea of principal component analysis (PCA) is to reduce the dimensionality of a data set consisting of many variables correlated with each other, either heavily or lightly, while retaining the variation present in the dataset, up to the maximum extent. The same is done by transforming the variables to a new set of variables, which are known as the principal components (or simply, the PCs) and are orthogonal, ordered such that the retention of variation present in the original variables decreases as we move down in the order. So, in this way, the 1st principal component retains maximum variation that was present in the original components. The principal components are the eigenvectors of a covariance matrix, and hence they are orthogonal.</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885348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u="sng" dirty="0"/>
              <a:t>How PCA works?</a:t>
            </a:r>
            <a:endParaRPr lang="en-US" dirty="0"/>
          </a:p>
        </p:txBody>
      </p:sp>
      <p:sp>
        <p:nvSpPr>
          <p:cNvPr id="3" name="Content Placeholder 2"/>
          <p:cNvSpPr>
            <a:spLocks noGrp="1"/>
          </p:cNvSpPr>
          <p:nvPr>
            <p:ph idx="1"/>
          </p:nvPr>
        </p:nvSpPr>
        <p:spPr>
          <a:xfrm>
            <a:off x="838200" y="1438835"/>
            <a:ext cx="10515600" cy="4738128"/>
          </a:xfrm>
        </p:spPr>
        <p:txBody>
          <a:bodyPr>
            <a:normAutofit/>
          </a:bodyPr>
          <a:lstStyle/>
          <a:p>
            <a:pPr marL="0" indent="0">
              <a:buNone/>
            </a:pPr>
            <a:r>
              <a:rPr lang="en-US" b="1" u="sng" dirty="0"/>
              <a:t>Step 1: Normalize the data</a:t>
            </a:r>
            <a:r>
              <a:rPr lang="en-US" b="1" dirty="0"/>
              <a:t> </a:t>
            </a:r>
            <a:endParaRPr lang="en-US" dirty="0"/>
          </a:p>
          <a:p>
            <a:pPr marL="0" indent="0">
              <a:buNone/>
            </a:pPr>
            <a:r>
              <a:rPr lang="en-US" dirty="0"/>
              <a:t>First step is to normalize the data that we have so that PCA works properly. This is done by subtracting the respective means from the numbers in the respective column. So if we have two dimensions X and Y, all X become 𝔁- and all Y become 𝒚-. This produces a dataset whose </a:t>
            </a:r>
            <a:r>
              <a:rPr lang="en-US" dirty="0" smtClean="0"/>
              <a:t>mean </a:t>
            </a:r>
            <a:r>
              <a:rPr lang="en-US" dirty="0"/>
              <a:t>is zero</a:t>
            </a:r>
            <a:r>
              <a:rPr lang="en-US" dirty="0" smtClean="0"/>
              <a:t>.</a:t>
            </a:r>
          </a:p>
          <a:p>
            <a:pPr marL="0" indent="0">
              <a:buNone/>
            </a:pPr>
            <a:r>
              <a:rPr lang="en-US" b="1" u="sng" dirty="0"/>
              <a:t>Step 2: Calculate the covariance matrix </a:t>
            </a:r>
            <a:endParaRPr lang="en-US" dirty="0"/>
          </a:p>
          <a:p>
            <a:pPr marL="0" indent="0">
              <a:buNone/>
            </a:pPr>
            <a:r>
              <a:rPr lang="en-US" dirty="0"/>
              <a:t>Since the dataset we took is 2-dimensional, this will result in a 2x2 Covariance matrix.</a:t>
            </a:r>
          </a:p>
          <a:p>
            <a:pPr marL="0" indent="0">
              <a:buNone/>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pic>
        <p:nvPicPr>
          <p:cNvPr id="8" name="Picture 7" descr="https://dezyre.gumlet.io/files.dezyre.com/images/Tutorials/Covariance+Matrix.JPG?w=750&amp;dpr=1.0"/>
          <p:cNvPicPr/>
          <p:nvPr/>
        </p:nvPicPr>
        <p:blipFill>
          <a:blip r:embed="rId2">
            <a:extLst>
              <a:ext uri="{28A0092B-C50C-407E-A947-70E740481C1C}">
                <a14:useLocalDpi xmlns:a14="http://schemas.microsoft.com/office/drawing/2010/main" val="0"/>
              </a:ext>
            </a:extLst>
          </a:blip>
          <a:srcRect/>
          <a:stretch>
            <a:fillRect/>
          </a:stretch>
        </p:blipFill>
        <p:spPr bwMode="auto">
          <a:xfrm>
            <a:off x="2326341" y="5405718"/>
            <a:ext cx="4875399" cy="1089211"/>
          </a:xfrm>
          <a:prstGeom prst="rect">
            <a:avLst/>
          </a:prstGeom>
          <a:noFill/>
          <a:ln>
            <a:noFill/>
          </a:ln>
        </p:spPr>
      </p:pic>
    </p:spTree>
    <p:extLst>
      <p:ext uri="{BB962C8B-B14F-4D97-AF65-F5344CB8AC3E}">
        <p14:creationId xmlns:p14="http://schemas.microsoft.com/office/powerpoint/2010/main" val="4168929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u="sng" dirty="0"/>
              <a:t>How PCA works?</a:t>
            </a:r>
            <a:endParaRPr lang="en-US" dirty="0"/>
          </a:p>
        </p:txBody>
      </p:sp>
      <p:sp>
        <p:nvSpPr>
          <p:cNvPr id="3" name="Content Placeholder 2"/>
          <p:cNvSpPr>
            <a:spLocks noGrp="1"/>
          </p:cNvSpPr>
          <p:nvPr>
            <p:ph idx="1"/>
          </p:nvPr>
        </p:nvSpPr>
        <p:spPr>
          <a:xfrm>
            <a:off x="838200" y="1438835"/>
            <a:ext cx="10515600" cy="4738128"/>
          </a:xfrm>
        </p:spPr>
        <p:txBody>
          <a:bodyPr>
            <a:normAutofit lnSpcReduction="10000"/>
          </a:bodyPr>
          <a:lstStyle/>
          <a:p>
            <a:pPr marL="0" indent="0">
              <a:buNone/>
            </a:pPr>
            <a:r>
              <a:rPr lang="en-US" b="1" u="sng" dirty="0"/>
              <a:t>Step 3: Calculate the eigenvalues and eigenvectors </a:t>
            </a:r>
            <a:endParaRPr lang="en-US" dirty="0"/>
          </a:p>
          <a:p>
            <a:pPr marL="0" indent="0">
              <a:buNone/>
            </a:pPr>
            <a:r>
              <a:rPr lang="en-US" dirty="0"/>
              <a:t>Next step is to calculate the eigenvalues and eigenvectors for the covariance matrix. The same is possible because it is a square matrix. </a:t>
            </a:r>
            <a:r>
              <a:rPr lang="en-US" b="1" i="1" dirty="0"/>
              <a:t>ƛ</a:t>
            </a:r>
            <a:r>
              <a:rPr lang="en-US" dirty="0"/>
              <a:t> is an eigenvalue for a matrix </a:t>
            </a:r>
            <a:r>
              <a:rPr lang="en-US" b="1" i="1" dirty="0"/>
              <a:t>A</a:t>
            </a:r>
            <a:r>
              <a:rPr lang="en-US" dirty="0"/>
              <a:t> if it is a solution of the characteristic equation:</a:t>
            </a:r>
          </a:p>
          <a:p>
            <a:pPr marL="0" indent="0">
              <a:buNone/>
            </a:pPr>
            <a:r>
              <a:rPr lang="en-US" b="1" i="1" dirty="0" err="1"/>
              <a:t>det</a:t>
            </a:r>
            <a:r>
              <a:rPr lang="en-US" b="1" i="1" dirty="0"/>
              <a:t>( </a:t>
            </a:r>
            <a:r>
              <a:rPr lang="en-US" b="1" i="1" dirty="0" err="1"/>
              <a:t>ƛI</a:t>
            </a:r>
            <a:r>
              <a:rPr lang="en-US" b="1" i="1" dirty="0"/>
              <a:t> - A ) = 0</a:t>
            </a:r>
            <a:endParaRPr lang="en-US" dirty="0"/>
          </a:p>
          <a:p>
            <a:pPr marL="0" indent="0">
              <a:buNone/>
            </a:pPr>
            <a:r>
              <a:rPr lang="en-US" dirty="0"/>
              <a:t>Where, </a:t>
            </a:r>
            <a:r>
              <a:rPr lang="en-US" b="1" i="1" dirty="0"/>
              <a:t>I</a:t>
            </a:r>
            <a:r>
              <a:rPr lang="en-US" dirty="0"/>
              <a:t> is the identity matrix of the same dimension as </a:t>
            </a:r>
            <a:r>
              <a:rPr lang="en-US" b="1" i="1" dirty="0"/>
              <a:t>A</a:t>
            </a:r>
            <a:r>
              <a:rPr lang="en-US" dirty="0"/>
              <a:t> which is a required condition for the matrix subtraction as well in this case and ‘</a:t>
            </a:r>
            <a:r>
              <a:rPr lang="en-US" b="1" i="1" dirty="0" err="1"/>
              <a:t>det</a:t>
            </a:r>
            <a:r>
              <a:rPr lang="en-US" b="1" i="1" dirty="0"/>
              <a:t>’ </a:t>
            </a:r>
            <a:r>
              <a:rPr lang="en-US" dirty="0"/>
              <a:t>is the determinant of the matrix. For each eigenvalue </a:t>
            </a:r>
            <a:r>
              <a:rPr lang="en-US" b="1" i="1" dirty="0"/>
              <a:t>ƛ</a:t>
            </a:r>
            <a:r>
              <a:rPr lang="en-US" dirty="0"/>
              <a:t>, a corresponding </a:t>
            </a:r>
            <a:r>
              <a:rPr lang="en-US" dirty="0" err="1"/>
              <a:t>eigen</a:t>
            </a:r>
            <a:r>
              <a:rPr lang="en-US" dirty="0"/>
              <a:t>-vector </a:t>
            </a:r>
            <a:r>
              <a:rPr lang="en-US" b="1" i="1" dirty="0"/>
              <a:t>v</a:t>
            </a:r>
            <a:r>
              <a:rPr lang="en-US" dirty="0"/>
              <a:t>, can be found by solving:</a:t>
            </a:r>
          </a:p>
          <a:p>
            <a:pPr marL="0" indent="0">
              <a:buNone/>
            </a:pPr>
            <a:r>
              <a:rPr lang="en-US" b="1" i="1" dirty="0"/>
              <a:t>( </a:t>
            </a:r>
            <a:r>
              <a:rPr lang="en-US" b="1" i="1" dirty="0" err="1"/>
              <a:t>ƛI</a:t>
            </a:r>
            <a:r>
              <a:rPr lang="en-US" b="1" i="1" dirty="0"/>
              <a:t> - A )v = 0</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1235597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u="sng" dirty="0"/>
              <a:t>How PCA works?</a:t>
            </a:r>
            <a:endParaRPr lang="en-US" dirty="0"/>
          </a:p>
        </p:txBody>
      </p:sp>
      <p:sp>
        <p:nvSpPr>
          <p:cNvPr id="3" name="Content Placeholder 2"/>
          <p:cNvSpPr>
            <a:spLocks noGrp="1"/>
          </p:cNvSpPr>
          <p:nvPr>
            <p:ph idx="1"/>
          </p:nvPr>
        </p:nvSpPr>
        <p:spPr>
          <a:xfrm>
            <a:off x="838200" y="1438835"/>
            <a:ext cx="10515600" cy="4738128"/>
          </a:xfrm>
        </p:spPr>
        <p:txBody>
          <a:bodyPr>
            <a:normAutofit fontScale="85000" lnSpcReduction="20000"/>
          </a:bodyPr>
          <a:lstStyle/>
          <a:p>
            <a:pPr marL="0" indent="0" algn="just">
              <a:buNone/>
            </a:pPr>
            <a:r>
              <a:rPr lang="en-US" b="1" u="sng" dirty="0"/>
              <a:t>Step 4: Choosing components and forming a feature vector: </a:t>
            </a:r>
            <a:endParaRPr lang="en-US" dirty="0"/>
          </a:p>
          <a:p>
            <a:pPr marL="0" indent="0" algn="just">
              <a:buNone/>
            </a:pPr>
            <a:r>
              <a:rPr lang="en-US" dirty="0"/>
              <a:t>We order the eigenvalues from largest to smallest so that it gives us the components in order or significance. Here comes the dimensionality reduction part. If we have a dataset with </a:t>
            </a:r>
            <a:r>
              <a:rPr lang="en-US" i="1" dirty="0"/>
              <a:t>n</a:t>
            </a:r>
            <a:r>
              <a:rPr lang="en-US" dirty="0"/>
              <a:t> variables, then we have the corresponding </a:t>
            </a:r>
            <a:r>
              <a:rPr lang="en-US" i="1" dirty="0"/>
              <a:t>n</a:t>
            </a:r>
            <a:r>
              <a:rPr lang="en-US" dirty="0"/>
              <a:t> eigenvalues and eigenvectors. It turns out that the eigenvector corresponding to the highest eigenvalue is the principal component of the dataset and it is our call as to how many eigenvalues we choose to proceed our analysis with. To reduce the dimensions, we choose the first </a:t>
            </a:r>
            <a:r>
              <a:rPr lang="en-US" i="1" dirty="0"/>
              <a:t>p</a:t>
            </a:r>
            <a:r>
              <a:rPr lang="en-US" dirty="0"/>
              <a:t> eigenvalues and ignore the rest. We do lose out some information in the process, but if the eigenvalues are small, we do not lose much.</a:t>
            </a:r>
          </a:p>
          <a:p>
            <a:pPr marL="0" indent="0" algn="just">
              <a:buNone/>
            </a:pPr>
            <a:r>
              <a:rPr lang="en-US" dirty="0"/>
              <a:t>Next we form a feature vector which is a matrix of vectors, in our case, the eigenvectors. In fact, only those eigenvectors which we want to proceed with. Since we just have 2 dimensions in the running example, we can either choose the one corresponding to the greater eigenvalue or simply take both.</a:t>
            </a:r>
          </a:p>
          <a:p>
            <a:pPr marL="0" indent="0" algn="just">
              <a:buNone/>
            </a:pPr>
            <a:r>
              <a:rPr lang="en-US" i="1" dirty="0"/>
              <a:t>Feature Vector = (eig</a:t>
            </a:r>
            <a:r>
              <a:rPr lang="en-US" i="1" baseline="-25000" dirty="0"/>
              <a:t>1</a:t>
            </a:r>
            <a:r>
              <a:rPr lang="en-US" i="1" dirty="0"/>
              <a:t>, eig</a:t>
            </a:r>
            <a:r>
              <a:rPr lang="en-US" i="1" baseline="-25000" dirty="0"/>
              <a:t>2</a:t>
            </a:r>
            <a:r>
              <a:rPr lang="en-US" i="1" dirty="0"/>
              <a:t>)</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3313168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323"/>
          </a:xfrm>
        </p:spPr>
        <p:txBody>
          <a:bodyPr/>
          <a:lstStyle/>
          <a:p>
            <a:r>
              <a:rPr lang="en-US" b="1" u="sng" dirty="0"/>
              <a:t>How PCA works?</a:t>
            </a:r>
            <a:endParaRPr lang="en-US" dirty="0"/>
          </a:p>
        </p:txBody>
      </p:sp>
      <p:sp>
        <p:nvSpPr>
          <p:cNvPr id="3" name="Content Placeholder 2"/>
          <p:cNvSpPr>
            <a:spLocks noGrp="1"/>
          </p:cNvSpPr>
          <p:nvPr>
            <p:ph idx="1"/>
          </p:nvPr>
        </p:nvSpPr>
        <p:spPr>
          <a:xfrm>
            <a:off x="838200" y="1438835"/>
            <a:ext cx="10515600" cy="4738128"/>
          </a:xfrm>
        </p:spPr>
        <p:txBody>
          <a:bodyPr>
            <a:normAutofit fontScale="85000" lnSpcReduction="20000"/>
          </a:bodyPr>
          <a:lstStyle/>
          <a:p>
            <a:pPr marL="0" indent="0">
              <a:buNone/>
            </a:pPr>
            <a:r>
              <a:rPr lang="en-US" b="1" u="sng" dirty="0"/>
              <a:t>Step 5: Forming Principal Components: </a:t>
            </a:r>
            <a:endParaRPr lang="en-US" dirty="0"/>
          </a:p>
          <a:p>
            <a:pPr marL="0" indent="0" algn="just">
              <a:buNone/>
            </a:pPr>
            <a:r>
              <a:rPr lang="en-US" dirty="0"/>
              <a:t>This is the final step where we actually form the principal components using all the math we did till here. For the same, we take the transpose of the feature vector and left-multiply it with the transpose of scaled version of original dataset.</a:t>
            </a:r>
          </a:p>
          <a:p>
            <a:pPr marL="0" indent="0" algn="just">
              <a:buNone/>
            </a:pPr>
            <a:r>
              <a:rPr lang="en-US" i="1" dirty="0" err="1"/>
              <a:t>NewData</a:t>
            </a:r>
            <a:r>
              <a:rPr lang="en-US" i="1" dirty="0"/>
              <a:t> = </a:t>
            </a:r>
            <a:r>
              <a:rPr lang="en-US" i="1" dirty="0" err="1"/>
              <a:t>FeatureVector</a:t>
            </a:r>
            <a:r>
              <a:rPr lang="en-US" i="1" baseline="30000" dirty="0" err="1"/>
              <a:t>T</a:t>
            </a:r>
            <a:r>
              <a:rPr lang="en-US" i="1" dirty="0"/>
              <a:t> x </a:t>
            </a:r>
            <a:r>
              <a:rPr lang="en-US" i="1" dirty="0" err="1"/>
              <a:t>ScaledData</a:t>
            </a:r>
            <a:r>
              <a:rPr lang="en-US" i="1" baseline="30000" dirty="0" err="1"/>
              <a:t>T</a:t>
            </a:r>
            <a:endParaRPr lang="en-US" dirty="0"/>
          </a:p>
          <a:p>
            <a:pPr marL="0" indent="0" algn="just">
              <a:buNone/>
            </a:pPr>
            <a:r>
              <a:rPr lang="en-US" dirty="0"/>
              <a:t>Here,</a:t>
            </a:r>
          </a:p>
          <a:p>
            <a:pPr marL="0" indent="0" algn="just">
              <a:buNone/>
            </a:pPr>
            <a:r>
              <a:rPr lang="en-US" i="1" dirty="0" err="1"/>
              <a:t>NewData</a:t>
            </a:r>
            <a:r>
              <a:rPr lang="en-US" i="1" dirty="0"/>
              <a:t> </a:t>
            </a:r>
            <a:r>
              <a:rPr lang="en-US" dirty="0"/>
              <a:t>is the Matrix consisting of the principal components,</a:t>
            </a:r>
          </a:p>
          <a:p>
            <a:pPr marL="0" indent="0" algn="just">
              <a:buNone/>
            </a:pPr>
            <a:r>
              <a:rPr lang="en-US" i="1" dirty="0" err="1"/>
              <a:t>FeatureVector</a:t>
            </a:r>
            <a:r>
              <a:rPr lang="en-US" i="1" dirty="0"/>
              <a:t> </a:t>
            </a:r>
            <a:r>
              <a:rPr lang="en-US" dirty="0"/>
              <a:t>is the matrix we formed using the eigenvectors we chose to keep, and</a:t>
            </a:r>
          </a:p>
          <a:p>
            <a:pPr marL="0" indent="0" algn="just">
              <a:buNone/>
            </a:pPr>
            <a:r>
              <a:rPr lang="en-US" i="1" dirty="0" err="1"/>
              <a:t>ScaledData</a:t>
            </a:r>
            <a:r>
              <a:rPr lang="en-US" i="1" dirty="0"/>
              <a:t> </a:t>
            </a:r>
            <a:r>
              <a:rPr lang="en-US" dirty="0"/>
              <a:t>is the scaled version of original dataset</a:t>
            </a:r>
          </a:p>
          <a:p>
            <a:pPr marL="0" indent="0" algn="just">
              <a:buNone/>
            </a:pPr>
            <a:r>
              <a:rPr lang="en-US" dirty="0"/>
              <a:t>(‘T’ in the superscript denotes transpose of a matrix which is formed by interchanging the rows to columns and vice versa. In particular, a 2x3 matrix has a transpose of size 3x2)</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extLst>
      <p:ext uri="{BB962C8B-B14F-4D97-AF65-F5344CB8AC3E}">
        <p14:creationId xmlns:p14="http://schemas.microsoft.com/office/powerpoint/2010/main" val="1625768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DBMS: Course Objectives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4524315"/>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IN" sz="2400" dirty="0"/>
              <a:t>Understand and apply various data handling and visualization techniques.</a:t>
            </a:r>
            <a:endParaRPr lang="en-US" sz="2400" dirty="0"/>
          </a:p>
          <a:p>
            <a:pPr marL="342900" lvl="0" indent="-342900" algn="just">
              <a:buFont typeface="Arial" panose="020B0604020202020204" pitchFamily="34" charset="0"/>
              <a:buChar char="•"/>
            </a:pPr>
            <a:r>
              <a:rPr lang="en-IN" sz="2400" dirty="0"/>
              <a:t>Understand about some basic learning algorithms and techniques and their applications, as well as general questions related to analysing and handling large data sets. </a:t>
            </a:r>
            <a:endParaRPr lang="en-US" sz="2400" dirty="0"/>
          </a:p>
          <a:p>
            <a:pPr marL="342900" lvl="0" indent="-342900" algn="just">
              <a:buFont typeface="Arial" panose="020B0604020202020204" pitchFamily="34" charset="0"/>
              <a:buChar char="•"/>
            </a:pPr>
            <a:r>
              <a:rPr lang="en-US" sz="2400" dirty="0"/>
              <a:t>To develop skills of supervised and unsupervised learning techniques and implementation of these to solve real life problems. </a:t>
            </a:r>
          </a:p>
          <a:p>
            <a:pPr marL="342900" lvl="0" indent="-342900" algn="just">
              <a:buFont typeface="Arial" panose="020B0604020202020204" pitchFamily="34" charset="0"/>
              <a:buChar char="•"/>
            </a:pPr>
            <a:r>
              <a:rPr lang="en-IN" sz="2400" dirty="0"/>
              <a:t>To develop basic knowledge on the machine techniques to build an intellectual machine for making decisions behalf of humans.</a:t>
            </a:r>
            <a:endParaRPr lang="en-US" sz="2400" dirty="0"/>
          </a:p>
          <a:p>
            <a:pPr marL="342900" lvl="0" indent="-342900" algn="just">
              <a:buFont typeface="Arial" panose="020B0604020202020204" pitchFamily="34" charset="0"/>
              <a:buChar char="•"/>
            </a:pPr>
            <a:r>
              <a:rPr lang="en-IN" sz="2400" dirty="0"/>
              <a:t>To develop skills for selecting suitable model parameters and apply them for designing optimized machine learning applications.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www.kdnuggets.com/2020/04/data-transformation-standardization-normalization.html</a:t>
            </a:r>
            <a:endParaRPr lang="en-US" dirty="0" smtClean="0"/>
          </a:p>
          <a:p>
            <a:r>
              <a:rPr lang="en-US" dirty="0">
                <a:hlinkClick r:id="rId3"/>
              </a:rPr>
              <a:t>https://</a:t>
            </a:r>
            <a:r>
              <a:rPr lang="en-US" dirty="0" smtClean="0">
                <a:hlinkClick r:id="rId3"/>
              </a:rPr>
              <a:t>medium.com/analytics-vidhya/normalization-vs-standardization-8937f45b3e20</a:t>
            </a:r>
            <a:endParaRPr lang="en-US" dirty="0" smtClean="0"/>
          </a:p>
          <a:p>
            <a:r>
              <a:rPr lang="en-US" dirty="0">
                <a:hlinkClick r:id="rId4"/>
              </a:rPr>
              <a:t>https://www.geeksforgeeks.org/data-normalization-in-data-mining</a:t>
            </a:r>
            <a:r>
              <a:rPr lang="en-US" dirty="0" smtClean="0">
                <a:hlinkClick r:id="rId4"/>
              </a:rPr>
              <a:t>/</a:t>
            </a:r>
            <a:endParaRPr lang="en-US" dirty="0" smtClean="0"/>
          </a:p>
          <a:p>
            <a:r>
              <a:rPr lang="en-US" dirty="0">
                <a:hlinkClick r:id="rId5"/>
              </a:rPr>
              <a:t>https://deepchecks.com/glossary/normalization-in-machine-learning</a:t>
            </a:r>
            <a:r>
              <a:rPr lang="en-US" dirty="0" smtClean="0">
                <a:hlinkClick r:id="rId5"/>
              </a:rPr>
              <a:t>/</a:t>
            </a:r>
            <a:endParaRPr lang="en-US" dirty="0" smtClean="0"/>
          </a:p>
          <a:p>
            <a:r>
              <a:rPr lang="en-US" dirty="0">
                <a:hlinkClick r:id="rId6"/>
              </a:rPr>
              <a:t>https://</a:t>
            </a:r>
            <a:r>
              <a:rPr lang="en-US" dirty="0" smtClean="0">
                <a:hlinkClick r:id="rId6"/>
              </a:rPr>
              <a:t>developers.google.com/machine-learning/data-prep/transform/normalization</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20</a:t>
            </a:fld>
            <a:endParaRPr lang="en-US"/>
          </a:p>
        </p:txBody>
      </p:sp>
    </p:spTree>
    <p:extLst>
      <p:ext uri="{BB962C8B-B14F-4D97-AF65-F5344CB8AC3E}">
        <p14:creationId xmlns:p14="http://schemas.microsoft.com/office/powerpoint/2010/main" val="102997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40007" name="CorelDRAW" r:id="rId3" imgW="2169000" imgH="2169360" progId="">
                    <p:embed/>
                  </p:oleObj>
                </mc:Choice>
                <mc:Fallback>
                  <p:oleObj name="CorelDRAW" r:id="rId3" imgW="2169000" imgH="216936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220275"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smtClean="0">
                <a:latin typeface="Casper" panose="02000506000000020004" pitchFamily="2" charset="0"/>
                <a:cs typeface="Segoe UI" panose="020B0502040204020203" pitchFamily="34" charset="0"/>
                <a:hlinkClick r:id="rId5"/>
              </a:rPr>
              <a:t>madan.e13485@cumail.in</a:t>
            </a:r>
            <a:endParaRPr lang="en-US" sz="3200" dirty="0" smtClean="0">
              <a:latin typeface="Casper" panose="02000506000000020004" pitchFamily="2" charset="0"/>
              <a:cs typeface="Segoe UI" panose="020B0502040204020203" pitchFamily="34" charset="0"/>
            </a:endParaRPr>
          </a:p>
          <a:p>
            <a:r>
              <a:rPr lang="en-US" sz="3200" dirty="0" smtClean="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a:t>
            </a:r>
            <a:r>
              <a:rPr lang="en-IN" sz="2800" dirty="0" smtClean="0">
                <a:latin typeface="Times New Roman" panose="02020603050405020304" pitchFamily="18" charset="0"/>
                <a:cs typeface="Times New Roman" panose="02020603050405020304" pitchFamily="18" charset="0"/>
              </a:rPr>
              <a:t>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70285315"/>
              </p:ext>
            </p:extLst>
          </p:nvPr>
        </p:nvGraphicFramePr>
        <p:xfrm>
          <a:off x="837127" y="1931829"/>
          <a:ext cx="10824649" cy="3840480"/>
        </p:xfrm>
        <a:graphic>
          <a:graphicData uri="http://schemas.openxmlformats.org/drawingml/2006/table">
            <a:tbl>
              <a:tblPr firstRow="1" firstCol="1" bandRow="1"/>
              <a:tblGrid>
                <a:gridCol w="941273"/>
                <a:gridCol w="9883376"/>
              </a:tblGrid>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CO1</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Understand machine learning techniques and computing environment that are suitable for the applications under consideration.</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CO2</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Understand data pre-processing techniques and apply these for data cleaning.</a:t>
                      </a:r>
                      <a:endParaRPr lang="en-US" sz="2800" dirty="0">
                        <a:effectLst/>
                        <a:latin typeface="+mn-lt"/>
                        <a:ea typeface="Calibri" panose="020F0502020204030204" pitchFamily="34" charset="0"/>
                        <a:cs typeface="Arial" panose="020B0604020202020204" pitchFamily="34" charset="0"/>
                      </a:endParaRPr>
                    </a:p>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 </a:t>
                      </a:r>
                      <a:endParaRPr lang="en-US" sz="2800" dirty="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595">
                <a:tc>
                  <a:txBody>
                    <a:bodyPr/>
                    <a:lstStyle/>
                    <a:p>
                      <a:pPr>
                        <a:spcAft>
                          <a:spcPts val="0"/>
                        </a:spcAft>
                      </a:pPr>
                      <a:r>
                        <a:rPr lang="en-IN" sz="2800">
                          <a:solidFill>
                            <a:srgbClr val="000000"/>
                          </a:solidFill>
                          <a:effectLst/>
                          <a:latin typeface="+mn-lt"/>
                          <a:ea typeface="Times New Roman" panose="02020603050405020304" pitchFamily="18" charset="0"/>
                          <a:cs typeface="Arial" panose="020B0604020202020204" pitchFamily="34" charset="0"/>
                        </a:rPr>
                        <a:t>CO3</a:t>
                      </a:r>
                      <a:endParaRPr lang="en-US" sz="280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Identify and implement simple learning strategies using data science and statistics principles.</a:t>
                      </a:r>
                      <a:endParaRPr lang="en-US" sz="2800" dirty="0">
                        <a:effectLst/>
                        <a:latin typeface="+mn-lt"/>
                        <a:ea typeface="Calibri" panose="020F0502020204030204" pitchFamily="34" charset="0"/>
                        <a:cs typeface="Arial" panose="020B0604020202020204" pitchFamily="34" charset="0"/>
                      </a:endParaRPr>
                    </a:p>
                    <a:p>
                      <a:pPr algn="just">
                        <a:spcAft>
                          <a:spcPts val="0"/>
                        </a:spcAft>
                      </a:pPr>
                      <a:r>
                        <a:rPr lang="en-IN" sz="2800" dirty="0">
                          <a:solidFill>
                            <a:srgbClr val="000000"/>
                          </a:solidFill>
                          <a:effectLst/>
                          <a:latin typeface="+mn-lt"/>
                          <a:ea typeface="Times New Roman" panose="02020603050405020304" pitchFamily="18" charset="0"/>
                          <a:cs typeface="Arial" panose="020B0604020202020204" pitchFamily="34" charset="0"/>
                        </a:rPr>
                        <a:t> </a:t>
                      </a:r>
                      <a:endParaRPr lang="en-US" sz="2800" dirty="0">
                        <a:effectLst/>
                        <a:latin typeface="+mn-lt"/>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8097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smtClean="0">
                <a:latin typeface="Times New Roman" pitchFamily="18" charset="0"/>
                <a:cs typeface="Times New Roman" pitchFamily="18" charset="0"/>
              </a:rPr>
              <a:t>Unit-1 Syllabus</a:t>
            </a:r>
            <a:endParaRPr lang="en-IN" sz="32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6223939"/>
              </p:ext>
            </p:extLst>
          </p:nvPr>
        </p:nvGraphicFramePr>
        <p:xfrm>
          <a:off x="708338" y="1120462"/>
          <a:ext cx="10529553" cy="4328626"/>
        </p:xfrm>
        <a:graphic>
          <a:graphicData uri="http://schemas.openxmlformats.org/drawingml/2006/table">
            <a:tbl>
              <a:tblPr firstRow="1" firstCol="1" bandRow="1"/>
              <a:tblGrid>
                <a:gridCol w="2324203"/>
                <a:gridCol w="8205350"/>
              </a:tblGrid>
              <a:tr h="426778">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Unit-1</a:t>
                      </a:r>
                      <a:endParaRPr lang="en-US" sz="2000">
                        <a:effectLst/>
                        <a:latin typeface="+mn-lt"/>
                        <a:ea typeface="Calibri" panose="020F0502020204030204" pitchFamily="34" charset="0"/>
                        <a:cs typeface="Arial" panose="020B0604020202020204" pitchFamily="34" charset="0"/>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Introduction to Machine Learning</a:t>
                      </a:r>
                      <a:endParaRPr lang="en-US" sz="2000">
                        <a:effectLst/>
                        <a:latin typeface="+mn-lt"/>
                        <a:ea typeface="Calibri" panose="020F0502020204030204" pitchFamily="34" charset="0"/>
                        <a:cs typeface="Arial" panose="020B0604020202020204" pitchFamily="34" charset="0"/>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707113">
                <a:tc>
                  <a:txBody>
                    <a:bodyPr/>
                    <a:lstStyle/>
                    <a:p>
                      <a:pPr marR="53975" algn="just">
                        <a:spcAft>
                          <a:spcPts val="0"/>
                        </a:spcAft>
                      </a:pPr>
                      <a:r>
                        <a:rPr lang="en-IN" sz="2000" b="1" dirty="0">
                          <a:effectLst/>
                          <a:latin typeface="+mn-lt"/>
                          <a:ea typeface="Times New Roman" panose="02020603050405020304" pitchFamily="18" charset="0"/>
                          <a:cs typeface="Arial" panose="020B0604020202020204" pitchFamily="34" charset="0"/>
                        </a:rPr>
                        <a:t>Introduction to Machine Learning</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800"/>
                        </a:spcAft>
                        <a:tabLst>
                          <a:tab pos="1391920" algn="l"/>
                        </a:tabLst>
                      </a:pPr>
                      <a:r>
                        <a:rPr lang="en-IN" sz="2000" dirty="0">
                          <a:effectLst/>
                          <a:latin typeface="+mn-lt"/>
                          <a:ea typeface="Times New Roman" panose="02020603050405020304" pitchFamily="18" charset="0"/>
                          <a:cs typeface="Times New Roman" panose="02020603050405020304" pitchFamily="18" charset="0"/>
                        </a:rPr>
                        <a:t>Definition and Classification of Machine Learning algorithms, Supervised Learning, Unsupervised Learning, Reinforcement Learning, Semi-Supervised Learning, Applications of Machine Learning</a:t>
                      </a:r>
                      <a:r>
                        <a:rPr lang="en-IN" sz="2000" dirty="0" smtClean="0">
                          <a:effectLst/>
                          <a:latin typeface="+mn-lt"/>
                          <a:ea typeface="Times New Roman" panose="02020603050405020304" pitchFamily="18" charset="0"/>
                          <a:cs typeface="Times New Roman" panose="02020603050405020304" pitchFamily="18" charset="0"/>
                        </a:rPr>
                        <a:t>.</a:t>
                      </a:r>
                      <a:endParaRPr lang="en-US" sz="2000" dirty="0">
                        <a:effectLst/>
                        <a:latin typeface="+mn-lt"/>
                        <a:cs typeface="Times New Roman" panose="02020603050405020304" pitchFamily="18"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583">
                <a:tc>
                  <a:txBody>
                    <a:bodyPr/>
                    <a:lstStyle/>
                    <a:p>
                      <a:pPr marR="53975" algn="just">
                        <a:spcAft>
                          <a:spcPts val="0"/>
                        </a:spcAft>
                      </a:pPr>
                      <a:r>
                        <a:rPr lang="en-IN" sz="2000" b="1">
                          <a:effectLst/>
                          <a:latin typeface="+mn-lt"/>
                          <a:ea typeface="Times New Roman" panose="02020603050405020304" pitchFamily="18" charset="0"/>
                          <a:cs typeface="Arial" panose="020B0604020202020204" pitchFamily="34" charset="0"/>
                        </a:rPr>
                        <a:t>Data Pre-Processing and Feature Extraction</a:t>
                      </a:r>
                      <a:endParaRPr lang="en-US" sz="200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a:effectLst/>
                          <a:latin typeface="+mn-lt"/>
                          <a:ea typeface="Times New Roman" panose="02020603050405020304" pitchFamily="18" charset="0"/>
                          <a:cs typeface="Arial" panose="020B0604020202020204" pitchFamily="34" charset="0"/>
                        </a:rPr>
                        <a:t>Handling Missing data, Encoding Categorical data, Feature Scaling, </a:t>
                      </a:r>
                      <a:r>
                        <a:rPr lang="en-IN" sz="2000">
                          <a:effectLst/>
                          <a:latin typeface="+mn-lt"/>
                          <a:ea typeface="Times New Roman" panose="02020603050405020304" pitchFamily="18" charset="0"/>
                          <a:cs typeface="Arial" panose="020B0604020202020204" pitchFamily="34" charset="0"/>
                        </a:rPr>
                        <a:t>Handling Time Series data; Feature Selection techniques, </a:t>
                      </a:r>
                      <a:r>
                        <a:rPr lang="en-US" sz="2000">
                          <a:effectLst/>
                          <a:latin typeface="+mn-lt"/>
                          <a:ea typeface="Times New Roman" panose="02020603050405020304" pitchFamily="18" charset="0"/>
                          <a:cs typeface="Arial" panose="020B0604020202020204" pitchFamily="34" charset="0"/>
                        </a:rPr>
                        <a:t>Data Transformation, Normalization, Dimensionality reduction</a:t>
                      </a:r>
                      <a:endParaRPr lang="en-US" sz="200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0335">
                <a:tc>
                  <a:txBody>
                    <a:bodyPr/>
                    <a:lstStyle/>
                    <a:p>
                      <a:pPr marR="53975" algn="just">
                        <a:spcAft>
                          <a:spcPts val="0"/>
                        </a:spcAft>
                      </a:pPr>
                      <a:r>
                        <a:rPr lang="en-IN" sz="2000" b="1" dirty="0">
                          <a:effectLst/>
                          <a:latin typeface="+mn-lt"/>
                          <a:ea typeface="Times New Roman" panose="02020603050405020304" pitchFamily="18" charset="0"/>
                          <a:cs typeface="Arial" panose="020B0604020202020204" pitchFamily="34" charset="0"/>
                        </a:rPr>
                        <a:t>Data Visualization </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IN" sz="2000" dirty="0">
                          <a:effectLst/>
                          <a:latin typeface="+mn-lt"/>
                          <a:ea typeface="Times New Roman" panose="02020603050405020304" pitchFamily="18" charset="0"/>
                          <a:cs typeface="Arial" panose="020B0604020202020204" pitchFamily="34" charset="0"/>
                        </a:rPr>
                        <a:t>Data Frame Basics</a:t>
                      </a:r>
                      <a:r>
                        <a:rPr lang="en-US" sz="2000" dirty="0">
                          <a:effectLst/>
                          <a:latin typeface="+mn-lt"/>
                          <a:ea typeface="Times New Roman" panose="02020603050405020304" pitchFamily="18" charset="0"/>
                          <a:cs typeface="Arial" panose="020B0604020202020204" pitchFamily="34" charset="0"/>
                        </a:rPr>
                        <a:t>, </a:t>
                      </a:r>
                      <a:r>
                        <a:rPr lang="en-IN" sz="2000" dirty="0">
                          <a:effectLst/>
                          <a:latin typeface="+mn-lt"/>
                          <a:ea typeface="Times New Roman" panose="02020603050405020304" pitchFamily="18" charset="0"/>
                          <a:cs typeface="Arial" panose="020B0604020202020204" pitchFamily="34" charset="0"/>
                        </a:rPr>
                        <a:t>Different types of plots, Plotting fundamentals using </a:t>
                      </a:r>
                      <a:r>
                        <a:rPr lang="en-IN" sz="2000" dirty="0" err="1">
                          <a:effectLst/>
                          <a:latin typeface="+mn-lt"/>
                          <a:ea typeface="Times New Roman" panose="02020603050405020304" pitchFamily="18" charset="0"/>
                          <a:cs typeface="Arial" panose="020B0604020202020204" pitchFamily="34" charset="0"/>
                        </a:rPr>
                        <a:t>Matplotlib</a:t>
                      </a:r>
                      <a:r>
                        <a:rPr lang="en-IN" sz="2000" dirty="0">
                          <a:effectLst/>
                          <a:latin typeface="+mn-lt"/>
                          <a:ea typeface="Times New Roman" panose="02020603050405020304" pitchFamily="18" charset="0"/>
                          <a:cs typeface="Arial" panose="020B0604020202020204" pitchFamily="34" charset="0"/>
                        </a:rPr>
                        <a:t>, Plotting fundamentals using </a:t>
                      </a:r>
                      <a:r>
                        <a:rPr lang="en-IN" sz="2000" dirty="0" err="1">
                          <a:effectLst/>
                          <a:latin typeface="+mn-lt"/>
                          <a:ea typeface="Times New Roman" panose="02020603050405020304" pitchFamily="18" charset="0"/>
                          <a:cs typeface="Arial" panose="020B0604020202020204" pitchFamily="34" charset="0"/>
                        </a:rPr>
                        <a:t>Seaborn</a:t>
                      </a:r>
                      <a:r>
                        <a:rPr lang="en-IN" sz="2000" dirty="0" smtClean="0">
                          <a:effectLst/>
                          <a:latin typeface="+mn-lt"/>
                          <a:ea typeface="Times New Roman" panose="02020603050405020304" pitchFamily="18" charset="0"/>
                          <a:cs typeface="Arial" panose="020B0604020202020204" pitchFamily="34" charset="0"/>
                        </a:rPr>
                        <a:t>.</a:t>
                      </a:r>
                      <a:endParaRPr lang="en-US" sz="2000" dirty="0">
                        <a:effectLst/>
                        <a:latin typeface="+mn-lt"/>
                        <a:ea typeface="Calibri" panose="020F0502020204030204" pitchFamily="34" charset="0"/>
                        <a:cs typeface="Arial" panose="020B0604020202020204" pitchFamily="34" charset="0"/>
                      </a:endParaRPr>
                    </a:p>
                  </a:txBody>
                  <a:tcPr marL="53975" marR="539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a:xfrm>
            <a:off x="838200" y="1690688"/>
            <a:ext cx="10515600" cy="4665661"/>
          </a:xfrm>
        </p:spPr>
        <p:txBody>
          <a:bodyPr>
            <a:normAutofit fontScale="70000" lnSpcReduction="20000"/>
          </a:bodyPr>
          <a:lstStyle/>
          <a:p>
            <a:pPr marL="0" indent="0">
              <a:buNone/>
            </a:pPr>
            <a:r>
              <a:rPr lang="en-US" sz="3400" b="1" dirty="0" smtClean="0"/>
              <a:t>TEXT </a:t>
            </a:r>
            <a:r>
              <a:rPr lang="en-US" sz="3400" b="1" dirty="0"/>
              <a:t>BOOKS</a:t>
            </a:r>
            <a:r>
              <a:rPr lang="en-US" sz="3400" b="1" dirty="0" smtClean="0"/>
              <a:t>:</a:t>
            </a:r>
            <a:endParaRPr lang="en-US" sz="3400" dirty="0"/>
          </a:p>
          <a:p>
            <a:r>
              <a:rPr lang="en-US" sz="3400" b="1" dirty="0" smtClean="0"/>
              <a:t>T1</a:t>
            </a:r>
            <a:r>
              <a:rPr lang="en-US" sz="3400" b="1" dirty="0"/>
              <a:t>:</a:t>
            </a:r>
            <a:r>
              <a:rPr lang="en-US" sz="3400" dirty="0"/>
              <a:t> </a:t>
            </a:r>
            <a:r>
              <a:rPr lang="en-IN" sz="3400" dirty="0" err="1"/>
              <a:t>Tom.M.Mitchell</a:t>
            </a:r>
            <a:r>
              <a:rPr lang="en-IN" sz="3400" dirty="0"/>
              <a:t>, “Machine Learning, McGraw Hill International Edition”.</a:t>
            </a:r>
            <a:endParaRPr lang="en-US" sz="3400" dirty="0"/>
          </a:p>
          <a:p>
            <a:r>
              <a:rPr lang="en-US" sz="3400" b="1" dirty="0"/>
              <a:t>T2</a:t>
            </a:r>
            <a:r>
              <a:rPr lang="en-US" sz="3400" dirty="0"/>
              <a:t>: </a:t>
            </a:r>
            <a:r>
              <a:rPr lang="en-IN" sz="3400" dirty="0" err="1"/>
              <a:t>Ethern</a:t>
            </a:r>
            <a:r>
              <a:rPr lang="en-IN" sz="3400" dirty="0"/>
              <a:t> </a:t>
            </a:r>
            <a:r>
              <a:rPr lang="en-IN" sz="3400" dirty="0" err="1"/>
              <a:t>Alpaydin</a:t>
            </a:r>
            <a:r>
              <a:rPr lang="en-IN" sz="3400" dirty="0"/>
              <a:t>,” Introduction to Machine Learning. Eastern Economy Edition, Prentice Hall of India, 2005”.</a:t>
            </a:r>
            <a:endParaRPr lang="en-US" sz="3400" dirty="0"/>
          </a:p>
          <a:p>
            <a:r>
              <a:rPr lang="en-IN" sz="3400" b="1" dirty="0"/>
              <a:t>T3</a:t>
            </a:r>
            <a:r>
              <a:rPr lang="en-IN" sz="3400" dirty="0"/>
              <a:t>: Andreas C. Miller, Sarah Guido, Introduction to Machine Learning with Python, O’REILLY (2001).</a:t>
            </a:r>
            <a:endParaRPr lang="en-US" sz="3400" dirty="0"/>
          </a:p>
          <a:p>
            <a:pPr marL="0" indent="0">
              <a:buNone/>
            </a:pPr>
            <a:endParaRPr lang="en-US" sz="3400" dirty="0"/>
          </a:p>
          <a:p>
            <a:pPr marL="0" indent="0">
              <a:buNone/>
            </a:pPr>
            <a:r>
              <a:rPr lang="en-IN" sz="3400" b="1" dirty="0"/>
              <a:t>REFERENCE BOOKS</a:t>
            </a:r>
            <a:r>
              <a:rPr lang="en-IN" sz="3400" b="1" dirty="0" smtClean="0"/>
              <a:t>:</a:t>
            </a:r>
            <a:endParaRPr lang="en-US" sz="3400" dirty="0"/>
          </a:p>
          <a:p>
            <a:r>
              <a:rPr lang="en-IN" sz="3400" b="1" dirty="0"/>
              <a:t>R1 </a:t>
            </a:r>
            <a:r>
              <a:rPr lang="en-IN" sz="3400" dirty="0"/>
              <a:t>Sebastian </a:t>
            </a:r>
            <a:r>
              <a:rPr lang="en-IN" sz="3400" dirty="0" err="1"/>
              <a:t>Raschka</a:t>
            </a:r>
            <a:r>
              <a:rPr lang="en-IN" sz="3400" dirty="0"/>
              <a:t>, </a:t>
            </a:r>
            <a:r>
              <a:rPr lang="en-IN" sz="3400" dirty="0" err="1"/>
              <a:t>Vahid</a:t>
            </a:r>
            <a:r>
              <a:rPr lang="en-IN" sz="3400" dirty="0"/>
              <a:t> </a:t>
            </a:r>
            <a:r>
              <a:rPr lang="en-IN" sz="3400" dirty="0" err="1"/>
              <a:t>Mirjalili</a:t>
            </a:r>
            <a:r>
              <a:rPr lang="en-IN" sz="3400" dirty="0"/>
              <a:t>, Python Machine Learning, (2014)</a:t>
            </a:r>
            <a:endParaRPr lang="en-US" sz="3400" dirty="0"/>
          </a:p>
          <a:p>
            <a:r>
              <a:rPr lang="en-IN" sz="3400" b="1" dirty="0"/>
              <a:t>R2</a:t>
            </a:r>
            <a:r>
              <a:rPr lang="en-IN" sz="3400" dirty="0"/>
              <a:t> Richard O. </a:t>
            </a:r>
            <a:r>
              <a:rPr lang="en-IN" sz="3400" dirty="0" err="1"/>
              <a:t>Duda</a:t>
            </a:r>
            <a:r>
              <a:rPr lang="en-IN" sz="3400" dirty="0"/>
              <a:t>, Peter E. Hart, David G. Stork, “Pattern Classification, Wiley, 2nd Edition”. </a:t>
            </a:r>
            <a:endParaRPr lang="en-US" sz="3400" dirty="0"/>
          </a:p>
          <a:p>
            <a:r>
              <a:rPr lang="en-IN" sz="3400" b="1" dirty="0"/>
              <a:t>R3</a:t>
            </a:r>
            <a:r>
              <a:rPr lang="en-IN" sz="3400" dirty="0"/>
              <a:t> Christopher Bishop, “Pattern Recognition and Machine Learning, illustrated Edition, Springer, 2006”.</a:t>
            </a:r>
            <a:endParaRPr lang="en-US" sz="3400" dirty="0"/>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Transformation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Data Transformation</a:t>
            </a:r>
            <a:endParaRPr lang="en-US" dirty="0"/>
          </a:p>
          <a:p>
            <a:pPr algn="just"/>
            <a:r>
              <a:rPr lang="en-US" dirty="0"/>
              <a:t>Data transformation is one of the fundamental steps in the part of data processing. When I first learnt the technique of feature scaling, the terms </a:t>
            </a:r>
            <a:r>
              <a:rPr lang="en-US" i="1" dirty="0"/>
              <a:t>scale</a:t>
            </a:r>
            <a:r>
              <a:rPr lang="en-US" dirty="0"/>
              <a:t>, </a:t>
            </a:r>
            <a:r>
              <a:rPr lang="en-US" i="1" dirty="0" err="1"/>
              <a:t>standardise</a:t>
            </a:r>
            <a:r>
              <a:rPr lang="en-US" dirty="0"/>
              <a:t>, and </a:t>
            </a:r>
            <a:r>
              <a:rPr lang="en-US" i="1" dirty="0" err="1"/>
              <a:t>normalis</a:t>
            </a:r>
            <a:r>
              <a:rPr lang="en-US" dirty="0" err="1"/>
              <a:t>e</a:t>
            </a:r>
            <a:r>
              <a:rPr lang="en-US" dirty="0"/>
              <a:t> are often being used. However, it was pretty hard to find information about which of them I should use and also when to use. </a:t>
            </a:r>
            <a:endParaRPr lang="en-US" dirty="0" smtClean="0"/>
          </a:p>
          <a:p>
            <a:pPr algn="just"/>
            <a:r>
              <a:rPr lang="en-US" b="1" dirty="0"/>
              <a:t>What Does Feature Scaling Mean?</a:t>
            </a:r>
            <a:endParaRPr lang="en-US" dirty="0"/>
          </a:p>
          <a:p>
            <a:pPr algn="just"/>
            <a:r>
              <a:rPr lang="en-US" dirty="0"/>
              <a:t> In practice, we often encounter different types of variables in the same dataset. A significant issue is that the range of the variables may differ a lot. Using the original scale may put more weights on the variables with a large range. In order to deal with this problem, we need to apply the technique of features rescaling to independent variables or features of data in the step of data pre-processing. The terms </a:t>
            </a:r>
            <a:r>
              <a:rPr lang="en-US" i="1" dirty="0" err="1"/>
              <a:t>normalisation</a:t>
            </a:r>
            <a:r>
              <a:rPr lang="en-US" dirty="0"/>
              <a:t> and </a:t>
            </a:r>
            <a:r>
              <a:rPr lang="en-US" i="1" dirty="0" err="1"/>
              <a:t>standardisation</a:t>
            </a:r>
            <a:r>
              <a:rPr lang="en-US" dirty="0"/>
              <a:t> are sometimes used interchangeably, but they usually refer to different things.</a:t>
            </a:r>
          </a:p>
          <a:p>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Tree>
    <p:extLst>
      <p:ext uri="{BB962C8B-B14F-4D97-AF65-F5344CB8AC3E}">
        <p14:creationId xmlns:p14="http://schemas.microsoft.com/office/powerpoint/2010/main" val="416869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lstStyle/>
          <a:p>
            <a:r>
              <a:rPr lang="en-US" b="1" dirty="0"/>
              <a:t>Data Transformation</a:t>
            </a:r>
            <a:endParaRPr lang="en-US" dirty="0"/>
          </a:p>
        </p:txBody>
      </p:sp>
      <p:sp>
        <p:nvSpPr>
          <p:cNvPr id="3" name="Content Placeholder 2"/>
          <p:cNvSpPr>
            <a:spLocks noGrp="1"/>
          </p:cNvSpPr>
          <p:nvPr>
            <p:ph idx="1"/>
          </p:nvPr>
        </p:nvSpPr>
        <p:spPr>
          <a:xfrm>
            <a:off x="838200" y="1129554"/>
            <a:ext cx="10515600" cy="5351928"/>
          </a:xfrm>
        </p:spPr>
        <p:txBody>
          <a:bodyPr>
            <a:normAutofit fontScale="92500" lnSpcReduction="10000"/>
          </a:bodyPr>
          <a:lstStyle/>
          <a:p>
            <a:pPr marL="0" indent="0" algn="just">
              <a:buNone/>
            </a:pPr>
            <a:r>
              <a:rPr lang="en-US" dirty="0" smtClean="0"/>
              <a:t>A dataset </a:t>
            </a:r>
            <a:r>
              <a:rPr lang="en-US" dirty="0"/>
              <a:t>that contains an independent variable (Purchased) and 3 dependent variables (Country, Age, and Salary). We can easily notice that the variables are not on the same scale because the range of </a:t>
            </a:r>
            <a:r>
              <a:rPr lang="en-US" i="1" dirty="0"/>
              <a:t>Age</a:t>
            </a:r>
            <a:r>
              <a:rPr lang="en-US" dirty="0"/>
              <a:t> is from 27 to 50, while the range of </a:t>
            </a:r>
            <a:r>
              <a:rPr lang="en-US" i="1" dirty="0"/>
              <a:t>Salary</a:t>
            </a:r>
            <a:r>
              <a:rPr lang="en-US" dirty="0"/>
              <a:t> going from 48 K to 83 K. The range of </a:t>
            </a:r>
            <a:r>
              <a:rPr lang="en-US" i="1" dirty="0"/>
              <a:t>Salary</a:t>
            </a:r>
            <a:r>
              <a:rPr lang="en-US" dirty="0"/>
              <a:t> is much wider than the range of </a:t>
            </a:r>
            <a:r>
              <a:rPr lang="en-US" i="1" dirty="0"/>
              <a:t>Age</a:t>
            </a:r>
            <a:r>
              <a:rPr lang="en-US" dirty="0"/>
              <a:t>. This will cause some issues in our models since a lot of machine learning models such as k-means clustering and nearest </a:t>
            </a:r>
            <a:r>
              <a:rPr lang="en-US" dirty="0" err="1"/>
              <a:t>neighbour</a:t>
            </a:r>
            <a:r>
              <a:rPr lang="en-US" dirty="0"/>
              <a:t> classification are based on the </a:t>
            </a:r>
            <a:r>
              <a:rPr lang="en-US" dirty="0" smtClean="0"/>
              <a:t>Euclidean Distance.</a:t>
            </a:r>
          </a:p>
          <a:p>
            <a:pPr marL="0" indent="0" algn="just">
              <a:buNone/>
            </a:pPr>
            <a:r>
              <a:rPr lang="en-US" dirty="0" smtClean="0"/>
              <a:t>Focusing </a:t>
            </a:r>
            <a:r>
              <a:rPr lang="en-US" dirty="0"/>
              <a:t>on age and salary</a:t>
            </a:r>
          </a:p>
          <a:p>
            <a:pPr marL="0" indent="0">
              <a:buNone/>
            </a:pPr>
            <a:r>
              <a:rPr lang="en-US" dirty="0"/>
              <a:t>When we calculate the equation of Euclidean distance, the number of (x2-x1)² is much bigger than the number of (y2-y1)² which means the Euclidean distance will be dominated by the salary if we do not apply feature scaling. The difference in Age contributes less to the overall difference. Therefore, we should use Feature Scaling to bring all values to the same magnitudes and, thus, solve this issue. To do this, there are primarily two methods called </a:t>
            </a:r>
            <a:r>
              <a:rPr lang="en-US" dirty="0" err="1"/>
              <a:t>Standardisation</a:t>
            </a:r>
            <a:r>
              <a:rPr lang="en-US" dirty="0"/>
              <a:t> and </a:t>
            </a:r>
            <a:r>
              <a:rPr lang="en-US" dirty="0" err="1"/>
              <a:t>Normalisation</a:t>
            </a: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7</a:t>
            </a:fld>
            <a:endParaRPr lang="en-US" altLang="en-US"/>
          </a:p>
        </p:txBody>
      </p:sp>
    </p:spTree>
    <p:extLst>
      <p:ext uri="{BB962C8B-B14F-4D97-AF65-F5344CB8AC3E}">
        <p14:creationId xmlns:p14="http://schemas.microsoft.com/office/powerpoint/2010/main" val="317929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lstStyle/>
          <a:p>
            <a:r>
              <a:rPr lang="en-US" b="1" dirty="0" smtClean="0"/>
              <a:t>Data Transformation</a:t>
            </a:r>
            <a:endParaRPr lang="en-US"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8</a:t>
            </a:fld>
            <a:endParaRPr lang="en-US" altLang="en-US"/>
          </a:p>
        </p:txBody>
      </p:sp>
      <p:pic>
        <p:nvPicPr>
          <p:cNvPr id="6" name="Picture 5" descr="Data Transformation: Standardization vs Normalization"/>
          <p:cNvPicPr/>
          <p:nvPr/>
        </p:nvPicPr>
        <p:blipFill>
          <a:blip r:embed="rId2">
            <a:extLst>
              <a:ext uri="{28A0092B-C50C-407E-A947-70E740481C1C}">
                <a14:useLocalDpi xmlns:a14="http://schemas.microsoft.com/office/drawing/2010/main" val="0"/>
              </a:ext>
            </a:extLst>
          </a:blip>
          <a:srcRect/>
          <a:stretch>
            <a:fillRect/>
          </a:stretch>
        </p:blipFill>
        <p:spPr bwMode="auto">
          <a:xfrm>
            <a:off x="443753" y="1102660"/>
            <a:ext cx="11255188" cy="5499845"/>
          </a:xfrm>
          <a:prstGeom prst="rect">
            <a:avLst/>
          </a:prstGeom>
          <a:noFill/>
          <a:ln>
            <a:noFill/>
          </a:ln>
        </p:spPr>
      </p:pic>
    </p:spTree>
    <p:extLst>
      <p:ext uri="{BB962C8B-B14F-4D97-AF65-F5344CB8AC3E}">
        <p14:creationId xmlns:p14="http://schemas.microsoft.com/office/powerpoint/2010/main" val="1181376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934"/>
          </a:xfrm>
        </p:spPr>
        <p:txBody>
          <a:bodyPr>
            <a:normAutofit fontScale="90000"/>
          </a:bodyPr>
          <a:lstStyle/>
          <a:p>
            <a:r>
              <a:rPr lang="en-US" b="1" dirty="0"/>
              <a:t>Normalization</a:t>
            </a:r>
            <a:endParaRPr lang="en-US" dirty="0"/>
          </a:p>
        </p:txBody>
      </p:sp>
      <p:sp>
        <p:nvSpPr>
          <p:cNvPr id="3" name="Content Placeholder 2"/>
          <p:cNvSpPr>
            <a:spLocks noGrp="1"/>
          </p:cNvSpPr>
          <p:nvPr>
            <p:ph idx="1"/>
          </p:nvPr>
        </p:nvSpPr>
        <p:spPr>
          <a:xfrm>
            <a:off x="838200" y="1089212"/>
            <a:ext cx="10515600" cy="5087751"/>
          </a:xfrm>
        </p:spPr>
        <p:txBody>
          <a:bodyPr>
            <a:normAutofit/>
          </a:bodyPr>
          <a:lstStyle/>
          <a:p>
            <a:r>
              <a:rPr lang="en-US" sz="3200" b="1" dirty="0"/>
              <a:t>Max-Min Normalization</a:t>
            </a:r>
            <a:endParaRPr lang="en-US" sz="3200" dirty="0"/>
          </a:p>
          <a:p>
            <a:pPr marL="0" indent="0" algn="just">
              <a:buNone/>
            </a:pPr>
            <a:r>
              <a:rPr lang="en-US" sz="2000" dirty="0"/>
              <a:t>Another common approach is the so-called </a:t>
            </a:r>
            <a:r>
              <a:rPr lang="en-US" sz="2000" b="1" dirty="0"/>
              <a:t>Max-Min Normalization (</a:t>
            </a:r>
            <a:r>
              <a:rPr lang="en-US" sz="2000" dirty="0"/>
              <a:t>Min-Max scaling). This technique is to re-scales features with a distribution value between 0 and 1. For every feature, the minimum value of that feature gets transformed into 0, and the maximum value gets transformed into </a:t>
            </a:r>
            <a:r>
              <a:rPr lang="en-US" sz="2000" dirty="0" smtClean="0"/>
              <a:t>1. </a:t>
            </a:r>
            <a:r>
              <a:rPr lang="en-US" sz="2000" dirty="0"/>
              <a:t>The general equation is shown below</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a:p>
          <a:p>
            <a:r>
              <a:rPr lang="en-US" sz="2000" b="1" dirty="0" err="1"/>
              <a:t>Standardisation</a:t>
            </a:r>
            <a:r>
              <a:rPr lang="en-US" sz="2000" b="1" dirty="0"/>
              <a:t> vs Max-Min Normalization</a:t>
            </a:r>
            <a:endParaRPr lang="en-US" sz="2000" dirty="0"/>
          </a:p>
          <a:p>
            <a:r>
              <a:rPr lang="en-US" sz="2000" dirty="0"/>
              <a:t> In contrast to </a:t>
            </a:r>
            <a:r>
              <a:rPr lang="en-US" sz="2000" dirty="0" err="1"/>
              <a:t>standardisation</a:t>
            </a:r>
            <a:r>
              <a:rPr lang="en-US" sz="2000" dirty="0"/>
              <a:t>, we will obtain smaller standard deviations through the process of Max-Min </a:t>
            </a:r>
            <a:r>
              <a:rPr lang="en-US" sz="2000" dirty="0" err="1"/>
              <a:t>Normalisation</a:t>
            </a:r>
            <a:r>
              <a:rPr lang="en-US" sz="2000" dirty="0"/>
              <a:t>. Let me illustrate more in this area using the above dataset.</a:t>
            </a:r>
          </a:p>
          <a:p>
            <a:pPr marL="0" indent="0" algn="just">
              <a:buNone/>
            </a:pPr>
            <a:endParaRPr lang="en-US" sz="2000" dirty="0" smtClean="0"/>
          </a:p>
          <a:p>
            <a:pPr marL="0" indent="0" algn="just">
              <a:buNone/>
            </a:pPr>
            <a:endParaRPr lang="en-US" sz="2000" dirty="0"/>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pic>
        <p:nvPicPr>
          <p:cNvPr id="8" name="Picture 7" descr="Data Transformation: Standardization vs Normalizatio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702" y="2871087"/>
            <a:ext cx="5467350" cy="762000"/>
          </a:xfrm>
          <a:prstGeom prst="rect">
            <a:avLst/>
          </a:prstGeom>
          <a:noFill/>
          <a:ln>
            <a:noFill/>
          </a:ln>
        </p:spPr>
      </p:pic>
    </p:spTree>
    <p:extLst>
      <p:ext uri="{BB962C8B-B14F-4D97-AF65-F5344CB8AC3E}">
        <p14:creationId xmlns:p14="http://schemas.microsoft.com/office/powerpoint/2010/main" val="119979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1148</TotalTime>
  <Words>911</Words>
  <Application>Microsoft Office PowerPoint</Application>
  <PresentationFormat>Widescreen</PresentationFormat>
  <Paragraphs>145</Paragraphs>
  <Slides>21</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3" baseType="lpstr">
      <vt:lpstr>Arial Unicode MS</vt:lpstr>
      <vt:lpstr>Arial</vt:lpstr>
      <vt:lpstr>Calibri</vt:lpstr>
      <vt:lpstr>Calibri Light</vt:lpstr>
      <vt:lpstr>Cambria</vt:lpstr>
      <vt:lpstr>Casper</vt:lpstr>
      <vt:lpstr>Karla</vt:lpstr>
      <vt:lpstr>Segoe UI</vt:lpstr>
      <vt:lpstr>Times New Roman</vt:lpstr>
      <vt:lpstr>1_Office Theme</vt:lpstr>
      <vt:lpstr>Contents Slide Master</vt:lpstr>
      <vt:lpstr>CorelDRAW</vt:lpstr>
      <vt:lpstr>PowerPoint Presentation</vt:lpstr>
      <vt:lpstr>DBMS: Course Objectives</vt:lpstr>
      <vt:lpstr>COURSE OUTCOMES</vt:lpstr>
      <vt:lpstr>Unit-1 Syllabus</vt:lpstr>
      <vt:lpstr>SUGGESTIVE READINGS</vt:lpstr>
      <vt:lpstr>Data Transformation</vt:lpstr>
      <vt:lpstr>Data Transformation</vt:lpstr>
      <vt:lpstr>Data Transformation</vt:lpstr>
      <vt:lpstr>Normalization</vt:lpstr>
      <vt:lpstr>Normalization</vt:lpstr>
      <vt:lpstr>Normalization</vt:lpstr>
      <vt:lpstr>Dimensionality Reduction</vt:lpstr>
      <vt:lpstr>Dimensionality Reduction</vt:lpstr>
      <vt:lpstr>Dimensionality Reduction</vt:lpstr>
      <vt:lpstr>Principal Component Analysis</vt:lpstr>
      <vt:lpstr>How PCA works?</vt:lpstr>
      <vt:lpstr>How PCA works?</vt:lpstr>
      <vt:lpstr>How PCA works?</vt:lpstr>
      <vt:lpstr>How PCA works?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Microsoft account</cp:lastModifiedBy>
  <cp:revision>153</cp:revision>
  <dcterms:created xsi:type="dcterms:W3CDTF">2019-01-09T10:33:58Z</dcterms:created>
  <dcterms:modified xsi:type="dcterms:W3CDTF">2023-01-21T06:52:40Z</dcterms:modified>
</cp:coreProperties>
</file>