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4A3-C918-42A6-948A-BBF473E615F5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4817-50A6-44B7-8954-0D0E4629012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5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4A3-C918-42A6-948A-BBF473E615F5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4817-50A6-44B7-8954-0D0E46290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0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4A3-C918-42A6-948A-BBF473E615F5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4817-50A6-44B7-8954-0D0E46290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55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4A3-C918-42A6-948A-BBF473E615F5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4817-50A6-44B7-8954-0D0E46290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70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4A3-C918-42A6-948A-BBF473E615F5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4817-50A6-44B7-8954-0D0E4629012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69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4A3-C918-42A6-948A-BBF473E615F5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4817-50A6-44B7-8954-0D0E46290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4A3-C918-42A6-948A-BBF473E615F5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4817-50A6-44B7-8954-0D0E46290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63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4A3-C918-42A6-948A-BBF473E615F5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4817-50A6-44B7-8954-0D0E46290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2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4A3-C918-42A6-948A-BBF473E615F5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4817-50A6-44B7-8954-0D0E46290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7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2574A3-C918-42A6-948A-BBF473E615F5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294817-50A6-44B7-8954-0D0E46290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28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4A3-C918-42A6-948A-BBF473E615F5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4817-50A6-44B7-8954-0D0E46290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10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2574A3-C918-42A6-948A-BBF473E615F5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294817-50A6-44B7-8954-0D0E4629012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7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Deepak.e11296@cumail.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Algerian+Forest+Fires+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788E-9586-477E-4512-E07012135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Linear Regression</a:t>
            </a:r>
            <a:br>
              <a:rPr lang="en-US" dirty="0"/>
            </a:br>
            <a:r>
              <a:rPr lang="en-US" dirty="0"/>
              <a:t>					</a:t>
            </a:r>
            <a:r>
              <a:rPr lang="en-US"/>
              <a:t>	</a:t>
            </a:r>
            <a:r>
              <a:rPr lang="en-US" sz="7200"/>
              <a:t>Chapter-5</a:t>
            </a:r>
            <a:br>
              <a:rPr lang="en-US" sz="7200" dirty="0"/>
            </a:b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29042-04A0-A70F-0340-D964F4E7C6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Deepak Mehta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0F3D7F-8DD6-A402-54D0-6D1D8F93274E}"/>
              </a:ext>
            </a:extLst>
          </p:cNvPr>
          <p:cNvSpPr/>
          <p:nvPr/>
        </p:nvSpPr>
        <p:spPr>
          <a:xfrm>
            <a:off x="3827590" y="3401782"/>
            <a:ext cx="45368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 Conclusion</a:t>
            </a:r>
          </a:p>
        </p:txBody>
      </p:sp>
      <p:pic>
        <p:nvPicPr>
          <p:cNvPr id="1028" name="Picture 4" descr="Vintage Bahubali Sword">
            <a:extLst>
              <a:ext uri="{FF2B5EF4-FFF2-40B4-BE49-F238E27FC236}">
                <a16:creationId xmlns:a16="http://schemas.microsoft.com/office/drawing/2014/main" id="{B9ADCB62-F2A9-0485-0C71-C076DBABD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473" y="0"/>
            <a:ext cx="2420769" cy="242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073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CDDE-FCBB-8208-AE23-A5E4E4DD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7942"/>
            <a:ext cx="10058400" cy="1450757"/>
          </a:xfrm>
        </p:spPr>
        <p:txBody>
          <a:bodyPr/>
          <a:lstStyle/>
          <a:p>
            <a:r>
              <a:rPr lang="en-US" dirty="0"/>
              <a:t>Univariate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48D1-E7BA-DEC7-CF14-477A72E98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univariate analysis refer to the analysis of one variable prefix “</a:t>
            </a:r>
            <a:r>
              <a:rPr lang="en-US" dirty="0" err="1"/>
              <a:t>uni</a:t>
            </a:r>
            <a:r>
              <a:rPr lang="en-US" dirty="0"/>
              <a:t>” mean one. Its purpose to understand the distribution of values for a single variable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25381E-0FB5-4889-20CF-27FD98493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221399"/>
            <a:ext cx="9997440" cy="395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/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/>
            <a:endParaRPr lang="en-US" altLang="en-US" dirty="0"/>
          </a:p>
          <a:p>
            <a:pPr defTabSz="914400"/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/>
            <a:endParaRPr lang="en-US" altLang="en-US" dirty="0"/>
          </a:p>
          <a:p>
            <a:pPr defTabSz="914400"/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(15, 15))</a:t>
            </a:r>
          </a:p>
          <a:p>
            <a:pPr defTabSz="914400"/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('Univariate Analysis of Numerical Features',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fontweight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'bold',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0.8,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(0,len(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numerical_features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subplot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(5, 3,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kdeplot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numerical_features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]],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shade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'g’)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numerical_features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tight_layout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5C2E77-FF2E-E9A3-2825-420C6A222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17" t="20681" r="29898" b="10573"/>
          <a:stretch/>
        </p:blipFill>
        <p:spPr>
          <a:xfrm>
            <a:off x="6839339" y="3732245"/>
            <a:ext cx="4049485" cy="256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18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519B-26EF-AC95-8CC3-DD932FC3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Scatterplot: Numerical Columns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EF8392-149B-D157-6D1C-2B6B7AF0DA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990757"/>
            <a:ext cx="9902070" cy="225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scatter plot to see the trends in each numerical 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(15, 20))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('scatter plot with each numerical feature to explore feature',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fontweight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'bold',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(0,len(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numerical_features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subplot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(5, 3,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scatterplot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numerical_features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tight_layout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9B93D-D0F1-CE91-0559-C3CF7F6849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04" t="14830" r="37245" b="19592"/>
          <a:stretch/>
        </p:blipFill>
        <p:spPr>
          <a:xfrm>
            <a:off x="7371184" y="3157482"/>
            <a:ext cx="3937518" cy="28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6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51DB-0C59-62EC-8F30-4E7BFA7A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plot: categorical Features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F2DFD9-BD20-65C8-2AC5-8AE108105A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247745"/>
            <a:ext cx="8949758" cy="321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categorical columns Analysis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(20, 15))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('Univariate Analysis of Categorical Features',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fontweight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'bold',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0.8,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['DC', 'FWI', 'Classes’]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range(0,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subplot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(2, 2,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countplot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xticks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45)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tight_layout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B4CEB1-5FBC-B033-BC0A-5DD9614B2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04" t="31288" r="37550" b="21770"/>
          <a:stretch/>
        </p:blipFill>
        <p:spPr>
          <a:xfrm>
            <a:off x="7688424" y="3429000"/>
            <a:ext cx="3685592" cy="280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4EB6-7150-77B8-AB46-C63AF281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Bi-variate analysis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83EAD0-C288-0BBA-28D1-23A9865C06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04357"/>
            <a:ext cx="4813305" cy="129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## Plotting Heatmap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(15,10))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CMRmap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annot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CDC900-419A-5A0C-DFB1-42B6E1B5F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01" t="12653" r="29362" b="19456"/>
          <a:stretch/>
        </p:blipFill>
        <p:spPr>
          <a:xfrm>
            <a:off x="5910584" y="2248677"/>
            <a:ext cx="5547407" cy="389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66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9029-05B1-804D-95A4-CC55452A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 plot: Relationship b/w numerical feature and target feature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4C6FA7-2F1A-33F7-9616-3679A8928D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34516"/>
            <a:ext cx="7329251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(15, 20))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suptitle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('Strip Plot',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fontweight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'bold',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range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(0,len(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numerical_features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subplot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(5, 3,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stripplot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numerical_features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'Temperature',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tight_layout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35E7D-5841-F770-54F3-2E841140E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57" t="17020" r="36808" b="33476"/>
          <a:stretch/>
        </p:blipFill>
        <p:spPr>
          <a:xfrm>
            <a:off x="8426531" y="2441642"/>
            <a:ext cx="3536185" cy="313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3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01F1-7B5E-94BE-085F-A7343A2A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Boxplot: outliers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444604-A649-3F65-8F41-5B35EB31D2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33467" y="2509686"/>
            <a:ext cx="46420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## Boxplot to find Outliers in the 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boxplot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"v")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F3E89-98AA-7A35-185B-205B7C381A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88" t="43120" r="50000" b="29788"/>
          <a:stretch/>
        </p:blipFill>
        <p:spPr>
          <a:xfrm>
            <a:off x="5719863" y="2406531"/>
            <a:ext cx="5069193" cy="33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9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CEF1-7A71-2881-2B4E-9458A3EB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Range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215955-2796-C0A3-89F9-C75DCBAF65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917535"/>
            <a:ext cx="695786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subplots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(20,10))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histplot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("Distribution 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Temperature",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'g',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kde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("Distribution 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Temperature",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'bold',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Temperature",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'bold',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Count",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'bold',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fontsize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7BE42A-3BBE-BEED-C7C9-226CDF4D0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86" t="32925" r="36403" b="33470"/>
          <a:stretch/>
        </p:blipFill>
        <p:spPr>
          <a:xfrm>
            <a:off x="5747657" y="3429000"/>
            <a:ext cx="5831633" cy="274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37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4084-98DC-31FA-13B0-3234CA35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Selection: Independent and Dependent Features</a:t>
            </a:r>
            <a:endParaRPr lang="en-IN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223253-C2D0-080F-3D50-C5E242FC50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735777"/>
            <a:ext cx="8089266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iloc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[:, 1: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2]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## x = All Other Numeric Features Except "Temperature" Feature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iloc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[:,0]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## y = Targeted feature "Temperature"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46F263D-66C4-8378-1BCE-7311406F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640640"/>
            <a:ext cx="51075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DCA6381-3537-74D4-E464-0FFAE113E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3228945"/>
            <a:ext cx="94223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0.33,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42)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6642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DF27-73CB-BF6D-A579-B5CF58D1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EFD12A-2AA8-F718-1FE5-57BD0245BF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285759"/>
            <a:ext cx="81597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sklearn.preprocessing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90D4AE-6D35-52D3-4DF6-73108C539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3000345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scaler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fit_transform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74B4EB0-C15D-D655-7195-50C7170B8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3620831"/>
            <a:ext cx="36840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scaler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5641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CB33-0F96-AF23-94F8-E38EE22D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EF6FA1-E7A2-9F50-F57F-C400EB0B8D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33833"/>
            <a:ext cx="56895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sklearn.linear_model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2AE807-D2FA-EFC7-CBB1-64CDD8CD8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749630"/>
            <a:ext cx="35509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66CBB6-E559-2541-782A-93CE4819B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3215730"/>
            <a:ext cx="3903633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regression.intercept</a:t>
            </a:r>
            <a:r>
              <a:rPr lang="en-US" altLang="en-US"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gression.coef</a:t>
            </a:r>
            <a:r>
              <a:rPr lang="en-US" altLang="en-US"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eg_pred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en-US" sz="2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ression.predict</a:t>
            </a:r>
            <a:r>
              <a:rPr lang="en-US" altLang="en-US"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altLang="en-US"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47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3EC1-DAAE-E974-7C23-5FF36FA3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3BBC7-650C-16E8-25DD-DC16479A3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dataset of two region of Algeria namely the </a:t>
            </a:r>
            <a:r>
              <a:rPr lang="en-US" dirty="0" err="1"/>
              <a:t>Bejaia</a:t>
            </a:r>
            <a:r>
              <a:rPr lang="en-US" dirty="0"/>
              <a:t> region located in the northeast of Algeria and the Sid bel-abbes region located in the northwest of Algeria.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user can predict the temperature based on different-different features.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Prediction result can be used for forest fire situation Tackers &amp; Make correct prevention to avoid it in future </a:t>
            </a:r>
            <a:endParaRPr lang="en-IN" dirty="0"/>
          </a:p>
        </p:txBody>
      </p:sp>
      <p:pic>
        <p:nvPicPr>
          <p:cNvPr id="15368" name="Picture 8" descr="32 MUNNA 2 ideas | bahubali movie, prabhas and anushka, prabhas pics">
            <a:extLst>
              <a:ext uri="{FF2B5EF4-FFF2-40B4-BE49-F238E27FC236}">
                <a16:creationId xmlns:a16="http://schemas.microsoft.com/office/drawing/2014/main" id="{7B07E2D3-06EA-F914-1AE5-700DDB8AA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037" y="0"/>
            <a:ext cx="2030963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044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621D-8FD5-6B16-9397-AC28F6F7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Assumptions: Linear Regression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338E97-4B1B-FABA-14A9-3A21F9029A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733" y="2074702"/>
            <a:ext cx="12075268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## Relationship Between Real Data &amp; Predicted 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reg_pred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## IF we get Linear Manner , it is good Linear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("Test Truth Data")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("Test Predicted Data")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## When we take Test data &amp; Prediction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data,then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have an linear distributions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86E73244-6D1C-3A1A-F773-5BF08E277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523" y="3791872"/>
            <a:ext cx="4281792" cy="29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056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5AF4-20E8-44B3-7102-7D67B1C9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Distribution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0B2D-E6A2-7379-0806-2600B31ED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Residual=</a:t>
            </a:r>
            <a:r>
              <a:rPr lang="en-US" dirty="0" err="1"/>
              <a:t>y_test-reg_pred</a:t>
            </a:r>
            <a:endParaRPr lang="en-US" dirty="0"/>
          </a:p>
          <a:p>
            <a:r>
              <a:rPr lang="en-US" dirty="0" err="1"/>
              <a:t>sns.distplot</a:t>
            </a:r>
            <a:r>
              <a:rPr lang="en-US" dirty="0"/>
              <a:t>(</a:t>
            </a:r>
            <a:r>
              <a:rPr lang="en-US" dirty="0" err="1"/>
              <a:t>Residuals,kind</a:t>
            </a:r>
            <a:r>
              <a:rPr lang="en-US" dirty="0"/>
              <a:t>=‘</a:t>
            </a:r>
            <a:r>
              <a:rPr lang="en-US" dirty="0" err="1"/>
              <a:t>kde</a:t>
            </a:r>
            <a:r>
              <a:rPr lang="en-US" dirty="0"/>
              <a:t>’)</a:t>
            </a:r>
          </a:p>
          <a:p>
            <a:endParaRPr lang="en-IN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E4B033CC-F42B-086D-567D-AC1138762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27" y="2044024"/>
            <a:ext cx="32766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058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36C7-AC8B-29DF-73E7-EADAE06C6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7BD5-0235-420C-E587-2F8C0107C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Squared Error</a:t>
            </a:r>
          </a:p>
          <a:p>
            <a:r>
              <a:rPr lang="en-US" dirty="0"/>
              <a:t>Mean Absolute Error</a:t>
            </a:r>
          </a:p>
          <a:p>
            <a:r>
              <a:rPr lang="en-US" dirty="0"/>
              <a:t>Root Mean Squared </a:t>
            </a:r>
            <a:r>
              <a:rPr lang="en-US" dirty="0" err="1"/>
              <a:t>Erro</a:t>
            </a:r>
            <a:r>
              <a:rPr lang="en-IN" dirty="0"/>
              <a:t>r</a:t>
            </a:r>
          </a:p>
          <a:p>
            <a:r>
              <a:rPr lang="en-IN" dirty="0"/>
              <a:t>R^2 (goodness of fitting</a:t>
            </a:r>
            <a:r>
              <a:rPr lang="en-US" dirty="0"/>
              <a:t>)</a:t>
            </a:r>
          </a:p>
          <a:p>
            <a:r>
              <a:rPr lang="en-US" dirty="0"/>
              <a:t>Adjusted R^2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870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F5FA-4EAE-61C0-9869-BB7D104B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..continued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E282B4-742B-2E53-7134-7B8561F068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3974" y="2040158"/>
            <a:ext cx="10651057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sklearn.metrics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mean_squared_error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sklearn.metrics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mean_absolute_error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mean_squared_error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reg_pred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mean_absolute_error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reg_pred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mean_squared_error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reg_pred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6C59B71-0348-A427-78C7-DEF09AC8E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974" y="3519406"/>
            <a:ext cx="9614263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## R Squared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sklearn.metrics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r2_score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r2_score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reg_pred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31F0DA1-36CD-2521-D641-C93DEBC77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974" y="5078030"/>
            <a:ext cx="8877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## Adjusted R square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#display adjusted R-squared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5737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6E79-0CF1-4993-8398-858491A2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50EAE-BFDA-D1E4-D6BA-8D5CF88E3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Deepak.e11296@cumail.in</a:t>
            </a:r>
            <a:endParaRPr lang="en-US" dirty="0"/>
          </a:p>
          <a:p>
            <a:r>
              <a:rPr lang="en-US" dirty="0"/>
              <a:t>9812881611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9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2DF3-BCC5-9468-3923-D1D3898F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1A4A7-3028-7AD6-BE91-F15339C98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dataset is collected from website named, UCI machine learning repository (in given link below).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dataset consist of 15 columns and 244 rows</a:t>
            </a:r>
          </a:p>
          <a:p>
            <a:r>
              <a:rPr lang="en-IN" dirty="0">
                <a:hlinkClick r:id="rId2"/>
              </a:rPr>
              <a:t>https://archive.ics.uci.edu/ml/datasets/Algerian+Forest+Fires+Dataset</a:t>
            </a:r>
            <a:r>
              <a:rPr lang="en-IN" dirty="0"/>
              <a:t>++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637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321D-3127-FBA5-9C02-64DAD2D1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Libraries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A16F6-6923-1F5B-4C72-EC904F56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 err="1"/>
              <a:t>Matplotlib.pyplot</a:t>
            </a:r>
            <a:endParaRPr lang="en-US" dirty="0"/>
          </a:p>
          <a:p>
            <a:r>
              <a:rPr lang="en-US" dirty="0"/>
              <a:t>Seaborn</a:t>
            </a:r>
          </a:p>
          <a:p>
            <a:r>
              <a:rPr lang="en-US" dirty="0" err="1"/>
              <a:t>Plotly.express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41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0637-3D33-A2F4-199A-D0CD1F4A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E553-5E76-6CD7-C8EC-265A6B649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A2E1F-1B76-33FA-1FB8-4099F375F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42" t="34150" r="21556" b="27347"/>
          <a:stretch/>
        </p:blipFill>
        <p:spPr>
          <a:xfrm>
            <a:off x="1277051" y="888250"/>
            <a:ext cx="9817670" cy="43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6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7229-C9DC-0A6A-1C68-231A809E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Features and columns striping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26AE-69EA-F5C4-67FC-5BF62715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df.loc</a:t>
            </a:r>
            <a:r>
              <a:rPr lang="en-US" dirty="0"/>
              <a:t>[:122,’region’]=‘</a:t>
            </a:r>
            <a:r>
              <a:rPr lang="en-US" dirty="0" err="1"/>
              <a:t>bejaia</a:t>
            </a:r>
            <a:r>
              <a:rPr lang="en-US" dirty="0"/>
              <a:t>’</a:t>
            </a:r>
          </a:p>
          <a:p>
            <a:r>
              <a:rPr lang="en-US" dirty="0" err="1"/>
              <a:t>df.loc</a:t>
            </a:r>
            <a:r>
              <a:rPr lang="en-US" dirty="0"/>
              <a:t>[122:,’region’]=‘Sidi-Bel Abbes’</a:t>
            </a:r>
          </a:p>
          <a:p>
            <a:r>
              <a:rPr lang="en-US" dirty="0" err="1"/>
              <a:t>df.columns</a:t>
            </a:r>
            <a:r>
              <a:rPr lang="en-US" dirty="0"/>
              <a:t>=[</a:t>
            </a:r>
            <a:r>
              <a:rPr lang="en-US" dirty="0" err="1"/>
              <a:t>i.strip</a:t>
            </a:r>
            <a:r>
              <a:rPr lang="en-US" dirty="0"/>
              <a:t>()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df.columns</a:t>
            </a:r>
            <a:r>
              <a:rPr lang="en-US" dirty="0"/>
              <a:t>]</a:t>
            </a:r>
          </a:p>
          <a:p>
            <a:r>
              <a:rPr lang="en-US" dirty="0" err="1"/>
              <a:t>df.columns</a:t>
            </a:r>
            <a:endParaRPr lang="en-US" dirty="0"/>
          </a:p>
          <a:p>
            <a:r>
              <a:rPr lang="en-US" dirty="0" err="1"/>
              <a:t>df.Classes</a:t>
            </a:r>
            <a:r>
              <a:rPr lang="en-US" dirty="0"/>
              <a:t>=</a:t>
            </a:r>
            <a:r>
              <a:rPr lang="en-US" dirty="0" err="1"/>
              <a:t>df.Classes.str.strip</a:t>
            </a:r>
            <a:r>
              <a:rPr lang="en-US" dirty="0"/>
              <a:t>()</a:t>
            </a:r>
          </a:p>
          <a:p>
            <a:r>
              <a:rPr lang="en-US" dirty="0" err="1"/>
              <a:t>df.Classes.unique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27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C05F-751F-053C-AFFF-6D76C5C9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Changes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5F3164-F891-3DC4-8C30-8B0D880E6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265" t="20209" r="40419" b="31313"/>
          <a:stretch/>
        </p:blipFill>
        <p:spPr>
          <a:xfrm>
            <a:off x="1097281" y="1961693"/>
            <a:ext cx="6516499" cy="3757972"/>
          </a:xfrm>
        </p:spPr>
      </p:pic>
    </p:spTree>
    <p:extLst>
      <p:ext uri="{BB962C8B-B14F-4D97-AF65-F5344CB8AC3E}">
        <p14:creationId xmlns:p14="http://schemas.microsoft.com/office/powerpoint/2010/main" val="337277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FF06-3730-BD11-7DD5-C3F2138D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7942"/>
            <a:ext cx="10058400" cy="1450757"/>
          </a:xfrm>
        </p:spPr>
        <p:txBody>
          <a:bodyPr/>
          <a:lstStyle/>
          <a:p>
            <a:r>
              <a:rPr lang="en-US" dirty="0"/>
              <a:t>Replacing Unnecessary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6A440-5090-2931-83B9-AE8B26725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</a:t>
            </a:r>
            <a:r>
              <a:rPr lang="en-US" dirty="0"/>
              <a:t>[‘date’]=</a:t>
            </a:r>
            <a:r>
              <a:rPr lang="en-US" dirty="0" err="1"/>
              <a:t>pd.to_datetime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[[‘</a:t>
            </a:r>
            <a:r>
              <a:rPr lang="en-US" dirty="0" err="1"/>
              <a:t>day’,’month’,’year</a:t>
            </a:r>
            <a:r>
              <a:rPr lang="en-US" dirty="0"/>
              <a:t>’]])</a:t>
            </a:r>
          </a:p>
          <a:p>
            <a:r>
              <a:rPr lang="en-US" dirty="0" err="1"/>
              <a:t>df.drop</a:t>
            </a:r>
            <a:r>
              <a:rPr lang="en-US" dirty="0"/>
              <a:t>([‘</a:t>
            </a:r>
            <a:r>
              <a:rPr lang="en-US" dirty="0" err="1"/>
              <a:t>day’,’month’,’year</a:t>
            </a:r>
            <a:r>
              <a:rPr lang="en-US" dirty="0"/>
              <a:t>’],axis=1,inplace=True)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4C739-8795-E165-3204-C8824A2FF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65" t="14420" r="20944" b="42857"/>
          <a:stretch/>
        </p:blipFill>
        <p:spPr>
          <a:xfrm>
            <a:off x="1097280" y="2817706"/>
            <a:ext cx="9259700" cy="292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4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C05C-EA2D-C000-BB1D-5AE037DF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Categorical Features and Replacing Null values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C4EE-7A6D-7C07-6794-52DF485A6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</a:t>
            </a:r>
            <a:r>
              <a:rPr lang="en-US" dirty="0"/>
              <a:t>[‘Classes’]=</a:t>
            </a:r>
            <a:r>
              <a:rPr lang="en-US" dirty="0" err="1"/>
              <a:t>df</a:t>
            </a:r>
            <a:r>
              <a:rPr lang="en-US" dirty="0"/>
              <a:t>[‘Classes’].map({‘not fire’:0,’fire’:1})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[‘Classes’]=</a:t>
            </a:r>
            <a:r>
              <a:rPr lang="en-US" dirty="0" err="1"/>
              <a:t>df</a:t>
            </a:r>
            <a:r>
              <a:rPr lang="en-US" dirty="0"/>
              <a:t>[‘Classes’].</a:t>
            </a:r>
            <a:r>
              <a:rPr lang="en-US" dirty="0" err="1"/>
              <a:t>fillna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[‘Classes’].mode()[0])</a:t>
            </a:r>
          </a:p>
          <a:p>
            <a:r>
              <a:rPr lang="en-US" dirty="0" err="1"/>
              <a:t>df.isnull</a:t>
            </a:r>
            <a:r>
              <a:rPr lang="en-US" dirty="0"/>
              <a:t>().sum()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2259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</TotalTime>
  <Words>1331</Words>
  <Application>Microsoft Office PowerPoint</Application>
  <PresentationFormat>Widescreen</PresentationFormat>
  <Paragraphs>137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Retrospect</vt:lpstr>
      <vt:lpstr>Linear Regression       Chapter-5 </vt:lpstr>
      <vt:lpstr>Problem Statement</vt:lpstr>
      <vt:lpstr>Data Collection</vt:lpstr>
      <vt:lpstr>Used Libraries</vt:lpstr>
      <vt:lpstr>PowerPoint Presentation</vt:lpstr>
      <vt:lpstr>Adding New Features and columns striping </vt:lpstr>
      <vt:lpstr>Data Type Changes</vt:lpstr>
      <vt:lpstr>Replacing Unnecessary Features</vt:lpstr>
      <vt:lpstr>Handling Categorical Features and Replacing Null values</vt:lpstr>
      <vt:lpstr>Univariate Analysis</vt:lpstr>
      <vt:lpstr>Scatterplot: Numerical Columns</vt:lpstr>
      <vt:lpstr>Count plot: categorical Features</vt:lpstr>
      <vt:lpstr>Bi-variate analysis</vt:lpstr>
      <vt:lpstr>Strip plot: Relationship b/w numerical feature and target feature</vt:lpstr>
      <vt:lpstr>Boxplot: outliers</vt:lpstr>
      <vt:lpstr>Temperature Range</vt:lpstr>
      <vt:lpstr>Selection: Independent and Dependent Features</vt:lpstr>
      <vt:lpstr>Feature Scaling</vt:lpstr>
      <vt:lpstr>Linear Regression</vt:lpstr>
      <vt:lpstr>Assumptions: Linear Regression</vt:lpstr>
      <vt:lpstr>Residual Distribution</vt:lpstr>
      <vt:lpstr>Performance Metrics</vt:lpstr>
      <vt:lpstr>..continued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      Chapter-5 </dc:title>
  <dc:creator>Dr. Deepak Mehta</dc:creator>
  <cp:lastModifiedBy>Dr. Deepak Mehta</cp:lastModifiedBy>
  <cp:revision>9</cp:revision>
  <dcterms:created xsi:type="dcterms:W3CDTF">2022-10-29T05:10:40Z</dcterms:created>
  <dcterms:modified xsi:type="dcterms:W3CDTF">2022-10-29T07:53:44Z</dcterms:modified>
</cp:coreProperties>
</file>