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38"/>
  </p:notesMasterIdLst>
  <p:sldIdLst>
    <p:sldId id="307" r:id="rId2"/>
    <p:sldId id="308" r:id="rId3"/>
    <p:sldId id="309" r:id="rId4"/>
    <p:sldId id="310" r:id="rId5"/>
    <p:sldId id="311" r:id="rId6"/>
    <p:sldId id="257" r:id="rId7"/>
    <p:sldId id="258" r:id="rId8"/>
    <p:sldId id="259" r:id="rId9"/>
    <p:sldId id="269" r:id="rId10"/>
    <p:sldId id="270" r:id="rId11"/>
    <p:sldId id="286" r:id="rId12"/>
    <p:sldId id="285" r:id="rId13"/>
    <p:sldId id="288" r:id="rId14"/>
    <p:sldId id="260" r:id="rId15"/>
    <p:sldId id="271" r:id="rId16"/>
    <p:sldId id="287" r:id="rId17"/>
    <p:sldId id="273" r:id="rId18"/>
    <p:sldId id="274" r:id="rId19"/>
    <p:sldId id="283" r:id="rId20"/>
    <p:sldId id="277" r:id="rId21"/>
    <p:sldId id="278" r:id="rId22"/>
    <p:sldId id="289" r:id="rId23"/>
    <p:sldId id="302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4" r:id="rId34"/>
    <p:sldId id="305" r:id="rId35"/>
    <p:sldId id="306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45ADD-4C26-4E0D-AE78-0933E56FD1A1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BD797-3539-435A-A1EF-925EBE9F7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16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14837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5FF89-7930-4563-A278-6884E9AE6D6E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20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Do a single example here.  Shape (Round, Square) 6/10 and 3/5</a:t>
            </a:r>
          </a:p>
        </p:txBody>
      </p:sp>
    </p:spTree>
    <p:extLst>
      <p:ext uri="{BB962C8B-B14F-4D97-AF65-F5344CB8AC3E}">
        <p14:creationId xmlns:p14="http://schemas.microsoft.com/office/powerpoint/2010/main" val="64206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E772-7D1F-4FBC-980A-4C9D1A7706DD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21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4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40514" y="4553068"/>
            <a:ext cx="6860486" cy="85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1312987" y="4820055"/>
            <a:ext cx="25717" cy="345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072188" y="5161361"/>
            <a:ext cx="1543050" cy="205383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6490608" y="4841370"/>
            <a:ext cx="726622" cy="651154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endParaRPr lang="en-ID" sz="1013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6194" y="3256157"/>
          <a:ext cx="1857969" cy="17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194" y="3256157"/>
                        <a:ext cx="1857969" cy="1770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106058" y="1485691"/>
            <a:ext cx="2894942" cy="329199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endParaRPr lang="en-ID" sz="1013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37792" y="2639546"/>
            <a:ext cx="3841552" cy="889132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0" y="1513970"/>
            <a:ext cx="2171111" cy="865268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6672263" y="4500564"/>
            <a:ext cx="1331225" cy="90011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013764" y="4886192"/>
            <a:ext cx="2772342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125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125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125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675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9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16253" y="4899739"/>
            <a:ext cx="25717" cy="2084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86531" y="4649924"/>
            <a:ext cx="3618024" cy="68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Near Neighbors Classifier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22840" y="2322328"/>
            <a:ext cx="6245678" cy="194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2700" b="1" dirty="0">
                <a:latin typeface="Cambria" panose="02040503050406030204" pitchFamily="18" charset="0"/>
              </a:rPr>
              <a:t>APEX INSTITUTE OF TECHNOLOGY</a:t>
            </a:r>
            <a:endParaRPr lang="en-US" sz="2700" dirty="0">
              <a:latin typeface="Cambria" panose="02040503050406030204" pitchFamily="18" charset="0"/>
            </a:endParaRPr>
          </a:p>
          <a:p>
            <a:pPr algn="ctr"/>
            <a:r>
              <a:rPr lang="en-IN" b="1" dirty="0">
                <a:latin typeface="Cambria" panose="02040503050406030204" pitchFamily="18" charset="0"/>
              </a:rPr>
              <a:t>DEPARTMENT OF COMPUTER SCIENCE &amp; ENGINEERING</a:t>
            </a:r>
            <a:endParaRPr lang="en-US" b="1" dirty="0">
              <a:latin typeface="Cambria" panose="02040503050406030204" pitchFamily="18" charset="0"/>
            </a:endParaRPr>
          </a:p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endParaRPr lang="en-US" altLang="en-US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(21CSH-286)</a:t>
            </a:r>
          </a:p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350044">
              <a:lnSpc>
                <a:spcPct val="90000"/>
              </a:lnSpc>
              <a:spcAft>
                <a:spcPct val="35000"/>
              </a:spcAft>
            </a:pPr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Nearest Neighbor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9756360" imgH="4523760" progId="">
                  <p:embed/>
                </p:oleObj>
              </mc:Choice>
              <mc:Fallback>
                <p:oleObj name="VISIO" r:id="rId3" imgW="9756360" imgH="4523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Voronoi</a:t>
            </a:r>
            <a:r>
              <a:rPr lang="en-US" altLang="en-US" dirty="0" smtClean="0"/>
              <a:t> Diagram</a:t>
            </a:r>
          </a:p>
        </p:txBody>
      </p:sp>
      <p:pic>
        <p:nvPicPr>
          <p:cNvPr id="20483" name="Picture 3" descr="Knn_vorono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1112838"/>
            <a:ext cx="5727700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0" y="1941513"/>
            <a:ext cx="2640013" cy="280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Properties: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All possible points within a sample's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are the nearest neighboring points for that sample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For any sample, the nearest sample is determined by the closest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Distance-weighted </a:t>
            </a:r>
            <a:r>
              <a:rPr lang="en-US" altLang="en-US" i="1" smtClean="0"/>
              <a:t>k</a:t>
            </a:r>
            <a:r>
              <a:rPr lang="en-US" altLang="en-US" smtClean="0"/>
              <a:t>-NN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056563" cy="661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/>
            <a:r>
              <a:rPr lang="en-US" altLang="en-US" sz="2800" smtClean="0"/>
              <a:t>Replace					                       by: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Arial" pitchFamily="34" charset="0"/>
              <a:buNone/>
            </a:pPr>
            <a:endParaRPr lang="en-US" altLang="en-US" sz="2800" smtClean="0"/>
          </a:p>
        </p:txBody>
      </p:sp>
      <p:graphicFrame>
        <p:nvGraphicFramePr>
          <p:cNvPr id="2458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68488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565440" imgH="849960" progId="Equation.3">
                  <p:embed/>
                </p:oleObj>
              </mc:Choice>
              <mc:Fallback>
                <p:oleObj name="Equation" r:id="rId3" imgW="3565440" imgH="849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68488"/>
                        <a:ext cx="358140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58938" y="3040063"/>
          <a:ext cx="56102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2340360" imgH="484560" progId="Equation.3">
                  <p:embed/>
                </p:oleObj>
              </mc:Choice>
              <mc:Fallback>
                <p:oleObj name="Equation" r:id="rId5" imgW="2340360" imgH="48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040063"/>
                        <a:ext cx="5610225" cy="1182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181600"/>
            <a:ext cx="641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Kernel functions like </a:t>
            </a:r>
            <a:r>
              <a:rPr lang="en-US" dirty="0" err="1" smtClean="0"/>
              <a:t>Parzen</a:t>
            </a:r>
            <a:r>
              <a:rPr lang="en-US" dirty="0" smtClean="0"/>
              <a:t> Windows may be considered </a:t>
            </a:r>
          </a:p>
          <a:p>
            <a:r>
              <a:rPr lang="en-US" dirty="0" smtClean="0"/>
              <a:t>Instead of inverse distance.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Predicting Continuous Values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056563" cy="661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hangingPunct="1"/>
            <a:r>
              <a:rPr lang="en-US" altLang="en-US" sz="2800" smtClean="0"/>
              <a:t>Replace				  	                            by: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Note: unweighted corresponds to </a:t>
            </a:r>
            <a:r>
              <a:rPr lang="en-US" altLang="en-US" sz="2800" i="1" smtClean="0"/>
              <a:t>w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=1 for all </a:t>
            </a:r>
            <a:r>
              <a:rPr lang="en-US" altLang="en-US" sz="2800" i="1" smtClean="0"/>
              <a:t>i</a:t>
            </a:r>
          </a:p>
        </p:txBody>
      </p:sp>
      <p:graphicFrame>
        <p:nvGraphicFramePr>
          <p:cNvPr id="3379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79725" y="2952750"/>
          <a:ext cx="28098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2239920" imgH="1718640" progId="Equation.3">
                  <p:embed/>
                </p:oleObj>
              </mc:Choice>
              <mc:Fallback>
                <p:oleObj name="Equation" r:id="rId3" imgW="2239920" imgH="1718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952750"/>
                        <a:ext cx="2809875" cy="215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44713" y="1862138"/>
          <a:ext cx="40370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3849120" imgH="849960" progId="Equation.3">
                  <p:embed/>
                </p:oleObj>
              </mc:Choice>
              <mc:Fallback>
                <p:oleObj name="Equation" r:id="rId5" imgW="3849120" imgH="849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862138"/>
                        <a:ext cx="4037012" cy="9032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Nearest-Neighbor Classifiers: 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1447800"/>
            <a:ext cx="647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 dirty="0" smtClean="0"/>
              <a:t>The </a:t>
            </a:r>
            <a:r>
              <a:rPr lang="en-US" sz="2800" b="0" dirty="0"/>
              <a:t>value of </a:t>
            </a:r>
            <a:r>
              <a:rPr lang="en-US" sz="2800" b="0" i="1" dirty="0"/>
              <a:t>k</a:t>
            </a:r>
            <a:r>
              <a:rPr lang="en-US" sz="2800" b="0" dirty="0"/>
              <a:t>, the number of nearest neighbors to </a:t>
            </a:r>
            <a:r>
              <a:rPr lang="en-US" sz="2800" b="0" dirty="0" smtClean="0"/>
              <a:t>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Choice of Distance 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Dimension of data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sz="1800" b="0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the value of k:</a:t>
            </a:r>
          </a:p>
          <a:p>
            <a:pPr lvl="1"/>
            <a:r>
              <a:rPr lang="en-US" sz="2400" dirty="0" smtClean="0"/>
              <a:t>If k is too small, sensitive to noise points</a:t>
            </a:r>
          </a:p>
          <a:p>
            <a:pPr lvl="1"/>
            <a:r>
              <a:rPr 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6582512" imgH="5298053" progId="">
                  <p:embed/>
                </p:oleObj>
              </mc:Choice>
              <mc:Fallback>
                <p:oleObj name="Visio" r:id="rId3" imgW="6582512" imgH="529805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62400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of thumb:</a:t>
            </a:r>
          </a:p>
          <a:p>
            <a:r>
              <a:rPr lang="en-US" dirty="0" smtClean="0"/>
              <a:t>K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N: number of training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Metrics</a:t>
            </a:r>
          </a:p>
        </p:txBody>
      </p:sp>
      <p:pic>
        <p:nvPicPr>
          <p:cNvPr id="27651" name="Picture 3" descr="Snapshot 2005-11-03 15-11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5529262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Distance Measure: Scale Effects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Different features may have different measurement scales</a:t>
            </a:r>
          </a:p>
          <a:p>
            <a:pPr lvl="1" eaLnBrk="1" hangingPunct="1"/>
            <a:r>
              <a:rPr lang="en-US" altLang="en-US" dirty="0" smtClean="0"/>
              <a:t>E.g., patient weight in kg (range [50,200]) vs. blood protein values in </a:t>
            </a:r>
            <a:r>
              <a:rPr lang="en-US" altLang="en-US" dirty="0" err="1" smtClean="0"/>
              <a:t>ng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dL</a:t>
            </a:r>
            <a:r>
              <a:rPr lang="en-US" altLang="en-US" dirty="0" smtClean="0"/>
              <a:t> (range [-3,3])</a:t>
            </a:r>
          </a:p>
          <a:p>
            <a:pPr eaLnBrk="1" hangingPunct="1"/>
            <a:r>
              <a:rPr lang="en-US" altLang="en-US" dirty="0" smtClean="0"/>
              <a:t>Consequences</a:t>
            </a:r>
          </a:p>
          <a:p>
            <a:pPr lvl="1" eaLnBrk="1" hangingPunct="1"/>
            <a:r>
              <a:rPr lang="en-US" altLang="en-US" dirty="0" smtClean="0"/>
              <a:t>Patient weight will have a much greater influence on the distance between samples</a:t>
            </a:r>
          </a:p>
          <a:p>
            <a:pPr lvl="1" eaLnBrk="1" hangingPunct="1"/>
            <a:r>
              <a:rPr lang="en-US" altLang="en-US" dirty="0" smtClean="0"/>
              <a:t>May bias the performance of the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Standardization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5875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Transform raw feature values into z-scores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 typeface="Arial" pitchFamily="34" charset="0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  </a:t>
            </a:r>
          </a:p>
          <a:p>
            <a:pPr lvl="1" eaLnBrk="1" hangingPunct="1"/>
            <a:r>
              <a:rPr lang="en-US" altLang="en-US" dirty="0" smtClean="0"/>
              <a:t>   is the value for the </a:t>
            </a:r>
            <a:r>
              <a:rPr lang="en-US" altLang="en-US" i="1" dirty="0" err="1" smtClean="0"/>
              <a:t>i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sample and </a:t>
            </a:r>
            <a:r>
              <a:rPr lang="en-US" altLang="en-US" i="1" dirty="0" err="1" smtClean="0"/>
              <a:t>j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feature</a:t>
            </a:r>
          </a:p>
          <a:p>
            <a:pPr lvl="1" eaLnBrk="1" hangingPunct="1"/>
            <a:r>
              <a:rPr lang="en-US" altLang="en-US" dirty="0" smtClean="0"/>
              <a:t>     is the average of all     for feature </a:t>
            </a:r>
            <a:r>
              <a:rPr lang="en-US" altLang="en-US" i="1" dirty="0" smtClean="0"/>
              <a:t>j</a:t>
            </a:r>
          </a:p>
          <a:p>
            <a:pPr lvl="1" eaLnBrk="1" hangingPunct="1"/>
            <a:r>
              <a:rPr lang="en-US" altLang="en-US" dirty="0" smtClean="0"/>
              <a:t>     is the standard deviation of all     over all input samples</a:t>
            </a:r>
          </a:p>
          <a:p>
            <a:pPr eaLnBrk="1" hangingPunct="1"/>
            <a:r>
              <a:rPr lang="en-US" altLang="en-US" dirty="0" smtClean="0"/>
              <a:t>Range and scale of z-scores should be similar </a:t>
            </a:r>
            <a:r>
              <a:rPr lang="en-US" altLang="en-US" sz="2400" dirty="0" smtClean="0"/>
              <a:t>(providing distributions of raw feature values are alike)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3149600" y="2233613"/>
          <a:ext cx="16700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776880" imgH="420480" progId="Equation.3">
                  <p:embed/>
                </p:oleObj>
              </mc:Choice>
              <mc:Fallback>
                <p:oleObj name="Equation" r:id="rId3" imgW="776880" imgH="420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233613"/>
                        <a:ext cx="1670050" cy="915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3149600" y="2246313"/>
          <a:ext cx="16700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776880" imgH="420480" progId="Equation.3">
                  <p:embed/>
                </p:oleObj>
              </mc:Choice>
              <mc:Fallback>
                <p:oleObj name="Equation" r:id="rId5" imgW="776880" imgH="4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246313"/>
                        <a:ext cx="1670050" cy="915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066800" y="3276600"/>
          <a:ext cx="376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164520" imgH="191880" progId="Equation.3">
                  <p:embed/>
                </p:oleObj>
              </mc:Choice>
              <mc:Fallback>
                <p:oleObj name="Equation" r:id="rId7" imgW="164520" imgH="1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37623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990600" y="3733800"/>
          <a:ext cx="349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9" imgW="155160" imgH="191880" progId="Equation.3">
                  <p:embed/>
                </p:oleObj>
              </mc:Choice>
              <mc:Fallback>
                <p:oleObj name="Equation" r:id="rId9" imgW="155160" imgH="191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34925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733800" y="3733800"/>
          <a:ext cx="376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1" imgW="164520" imgH="191880" progId="Equation.3">
                  <p:embed/>
                </p:oleObj>
              </mc:Choice>
              <mc:Fallback>
                <p:oleObj name="Equation" r:id="rId11" imgW="164520" imgH="1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37623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7"/>
          <p:cNvGraphicFramePr>
            <a:graphicFrameLocks noChangeAspect="1"/>
          </p:cNvGraphicFramePr>
          <p:nvPr/>
        </p:nvGraphicFramePr>
        <p:xfrm>
          <a:off x="990600" y="4191000"/>
          <a:ext cx="376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3" imgW="164520" imgH="191880" progId="Equation.3">
                  <p:embed/>
                </p:oleObj>
              </mc:Choice>
              <mc:Fallback>
                <p:oleObj name="Equation" r:id="rId13" imgW="164520" imgH="1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37623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8"/>
          <p:cNvGraphicFramePr>
            <a:graphicFrameLocks noChangeAspect="1"/>
          </p:cNvGraphicFramePr>
          <p:nvPr/>
        </p:nvGraphicFramePr>
        <p:xfrm>
          <a:off x="5105400" y="4191000"/>
          <a:ext cx="376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5" imgW="164520" imgH="191880" progId="Equation.3">
                  <p:embed/>
                </p:oleObj>
              </mc:Choice>
              <mc:Fallback>
                <p:oleObj name="Equation" r:id="rId15" imgW="164520" imgH="191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91000"/>
                        <a:ext cx="37623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: Dimensionality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Euclidean measure:</a:t>
            </a:r>
          </a:p>
          <a:p>
            <a:pPr lvl="1"/>
            <a:r>
              <a:rPr lang="en-US" dirty="0" smtClean="0"/>
              <a:t>High dimensional data 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dirty="0" smtClean="0"/>
              <a:t>Can produce counter-intuitive results</a:t>
            </a:r>
          </a:p>
          <a:p>
            <a:pPr lvl="1"/>
            <a:r>
              <a:rPr lang="en-US" dirty="0" smtClean="0"/>
              <a:t>Shrinking density – </a:t>
            </a:r>
            <a:r>
              <a:rPr lang="en-US" dirty="0" err="1" smtClean="0"/>
              <a:t>sparsification</a:t>
            </a:r>
            <a:r>
              <a:rPr lang="en-US" dirty="0" smtClean="0"/>
              <a:t> effect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1 1 1 1 1 1 1 1 1 1 1 0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0 1 1 1 1 1 1 1 1 1 1 1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876800" y="3594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876800" y="4279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962400" y="3898900"/>
            <a:ext cx="55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648" y="1219200"/>
            <a:ext cx="7997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apply various data handling and visualization techniques.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about some basic learning algorithms and techniques and their applications, as well as general questions related to analysing and handling large data sets.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of supervised and unsupervised learning techniques and implementation of these to solve real life problems. </a:t>
            </a: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basic knowledge on the machine techniques to build an intellectual machine for making decisions behalf of humans.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for selecting suitable model parameters and apply them for designing optimized machine learning applications.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for Nominal Attributes</a:t>
            </a:r>
          </a:p>
        </p:txBody>
      </p:sp>
      <p:pic>
        <p:nvPicPr>
          <p:cNvPr id="29699" name="Picture 2" descr="Snapshot 2005-11-04 09-14-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1190625"/>
            <a:ext cx="5513387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for Heterogeneous Data</a:t>
            </a:r>
          </a:p>
        </p:txBody>
      </p:sp>
      <p:pic>
        <p:nvPicPr>
          <p:cNvPr id="30723" name="Picture 3" descr="Snapshot 2005-11-03 15-46-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1616075"/>
            <a:ext cx="8107362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2662238" y="5530850"/>
            <a:ext cx="6069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Times" pitchFamily="-84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itchFamily="-84" charset="0"/>
              </a:rPr>
              <a:t>6</a:t>
            </a:r>
            <a:r>
              <a:rPr lang="en-US" altLang="en-US" sz="1200">
                <a:latin typeface="Times" pitchFamily="-84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Nearest Neighbour </a:t>
            </a:r>
            <a:r>
              <a:rPr lang="en-GB" dirty="0" smtClean="0"/>
              <a:t>: Computational Complexity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Expensive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To determine the nearest neighbour of a query point </a:t>
            </a:r>
            <a:r>
              <a:rPr lang="en-GB" i="1" dirty="0">
                <a:solidFill>
                  <a:srgbClr val="CC0000"/>
                </a:solidFill>
              </a:rPr>
              <a:t>q</a:t>
            </a:r>
            <a:r>
              <a:rPr lang="en-GB" dirty="0">
                <a:solidFill>
                  <a:srgbClr val="CC0000"/>
                </a:solidFill>
              </a:rPr>
              <a:t>, must compute the distance to all </a:t>
            </a:r>
            <a:r>
              <a:rPr lang="en-GB" i="1" dirty="0">
                <a:solidFill>
                  <a:srgbClr val="CC0000"/>
                </a:solidFill>
              </a:rPr>
              <a:t>N</a:t>
            </a:r>
            <a:r>
              <a:rPr lang="en-GB" dirty="0">
                <a:solidFill>
                  <a:srgbClr val="CC0000"/>
                </a:solidFill>
              </a:rPr>
              <a:t> training examples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Pre-sort training examples into fast data structures (</a:t>
            </a:r>
            <a:r>
              <a:rPr lang="en-GB" dirty="0" err="1"/>
              <a:t>kd</a:t>
            </a:r>
            <a:r>
              <a:rPr lang="en-GB" dirty="0"/>
              <a:t>-trees)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Compute only an approximate distance (LSH)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>
              <a:lnSpc>
                <a:spcPct val="90000"/>
              </a:lnSpc>
            </a:pPr>
            <a:r>
              <a:rPr lang="en-GB" dirty="0"/>
              <a:t>Storage Requirements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Must store all training data </a:t>
            </a:r>
            <a:r>
              <a:rPr lang="en-GB" b="1" dirty="0">
                <a:solidFill>
                  <a:srgbClr val="CC0000"/>
                </a:solidFill>
              </a:rPr>
              <a:t>P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 lvl="2">
              <a:lnSpc>
                <a:spcPct val="90000"/>
              </a:lnSpc>
              <a:buFont typeface="Arial" pitchFamily="34" charset="0"/>
              <a:buChar char="-"/>
            </a:pPr>
            <a:r>
              <a:rPr lang="en-GB" dirty="0"/>
              <a:t>Pre-sorting often increases the storage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High Dimensional Data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“Curse of Dimensionality”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Required amount of training data increases exponentially with dimension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Computational cost also increases dramatically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Partitioning techniques degrade to linear search in high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size of training set</a:t>
            </a:r>
          </a:p>
          <a:p>
            <a:pPr lvl="1"/>
            <a:r>
              <a:rPr lang="en-US" dirty="0" smtClean="0"/>
              <a:t>Condensation, editing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geometric data structure for high dimensional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Condensation: Decision </a:t>
            </a:r>
            <a:r>
              <a:rPr lang="en-GB" dirty="0"/>
              <a:t>Regions</a:t>
            </a:r>
            <a:endParaRPr lang="en-US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08625" y="1412875"/>
            <a:ext cx="28797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Each cell contains one sample, and every location within the cell is closer to that sample than to any other sample.</a:t>
            </a:r>
          </a:p>
          <a:p>
            <a:pPr algn="l">
              <a:spcBef>
                <a:spcPct val="100000"/>
              </a:spcBef>
            </a:pPr>
            <a:r>
              <a:rPr lang="en-GB"/>
              <a:t>A Voronoi diagram divides the space into such cells.  </a:t>
            </a:r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5288" y="4149725"/>
            <a:ext cx="83724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/>
              <a:t>Every query point will be assigned the classification of the sample within that cell. The </a:t>
            </a:r>
            <a:r>
              <a:rPr lang="en-GB" i="1"/>
              <a:t>decision boundary</a:t>
            </a:r>
            <a:r>
              <a:rPr lang="en-GB"/>
              <a:t> separates the class regions based on the 1-NN decision rule.</a:t>
            </a:r>
          </a:p>
          <a:p>
            <a:pPr algn="l">
              <a:spcAft>
                <a:spcPct val="50000"/>
              </a:spcAft>
            </a:pPr>
            <a:r>
              <a:rPr lang="en-GB"/>
              <a:t>Knowledge of this boundary is sufficient to classify new points.</a:t>
            </a:r>
          </a:p>
          <a:p>
            <a:pPr algn="l">
              <a:spcAft>
                <a:spcPct val="50000"/>
              </a:spcAft>
            </a:pPr>
            <a:r>
              <a:rPr lang="en-GB"/>
              <a:t>The boundary itself is rarely computed; many algorithms seek to retain only those points necessary to generate an identical boundary.</a:t>
            </a:r>
            <a:endParaRPr lang="en-US"/>
          </a:p>
        </p:txBody>
      </p:sp>
      <p:pic>
        <p:nvPicPr>
          <p:cNvPr id="8214" name="Picture 22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3875" y="1546225"/>
            <a:ext cx="4824413" cy="2408238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620963"/>
          </a:xfrm>
        </p:spPr>
        <p:txBody>
          <a:bodyPr/>
          <a:lstStyle/>
          <a:p>
            <a:r>
              <a:rPr lang="en-GB" sz="1600" dirty="0"/>
              <a:t>Aim is to reduce the number of training samples</a:t>
            </a:r>
          </a:p>
          <a:p>
            <a:r>
              <a:rPr lang="en-GB" sz="1600" dirty="0"/>
              <a:t>Retain only the samples that are needed to define the decision boundary</a:t>
            </a:r>
          </a:p>
          <a:p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u="sng" dirty="0"/>
              <a:t>Decision Boundary Consistent</a:t>
            </a:r>
            <a:r>
              <a:rPr lang="en-GB" sz="1600" dirty="0"/>
              <a:t> – a subset whose nearest neighbour decision boundary is identical to the boundary of the entire training set</a:t>
            </a:r>
            <a:endParaRPr lang="en-US" sz="1600" dirty="0"/>
          </a:p>
          <a:p>
            <a:pPr>
              <a:spcBef>
                <a:spcPct val="70000"/>
              </a:spcBef>
            </a:pPr>
            <a:r>
              <a:rPr lang="en-GB" sz="1600" u="sng" dirty="0"/>
              <a:t>Minimum Consistent Set</a:t>
            </a:r>
            <a:r>
              <a:rPr lang="en-GB" sz="1600" dirty="0"/>
              <a:t> – the smallest subset of the training data that correctly classifies all of the original training data</a:t>
            </a:r>
          </a:p>
        </p:txBody>
      </p:sp>
      <p:pic>
        <p:nvPicPr>
          <p:cNvPr id="22608" name="Picture 80" descr="cnn_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0825" y="6165850"/>
            <a:ext cx="2736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Original data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34803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Condensed data</a:t>
            </a:r>
            <a:endParaRPr lang="en-US" sz="14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30078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Minimum Consistent Set</a:t>
            </a:r>
          </a:p>
        </p:txBody>
      </p:sp>
      <p:pic>
        <p:nvPicPr>
          <p:cNvPr id="22610" name="Picture 82" descr="cnn_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203575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pic>
        <p:nvPicPr>
          <p:cNvPr id="22612" name="Picture 84" descr="cnn_o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3313" y="4797425"/>
            <a:ext cx="2678112" cy="1335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38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881313" cy="2031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</a:t>
            </a:r>
            <a:r>
              <a:rPr lang="en-GB" sz="1400" dirty="0" smtClean="0"/>
              <a:t> (or K) training </a:t>
            </a:r>
            <a:r>
              <a:rPr lang="en-GB" sz="1400" dirty="0"/>
              <a:t>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23579" name="Picture 27" descr="cnnEdit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1963" y="4629150"/>
            <a:ext cx="4038600" cy="2022475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257800" y="1524000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Order dependent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Neither minimal nor decision boundary consistent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O(n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) for brute-force method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111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2168" name="Picture 8" descr="cnnEdit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6397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3192" name="Picture 8" descr="cnnEdit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4216" name="Picture 8" descr="cnnEdit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99996" y="1007869"/>
            <a:ext cx="6258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42469" y="1551587"/>
            <a:ext cx="499046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15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2470" y="2006816"/>
          <a:ext cx="6115631" cy="38712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150"/>
                <a:gridCol w="5582481"/>
              </a:tblGrid>
              <a:tr h="683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machine learning techniques and computing environment that are suitable for the applications under consideration.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data pre-processing techniques and apply these for data cleaning.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implement simple learning strategies using data science and statistics principles.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machine learning model’s performance and apply learning strategy to improve the performance of supervised and unsupervised learning model.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suitable model for supervised and unsupervised learning algorithm and optimize the model on the expected accuracy.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1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5240" name="Picture 8" descr="cnnEdit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111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066800" y="20574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6264" name="Picture 8" descr="cnnEdit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7288" name="Picture 8" descr="cnnEdit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 search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12588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Given a point set and a </a:t>
            </a:r>
            <a:r>
              <a:rPr lang="en-US" sz="2400" dirty="0" smtClean="0"/>
              <a:t>nearest neighbor query point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Find </a:t>
            </a:r>
            <a:r>
              <a:rPr lang="en-US" sz="2400" dirty="0"/>
              <a:t>the points enclosed </a:t>
            </a:r>
            <a:r>
              <a:rPr lang="en-US" sz="2400" dirty="0" smtClean="0"/>
              <a:t>in a rectangle (range) around the query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Perform linear search for nearest neighbor only in the rectangle</a:t>
            </a:r>
            <a:endParaRPr lang="en-US" sz="2400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82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43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905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89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7338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886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810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2004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4384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004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962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4495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352800" y="4267200"/>
            <a:ext cx="914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99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</a:t>
            </a:r>
            <a:r>
              <a:rPr lang="en-US" dirty="0" smtClean="0"/>
              <a:t>-tree: data structure for range search</a:t>
            </a:r>
            <a:endParaRPr 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Index data into a tree</a:t>
            </a:r>
          </a:p>
          <a:p>
            <a:r>
              <a:rPr lang="en-US" sz="2400" dirty="0" smtClean="0"/>
              <a:t>Search on the tree</a:t>
            </a:r>
          </a:p>
          <a:p>
            <a:r>
              <a:rPr lang="en-US" sz="2400" dirty="0" smtClean="0"/>
              <a:t>Tree construction: At </a:t>
            </a:r>
            <a:r>
              <a:rPr lang="en-US" sz="2400" dirty="0"/>
              <a:t>each level we use a different </a:t>
            </a:r>
            <a:r>
              <a:rPr lang="en-US" sz="2400" dirty="0" smtClean="0"/>
              <a:t>dimension to split</a:t>
            </a:r>
            <a:endParaRPr lang="en-US" sz="2400" dirty="0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990600" y="3276600"/>
            <a:ext cx="31242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5908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6" name="Line 1030"/>
          <p:cNvSpPr>
            <a:spLocks noChangeShapeType="1"/>
          </p:cNvSpPr>
          <p:nvPr/>
        </p:nvSpPr>
        <p:spPr bwMode="auto">
          <a:xfrm>
            <a:off x="990600" y="502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7" name="Line 1031"/>
          <p:cNvSpPr>
            <a:spLocks noChangeShapeType="1"/>
          </p:cNvSpPr>
          <p:nvPr/>
        </p:nvSpPr>
        <p:spPr bwMode="auto">
          <a:xfrm>
            <a:off x="25908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8" name="Line 1032"/>
          <p:cNvSpPr>
            <a:spLocks noChangeShapeType="1"/>
          </p:cNvSpPr>
          <p:nvPr/>
        </p:nvSpPr>
        <p:spPr bwMode="auto">
          <a:xfrm>
            <a:off x="3124200" y="4343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9" name="Text Box 1033"/>
          <p:cNvSpPr txBox="1">
            <a:spLocks noChangeArrowheads="1"/>
          </p:cNvSpPr>
          <p:nvPr/>
        </p:nvSpPr>
        <p:spPr bwMode="auto">
          <a:xfrm>
            <a:off x="5851525" y="3005138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x=5</a:t>
            </a:r>
          </a:p>
        </p:txBody>
      </p:sp>
      <p:sp>
        <p:nvSpPr>
          <p:cNvPr id="25610" name="Text Box 1034"/>
          <p:cNvSpPr txBox="1">
            <a:spLocks noChangeArrowheads="1"/>
          </p:cNvSpPr>
          <p:nvPr/>
        </p:nvSpPr>
        <p:spPr bwMode="auto">
          <a:xfrm>
            <a:off x="5105400" y="3962400"/>
            <a:ext cx="82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y=3</a:t>
            </a:r>
          </a:p>
        </p:txBody>
      </p:sp>
      <p:sp>
        <p:nvSpPr>
          <p:cNvPr id="25611" name="Text Box 1035"/>
          <p:cNvSpPr txBox="1">
            <a:spLocks noChangeArrowheads="1"/>
          </p:cNvSpPr>
          <p:nvPr/>
        </p:nvSpPr>
        <p:spPr bwMode="auto">
          <a:xfrm>
            <a:off x="7223125" y="3843338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25612" name="Text Box 1036"/>
          <p:cNvSpPr txBox="1">
            <a:spLocks noChangeArrowheads="1"/>
          </p:cNvSpPr>
          <p:nvPr/>
        </p:nvSpPr>
        <p:spPr bwMode="auto">
          <a:xfrm>
            <a:off x="6553200" y="5062538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x=6</a:t>
            </a:r>
          </a:p>
        </p:txBody>
      </p:sp>
      <p:sp>
        <p:nvSpPr>
          <p:cNvPr id="25613" name="Oval 1037"/>
          <p:cNvSpPr>
            <a:spLocks noChangeArrowheads="1"/>
          </p:cNvSpPr>
          <p:nvPr/>
        </p:nvSpPr>
        <p:spPr bwMode="auto">
          <a:xfrm>
            <a:off x="5822950" y="301942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1038"/>
          <p:cNvSpPr>
            <a:spLocks noChangeArrowheads="1"/>
          </p:cNvSpPr>
          <p:nvPr/>
        </p:nvSpPr>
        <p:spPr bwMode="auto">
          <a:xfrm>
            <a:off x="5181600" y="3994150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039"/>
          <p:cNvSpPr>
            <a:spLocks noChangeArrowheads="1"/>
          </p:cNvSpPr>
          <p:nvPr/>
        </p:nvSpPr>
        <p:spPr bwMode="auto">
          <a:xfrm>
            <a:off x="7194550" y="387032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040"/>
          <p:cNvSpPr>
            <a:spLocks noChangeArrowheads="1"/>
          </p:cNvSpPr>
          <p:nvPr/>
        </p:nvSpPr>
        <p:spPr bwMode="auto">
          <a:xfrm>
            <a:off x="6553200" y="505777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041"/>
          <p:cNvSpPr>
            <a:spLocks noChangeShapeType="1"/>
          </p:cNvSpPr>
          <p:nvPr/>
        </p:nvSpPr>
        <p:spPr bwMode="auto">
          <a:xfrm flipH="1">
            <a:off x="5715000" y="3429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8" name="Line 1042"/>
          <p:cNvSpPr>
            <a:spLocks noChangeShapeType="1"/>
          </p:cNvSpPr>
          <p:nvPr/>
        </p:nvSpPr>
        <p:spPr bwMode="auto">
          <a:xfrm>
            <a:off x="6553200" y="3352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9" name="Line 1043"/>
          <p:cNvSpPr>
            <a:spLocks noChangeShapeType="1"/>
          </p:cNvSpPr>
          <p:nvPr/>
        </p:nvSpPr>
        <p:spPr bwMode="auto">
          <a:xfrm>
            <a:off x="7772400" y="4267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0" name="Text Box 1044"/>
          <p:cNvSpPr txBox="1">
            <a:spLocks noChangeArrowheads="1"/>
          </p:cNvSpPr>
          <p:nvPr/>
        </p:nvSpPr>
        <p:spPr bwMode="auto">
          <a:xfrm>
            <a:off x="1508125" y="51387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621" name="Text Box 1045"/>
          <p:cNvSpPr txBox="1">
            <a:spLocks noChangeArrowheads="1"/>
          </p:cNvSpPr>
          <p:nvPr/>
        </p:nvSpPr>
        <p:spPr bwMode="auto">
          <a:xfrm>
            <a:off x="1965325" y="39195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622" name="Text Box 1046"/>
          <p:cNvSpPr txBox="1">
            <a:spLocks noChangeArrowheads="1"/>
          </p:cNvSpPr>
          <p:nvPr/>
        </p:nvSpPr>
        <p:spPr bwMode="auto">
          <a:xfrm>
            <a:off x="2955925" y="36147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23" name="Text Box 1047"/>
          <p:cNvSpPr txBox="1">
            <a:spLocks noChangeArrowheads="1"/>
          </p:cNvSpPr>
          <p:nvPr/>
        </p:nvSpPr>
        <p:spPr bwMode="auto">
          <a:xfrm>
            <a:off x="3413125" y="5138738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5624" name="Text Box 1048"/>
          <p:cNvSpPr txBox="1">
            <a:spLocks noChangeArrowheads="1"/>
          </p:cNvSpPr>
          <p:nvPr/>
        </p:nvSpPr>
        <p:spPr bwMode="auto">
          <a:xfrm>
            <a:off x="2651125" y="50625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625" name="Line 1049"/>
          <p:cNvSpPr>
            <a:spLocks noChangeShapeType="1"/>
          </p:cNvSpPr>
          <p:nvPr/>
        </p:nvSpPr>
        <p:spPr bwMode="auto">
          <a:xfrm flipH="1">
            <a:off x="6934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6" name="Line 1050"/>
          <p:cNvSpPr>
            <a:spLocks noChangeShapeType="1"/>
          </p:cNvSpPr>
          <p:nvPr/>
        </p:nvSpPr>
        <p:spPr bwMode="auto">
          <a:xfrm flipH="1">
            <a:off x="4876800" y="4419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7" name="Line 1051"/>
          <p:cNvSpPr>
            <a:spLocks noChangeShapeType="1"/>
          </p:cNvSpPr>
          <p:nvPr/>
        </p:nvSpPr>
        <p:spPr bwMode="auto">
          <a:xfrm>
            <a:off x="5791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8" name="Line 1052"/>
          <p:cNvSpPr>
            <a:spLocks noChangeShapeType="1"/>
          </p:cNvSpPr>
          <p:nvPr/>
        </p:nvSpPr>
        <p:spPr bwMode="auto">
          <a:xfrm flipH="1">
            <a:off x="6219825" y="545465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9" name="Line 1053"/>
          <p:cNvSpPr>
            <a:spLocks noChangeShapeType="1"/>
          </p:cNvSpPr>
          <p:nvPr/>
        </p:nvSpPr>
        <p:spPr bwMode="auto">
          <a:xfrm>
            <a:off x="7162800" y="5486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5257800" y="3429000"/>
            <a:ext cx="496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x&lt;5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7010400" y="3352800"/>
            <a:ext cx="625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x&gt;=5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7" cy="754062"/>
          </a:xfrm>
        </p:spPr>
        <p:txBody>
          <a:bodyPr/>
          <a:lstStyle/>
          <a:p>
            <a:pPr algn="ctr"/>
            <a:r>
              <a:rPr lang="en-US" dirty="0" err="1"/>
              <a:t>kd</a:t>
            </a:r>
            <a:r>
              <a:rPr lang="en-US" dirty="0"/>
              <a:t>-tree example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437313" y="1847850"/>
            <a:ext cx="995362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X=5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457825" y="26670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y=5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7362825" y="2514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y=6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00600" y="35052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x=3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191000" y="4419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y=2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477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x=8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8001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x=7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096000" y="24384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239000" y="2362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7239000" y="31242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848600" y="3124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410200" y="3276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4648200" y="41910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657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267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029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6388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324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934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6200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8229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886200" y="5105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6482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334000" y="4114800"/>
            <a:ext cx="76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943600" y="3276600"/>
            <a:ext cx="762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6553200" y="403860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7086600" y="4038600"/>
            <a:ext cx="152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7848600" y="3962400"/>
            <a:ext cx="533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86106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62000" y="2590800"/>
            <a:ext cx="2819400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2057400" y="2590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2000" y="4038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1371600" y="4114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057400" y="3505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8194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200400" y="3505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1676400" y="4267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838200" y="5105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1066800" y="4572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914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990600" y="2819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066800" y="4953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7526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676400" y="4724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667000" y="3962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2590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2286000" y="2895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2438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2590800" y="3200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3200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3352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895600" y="2743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3200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1693863" y="56388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X=5</a:t>
            </a:r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2819400" y="5638800"/>
            <a:ext cx="7286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X=8</a:t>
            </a:r>
          </a:p>
        </p:txBody>
      </p:sp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2455863" y="19431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X=7</a:t>
            </a:r>
          </a:p>
        </p:txBody>
      </p:sp>
      <p:sp>
        <p:nvSpPr>
          <p:cNvPr id="27707" name="Text Box 59"/>
          <p:cNvSpPr txBox="1">
            <a:spLocks noChangeArrowheads="1"/>
          </p:cNvSpPr>
          <p:nvPr/>
        </p:nvSpPr>
        <p:spPr bwMode="auto">
          <a:xfrm>
            <a:off x="1008063" y="19812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X=3</a:t>
            </a:r>
          </a:p>
        </p:txBody>
      </p:sp>
      <p:sp>
        <p:nvSpPr>
          <p:cNvPr id="27708" name="Text Box 60"/>
          <p:cNvSpPr txBox="1">
            <a:spLocks noChangeArrowheads="1"/>
          </p:cNvSpPr>
          <p:nvPr/>
        </p:nvSpPr>
        <p:spPr bwMode="auto">
          <a:xfrm>
            <a:off x="3789363" y="33147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Y=6</a:t>
            </a: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0" y="4572000"/>
            <a:ext cx="7286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Y=2</a:t>
            </a:r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13716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762000" y="4800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KNN: Alternate Terminologies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Instance Based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Lazy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Case Based Reasoning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Exemplar Based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5646" y="2036271"/>
          <a:ext cx="6078668" cy="3583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156"/>
                <a:gridCol w="2133824"/>
                <a:gridCol w="2540688"/>
              </a:tblGrid>
              <a:tr h="4572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	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Hours: 10 Hours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494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regression, Ridge Regression, Lasso Regression, and Bayesian Linear Regression.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 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Classification Algorithm: Binary Classification and Multi-Class Classification, Logistic Regression, K-Nearest Neighbours, Decision Trees, Random Forest, Support Vector Machine.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 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Regression: Mean Absolute Error, Mean Squared Error, Root Mean Squared Error, R-Squared;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classification: Confusion Matrix, Accuracy, Precision, Recall, F1 score.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1" marR="404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5676" y="1214756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Unit-2 Syllabus</a:t>
            </a:r>
          </a:p>
        </p:txBody>
      </p:sp>
    </p:spTree>
    <p:extLst>
      <p:ext uri="{BB962C8B-B14F-4D97-AF65-F5344CB8AC3E}">
        <p14:creationId xmlns:p14="http://schemas.microsoft.com/office/powerpoint/2010/main" val="37723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9" y="2451200"/>
            <a:ext cx="5915025" cy="2624435"/>
          </a:xfrm>
        </p:spPr>
        <p:txBody>
          <a:bodyPr>
            <a:normAutofit fontScale="62500" lnSpcReduction="20000"/>
          </a:bodyPr>
          <a:lstStyle/>
          <a:p>
            <a:r>
              <a:rPr lang="en-US" sz="1913" b="1" dirty="0"/>
              <a:t>TEXT BOOKS:</a:t>
            </a:r>
            <a:endParaRPr lang="en-US" sz="1913" dirty="0"/>
          </a:p>
          <a:p>
            <a:r>
              <a:rPr lang="en-US" sz="1913" b="1" dirty="0"/>
              <a:t>T1:</a:t>
            </a:r>
            <a:r>
              <a:rPr lang="en-US" sz="1913" dirty="0"/>
              <a:t> </a:t>
            </a:r>
            <a:r>
              <a:rPr lang="en-IN" sz="1913" dirty="0" err="1"/>
              <a:t>Tom.M.Mitchell</a:t>
            </a:r>
            <a:r>
              <a:rPr lang="en-IN" sz="1913" dirty="0"/>
              <a:t>, “Machine Learning, McGraw Hill International Edition”.</a:t>
            </a:r>
            <a:endParaRPr lang="en-US" sz="1913" dirty="0"/>
          </a:p>
          <a:p>
            <a:r>
              <a:rPr lang="en-US" sz="1913" b="1" dirty="0"/>
              <a:t>T2</a:t>
            </a:r>
            <a:r>
              <a:rPr lang="en-US" sz="1913" dirty="0"/>
              <a:t>: </a:t>
            </a:r>
            <a:r>
              <a:rPr lang="en-IN" sz="1913" dirty="0" err="1"/>
              <a:t>Ethern</a:t>
            </a:r>
            <a:r>
              <a:rPr lang="en-IN" sz="1913" dirty="0"/>
              <a:t> </a:t>
            </a:r>
            <a:r>
              <a:rPr lang="en-IN" sz="1913" dirty="0" err="1"/>
              <a:t>Alpaydin</a:t>
            </a:r>
            <a:r>
              <a:rPr lang="en-IN" sz="1913" dirty="0"/>
              <a:t>,” Introduction to Machine Learning. Eastern Economy Edition, Prentice Hall of India, 2005”.</a:t>
            </a:r>
            <a:endParaRPr lang="en-US" sz="1913" dirty="0"/>
          </a:p>
          <a:p>
            <a:r>
              <a:rPr lang="en-IN" sz="1913" b="1" dirty="0"/>
              <a:t>T3</a:t>
            </a:r>
            <a:r>
              <a:rPr lang="en-IN" sz="1913" dirty="0"/>
              <a:t>: Andreas C. Miller, Sarah Guido, Introduction to Machine Learning with Python, O’REILLY (2001).</a:t>
            </a:r>
            <a:endParaRPr lang="en-US" sz="1913" dirty="0"/>
          </a:p>
          <a:p>
            <a:endParaRPr lang="en-US" sz="1913" dirty="0"/>
          </a:p>
          <a:p>
            <a:r>
              <a:rPr lang="en-IN" sz="1913" b="1" dirty="0"/>
              <a:t>REFERENCE BOOKS:</a:t>
            </a:r>
            <a:endParaRPr lang="en-US" sz="1913" dirty="0"/>
          </a:p>
          <a:p>
            <a:r>
              <a:rPr lang="en-IN" sz="1913" b="1" dirty="0"/>
              <a:t>R1 </a:t>
            </a:r>
            <a:r>
              <a:rPr lang="en-IN" sz="1913" dirty="0"/>
              <a:t>Sebastian </a:t>
            </a:r>
            <a:r>
              <a:rPr lang="en-IN" sz="1913" dirty="0" err="1"/>
              <a:t>Raschka</a:t>
            </a:r>
            <a:r>
              <a:rPr lang="en-IN" sz="1913" dirty="0"/>
              <a:t>, </a:t>
            </a:r>
            <a:r>
              <a:rPr lang="en-IN" sz="1913" dirty="0" err="1"/>
              <a:t>Vahid</a:t>
            </a:r>
            <a:r>
              <a:rPr lang="en-IN" sz="1913" dirty="0"/>
              <a:t> </a:t>
            </a:r>
            <a:r>
              <a:rPr lang="en-IN" sz="1913" dirty="0" err="1"/>
              <a:t>Mirjalili</a:t>
            </a:r>
            <a:r>
              <a:rPr lang="en-IN" sz="1913" dirty="0"/>
              <a:t>, Python Machine Learning, (2014)</a:t>
            </a:r>
            <a:endParaRPr lang="en-US" sz="1913" dirty="0"/>
          </a:p>
          <a:p>
            <a:r>
              <a:rPr lang="en-IN" sz="1913" b="1" dirty="0"/>
              <a:t>R2</a:t>
            </a:r>
            <a:r>
              <a:rPr lang="en-IN" sz="1913" dirty="0"/>
              <a:t> Richard O. </a:t>
            </a:r>
            <a:r>
              <a:rPr lang="en-IN" sz="1913" dirty="0" err="1"/>
              <a:t>Duda</a:t>
            </a:r>
            <a:r>
              <a:rPr lang="en-IN" sz="1913" dirty="0"/>
              <a:t>, Peter E. Hart, David G. Stork, “Pattern Classification, Wiley, 2nd Edition”. </a:t>
            </a:r>
            <a:endParaRPr lang="en-US" sz="1913" dirty="0"/>
          </a:p>
          <a:p>
            <a:r>
              <a:rPr lang="en-IN" sz="1913" b="1" dirty="0"/>
              <a:t>R3</a:t>
            </a:r>
            <a:r>
              <a:rPr lang="en-IN" sz="1913" dirty="0"/>
              <a:t> Christopher Bishop, “Pattern Recognition and Machine Learning, illustrated Edition, Springer, 2006”.</a:t>
            </a:r>
            <a:endParaRPr lang="en-US" sz="1913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3657600"/>
            <a:ext cx="670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96888" y="2628900"/>
            <a:ext cx="2057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7" y="1814513"/>
            <a:ext cx="3249613" cy="1857375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5" y="1724025"/>
            <a:ext cx="2897187" cy="1947863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343400" y="3733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259387" y="2057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828800"/>
            <a:ext cx="1530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60020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735388" y="2894012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5" y="1674813"/>
            <a:ext cx="3095625" cy="2032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7" y="1600200"/>
            <a:ext cx="1666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2" y="2057400"/>
            <a:ext cx="6254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4267200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4876800"/>
            <a:ext cx="653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Distributions assumed to be of particular family (e.g., Gaussian), and </a:t>
            </a:r>
          </a:p>
          <a:p>
            <a:r>
              <a:rPr lang="en-US" dirty="0" smtClean="0"/>
              <a:t>parameters estimated from training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3657600"/>
            <a:ext cx="670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96888" y="2628900"/>
            <a:ext cx="2057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7" y="1814513"/>
            <a:ext cx="3249613" cy="1857375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5" y="1724025"/>
            <a:ext cx="2897187" cy="1947863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114800" y="3733800"/>
            <a:ext cx="750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 smtClean="0"/>
              <a:t>L +- </a:t>
            </a:r>
            <a:r>
              <a:rPr lang="en-US" altLang="en-US" dirty="0" smtClean="0">
                <a:sym typeface="Symbol"/>
              </a:rPr>
              <a:t></a:t>
            </a:r>
            <a:endParaRPr lang="en-US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259387" y="2057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828800"/>
            <a:ext cx="1530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60020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735388" y="2894012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5" y="1674813"/>
            <a:ext cx="3095625" cy="2032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7" y="1600200"/>
            <a:ext cx="1666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2" y="2057400"/>
            <a:ext cx="6254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191000"/>
            <a:ext cx="465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4876800"/>
            <a:ext cx="720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Non-parametric (data driven) approach</a:t>
            </a:r>
            <a:r>
              <a:rPr lang="en-US" dirty="0" smtClean="0"/>
              <a:t>: consider a small window around L,</a:t>
            </a:r>
          </a:p>
          <a:p>
            <a:r>
              <a:rPr lang="en-US" dirty="0" smtClean="0"/>
              <a:t>Find which class is most populous in that window.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3400" y="2133600"/>
            <a:ext cx="304800" cy="1524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338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9530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idea:</a:t>
            </a:r>
          </a:p>
          <a:p>
            <a:pPr lvl="1"/>
            <a:r>
              <a:rPr 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 dirty="0" smtClean="0"/>
              <a:t>k</a:t>
            </a:r>
            <a:r>
              <a:rPr lang="en-US" altLang="en-US" dirty="0" smtClean="0"/>
              <a:t>-NN classification rule is to assign to a test sample the majority category label of its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nearest training samples</a:t>
            </a:r>
          </a:p>
          <a:p>
            <a:pPr eaLnBrk="1" hangingPunct="1"/>
            <a:r>
              <a:rPr lang="en-US" altLang="en-US" dirty="0" smtClean="0"/>
              <a:t>In practice,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is usually chosen to be odd, so as to avoid ties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= 1 rule is generally called the nearest-neighbor classification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</TotalTime>
  <Words>1783</Words>
  <Application>Microsoft Office PowerPoint</Application>
  <PresentationFormat>On-screen Show (4:3)</PresentationFormat>
  <Paragraphs>274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MS PGothic</vt:lpstr>
      <vt:lpstr>MS PGothic</vt:lpstr>
      <vt:lpstr>Arial</vt:lpstr>
      <vt:lpstr>Bookman Old Style</vt:lpstr>
      <vt:lpstr>Calibri</vt:lpstr>
      <vt:lpstr>Cambria</vt:lpstr>
      <vt:lpstr>Casper</vt:lpstr>
      <vt:lpstr>Gill Sans MT</vt:lpstr>
      <vt:lpstr>Karla</vt:lpstr>
      <vt:lpstr>Monotype Sorts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VISIO</vt:lpstr>
      <vt:lpstr>Equation</vt:lpstr>
      <vt:lpstr>Visio</vt:lpstr>
      <vt:lpstr>CorelDRAW</vt:lpstr>
      <vt:lpstr>PowerPoint Presentation</vt:lpstr>
      <vt:lpstr>PowerPoint Presentation</vt:lpstr>
      <vt:lpstr>COURSE OUTCOMES</vt:lpstr>
      <vt:lpstr>PowerPoint Presentation</vt:lpstr>
      <vt:lpstr>SUGGESTIVE READINGS</vt:lpstr>
      <vt:lpstr>Bayes Classifier: Recap</vt:lpstr>
      <vt:lpstr>Bayes Classifier: Recap</vt:lpstr>
      <vt:lpstr>Nearest Neighbor Classifiers</vt:lpstr>
      <vt:lpstr>Basic Idea</vt:lpstr>
      <vt:lpstr>Definition of Nearest Neighbor</vt:lpstr>
      <vt:lpstr>Voronoi Diagram</vt:lpstr>
      <vt:lpstr>Distance-weighted k-NN</vt:lpstr>
      <vt:lpstr>Predicting Continuous Values</vt:lpstr>
      <vt:lpstr>Nearest-Neighbor Classifiers: Issues</vt:lpstr>
      <vt:lpstr>Value of K</vt:lpstr>
      <vt:lpstr>Distance Metrics</vt:lpstr>
      <vt:lpstr>Distance Measure: Scale Effects</vt:lpstr>
      <vt:lpstr>Standardization</vt:lpstr>
      <vt:lpstr>Nearest Neighbor : Dimensionality</vt:lpstr>
      <vt:lpstr>Distance for Nominal Attributes</vt:lpstr>
      <vt:lpstr>Distance for Heterogeneous Data</vt:lpstr>
      <vt:lpstr>Nearest Neighbour : Computational Complexity</vt:lpstr>
      <vt:lpstr>Reduction in Computational Complexity</vt:lpstr>
      <vt:lpstr>Condensation: Decision Regions</vt:lpstr>
      <vt:lpstr>Condensing</vt:lpstr>
      <vt:lpstr>Condensing</vt:lpstr>
      <vt:lpstr>Condensing</vt:lpstr>
      <vt:lpstr>Condensing</vt:lpstr>
      <vt:lpstr>Condensing</vt:lpstr>
      <vt:lpstr>Condensing</vt:lpstr>
      <vt:lpstr>Condensing</vt:lpstr>
      <vt:lpstr>Condensing</vt:lpstr>
      <vt:lpstr>High dimensional search</vt:lpstr>
      <vt:lpstr>kd-tree: data structure for range search</vt:lpstr>
      <vt:lpstr>kd-tree example</vt:lpstr>
      <vt:lpstr>KNN: Alternate Terminologies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 Classification</dc:title>
  <dc:creator>Pabitra Mitra</dc:creator>
  <cp:lastModifiedBy>Microsoft account</cp:lastModifiedBy>
  <cp:revision>21</cp:revision>
  <dcterms:created xsi:type="dcterms:W3CDTF">2006-08-16T00:00:00Z</dcterms:created>
  <dcterms:modified xsi:type="dcterms:W3CDTF">2023-01-31T06:35:24Z</dcterms:modified>
</cp:coreProperties>
</file>