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3" r:id="rId2"/>
    <p:sldId id="574" r:id="rId3"/>
    <p:sldId id="575" r:id="rId4"/>
    <p:sldId id="576" r:id="rId5"/>
    <p:sldId id="577" r:id="rId6"/>
    <p:sldId id="572" r:id="rId7"/>
    <p:sldId id="571" r:id="rId8"/>
    <p:sldId id="258" r:id="rId9"/>
    <p:sldId id="260" r:id="rId10"/>
    <p:sldId id="261" r:id="rId11"/>
    <p:sldId id="259" r:id="rId12"/>
    <p:sldId id="263" r:id="rId13"/>
    <p:sldId id="264" r:id="rId14"/>
    <p:sldId id="266" r:id="rId15"/>
    <p:sldId id="267" r:id="rId16"/>
    <p:sldId id="269" r:id="rId17"/>
    <p:sldId id="271" r:id="rId18"/>
    <p:sldId id="272" r:id="rId19"/>
    <p:sldId id="27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F3780-B65D-423A-B245-FBAD4FC1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873AAA2-2A0F-485C-9117-1FBDFA6A6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A6989B-9A89-4B23-81A5-CE287037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ACC-27D7-4549-8933-00E5F914995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76C769-3DF6-4939-A6CA-BFB53BE0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979A57-64F7-48A2-8F6E-7E84AD66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9-E8EA-498B-BE37-C5605C94E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8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321EB7-6252-4444-8B8A-8D9DB471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B1197F-A363-4AEA-9FA5-EF7A3DC3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E235F1-EC38-4F17-ABDF-1DFCA3B8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ACC-27D7-4549-8933-00E5F914995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EB7540-3F17-4980-B048-C72C1CCE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83FDF0-98E1-4E05-BD9D-B4524E17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9-E8EA-498B-BE37-C5605C94E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FE6FDA-944A-4D68-BEED-676DE0338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3EFF0B4-A00F-4302-A052-980F12811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F1D271-CB85-4F10-812B-57A4B8AF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ACC-27D7-4549-8933-00E5F914995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DEF84-B683-4564-9761-A3FC0CBF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7D43B9-32A6-46D6-908B-37BD8643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9-E8EA-498B-BE37-C5605C94E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7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608F0-A7B7-4590-A2E2-3828F982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AE816E-C4C1-4B16-A198-DEEDFBDB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F2DCAF-C08C-4854-B282-F9269739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ACC-27D7-4549-8933-00E5F914995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43CC66-39C1-40EB-9100-B2340A0D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95C70F-CEDB-4E4D-B313-9F4AA634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9-E8EA-498B-BE37-C5605C94E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EF1AD-5924-4CA2-B1EA-1EA7AEB6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F34AC8-76BF-4F4C-8037-18C11BCB5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6437FA-2831-461D-815E-02873940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ACC-27D7-4549-8933-00E5F914995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8DE3A7-C425-4BED-911E-BB7BDCEE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356B0D-BF06-45D8-868C-8F6A480A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9-E8EA-498B-BE37-C5605C94E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5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8AFAE-E806-423D-AF91-85877F04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29F9B-5B0C-43BA-ADDA-705F94A99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E4E827-9C23-4F35-87EA-7737BE5BA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B1C47C-0513-45BF-A01F-20EB5592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ACC-27D7-4549-8933-00E5F914995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F756D0-6EF5-4670-80C4-B9869A30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3F4E29-FE84-4E24-A80F-8B23C9D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9-E8EA-498B-BE37-C5605C94E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61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B3A78-D6D4-4F54-B505-5BB73ECB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3FFF42-931E-4631-93AB-FCEB5FF5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AC02CA-1DC6-498D-ABDE-9FDBCD2E9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D613E8-0F1B-4E96-9F87-F5EF1B889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40077E1-3E16-4498-9BF1-BBA3AF6F1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D8072E4-D519-4D05-BFAB-D3CBB039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ACC-27D7-4549-8933-00E5F914995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C5C241A-1F26-424A-9808-D42F946A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7740D4-4BBB-4A48-BF34-792328CC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9-E8EA-498B-BE37-C5605C94E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6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3DAB5-148B-4A5C-BB83-1D2E2E72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09ECA3-8632-4754-968D-2AB56F7D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ACC-27D7-4549-8933-00E5F914995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262A5D-9574-4D3E-9B8E-FDECE412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1FD1E6-784B-41BA-9932-D6755E30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9-E8EA-498B-BE37-C5605C94E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83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3B9EC32-8D0F-4812-8384-791D9BB3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ACC-27D7-4549-8933-00E5F914995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005D2C1-73FB-4732-B0B5-049699EF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B1A68D-D5E8-4D2E-BF45-3AE407CD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9-E8EA-498B-BE37-C5605C94E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65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3D12A-9840-4B8D-BE52-AC0C60C5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EE25C6-E63F-45CB-934B-15E1EA31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1CE1F0-8DB8-48AF-9F83-C58984131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1EA3BE-7C01-4BBF-B3A4-461C6712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ACC-27D7-4549-8933-00E5F914995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3D2911-6129-42C6-AD13-63C4F7AC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B2DFD3-C228-4131-B176-F63FDD97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9-E8EA-498B-BE37-C5605C94E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7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B8178-0592-4E09-B2B7-83C1C89B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F833C-A69B-48E3-BA59-FB4EBE3E7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DD9EE6-F7DC-4520-A007-451C37B1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502EA9-9462-429D-AFE6-3263866E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ACC-27D7-4549-8933-00E5F914995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70B479-1AE6-40FF-9AEE-58F81CBD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BEAA83-74A2-4C99-9E2C-83120179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B19-E8EA-498B-BE37-C5605C94E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C0C915-394E-42E2-AD5F-8ED451A4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04B7CC-22FB-4B69-A0F9-4C6E0BF1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14C2E6-750D-4B40-92D2-5B31A6CBD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6ACC-27D7-4549-8933-00E5F914995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08EE67-10DA-4C64-A5C4-02C19C812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EA7E79-B5F5-41AF-BF22-E60E08EE9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B19-E8EA-498B-BE37-C5605C94E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6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0685" y="4927757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1750649" y="5283740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1" y="5738814"/>
            <a:ext cx="2057400" cy="2738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8654144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ID" sz="1351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81591" y="3198542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591" y="3198542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6808077" y="837921"/>
            <a:ext cx="3859923" cy="4389331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ID" sz="135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7056" y="2376395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79" y="875627"/>
            <a:ext cx="2894815" cy="1153691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6350" y="4857751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5019" y="5371922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337" y="5389986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82041" y="5056898"/>
            <a:ext cx="4824032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14">
              <a:lnSpc>
                <a:spcPct val="90000"/>
              </a:lnSpc>
              <a:spcAft>
                <a:spcPct val="35000"/>
              </a:spcAft>
            </a:pPr>
            <a:r>
              <a:rPr lang="en-IN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14">
              <a:lnSpc>
                <a:spcPct val="90000"/>
              </a:lnSpc>
              <a:spcAft>
                <a:spcPct val="35000"/>
              </a:spcAft>
            </a:pPr>
            <a:r>
              <a:rPr 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Performance Metrix for Classification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897120" y="1953438"/>
            <a:ext cx="8327571" cy="25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mbria" panose="02040503050406030204" pitchFamily="18" charset="0"/>
              </a:rPr>
              <a:t>APEX INSTITUTE OF TECHNOLOGY</a:t>
            </a:r>
            <a:endParaRPr lang="en-US" sz="3600" dirty="0">
              <a:latin typeface="Cambria" panose="02040503050406030204" pitchFamily="18" charset="0"/>
            </a:endParaRPr>
          </a:p>
          <a:p>
            <a:pPr algn="ctr"/>
            <a:r>
              <a:rPr lang="en-IN" sz="2400" b="1" dirty="0">
                <a:latin typeface="Cambria" panose="02040503050406030204" pitchFamily="18" charset="0"/>
              </a:rPr>
              <a:t>DEPARTMENT OF COMPUTER SCIENCE &amp; ENGINEERING</a:t>
            </a:r>
            <a:endParaRPr lang="en-US" sz="2400" b="1" dirty="0">
              <a:latin typeface="Cambria" panose="02040503050406030204" pitchFamily="18" charset="0"/>
            </a:endParaRPr>
          </a:p>
          <a:p>
            <a:pPr algn="ctr" defTabSz="466714">
              <a:lnSpc>
                <a:spcPct val="90000"/>
              </a:lnSpc>
              <a:spcAft>
                <a:spcPct val="35000"/>
              </a:spcAft>
            </a:pPr>
            <a:endParaRPr lang="en-US" altLang="en-US" sz="2400" b="1" dirty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algn="ctr" defTabSz="466714">
              <a:lnSpc>
                <a:spcPct val="90000"/>
              </a:lnSpc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Machine Learning (21CSH-286)</a:t>
            </a:r>
          </a:p>
          <a:p>
            <a:pPr algn="ctr" defTabSz="466714">
              <a:lnSpc>
                <a:spcPct val="90000"/>
              </a:lnSpc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defTabSz="466714">
              <a:lnSpc>
                <a:spcPct val="90000"/>
              </a:lnSpc>
              <a:spcAft>
                <a:spcPct val="35000"/>
              </a:spcAft>
            </a:pP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591670"/>
            <a:ext cx="12187755" cy="6266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235D63F-6C33-455E-BF31-445E22A8D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48B53A-FC58-42AD-BC95-EB6EBFF83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7" name="Picture 6" descr="C:\Users\OM\Downloads\naac-sticker.png">
            <a:extLst>
              <a:ext uri="{FF2B5EF4-FFF2-40B4-BE49-F238E27FC236}">
                <a16:creationId xmlns:a16="http://schemas.microsoft.com/office/drawing/2014/main" xmlns="" id="{4FE6BEC6-EDD2-40A3-A6E2-61F16B057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jpg">
            <a:extLst>
              <a:ext uri="{FF2B5EF4-FFF2-40B4-BE49-F238E27FC236}">
                <a16:creationId xmlns:a16="http://schemas.microsoft.com/office/drawing/2014/main" xmlns="" id="{F4D1FC5A-5DD4-4840-AA95-39E074ABC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" y="920323"/>
            <a:ext cx="10690412" cy="5913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827572C-5D80-4095-93AF-37643FB8D7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6C4CDA-0B7D-4204-ADF0-27A2ED409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5" name="Picture 4" descr="C:\Users\OM\Downloads\naac-sticker.png">
            <a:extLst>
              <a:ext uri="{FF2B5EF4-FFF2-40B4-BE49-F238E27FC236}">
                <a16:creationId xmlns:a16="http://schemas.microsoft.com/office/drawing/2014/main" xmlns="" id="{EACF6D1E-7299-4995-8E86-57ADC114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71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753034"/>
            <a:ext cx="12187755" cy="610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33C97E-C496-48C9-B0CB-52C8433616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4A1EE7-8A09-4CF5-81FF-9847D428A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7" name="Picture 6" descr="C:\Users\OM\Downloads\naac-sticker.png">
            <a:extLst>
              <a:ext uri="{FF2B5EF4-FFF2-40B4-BE49-F238E27FC236}">
                <a16:creationId xmlns:a16="http://schemas.microsoft.com/office/drawing/2014/main" xmlns="" id="{6C5D8BA5-579F-441D-8F11-A5EC3B66B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726140"/>
            <a:ext cx="12187755" cy="6131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926D33-89D5-4AF2-BE80-AC72B42CC0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9302473-4458-48E7-8C71-CE553F25A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7" name="Picture 6" descr="C:\Users\OM\Downloads\naac-sticker.png">
            <a:extLst>
              <a:ext uri="{FF2B5EF4-FFF2-40B4-BE49-F238E27FC236}">
                <a16:creationId xmlns:a16="http://schemas.microsoft.com/office/drawing/2014/main" xmlns="" id="{6555597C-5D00-4753-BFD1-BBA43FC69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685800"/>
            <a:ext cx="12187755" cy="6172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E32749-0132-4079-A94C-FC15A2760E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37CE0FA-8C39-406D-930E-E18ADA28A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7" name="Picture 6" descr="C:\Users\OM\Downloads\naac-sticker.png">
            <a:extLst>
              <a:ext uri="{FF2B5EF4-FFF2-40B4-BE49-F238E27FC236}">
                <a16:creationId xmlns:a16="http://schemas.microsoft.com/office/drawing/2014/main" xmlns="" id="{26E0FE6B-C3A8-4FAE-8238-B0C2A888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739588"/>
            <a:ext cx="12187755" cy="6118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B9347C-5D61-4F6C-91A5-5D44F9E13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8F0E13-DC74-4286-812D-B79DD31A3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7" name="Picture 6" descr="C:\Users\OM\Downloads\naac-sticker.png">
            <a:extLst>
              <a:ext uri="{FF2B5EF4-FFF2-40B4-BE49-F238E27FC236}">
                <a16:creationId xmlns:a16="http://schemas.microsoft.com/office/drawing/2014/main" xmlns="" id="{D6A7505B-DCC0-44E0-87E4-57EC0188E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699246"/>
            <a:ext cx="12187755" cy="6158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854E72-7922-4905-9A2A-BFC908B23D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030FD5B-B152-4CE7-9C11-A7CDFEE419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7" name="Picture 6" descr="C:\Users\OM\Downloads\naac-sticker.png">
            <a:extLst>
              <a:ext uri="{FF2B5EF4-FFF2-40B4-BE49-F238E27FC236}">
                <a16:creationId xmlns:a16="http://schemas.microsoft.com/office/drawing/2014/main" xmlns="" id="{7FA9992F-FA75-4B8C-AE4A-3DC6FF50F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699246"/>
            <a:ext cx="12187755" cy="6158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D2C78F-6BE5-4215-9F76-0A1EB6BD3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921C019-C661-4A6C-9DA0-842A476397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7" name="Picture 6" descr="C:\Users\OM\Downloads\naac-sticker.png">
            <a:extLst>
              <a:ext uri="{FF2B5EF4-FFF2-40B4-BE49-F238E27FC236}">
                <a16:creationId xmlns:a16="http://schemas.microsoft.com/office/drawing/2014/main" xmlns="" id="{22AB01EB-1652-4715-AAF5-621A5979E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753034"/>
            <a:ext cx="12187755" cy="6104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CD38AF-71FD-4713-BDB7-993368B5FB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CA40C6B-C425-441B-A861-EC99AE361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8" name="Picture 7" descr="C:\Users\OM\Downloads\naac-sticker.png">
            <a:extLst>
              <a:ext uri="{FF2B5EF4-FFF2-40B4-BE49-F238E27FC236}">
                <a16:creationId xmlns:a16="http://schemas.microsoft.com/office/drawing/2014/main" xmlns="" id="{30059B7C-4D60-49DE-802F-FB6C1E5D5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12F6F-BD22-481D-B9DD-F526008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209BB3-AA80-45C3-B8CC-2C4079C55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image.jpg">
            <a:extLst>
              <a:ext uri="{FF2B5EF4-FFF2-40B4-BE49-F238E27FC236}">
                <a16:creationId xmlns:a16="http://schemas.microsoft.com/office/drawing/2014/main" xmlns="" id="{A029B1B4-1AA6-492D-8F9E-E464F51D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1036"/>
            <a:ext cx="11996575" cy="6069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B1981CC-0F29-491E-9888-BFD505090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257E48-8228-4549-BB0E-7443CD5F3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7" name="Picture 6" descr="C:\Users\OM\Downloads\naac-sticker.png">
            <a:extLst>
              <a:ext uri="{FF2B5EF4-FFF2-40B4-BE49-F238E27FC236}">
                <a16:creationId xmlns:a16="http://schemas.microsoft.com/office/drawing/2014/main" xmlns="" id="{E4ABBB61-B9AE-41BB-9F8A-D598DE082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06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425" y="1716916"/>
            <a:ext cx="934602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apply various data handling and visualization techniques.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about some basic learning algorithms and techniques and their applications, as well as general questions related to analysing and handling large data sets.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skills of supervised and unsupervised learning techniques and implementation of these to solve real life problems. </a:t>
            </a:r>
          </a:p>
          <a:p>
            <a:pPr marL="257168" indent="-257168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basic knowledge on the machine techniques to build an intellectual machine for making decisions behalf of humans.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skills for selecting suitable model parameters and apply them for designing optimized machine learning applications.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920322"/>
            <a:ext cx="12187755" cy="5937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B107DA-6DDA-4339-82ED-445883E331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F8ECB9-8E1D-4314-8FED-6C3F42A4A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9" name="Picture 8" descr="C:\Users\OM\Downloads\naac-sticker.png">
            <a:extLst>
              <a:ext uri="{FF2B5EF4-FFF2-40B4-BE49-F238E27FC236}">
                <a16:creationId xmlns:a16="http://schemas.microsoft.com/office/drawing/2014/main" xmlns="" id="{71357A3C-5C02-4521-A109-DF0E9D7DE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20090" y="178212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866661" y="198774"/>
            <a:ext cx="834413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6624" y="925782"/>
            <a:ext cx="659026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56626" y="1532755"/>
          <a:ext cx="8154175" cy="5161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0867"/>
                <a:gridCol w="7443308"/>
              </a:tblGrid>
              <a:tr h="9115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machine learning techniques and computing environment that are suitable for the applications under consideration.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data pre-processing techniques and apply these for data cleaning.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08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and implement simple learning strategies using data science and statistics principles.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machine learning model’s performance and apply learning strategy to improve the performance of supervised and unsupervised learning model.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256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suitable model for supervised and unsupervised learning algorithm and optimize the model on the expected accuracy.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97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7528" y="1572028"/>
          <a:ext cx="8104891" cy="4777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2845099"/>
                <a:gridCol w="3387584"/>
              </a:tblGrid>
              <a:tr h="609600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Learning	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Hours: 10 Hours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5325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391920" algn="l"/>
                        </a:tabLs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regression, Ridge Regression, Lasso Regression, and Bayesian Linear Regression.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 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Classification Algorithm: Binary Classification and Multi-Class Classification, Logistic Regression, K-Nearest Neighbours, Decision Trees, Random Forest, Support Vector Machine.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 for Regression: Mean Absolute Error, Mean Squared Error, Root Mean Squared Error, R-Squared;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 for classification: Confusion Matrix, Accuracy, Precision, Recall, F1 score.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7568" y="47667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Unit-2 Syllabus</a:t>
            </a:r>
          </a:p>
        </p:txBody>
      </p:sp>
    </p:spTree>
    <p:extLst>
      <p:ext uri="{BB962C8B-B14F-4D97-AF65-F5344CB8AC3E}">
        <p14:creationId xmlns:p14="http://schemas.microsoft.com/office/powerpoint/2010/main" val="86917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1" y="2125266"/>
            <a:ext cx="7886700" cy="3499247"/>
          </a:xfrm>
        </p:spPr>
        <p:txBody>
          <a:bodyPr>
            <a:normAutofit fontScale="62500" lnSpcReduction="20000"/>
          </a:bodyPr>
          <a:lstStyle/>
          <a:p>
            <a:r>
              <a:rPr lang="en-US" sz="2551" b="1" dirty="0"/>
              <a:t>TEXT BOOKS:</a:t>
            </a:r>
            <a:endParaRPr lang="en-US" sz="2551" dirty="0"/>
          </a:p>
          <a:p>
            <a:r>
              <a:rPr lang="en-US" sz="2551" b="1" dirty="0"/>
              <a:t>T1:</a:t>
            </a:r>
            <a:r>
              <a:rPr lang="en-US" sz="2551" dirty="0"/>
              <a:t> </a:t>
            </a:r>
            <a:r>
              <a:rPr lang="en-IN" sz="2551" dirty="0" err="1"/>
              <a:t>Tom.M.Mitchell</a:t>
            </a:r>
            <a:r>
              <a:rPr lang="en-IN" sz="2551" dirty="0"/>
              <a:t>, “Machine Learning, McGraw Hill International Edition”.</a:t>
            </a:r>
            <a:endParaRPr lang="en-US" sz="2551" dirty="0"/>
          </a:p>
          <a:p>
            <a:r>
              <a:rPr lang="en-US" sz="2551" b="1" dirty="0"/>
              <a:t>T2</a:t>
            </a:r>
            <a:r>
              <a:rPr lang="en-US" sz="2551" dirty="0"/>
              <a:t>: </a:t>
            </a:r>
            <a:r>
              <a:rPr lang="en-IN" sz="2551" dirty="0" err="1"/>
              <a:t>Ethern</a:t>
            </a:r>
            <a:r>
              <a:rPr lang="en-IN" sz="2551" dirty="0"/>
              <a:t> </a:t>
            </a:r>
            <a:r>
              <a:rPr lang="en-IN" sz="2551" dirty="0" err="1"/>
              <a:t>Alpaydin</a:t>
            </a:r>
            <a:r>
              <a:rPr lang="en-IN" sz="2551" dirty="0"/>
              <a:t>,” Introduction to Machine Learning. Eastern Economy Edition, Prentice Hall of India, 2005”.</a:t>
            </a:r>
            <a:endParaRPr lang="en-US" sz="2551" dirty="0"/>
          </a:p>
          <a:p>
            <a:r>
              <a:rPr lang="en-IN" sz="2551" b="1" dirty="0"/>
              <a:t>T3</a:t>
            </a:r>
            <a:r>
              <a:rPr lang="en-IN" sz="2551" dirty="0"/>
              <a:t>: Andreas C. Miller, Sarah Guido, Introduction to Machine Learning with Python, O’REILLY (2001).</a:t>
            </a:r>
            <a:endParaRPr lang="en-US" sz="2551" dirty="0"/>
          </a:p>
          <a:p>
            <a:endParaRPr lang="en-US" sz="2551" dirty="0"/>
          </a:p>
          <a:p>
            <a:r>
              <a:rPr lang="en-IN" sz="2551" b="1" dirty="0"/>
              <a:t>REFERENCE BOOKS:</a:t>
            </a:r>
            <a:endParaRPr lang="en-US" sz="2551" dirty="0"/>
          </a:p>
          <a:p>
            <a:r>
              <a:rPr lang="en-IN" sz="2551" b="1" dirty="0"/>
              <a:t>R1 </a:t>
            </a:r>
            <a:r>
              <a:rPr lang="en-IN" sz="2551" dirty="0"/>
              <a:t>Sebastian </a:t>
            </a:r>
            <a:r>
              <a:rPr lang="en-IN" sz="2551" dirty="0" err="1"/>
              <a:t>Raschka</a:t>
            </a:r>
            <a:r>
              <a:rPr lang="en-IN" sz="2551" dirty="0"/>
              <a:t>, </a:t>
            </a:r>
            <a:r>
              <a:rPr lang="en-IN" sz="2551" dirty="0" err="1"/>
              <a:t>Vahid</a:t>
            </a:r>
            <a:r>
              <a:rPr lang="en-IN" sz="2551" dirty="0"/>
              <a:t> </a:t>
            </a:r>
            <a:r>
              <a:rPr lang="en-IN" sz="2551" dirty="0" err="1"/>
              <a:t>Mirjalili</a:t>
            </a:r>
            <a:r>
              <a:rPr lang="en-IN" sz="2551" dirty="0"/>
              <a:t>, Python Machine Learning, (2014)</a:t>
            </a:r>
            <a:endParaRPr lang="en-US" sz="2551" dirty="0"/>
          </a:p>
          <a:p>
            <a:r>
              <a:rPr lang="en-IN" sz="2551" b="1" dirty="0"/>
              <a:t>R2</a:t>
            </a:r>
            <a:r>
              <a:rPr lang="en-IN" sz="2551" dirty="0"/>
              <a:t> Richard O. </a:t>
            </a:r>
            <a:r>
              <a:rPr lang="en-IN" sz="2551" dirty="0" err="1"/>
              <a:t>Duda</a:t>
            </a:r>
            <a:r>
              <a:rPr lang="en-IN" sz="2551" dirty="0"/>
              <a:t>, Peter E. Hart, David G. Stork, “Pattern Classification, Wiley, 2nd Edition”. </a:t>
            </a:r>
            <a:endParaRPr lang="en-US" sz="2551" dirty="0"/>
          </a:p>
          <a:p>
            <a:r>
              <a:rPr lang="en-IN" sz="2551" b="1" dirty="0"/>
              <a:t>R3</a:t>
            </a:r>
            <a:r>
              <a:rPr lang="en-IN" sz="2551" dirty="0"/>
              <a:t> Christopher Bishop, “Pattern Recognition and Machine Learning, illustrated Edition, Springer, 2006”.</a:t>
            </a:r>
            <a:endParaRPr lang="en-US" sz="2551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A2F69F-421A-4354-8E5C-03B20342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035" y="2221706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for Classification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EF882-4A70-4777-8717-CAC6FC98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1353"/>
            <a:ext cx="10515600" cy="207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/>
              <a:t>.</a:t>
            </a:r>
            <a:endParaRPr lang="en-IN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D8B8B5-F1F3-4B9D-AFCD-10E615498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A774C8-58BB-4124-A633-0A21531EE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6" name="Picture 5" descr="C:\Users\OM\Downloads\naac-sticker.png">
            <a:extLst>
              <a:ext uri="{FF2B5EF4-FFF2-40B4-BE49-F238E27FC236}">
                <a16:creationId xmlns:a16="http://schemas.microsoft.com/office/drawing/2014/main" xmlns="" id="{B3AAE425-C604-457F-A1D7-12853400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2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C32782-BB2A-4E46-8DB7-821C118D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for Classification: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0F0DA3-C420-4074-BD72-0711979D7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doing the usual feature engineering selection, and of course, implementing a model and getting some output in forms of a probability or a class, the next step is to find out how effective is the model based on some metric using test datasets.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metrics that you choose to evaluate your machine learning model is very important. Choice of metrics influences how the performance of machine learning algorithms is measured and compared.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metrics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Confusion Matrix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score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CCA31C-36FA-482B-933A-7C5C7AD754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139425" cy="852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FF2384-14BA-4C42-9F6F-8075870E8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6" name="Picture 5" descr="C:\Users\OM\Downloads\naac-sticker.png">
            <a:extLst>
              <a:ext uri="{FF2B5EF4-FFF2-40B4-BE49-F238E27FC236}">
                <a16:creationId xmlns:a16="http://schemas.microsoft.com/office/drawing/2014/main" xmlns="" id="{172615E0-0E05-40EB-96B5-57DA7A728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77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>
            <a:extLst>
              <a:ext uri="{FF2B5EF4-FFF2-40B4-BE49-F238E27FC236}">
                <a16:creationId xmlns:a16="http://schemas.microsoft.com/office/drawing/2014/main" xmlns="" id="{6D24EC40-6197-4ED6-8C8B-669D675A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905"/>
            <a:ext cx="12179896" cy="6201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441C0D-2C79-4652-8ED4-EE6F9ACB3A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F119A72-8CE4-4BEE-91ED-1C5319544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7" name="Picture 6" descr="C:\Users\OM\Downloads\naac-sticker.png">
            <a:extLst>
              <a:ext uri="{FF2B5EF4-FFF2-40B4-BE49-F238E27FC236}">
                <a16:creationId xmlns:a16="http://schemas.microsoft.com/office/drawing/2014/main" xmlns="" id="{2103B349-ADB8-448A-B2F9-0B3A61D7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75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739588"/>
            <a:ext cx="12187755" cy="6118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24F22E-4C9D-4665-8A6E-703F56798F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A8793FC-C296-423F-9165-A32CAC9F4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  <p:pic>
        <p:nvPicPr>
          <p:cNvPr id="7" name="Picture 6" descr="C:\Users\OM\Downloads\naac-sticker.png">
            <a:extLst>
              <a:ext uri="{FF2B5EF4-FFF2-40B4-BE49-F238E27FC236}">
                <a16:creationId xmlns:a16="http://schemas.microsoft.com/office/drawing/2014/main" xmlns="" id="{6E05DF43-1B94-4AF6-BC32-52BFBF627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557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Casper</vt:lpstr>
      <vt:lpstr>Karla</vt:lpstr>
      <vt:lpstr>Times New Roman</vt:lpstr>
      <vt:lpstr>Wingdings</vt:lpstr>
      <vt:lpstr>Office Theme</vt:lpstr>
      <vt:lpstr>CorelDRAW</vt:lpstr>
      <vt:lpstr>PowerPoint Presentation</vt:lpstr>
      <vt:lpstr>PowerPoint Presentation</vt:lpstr>
      <vt:lpstr>COURSE OUTCOMES</vt:lpstr>
      <vt:lpstr>PowerPoint Presentation</vt:lpstr>
      <vt:lpstr>SUGGESTIVE READINGS</vt:lpstr>
      <vt:lpstr>Performance Metrics for Classification</vt:lpstr>
      <vt:lpstr>Performance Metrics for Classification: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metrics for classification</dc:title>
  <dc:creator>Harashleen Kour</dc:creator>
  <cp:lastModifiedBy>Microsoft account</cp:lastModifiedBy>
  <cp:revision>3</cp:revision>
  <dcterms:created xsi:type="dcterms:W3CDTF">2023-01-30T08:16:43Z</dcterms:created>
  <dcterms:modified xsi:type="dcterms:W3CDTF">2023-01-31T06:42:19Z</dcterms:modified>
</cp:coreProperties>
</file>