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686" r:id="rId2"/>
  </p:sldMasterIdLst>
  <p:notesMasterIdLst>
    <p:notesMasterId r:id="rId12"/>
  </p:notesMasterIdLst>
  <p:handoutMasterIdLst>
    <p:handoutMasterId r:id="rId13"/>
  </p:handoutMasterIdLst>
  <p:sldIdLst>
    <p:sldId id="525" r:id="rId3"/>
    <p:sldId id="522" r:id="rId4"/>
    <p:sldId id="265" r:id="rId5"/>
    <p:sldId id="592" r:id="rId6"/>
    <p:sldId id="599" r:id="rId7"/>
    <p:sldId id="598" r:id="rId8"/>
    <p:sldId id="570" r:id="rId9"/>
    <p:sldId id="585" r:id="rId10"/>
    <p:sldId id="52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71" d="100"/>
          <a:sy n="71" d="100"/>
        </p:scale>
        <p:origin x="392"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1/23/2023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By: Pramod Vishwakarma (E9758)</a:t>
            </a: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903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By: Pramod Vishwakarma (E9758)</a:t>
            </a:r>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By: Pramod Vishwakarma (E9758)</a:t>
            </a:r>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By: Pramod Vishwakarma (E9758)</a:t>
            </a:r>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Pramod Vishwakarma (E9758)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705"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303322640"/>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9"/>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25771"/>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309627" y="5505662"/>
            <a:ext cx="6432043" cy="12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sz="2400" b="1" dirty="0">
                <a:solidFill>
                  <a:prstClr val="black">
                    <a:lumMod val="85000"/>
                    <a:lumOff val="15000"/>
                  </a:prstClr>
                </a:solidFill>
                <a:latin typeface="Times New Roman" panose="02020603050405020304" pitchFamily="18" charset="0"/>
                <a:cs typeface="Times New Roman" panose="02020603050405020304" pitchFamily="18" charset="0"/>
              </a:rPr>
              <a:t>Lecture – 18 &amp; 19</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CPU Control Unit Design: Design of a simple Hypothetical CPU</a:t>
            </a:r>
          </a:p>
        </p:txBody>
      </p:sp>
      <p:sp>
        <p:nvSpPr>
          <p:cNvPr id="26" name="TextBox 25"/>
          <p:cNvSpPr txBox="1">
            <a:spLocks noChangeArrowheads="1"/>
          </p:cNvSpPr>
          <p:nvPr/>
        </p:nvSpPr>
        <p:spPr bwMode="auto">
          <a:xfrm>
            <a:off x="455187" y="1365545"/>
            <a:ext cx="11103427" cy="33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4800" b="1" dirty="0">
                <a:latin typeface="Cambria" panose="02040503050406030204" pitchFamily="18" charset="0"/>
              </a:rPr>
              <a:t>APEX INSTITUTE OF TECHNOLOGY</a:t>
            </a:r>
            <a:endParaRPr lang="en-US" sz="4800" dirty="0">
              <a:latin typeface="Cambria" panose="02040503050406030204" pitchFamily="18" charset="0"/>
            </a:endParaRPr>
          </a:p>
          <a:p>
            <a:pPr algn="ctr"/>
            <a:r>
              <a:rPr lang="en-IN" sz="3200" b="1" dirty="0">
                <a:latin typeface="Cambria" panose="02040503050406030204" pitchFamily="18" charset="0"/>
              </a:rPr>
              <a:t>DEPARTMENT OF COMPUTER SCIENCE &amp; ENGINEERING</a:t>
            </a:r>
            <a:endParaRPr lang="en-US" sz="3200" b="1" dirty="0">
              <a:latin typeface="Cambria" panose="02040503050406030204" pitchFamily="18" charset="0"/>
            </a:endParaRPr>
          </a:p>
          <a:p>
            <a:pPr algn="ctr" defTabSz="622300">
              <a:lnSpc>
                <a:spcPct val="90000"/>
              </a:lnSpc>
              <a:spcBef>
                <a:spcPct val="0"/>
              </a:spcBef>
              <a:spcAft>
                <a:spcPct val="35000"/>
              </a:spcAft>
            </a:pPr>
            <a:endParaRPr lang="en-US" altLang="en-US" sz="3200" b="1" dirty="0">
              <a:latin typeface="Cambria" panose="02040503050406030204" pitchFamily="18" charset="0"/>
              <a:ea typeface="Calibri" charset="0"/>
              <a:cs typeface="Times New Roman"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Computer Organization &amp; Architecture  (21CSH-281)</a:t>
            </a:r>
          </a:p>
          <a:p>
            <a:pPr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Faculty:</a:t>
            </a:r>
            <a:r>
              <a:rPr lang="en-US" sz="3200" dirty="0">
                <a:solidFill>
                  <a:prstClr val="black">
                    <a:lumMod val="85000"/>
                    <a:lumOff val="15000"/>
                  </a:prstClr>
                </a:solidFill>
                <a:latin typeface="Cambria" panose="02040503050406030204" pitchFamily="18" charset="0"/>
                <a:cs typeface="Times New Roman" panose="02020603050405020304" pitchFamily="18" charset="0"/>
              </a:rPr>
              <a:t> Siddharth Kumar (E12853)</a:t>
            </a:r>
          </a:p>
          <a:p>
            <a:pPr lvl="0" algn="ctr" defTabSz="622300">
              <a:lnSpc>
                <a:spcPct val="90000"/>
              </a:lnSpc>
              <a:spcBef>
                <a:spcPct val="0"/>
              </a:spcBef>
              <a:spcAft>
                <a:spcPct val="35000"/>
              </a:spcAft>
            </a:pPr>
            <a:endParaRPr lang="en-US" sz="1600" dirty="0">
              <a:latin typeface="Cambria" panose="020405030504060302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2366570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135228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Computer Organization &amp; Architecture: Course Objectives</a:t>
            </a:r>
          </a:p>
        </p:txBody>
      </p:sp>
      <p:sp>
        <p:nvSpPr>
          <p:cNvPr id="9" name="Slide Number Placeholder 8"/>
          <p:cNvSpPr>
            <a:spLocks noGrp="1"/>
          </p:cNvSpPr>
          <p:nvPr>
            <p:ph type="sldNum" sz="quarter" idx="12"/>
          </p:nvPr>
        </p:nvSpPr>
        <p:spPr/>
        <p:txBody>
          <a:bodyPr/>
          <a:lstStyle/>
          <a:p>
            <a:fld id="{BDCDBBEF-AA6C-4BA6-85B2-A17D7F280E38}" type="slidenum">
              <a:rPr lang="en-US" smtClean="0"/>
              <a:pPr/>
              <a:t>2</a:t>
            </a:fld>
            <a:endParaRPr lang="en-US"/>
          </a:p>
        </p:txBody>
      </p:sp>
      <p:sp>
        <p:nvSpPr>
          <p:cNvPr id="4" name="Rectangle 3"/>
          <p:cNvSpPr/>
          <p:nvPr/>
        </p:nvSpPr>
        <p:spPr>
          <a:xfrm>
            <a:off x="734095" y="1146220"/>
            <a:ext cx="11075831" cy="5340693"/>
          </a:xfrm>
          <a:prstGeom prst="rect">
            <a:avLst/>
          </a:prstGeom>
        </p:spPr>
        <p:txBody>
          <a:bodyPr wrap="square">
            <a:spAutoFit/>
          </a:bodyPr>
          <a:lstStyle/>
          <a:p>
            <a:pPr lvl="0" algn="just"/>
            <a:r>
              <a:rPr lang="en-US" sz="2400" b="1" dirty="0">
                <a:latin typeface="Times New Roman" panose="02020603050405020304" pitchFamily="18" charset="0"/>
                <a:cs typeface="Times New Roman" panose="02020603050405020304" pitchFamily="18" charset="0"/>
              </a:rPr>
              <a:t>COURSE OBJECTIVES</a:t>
            </a:r>
          </a:p>
          <a:p>
            <a:pPr lvl="0" algn="just"/>
            <a:r>
              <a:rPr lang="en-US" sz="2400" dirty="0">
                <a:latin typeface="Times New Roman" panose="02020603050405020304" pitchFamily="18" charset="0"/>
                <a:cs typeface="Times New Roman" panose="02020603050405020304" pitchFamily="18" charset="0"/>
              </a:rPr>
              <a:t>The course aims to:</a:t>
            </a:r>
            <a:endParaRPr lang="en-US" sz="2400" b="1" i="1" dirty="0">
              <a:latin typeface="Times New Roman" panose="02020603050405020304" pitchFamily="18" charset="0"/>
              <a:cs typeface="Times New Roman" panose="02020603050405020304" pitchFamily="18" charset="0"/>
            </a:endParaRP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The purpose of the course is to introduce principles of computer organization and the basic architectural concepts.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It begins with basic organization, design, and programming of a simple digital computer and introduces simple register transfer language to specify various computer operations.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Topics include computer arithmetic, instruction set design, microprogrammed control unit, pipelining and vector processing, memory organization and I/O systems, and multiprocessors.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To familiarize Students with the detailed Architectures of a Central Processing Unit.</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Learn the different types of serial communication techniques.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bwMode="auto">
          <a:xfrm>
            <a:off x="710166" y="351468"/>
            <a:ext cx="1112551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OUTCOMES</a:t>
            </a: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BDCDBBEF-AA6C-4BA6-85B2-A17D7F280E38}" type="slidenum">
              <a:rPr lang="en-US" smtClean="0"/>
              <a:pPr/>
              <a:t>3</a:t>
            </a:fld>
            <a:endParaRPr lang="en-US"/>
          </a:p>
        </p:txBody>
      </p:sp>
      <p:sp>
        <p:nvSpPr>
          <p:cNvPr id="4" name="Rectangle 3"/>
          <p:cNvSpPr/>
          <p:nvPr/>
        </p:nvSpPr>
        <p:spPr>
          <a:xfrm>
            <a:off x="720497" y="1170835"/>
            <a:ext cx="8880123"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On completion of this course, the students shall be able to:-</a:t>
            </a:r>
            <a:endParaRPr lang="en-US" sz="28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6A55E2FE-46B0-12E1-A9C2-7E842F64107F}"/>
              </a:ext>
            </a:extLst>
          </p:cNvPr>
          <p:cNvGraphicFramePr>
            <a:graphicFrameLocks noGrp="1"/>
          </p:cNvGraphicFramePr>
          <p:nvPr>
            <p:extLst>
              <p:ext uri="{D42A27DB-BD31-4B8C-83A1-F6EECF244321}">
                <p14:modId xmlns:p14="http://schemas.microsoft.com/office/powerpoint/2010/main" val="1903080553"/>
              </p:ext>
            </p:extLst>
          </p:nvPr>
        </p:nvGraphicFramePr>
        <p:xfrm>
          <a:off x="393700" y="1725805"/>
          <a:ext cx="11441985" cy="4595523"/>
        </p:xfrm>
        <a:graphic>
          <a:graphicData uri="http://schemas.openxmlformats.org/drawingml/2006/table">
            <a:tbl>
              <a:tblPr>
                <a:tableStyleId>{3C2FFA5D-87B4-456A-9821-1D502468CF0F}</a:tableStyleId>
              </a:tblPr>
              <a:tblGrid>
                <a:gridCol w="582270">
                  <a:extLst>
                    <a:ext uri="{9D8B030D-6E8A-4147-A177-3AD203B41FA5}">
                      <a16:colId xmlns:a16="http://schemas.microsoft.com/office/drawing/2014/main" val="663356417"/>
                    </a:ext>
                  </a:extLst>
                </a:gridCol>
                <a:gridCol w="10859715">
                  <a:extLst>
                    <a:ext uri="{9D8B030D-6E8A-4147-A177-3AD203B41FA5}">
                      <a16:colId xmlns:a16="http://schemas.microsoft.com/office/drawing/2014/main" val="784375743"/>
                    </a:ext>
                  </a:extLst>
                </a:gridCol>
              </a:tblGrid>
              <a:tr h="725904">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CO1</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Identify and interpret the basics of instruction sets and their impact on the design, organization, and functionality of various functional units of a computer comparable to the CPU, memory organization, I/O organization, and parallel processors.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868506522"/>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CO2</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Analysis of the design of arithmetic &amp; logic unit and understanding of the fixed point and floating-point arithmetic operations.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379315392"/>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CO3</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a:effectLst/>
                          <a:latin typeface="Times New Roman" panose="02020603050405020304" pitchFamily="18" charset="0"/>
                          <a:cs typeface="Times New Roman" panose="02020603050405020304" pitchFamily="18" charset="0"/>
                        </a:rPr>
                        <a:t>Relate cost performance and design trade-offs in designing and constructing a computer processor which includes memory.</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45006100"/>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CO4</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Understanding the different ways of communicating with I/O devices and standard I/O interfaces.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597029053"/>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CO5</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Implementation of control unit techniques and the concept of Pipelining.</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511960307"/>
                  </a:ext>
                </a:extLst>
              </a:tr>
            </a:tbl>
          </a:graphicData>
        </a:graphic>
      </p:graphicFrame>
    </p:spTree>
    <p:extLst>
      <p:ext uri="{BB962C8B-B14F-4D97-AF65-F5344CB8AC3E}">
        <p14:creationId xmlns:p14="http://schemas.microsoft.com/office/powerpoint/2010/main" val="401809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r>
              <a:rPr lang="en-US" sz="3200" b="1" dirty="0">
                <a:latin typeface="Times New Roman" panose="02020603050405020304" pitchFamily="18" charset="0"/>
                <a:cs typeface="Times New Roman" panose="02020603050405020304" pitchFamily="18" charset="0"/>
              </a:rPr>
              <a:t>Design of a simple hypothetical CPU</a:t>
            </a: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Recall that the primary function of a CPU is to execute programs expressed in the processor's own machine language. During their execution programs and their accompanying data are stored wholly or in part in a main memory M which lies outside the CPU. To actually execute the program the CPU must perform the following actions:</a:t>
            </a:r>
          </a:p>
          <a:p>
            <a:pPr marL="627063" indent="-358775" algn="just">
              <a:lnSpc>
                <a:spcPct val="120000"/>
              </a:lnSpc>
              <a:buFont typeface="+mj-lt"/>
              <a:buAutoNum type="arabicPeriod"/>
            </a:pPr>
            <a:r>
              <a:rPr lang="en-US" sz="2000" dirty="0">
                <a:latin typeface="Times New Roman" panose="02020603050405020304" pitchFamily="18" charset="0"/>
                <a:cs typeface="Times New Roman" panose="02020603050405020304" pitchFamily="18" charset="0"/>
              </a:rPr>
              <a:t>Determine the address in M of the first (or next as is appropriate) machine language instruction I.</a:t>
            </a:r>
          </a:p>
          <a:p>
            <a:pPr marL="627063" indent="-358775" algn="just">
              <a:lnSpc>
                <a:spcPct val="120000"/>
              </a:lnSpc>
              <a:buFont typeface="+mj-lt"/>
              <a:buAutoNum type="arabicPeriod"/>
            </a:pPr>
            <a:r>
              <a:rPr lang="en-US" sz="2000" dirty="0">
                <a:latin typeface="Times New Roman" panose="02020603050405020304" pitchFamily="18" charset="0"/>
                <a:cs typeface="Times New Roman" panose="02020603050405020304" pitchFamily="18" charset="0"/>
              </a:rPr>
              <a:t>Fetch I from M by performing one or more memory read operations.</a:t>
            </a:r>
          </a:p>
          <a:p>
            <a:pPr marL="627063" indent="-358775" algn="just">
              <a:lnSpc>
                <a:spcPct val="120000"/>
              </a:lnSpc>
              <a:buFont typeface="+mj-lt"/>
              <a:buAutoNum type="arabicPeriod"/>
            </a:pPr>
            <a:r>
              <a:rPr lang="en-US" sz="2000" dirty="0">
                <a:latin typeface="Times New Roman" panose="02020603050405020304" pitchFamily="18" charset="0"/>
                <a:cs typeface="Times New Roman" panose="02020603050405020304" pitchFamily="18" charset="0"/>
              </a:rPr>
              <a:t>Decode I to determine the operation(s) to be performed.</a:t>
            </a:r>
          </a:p>
          <a:p>
            <a:pPr marL="627063" indent="-358775" algn="just">
              <a:lnSpc>
                <a:spcPct val="120000"/>
              </a:lnSpc>
              <a:buFont typeface="+mj-lt"/>
              <a:buAutoNum type="arabicPeriod"/>
            </a:pPr>
            <a:r>
              <a:rPr lang="en-US" sz="2000" dirty="0">
                <a:latin typeface="Times New Roman" panose="02020603050405020304" pitchFamily="18" charset="0"/>
                <a:cs typeface="Times New Roman" panose="02020603050405020304" pitchFamily="18" charset="0"/>
              </a:rPr>
              <a:t>If necessary fetch any operands required by I that are stored in M; again this will require one or more memory read operations.</a:t>
            </a:r>
          </a:p>
          <a:p>
            <a:pPr marL="627063" indent="-358775" algn="just">
              <a:lnSpc>
                <a:spcPct val="120000"/>
              </a:lnSpc>
              <a:buFont typeface="+mj-lt"/>
              <a:buAutoNum type="arabicPeriod"/>
            </a:pPr>
            <a:r>
              <a:rPr lang="en-US" sz="2000" dirty="0">
                <a:latin typeface="Times New Roman" panose="02020603050405020304" pitchFamily="18" charset="0"/>
                <a:cs typeface="Times New Roman" panose="02020603050405020304" pitchFamily="18" charset="0"/>
              </a:rPr>
              <a:t>Perform the operations specified by I.</a:t>
            </a:r>
          </a:p>
          <a:p>
            <a:pPr marL="627063" indent="-358775" algn="just">
              <a:lnSpc>
                <a:spcPct val="120000"/>
              </a:lnSpc>
              <a:buFont typeface="+mj-lt"/>
              <a:buAutoNum type="arabicPeriod"/>
            </a:pPr>
            <a:r>
              <a:rPr lang="en-US" sz="2000" dirty="0">
                <a:latin typeface="Times New Roman" panose="02020603050405020304" pitchFamily="18" charset="0"/>
                <a:cs typeface="Times New Roman" panose="02020603050405020304" pitchFamily="18" charset="0"/>
              </a:rPr>
              <a:t>If required by I, store any results in M. This will require one or more memory write operations.</a:t>
            </a:r>
          </a:p>
        </p:txBody>
      </p:sp>
      <p:sp>
        <p:nvSpPr>
          <p:cNvPr id="5" name="Slide Number Placeholder 4"/>
          <p:cNvSpPr>
            <a:spLocks noGrp="1"/>
          </p:cNvSpPr>
          <p:nvPr>
            <p:ph type="sldNum" sz="quarter" idx="12"/>
          </p:nvPr>
        </p:nvSpPr>
        <p:spPr/>
        <p:txBody>
          <a:bodyPr/>
          <a:lstStyle/>
          <a:p>
            <a:fld id="{BDCDBBEF-AA6C-4BA6-85B2-A17D7F280E38}" type="slidenum">
              <a:rPr lang="en-US" smtClean="0"/>
              <a:pPr/>
              <a:t>4</a:t>
            </a:fld>
            <a:endParaRPr lang="en-US" dirty="0"/>
          </a:p>
        </p:txBody>
      </p:sp>
    </p:spTree>
    <p:extLst>
      <p:ext uri="{BB962C8B-B14F-4D97-AF65-F5344CB8AC3E}">
        <p14:creationId xmlns:p14="http://schemas.microsoft.com/office/powerpoint/2010/main" val="1231453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r>
              <a:rPr lang="en-US" sz="3200" b="1" dirty="0">
                <a:latin typeface="Times New Roman" panose="02020603050405020304" pitchFamily="18" charset="0"/>
                <a:cs typeface="Times New Roman" panose="02020603050405020304" pitchFamily="18" charset="0"/>
              </a:rPr>
              <a:t> </a:t>
            </a: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steps comprise what is known as the instruction cycle or fetch-execute cycle. Steps 4, 5, and 6 together constitute the execute phase of the instruction cycle.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During normal execution of a program the CPU repeatedly goes through the instruction cycle.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circuitry within the CPU to implement this process consists of:</a:t>
            </a:r>
          </a:p>
          <a:p>
            <a:pPr marL="538163" indent="-269875" algn="just">
              <a:lnSpc>
                <a:spcPct val="120000"/>
              </a:lnSpc>
              <a:buFont typeface="+mj-lt"/>
              <a:buAutoNum type="arabicPeriod"/>
            </a:pPr>
            <a:r>
              <a:rPr lang="en-US" sz="2000" dirty="0">
                <a:latin typeface="Times New Roman" panose="02020603050405020304" pitchFamily="18" charset="0"/>
                <a:cs typeface="Times New Roman" panose="02020603050405020304" pitchFamily="18" charset="0"/>
              </a:rPr>
              <a:t>An appropriate sized ALU.</a:t>
            </a:r>
          </a:p>
          <a:p>
            <a:pPr marL="538163" indent="-269875" algn="just">
              <a:lnSpc>
                <a:spcPct val="120000"/>
              </a:lnSpc>
              <a:buFont typeface="+mj-lt"/>
              <a:buAutoNum type="arabicPeriod"/>
            </a:pPr>
            <a:r>
              <a:rPr lang="en-US" sz="2000" dirty="0">
                <a:latin typeface="Times New Roman" panose="02020603050405020304" pitchFamily="18" charset="0"/>
                <a:cs typeface="Times New Roman" panose="02020603050405020304" pitchFamily="18" charset="0"/>
              </a:rPr>
              <a:t>A variety of registers for the temporary storage of addresses, instructions and data.</a:t>
            </a:r>
          </a:p>
          <a:p>
            <a:pPr marL="538163" indent="-269875" algn="just">
              <a:lnSpc>
                <a:spcPct val="120000"/>
              </a:lnSpc>
              <a:buFont typeface="+mj-lt"/>
              <a:buAutoNum type="arabicPeriod"/>
            </a:pPr>
            <a:r>
              <a:rPr lang="en-US" sz="2000" dirty="0">
                <a:latin typeface="Times New Roman" panose="02020603050405020304" pitchFamily="18" charset="0"/>
                <a:cs typeface="Times New Roman" panose="02020603050405020304" pitchFamily="18" charset="0"/>
              </a:rPr>
              <a:t>Control circuitry to properly sequence the transfers of data among the CPU's ALU and internal registers that are needed to implement the steps of the instruction cycle for each machine language instruction.</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organization used to connect the registers and CPU is often referred to as the data path of the CPU. On the following page we show the data paths for some simple, hypothetical, CPU's. In section 2 we shall describe the data path for our own hypothetical CPU (which we shall call the Relatively Simple CPU, or simply RSCPU) and use this CPU as a vehicle for introducing processor organization principles. </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5</a:t>
            </a:fld>
            <a:endParaRPr lang="en-US" dirty="0"/>
          </a:p>
        </p:txBody>
      </p:sp>
    </p:spTree>
    <p:extLst>
      <p:ext uri="{BB962C8B-B14F-4D97-AF65-F5344CB8AC3E}">
        <p14:creationId xmlns:p14="http://schemas.microsoft.com/office/powerpoint/2010/main" val="2103301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r>
              <a:rPr lang="en-US" sz="3200" b="1" dirty="0">
                <a:latin typeface="Times New Roman" panose="02020603050405020304" pitchFamily="18" charset="0"/>
                <a:cs typeface="Times New Roman" panose="02020603050405020304" pitchFamily="18" charset="0"/>
              </a:rPr>
              <a:t>Data Path for a Hypothetical CPU</a:t>
            </a: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note that similar to some of the organizations on the previous page, the data path for RSCPU uses a single 16-bit data bus organization bus which we show represented as two 8-bit data lines.</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low order bits of the bus are shown on the right and the high order bits are shown on the left. The data path also includes the following components:</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1. A 16-bit address register (AR) to address words in main memory. The outputs of the address register connect it to the address lines of the system bus connecting the CPU and memory. We also assume that AR has a control line that, when activated (high) increments its current value by 1. We denote this operation by AR++.</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2. A 16-bit program counter (PC) that contains the address of the next instruction to be executed (not the current instruction), or the address of the next required operand of the current instruction. We also assume that PC has a control line that, when activated (high) increments the current value of the PC by 1. We denote this operation by PC++.</a:t>
            </a:r>
          </a:p>
          <a:p>
            <a:pPr marL="0" indent="0" algn="just">
              <a:lnSpc>
                <a:spcPct val="120000"/>
              </a:lnSpc>
              <a:buNone/>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6</a:t>
            </a:fld>
            <a:endParaRPr lang="en-US" dirty="0"/>
          </a:p>
        </p:txBody>
      </p:sp>
    </p:spTree>
    <p:extLst>
      <p:ext uri="{BB962C8B-B14F-4D97-AF65-F5344CB8AC3E}">
        <p14:creationId xmlns:p14="http://schemas.microsoft.com/office/powerpoint/2010/main" val="2450695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3. An 8-bit data register (DR) that serves as a data interface between the CPU and memory. It has separate data lines to connect it to those of memory and separate control lines for interacting with memory. Note, in our data path the output of DR is connected to the low order lines of the bus and is also connected directly to the input lines of the IR and TR registers described below. Finally, we include circuitry (not shown, but essentially tristate buffers) to allow the output of DR to also be placed on the high-order lines of the bus. </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7</a:t>
            </a:fld>
            <a:endParaRPr lang="en-US" dirty="0"/>
          </a:p>
        </p:txBody>
      </p:sp>
    </p:spTree>
    <p:extLst>
      <p:ext uri="{BB962C8B-B14F-4D97-AF65-F5344CB8AC3E}">
        <p14:creationId xmlns:p14="http://schemas.microsoft.com/office/powerpoint/2010/main" val="2772909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09" y="1111623"/>
            <a:ext cx="11349317" cy="5378823"/>
          </a:xfrm>
        </p:spPr>
        <p:txBody>
          <a:bodyPr>
            <a:noAutofit/>
          </a:bodyPr>
          <a:lstStyle/>
          <a:p>
            <a:pPr marL="0" indent="0" algn="just">
              <a:lnSpc>
                <a:spcPct val="120000"/>
              </a:lnSpc>
              <a:buNone/>
            </a:pPr>
            <a:r>
              <a:rPr lang="en-IN" sz="3200" b="1" dirty="0">
                <a:latin typeface="Times New Roman" pitchFamily="18" charset="0"/>
                <a:cs typeface="Times New Roman" pitchFamily="18" charset="0"/>
              </a:rPr>
              <a:t>Summary</a:t>
            </a:r>
            <a:endParaRPr lang="en-US" sz="32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Discussed about Design of a simple hypothetical CPU.</a:t>
            </a:r>
          </a:p>
          <a:p>
            <a:pPr marL="0" indent="0" algn="just">
              <a:lnSpc>
                <a:spcPct val="12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20000"/>
              </a:lnSpc>
              <a:buNone/>
            </a:pPr>
            <a:r>
              <a:rPr lang="en-IN" sz="3200" b="1" dirty="0">
                <a:latin typeface="Times New Roman" pitchFamily="18" charset="0"/>
                <a:cs typeface="Times New Roman" pitchFamily="18" charset="0"/>
              </a:rPr>
              <a:t>Assessment Questions</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Q1. Presents a case study to design </a:t>
            </a:r>
            <a:r>
              <a:rPr lang="en-US" sz="2000">
                <a:latin typeface="Times New Roman" panose="02020603050405020304" pitchFamily="18" charset="0"/>
                <a:cs typeface="Times New Roman" panose="02020603050405020304" pitchFamily="18" charset="0"/>
              </a:rPr>
              <a:t>a simple hypothetical CPU.</a:t>
            </a:r>
            <a:endParaRPr lang="en-US" sz="2000" dirty="0">
              <a:latin typeface="Times New Roman" panose="02020603050405020304" pitchFamily="18" charset="0"/>
              <a:cs typeface="Times New Roman" panose="02020603050405020304" pitchFamily="18" charset="0"/>
            </a:endParaRPr>
          </a:p>
          <a:p>
            <a:pPr marL="0" indent="0" algn="just">
              <a:lnSpc>
                <a:spcPct val="120000"/>
              </a:lnSpc>
              <a:buNone/>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195144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Times New Roman" panose="02020603050405020304" pitchFamily="18" charset="0"/>
                <a:ea typeface="Segoe UI" panose="020B0502040204020203" pitchFamily="34" charset="0"/>
                <a:cs typeface="Times New Roman" panose="02020603050405020304" pitchFamily="18"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227835424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1696</TotalTime>
  <Words>1002</Words>
  <Application>Microsoft Office PowerPoint</Application>
  <PresentationFormat>Widescreen</PresentationFormat>
  <Paragraphs>71</Paragraphs>
  <Slides>9</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19" baseType="lpstr">
      <vt:lpstr>Arial</vt:lpstr>
      <vt:lpstr>Calibri</vt:lpstr>
      <vt:lpstr>Calibri Light</vt:lpstr>
      <vt:lpstr>Cambria</vt:lpstr>
      <vt:lpstr>Casper</vt:lpstr>
      <vt:lpstr>Times New Roman</vt:lpstr>
      <vt:lpstr>Wingdings</vt:lpstr>
      <vt:lpstr>1_Office Theme</vt:lpstr>
      <vt:lpstr>Contents Slide Master</vt:lpstr>
      <vt:lpstr>CorelDRAW</vt:lpstr>
      <vt:lpstr>PowerPoint Presentation</vt:lpstr>
      <vt:lpstr>Computer Organization &amp; Architecture: Course Objectives</vt:lpstr>
      <vt:lpstr>COURSE OUTCOMES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Siddharth Kumar</cp:lastModifiedBy>
  <cp:revision>245</cp:revision>
  <dcterms:created xsi:type="dcterms:W3CDTF">2019-01-09T10:33:58Z</dcterms:created>
  <dcterms:modified xsi:type="dcterms:W3CDTF">2023-01-23T14:31:38Z</dcterms:modified>
</cp:coreProperties>
</file>