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6" r:id="rId2"/>
  </p:sldMasterIdLst>
  <p:notesMasterIdLst>
    <p:notesMasterId r:id="rId39"/>
  </p:notesMasterIdLst>
  <p:handoutMasterIdLst>
    <p:handoutMasterId r:id="rId40"/>
  </p:handoutMasterIdLst>
  <p:sldIdLst>
    <p:sldId id="525" r:id="rId3"/>
    <p:sldId id="522" r:id="rId4"/>
    <p:sldId id="265" r:id="rId5"/>
    <p:sldId id="592" r:id="rId6"/>
    <p:sldId id="378" r:id="rId7"/>
    <p:sldId id="258" r:id="rId8"/>
    <p:sldId id="259" r:id="rId9"/>
    <p:sldId id="260" r:id="rId10"/>
    <p:sldId id="261" r:id="rId11"/>
    <p:sldId id="262" r:id="rId12"/>
    <p:sldId id="263" r:id="rId13"/>
    <p:sldId id="264" r:id="rId14"/>
    <p:sldId id="593" r:id="rId15"/>
    <p:sldId id="266" r:id="rId16"/>
    <p:sldId id="267" r:id="rId17"/>
    <p:sldId id="268" r:id="rId18"/>
    <p:sldId id="269" r:id="rId19"/>
    <p:sldId id="270" r:id="rId20"/>
    <p:sldId id="271" r:id="rId21"/>
    <p:sldId id="272" r:id="rId22"/>
    <p:sldId id="273" r:id="rId23"/>
    <p:sldId id="274" r:id="rId24"/>
    <p:sldId id="275" r:id="rId25"/>
    <p:sldId id="276" r:id="rId26"/>
    <p:sldId id="379" r:id="rId27"/>
    <p:sldId id="278" r:id="rId28"/>
    <p:sldId id="279" r:id="rId29"/>
    <p:sldId id="280" r:id="rId30"/>
    <p:sldId id="281" r:id="rId31"/>
    <p:sldId id="282" r:id="rId32"/>
    <p:sldId id="283" r:id="rId33"/>
    <p:sldId id="284" r:id="rId34"/>
    <p:sldId id="285" r:id="rId35"/>
    <p:sldId id="381" r:id="rId36"/>
    <p:sldId id="585" r:id="rId37"/>
    <p:sldId id="52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71" d="100"/>
          <a:sy n="71" d="100"/>
        </p:scale>
        <p:origin x="392"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1/23/2023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By: Pramod Vishwakarma (E9758)</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903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70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303322640"/>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25771"/>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309627" y="5505662"/>
            <a:ext cx="6432043"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sz="2400" b="1" dirty="0">
                <a:solidFill>
                  <a:prstClr val="black">
                    <a:lumMod val="85000"/>
                    <a:lumOff val="15000"/>
                  </a:prstClr>
                </a:solidFill>
                <a:latin typeface="Times New Roman" panose="02020603050405020304" pitchFamily="18" charset="0"/>
                <a:cs typeface="Times New Roman" panose="02020603050405020304" pitchFamily="18" charset="0"/>
              </a:rPr>
              <a:t>Lecture – 21</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Memory System Design: Memory Organization</a:t>
            </a:r>
          </a:p>
        </p:txBody>
      </p:sp>
      <p:sp>
        <p:nvSpPr>
          <p:cNvPr id="26" name="TextBox 25"/>
          <p:cNvSpPr txBox="1">
            <a:spLocks noChangeArrowheads="1"/>
          </p:cNvSpPr>
          <p:nvPr/>
        </p:nvSpPr>
        <p:spPr bwMode="auto">
          <a:xfrm>
            <a:off x="455187" y="1365545"/>
            <a:ext cx="11103427"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latin typeface="Cambria" panose="02040503050406030204" pitchFamily="18" charset="0"/>
              </a:rPr>
              <a:t>APEX INSTITUTE OF TECHNOLOGY</a:t>
            </a:r>
            <a:endParaRPr lang="en-US" sz="4800" dirty="0">
              <a:latin typeface="Cambria" panose="02040503050406030204" pitchFamily="18" charset="0"/>
            </a:endParaRPr>
          </a:p>
          <a:p>
            <a:pPr algn="ctr"/>
            <a:r>
              <a:rPr lang="en-IN" sz="3200" b="1" dirty="0">
                <a:latin typeface="Cambria" panose="02040503050406030204" pitchFamily="18" charset="0"/>
              </a:rPr>
              <a:t>DEPARTMENT OF COMPUTER SCIENCE &amp; ENGINEERING</a:t>
            </a:r>
            <a:endParaRPr lang="en-US" sz="32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a:latin typeface="Cambria" panose="02040503050406030204" pitchFamily="18" charset="0"/>
              <a:ea typeface="Calibri" charset="0"/>
              <a:cs typeface="Times New Roman"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Computer Organization &amp; Architecture  (21CSH-281)</a:t>
            </a:r>
          </a:p>
          <a:p>
            <a:pPr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Faculty:</a:t>
            </a:r>
            <a:r>
              <a:rPr lang="en-US" sz="3200" dirty="0">
                <a:solidFill>
                  <a:prstClr val="black">
                    <a:lumMod val="85000"/>
                    <a:lumOff val="15000"/>
                  </a:prstClr>
                </a:solidFill>
                <a:latin typeface="Cambria" panose="02040503050406030204" pitchFamily="18" charset="0"/>
                <a:cs typeface="Times New Roman" panose="02020603050405020304" pitchFamily="18" charset="0"/>
              </a:rPr>
              <a:t> Siddharth Kumar (E12853)</a:t>
            </a: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236657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0162" y="578562"/>
            <a:ext cx="6546215" cy="636905"/>
          </a:xfrm>
          <a:prstGeom prst="rect">
            <a:avLst/>
          </a:prstGeom>
        </p:spPr>
        <p:txBody>
          <a:bodyPr vert="horz" wrap="square" lIns="0" tIns="13970" rIns="0" bIns="0" rtlCol="0" anchor="ctr">
            <a:spAutoFit/>
          </a:bodyPr>
          <a:lstStyle/>
          <a:p>
            <a:pPr marL="12700">
              <a:lnSpc>
                <a:spcPct val="100000"/>
              </a:lnSpc>
              <a:spcBef>
                <a:spcPts val="110"/>
              </a:spcBef>
            </a:pPr>
            <a:r>
              <a:rPr sz="3200" b="1" dirty="0">
                <a:latin typeface="Times New Roman" panose="02020603050405020304" pitchFamily="18" charset="0"/>
                <a:ea typeface="+mn-ea"/>
                <a:cs typeface="Times New Roman" panose="02020603050405020304" pitchFamily="18" charset="0"/>
              </a:rPr>
              <a:t>RAM (Random Access Memory</a:t>
            </a:r>
            <a:r>
              <a:rPr sz="4000" dirty="0">
                <a:latin typeface="Carlito"/>
                <a:cs typeface="Carlito"/>
              </a:rPr>
              <a:t>)</a:t>
            </a:r>
          </a:p>
        </p:txBody>
      </p:sp>
      <p:sp>
        <p:nvSpPr>
          <p:cNvPr id="3" name="object 3"/>
          <p:cNvSpPr txBox="1"/>
          <p:nvPr/>
        </p:nvSpPr>
        <p:spPr>
          <a:xfrm>
            <a:off x="2060244" y="1609420"/>
            <a:ext cx="7929880" cy="4220210"/>
          </a:xfrm>
          <a:prstGeom prst="rect">
            <a:avLst/>
          </a:prstGeom>
        </p:spPr>
        <p:txBody>
          <a:bodyPr vert="horz" wrap="square" lIns="0" tIns="12065" rIns="0" bIns="0" rtlCol="0">
            <a:spAutoFit/>
          </a:bodyPr>
          <a:lstStyle/>
          <a:p>
            <a:pPr marL="356870" marR="5080" indent="20955">
              <a:spcBef>
                <a:spcPts val="95"/>
              </a:spcBef>
            </a:pPr>
            <a:r>
              <a:rPr sz="3200" spc="-5" dirty="0">
                <a:latin typeface="Carlito"/>
                <a:cs typeface="Carlito"/>
              </a:rPr>
              <a:t>Random </a:t>
            </a:r>
            <a:r>
              <a:rPr sz="3200" spc="-10" dirty="0">
                <a:latin typeface="Carlito"/>
                <a:cs typeface="Carlito"/>
              </a:rPr>
              <a:t>access memory (RAM) </a:t>
            </a:r>
            <a:r>
              <a:rPr sz="3200" spc="-5" dirty="0">
                <a:latin typeface="Carlito"/>
                <a:cs typeface="Carlito"/>
              </a:rPr>
              <a:t>is the </a:t>
            </a:r>
            <a:r>
              <a:rPr sz="3200" spc="-20" dirty="0">
                <a:latin typeface="Carlito"/>
                <a:cs typeface="Carlito"/>
              </a:rPr>
              <a:t>best  </a:t>
            </a:r>
            <a:r>
              <a:rPr sz="3200" spc="-15" dirty="0">
                <a:latin typeface="Carlito"/>
                <a:cs typeface="Carlito"/>
              </a:rPr>
              <a:t>known </a:t>
            </a:r>
            <a:r>
              <a:rPr sz="3200" spc="-25" dirty="0">
                <a:latin typeface="Carlito"/>
                <a:cs typeface="Carlito"/>
              </a:rPr>
              <a:t>form </a:t>
            </a:r>
            <a:r>
              <a:rPr sz="3200" spc="-5" dirty="0">
                <a:latin typeface="Carlito"/>
                <a:cs typeface="Carlito"/>
              </a:rPr>
              <a:t>of </a:t>
            </a:r>
            <a:r>
              <a:rPr sz="3200" spc="-15" dirty="0">
                <a:latin typeface="Carlito"/>
                <a:cs typeface="Carlito"/>
              </a:rPr>
              <a:t>computer </a:t>
            </a:r>
            <a:r>
              <a:rPr sz="3200" spc="-40" dirty="0">
                <a:latin typeface="Carlito"/>
                <a:cs typeface="Carlito"/>
              </a:rPr>
              <a:t>memory. </a:t>
            </a:r>
            <a:r>
              <a:rPr sz="3200" spc="-5" dirty="0">
                <a:latin typeface="Carlito"/>
                <a:cs typeface="Carlito"/>
              </a:rPr>
              <a:t>RAM is  </a:t>
            </a:r>
            <a:r>
              <a:rPr sz="3200" spc="-20" dirty="0">
                <a:latin typeface="Carlito"/>
                <a:cs typeface="Carlito"/>
              </a:rPr>
              <a:t>considered "random </a:t>
            </a:r>
            <a:r>
              <a:rPr sz="3200" spc="-10" dirty="0">
                <a:latin typeface="Carlito"/>
                <a:cs typeface="Carlito"/>
              </a:rPr>
              <a:t>access" </a:t>
            </a:r>
            <a:r>
              <a:rPr sz="3200" spc="-15" dirty="0">
                <a:latin typeface="Carlito"/>
                <a:cs typeface="Carlito"/>
              </a:rPr>
              <a:t>because </a:t>
            </a:r>
            <a:r>
              <a:rPr sz="3200" spc="-25" dirty="0">
                <a:latin typeface="Carlito"/>
                <a:cs typeface="Carlito"/>
              </a:rPr>
              <a:t>you </a:t>
            </a:r>
            <a:r>
              <a:rPr sz="3200" spc="-15" dirty="0">
                <a:latin typeface="Carlito"/>
                <a:cs typeface="Carlito"/>
              </a:rPr>
              <a:t>can  </a:t>
            </a:r>
            <a:r>
              <a:rPr sz="3200" spc="-10" dirty="0">
                <a:latin typeface="Carlito"/>
                <a:cs typeface="Carlito"/>
              </a:rPr>
              <a:t>access </a:t>
            </a:r>
            <a:r>
              <a:rPr sz="3200" spc="-20" dirty="0">
                <a:latin typeface="Carlito"/>
                <a:cs typeface="Carlito"/>
              </a:rPr>
              <a:t>any </a:t>
            </a:r>
            <a:r>
              <a:rPr sz="3200" spc="-10" dirty="0">
                <a:latin typeface="Carlito"/>
                <a:cs typeface="Carlito"/>
              </a:rPr>
              <a:t>memory cell </a:t>
            </a:r>
            <a:r>
              <a:rPr sz="3200" spc="-15" dirty="0">
                <a:latin typeface="Carlito"/>
                <a:cs typeface="Carlito"/>
              </a:rPr>
              <a:t>directly </a:t>
            </a:r>
            <a:r>
              <a:rPr sz="3200" spc="-5" dirty="0">
                <a:latin typeface="Carlito"/>
                <a:cs typeface="Carlito"/>
              </a:rPr>
              <a:t>if </a:t>
            </a:r>
            <a:r>
              <a:rPr sz="3200" spc="-25" dirty="0">
                <a:latin typeface="Carlito"/>
                <a:cs typeface="Carlito"/>
              </a:rPr>
              <a:t>you </a:t>
            </a:r>
            <a:r>
              <a:rPr sz="3200" spc="-20" dirty="0">
                <a:latin typeface="Carlito"/>
                <a:cs typeface="Carlito"/>
              </a:rPr>
              <a:t>know  </a:t>
            </a:r>
            <a:r>
              <a:rPr sz="3200" spc="-5" dirty="0">
                <a:latin typeface="Carlito"/>
                <a:cs typeface="Carlito"/>
              </a:rPr>
              <a:t>the </a:t>
            </a:r>
            <a:r>
              <a:rPr sz="3200" spc="-35" dirty="0">
                <a:latin typeface="Carlito"/>
                <a:cs typeface="Carlito"/>
              </a:rPr>
              <a:t>row </a:t>
            </a:r>
            <a:r>
              <a:rPr sz="3200" spc="-5" dirty="0">
                <a:latin typeface="Carlito"/>
                <a:cs typeface="Carlito"/>
              </a:rPr>
              <a:t>and </a:t>
            </a:r>
            <a:r>
              <a:rPr sz="3200" spc="-15" dirty="0">
                <a:latin typeface="Carlito"/>
                <a:cs typeface="Carlito"/>
              </a:rPr>
              <a:t>column </a:t>
            </a:r>
            <a:r>
              <a:rPr sz="3200" spc="-10" dirty="0">
                <a:latin typeface="Carlito"/>
                <a:cs typeface="Carlito"/>
              </a:rPr>
              <a:t>that </a:t>
            </a:r>
            <a:r>
              <a:rPr sz="3200" spc="-20" dirty="0">
                <a:latin typeface="Carlito"/>
                <a:cs typeface="Carlito"/>
              </a:rPr>
              <a:t>intersect </a:t>
            </a:r>
            <a:r>
              <a:rPr sz="3200" spc="-15" dirty="0">
                <a:latin typeface="Carlito"/>
                <a:cs typeface="Carlito"/>
              </a:rPr>
              <a:t>at </a:t>
            </a:r>
            <a:r>
              <a:rPr sz="3200" spc="-10" dirty="0">
                <a:latin typeface="Carlito"/>
                <a:cs typeface="Carlito"/>
              </a:rPr>
              <a:t>that</a:t>
            </a:r>
            <a:r>
              <a:rPr sz="3200" spc="170" dirty="0">
                <a:latin typeface="Carlito"/>
                <a:cs typeface="Carlito"/>
              </a:rPr>
              <a:t> </a:t>
            </a:r>
            <a:r>
              <a:rPr sz="3200" spc="-5" dirty="0">
                <a:latin typeface="Carlito"/>
                <a:cs typeface="Carlito"/>
              </a:rPr>
              <a:t>cell.</a:t>
            </a:r>
            <a:endParaRPr sz="3200" dirty="0">
              <a:latin typeface="Carlito"/>
              <a:cs typeface="Carlito"/>
            </a:endParaRPr>
          </a:p>
          <a:p>
            <a:pPr marL="378460">
              <a:spcBef>
                <a:spcPts val="775"/>
              </a:spcBef>
            </a:pPr>
            <a:r>
              <a:rPr sz="3200" spc="-35" dirty="0">
                <a:latin typeface="Carlito"/>
                <a:cs typeface="Carlito"/>
              </a:rPr>
              <a:t>Types </a:t>
            </a:r>
            <a:r>
              <a:rPr sz="3200" spc="-10" dirty="0">
                <a:latin typeface="Carlito"/>
                <a:cs typeface="Carlito"/>
              </a:rPr>
              <a:t>of</a:t>
            </a:r>
            <a:r>
              <a:rPr sz="3200" spc="35" dirty="0">
                <a:latin typeface="Carlito"/>
                <a:cs typeface="Carlito"/>
              </a:rPr>
              <a:t> </a:t>
            </a:r>
            <a:r>
              <a:rPr sz="3200" spc="-5" dirty="0">
                <a:latin typeface="Carlito"/>
                <a:cs typeface="Carlito"/>
              </a:rPr>
              <a:t>RAM:-</a:t>
            </a:r>
            <a:endParaRPr sz="3200" dirty="0">
              <a:latin typeface="Carlito"/>
              <a:cs typeface="Carlito"/>
            </a:endParaRPr>
          </a:p>
          <a:p>
            <a:pPr marL="356870" indent="-344805">
              <a:spcBef>
                <a:spcPts val="770"/>
              </a:spcBef>
              <a:buFont typeface="Arial"/>
              <a:buChar char="•"/>
              <a:tabLst>
                <a:tab pos="356870" algn="l"/>
                <a:tab pos="357505" algn="l"/>
              </a:tabLst>
            </a:pPr>
            <a:r>
              <a:rPr sz="3200" spc="-15" dirty="0">
                <a:latin typeface="Carlito"/>
                <a:cs typeface="Carlito"/>
              </a:rPr>
              <a:t>Static </a:t>
            </a:r>
            <a:r>
              <a:rPr sz="3200" spc="-10" dirty="0">
                <a:latin typeface="Carlito"/>
                <a:cs typeface="Carlito"/>
              </a:rPr>
              <a:t>RAM</a:t>
            </a:r>
            <a:r>
              <a:rPr sz="3200" spc="-5" dirty="0">
                <a:latin typeface="Carlito"/>
                <a:cs typeface="Carlito"/>
              </a:rPr>
              <a:t> </a:t>
            </a:r>
            <a:r>
              <a:rPr sz="3200" spc="-10" dirty="0">
                <a:latin typeface="Carlito"/>
                <a:cs typeface="Carlito"/>
              </a:rPr>
              <a:t>(SRAM)</a:t>
            </a:r>
            <a:endParaRPr sz="3200" dirty="0">
              <a:latin typeface="Carlito"/>
              <a:cs typeface="Carlito"/>
            </a:endParaRPr>
          </a:p>
          <a:p>
            <a:pPr marL="356870" indent="-344805">
              <a:spcBef>
                <a:spcPts val="770"/>
              </a:spcBef>
              <a:buFont typeface="Arial"/>
              <a:buChar char="•"/>
              <a:tabLst>
                <a:tab pos="356870" algn="l"/>
                <a:tab pos="357505" algn="l"/>
              </a:tabLst>
            </a:pPr>
            <a:r>
              <a:rPr sz="3200" spc="-10" dirty="0">
                <a:latin typeface="Carlito"/>
                <a:cs typeface="Carlito"/>
              </a:rPr>
              <a:t>Dynamic RAM</a:t>
            </a:r>
            <a:r>
              <a:rPr sz="3200" spc="40" dirty="0">
                <a:latin typeface="Carlito"/>
                <a:cs typeface="Carlito"/>
              </a:rPr>
              <a:t> </a:t>
            </a:r>
            <a:r>
              <a:rPr sz="3200" spc="-10" dirty="0">
                <a:latin typeface="Carlito"/>
                <a:cs typeface="Carlito"/>
              </a:rPr>
              <a:t>(DRAM)</a:t>
            </a:r>
            <a:endParaRPr sz="3200" dirty="0">
              <a:latin typeface="Carlito"/>
              <a:cs typeface="Carl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60245" y="780097"/>
            <a:ext cx="7541895" cy="5222240"/>
          </a:xfrm>
          <a:prstGeom prst="rect">
            <a:avLst/>
          </a:prstGeom>
        </p:spPr>
        <p:txBody>
          <a:bodyPr vert="horz" wrap="square" lIns="0" tIns="85725" rIns="0" bIns="0" rtlCol="0">
            <a:spAutoFit/>
          </a:bodyPr>
          <a:lstStyle/>
          <a:p>
            <a:pPr marL="356870" indent="-344805">
              <a:spcBef>
                <a:spcPts val="675"/>
              </a:spcBef>
              <a:buFont typeface="Arial"/>
              <a:buChar char="•"/>
              <a:tabLst>
                <a:tab pos="356870" algn="l"/>
                <a:tab pos="357505" algn="l"/>
              </a:tabLst>
            </a:pPr>
            <a:r>
              <a:rPr sz="2400" b="1" spc="-10" dirty="0">
                <a:latin typeface="Carlito"/>
                <a:cs typeface="Carlito"/>
              </a:rPr>
              <a:t>Static </a:t>
            </a:r>
            <a:r>
              <a:rPr sz="2400" b="1" spc="-5" dirty="0">
                <a:latin typeface="Carlito"/>
                <a:cs typeface="Carlito"/>
              </a:rPr>
              <a:t>RAM</a:t>
            </a:r>
            <a:r>
              <a:rPr sz="2400" b="1" spc="-40" dirty="0">
                <a:latin typeface="Carlito"/>
                <a:cs typeface="Carlito"/>
              </a:rPr>
              <a:t> </a:t>
            </a:r>
            <a:r>
              <a:rPr sz="2400" b="1" spc="-5" dirty="0">
                <a:latin typeface="Carlito"/>
                <a:cs typeface="Carlito"/>
              </a:rPr>
              <a:t>(</a:t>
            </a:r>
            <a:r>
              <a:rPr sz="2400" b="1" spc="-5" dirty="0">
                <a:solidFill>
                  <a:srgbClr val="FF0000"/>
                </a:solidFill>
                <a:latin typeface="Carlito"/>
                <a:cs typeface="Carlito"/>
              </a:rPr>
              <a:t>SRAM</a:t>
            </a:r>
            <a:r>
              <a:rPr sz="2400" b="1" spc="-5" dirty="0">
                <a:latin typeface="Carlito"/>
                <a:cs typeface="Carlito"/>
              </a:rPr>
              <a:t>)</a:t>
            </a:r>
            <a:endParaRPr sz="2400" dirty="0">
              <a:latin typeface="Carlito"/>
              <a:cs typeface="Carlito"/>
            </a:endParaRPr>
          </a:p>
          <a:p>
            <a:pPr marL="810895" lvl="1" indent="-341630">
              <a:spcBef>
                <a:spcPts val="580"/>
              </a:spcBef>
              <a:buSzPct val="83333"/>
              <a:buFont typeface="Arial"/>
              <a:buChar char="–"/>
              <a:tabLst>
                <a:tab pos="810895" algn="l"/>
                <a:tab pos="811530" algn="l"/>
              </a:tabLst>
            </a:pPr>
            <a:r>
              <a:rPr sz="2400" dirty="0">
                <a:latin typeface="Carlito"/>
                <a:cs typeface="Carlito"/>
              </a:rPr>
              <a:t>a bit of </a:t>
            </a:r>
            <a:r>
              <a:rPr sz="2400" spc="-10" dirty="0">
                <a:latin typeface="Carlito"/>
                <a:cs typeface="Carlito"/>
              </a:rPr>
              <a:t>data </a:t>
            </a:r>
            <a:r>
              <a:rPr sz="2400" dirty="0">
                <a:latin typeface="Carlito"/>
                <a:cs typeface="Carlito"/>
              </a:rPr>
              <a:t>is </a:t>
            </a:r>
            <a:r>
              <a:rPr sz="2400" spc="-15" dirty="0">
                <a:latin typeface="Carlito"/>
                <a:cs typeface="Carlito"/>
              </a:rPr>
              <a:t>stored </a:t>
            </a:r>
            <a:r>
              <a:rPr sz="2400" dirty="0">
                <a:latin typeface="Carlito"/>
                <a:cs typeface="Carlito"/>
              </a:rPr>
              <a:t>using the </a:t>
            </a:r>
            <a:r>
              <a:rPr sz="2400" spc="-20" dirty="0">
                <a:latin typeface="Carlito"/>
                <a:cs typeface="Carlito"/>
              </a:rPr>
              <a:t>state </a:t>
            </a:r>
            <a:r>
              <a:rPr sz="2400" dirty="0">
                <a:latin typeface="Carlito"/>
                <a:cs typeface="Carlito"/>
              </a:rPr>
              <a:t>of a</a:t>
            </a:r>
            <a:r>
              <a:rPr sz="2400" spc="-190" dirty="0">
                <a:latin typeface="Carlito"/>
                <a:cs typeface="Carlito"/>
              </a:rPr>
              <a:t> </a:t>
            </a:r>
            <a:r>
              <a:rPr sz="2400" dirty="0">
                <a:latin typeface="Carlito"/>
                <a:cs typeface="Carlito"/>
              </a:rPr>
              <a:t>flip-flop.</a:t>
            </a:r>
          </a:p>
          <a:p>
            <a:pPr marL="756285" lvl="1" indent="-287020">
              <a:spcBef>
                <a:spcPts val="575"/>
              </a:spcBef>
              <a:buFont typeface="Arial"/>
              <a:buChar char="–"/>
              <a:tabLst>
                <a:tab pos="756920" algn="l"/>
              </a:tabLst>
            </a:pPr>
            <a:r>
              <a:rPr sz="2400" spc="-15" dirty="0">
                <a:latin typeface="Carlito"/>
                <a:cs typeface="Carlito"/>
              </a:rPr>
              <a:t>Retains </a:t>
            </a:r>
            <a:r>
              <a:rPr sz="2400" spc="-5" dirty="0">
                <a:latin typeface="Carlito"/>
                <a:cs typeface="Carlito"/>
              </a:rPr>
              <a:t>value </a:t>
            </a:r>
            <a:r>
              <a:rPr sz="2400" spc="-15" dirty="0">
                <a:latin typeface="Carlito"/>
                <a:cs typeface="Carlito"/>
              </a:rPr>
              <a:t>indefinitely, </a:t>
            </a:r>
            <a:r>
              <a:rPr sz="2400" dirty="0">
                <a:latin typeface="Carlito"/>
                <a:cs typeface="Carlito"/>
              </a:rPr>
              <a:t>as long as it is </a:t>
            </a:r>
            <a:r>
              <a:rPr sz="2400" spc="-20" dirty="0">
                <a:latin typeface="Carlito"/>
                <a:cs typeface="Carlito"/>
              </a:rPr>
              <a:t>kept</a:t>
            </a:r>
            <a:r>
              <a:rPr sz="2400" spc="-220" dirty="0">
                <a:latin typeface="Carlito"/>
                <a:cs typeface="Carlito"/>
              </a:rPr>
              <a:t> </a:t>
            </a:r>
            <a:r>
              <a:rPr sz="2400" spc="-5" dirty="0">
                <a:latin typeface="Carlito"/>
                <a:cs typeface="Carlito"/>
              </a:rPr>
              <a:t>powered.</a:t>
            </a:r>
            <a:endParaRPr sz="2400" dirty="0">
              <a:latin typeface="Carlito"/>
              <a:cs typeface="Carlito"/>
            </a:endParaRPr>
          </a:p>
          <a:p>
            <a:pPr marL="756285" lvl="1" indent="-287020">
              <a:spcBef>
                <a:spcPts val="580"/>
              </a:spcBef>
              <a:buFont typeface="Arial"/>
              <a:buChar char="–"/>
              <a:tabLst>
                <a:tab pos="756920" algn="l"/>
              </a:tabLst>
            </a:pPr>
            <a:r>
              <a:rPr sz="2400" spc="-5" dirty="0">
                <a:latin typeface="Carlito"/>
                <a:cs typeface="Carlito"/>
              </a:rPr>
              <a:t>Mostly uses </a:t>
            </a:r>
            <a:r>
              <a:rPr sz="2400" spc="-10" dirty="0">
                <a:latin typeface="Carlito"/>
                <a:cs typeface="Carlito"/>
              </a:rPr>
              <a:t>to </a:t>
            </a:r>
            <a:r>
              <a:rPr sz="2400" spc="-15" dirty="0">
                <a:latin typeface="Carlito"/>
                <a:cs typeface="Carlito"/>
              </a:rPr>
              <a:t>create </a:t>
            </a:r>
            <a:r>
              <a:rPr sz="2400" spc="-10" dirty="0">
                <a:latin typeface="Carlito"/>
                <a:cs typeface="Carlito"/>
              </a:rPr>
              <a:t>cache </a:t>
            </a:r>
            <a:r>
              <a:rPr sz="2400" dirty="0">
                <a:latin typeface="Carlito"/>
                <a:cs typeface="Carlito"/>
              </a:rPr>
              <a:t>memory of</a:t>
            </a:r>
            <a:r>
              <a:rPr sz="2400" spc="-135" dirty="0">
                <a:latin typeface="Carlito"/>
                <a:cs typeface="Carlito"/>
              </a:rPr>
              <a:t> </a:t>
            </a:r>
            <a:r>
              <a:rPr sz="2400" spc="-20" dirty="0">
                <a:latin typeface="Carlito"/>
                <a:cs typeface="Carlito"/>
              </a:rPr>
              <a:t>CPU.</a:t>
            </a:r>
            <a:endParaRPr sz="2400" dirty="0">
              <a:latin typeface="Carlito"/>
              <a:cs typeface="Carlito"/>
            </a:endParaRPr>
          </a:p>
          <a:p>
            <a:pPr marL="756285" lvl="1" indent="-287020">
              <a:spcBef>
                <a:spcPts val="575"/>
              </a:spcBef>
              <a:buFont typeface="Arial"/>
              <a:buChar char="–"/>
              <a:tabLst>
                <a:tab pos="756920" algn="l"/>
              </a:tabLst>
            </a:pPr>
            <a:r>
              <a:rPr sz="2400" spc="-20" dirty="0">
                <a:latin typeface="Carlito"/>
                <a:cs typeface="Carlito"/>
              </a:rPr>
              <a:t>Faster </a:t>
            </a:r>
            <a:r>
              <a:rPr sz="2400" dirty="0">
                <a:latin typeface="Carlito"/>
                <a:cs typeface="Carlito"/>
              </a:rPr>
              <a:t>and </a:t>
            </a:r>
            <a:r>
              <a:rPr sz="2400" spc="-5" dirty="0">
                <a:latin typeface="Carlito"/>
                <a:cs typeface="Carlito"/>
              </a:rPr>
              <a:t>more </a:t>
            </a:r>
            <a:r>
              <a:rPr sz="2400" spc="-10" dirty="0">
                <a:latin typeface="Carlito"/>
                <a:cs typeface="Carlito"/>
              </a:rPr>
              <a:t>expensive </a:t>
            </a:r>
            <a:r>
              <a:rPr sz="2400" dirty="0">
                <a:latin typeface="Carlito"/>
                <a:cs typeface="Carlito"/>
              </a:rPr>
              <a:t>than</a:t>
            </a:r>
            <a:r>
              <a:rPr sz="2400" spc="-90" dirty="0">
                <a:latin typeface="Carlito"/>
                <a:cs typeface="Carlito"/>
              </a:rPr>
              <a:t> </a:t>
            </a:r>
            <a:r>
              <a:rPr sz="2400" dirty="0">
                <a:latin typeface="Carlito"/>
                <a:cs typeface="Carlito"/>
              </a:rPr>
              <a:t>DRAM.</a:t>
            </a:r>
          </a:p>
          <a:p>
            <a:pPr lvl="1">
              <a:spcBef>
                <a:spcPts val="40"/>
              </a:spcBef>
              <a:buChar char="–"/>
            </a:pPr>
            <a:endParaRPr sz="2800" dirty="0">
              <a:latin typeface="Carlito"/>
              <a:cs typeface="Carlito"/>
            </a:endParaRPr>
          </a:p>
          <a:p>
            <a:pPr marL="356870" indent="-344805">
              <a:buFont typeface="Arial"/>
              <a:buChar char="•"/>
              <a:tabLst>
                <a:tab pos="356870" algn="l"/>
                <a:tab pos="357505" algn="l"/>
              </a:tabLst>
            </a:pPr>
            <a:r>
              <a:rPr sz="2400" b="1" spc="-5" dirty="0">
                <a:latin typeface="Carlito"/>
                <a:cs typeface="Carlito"/>
              </a:rPr>
              <a:t>Dynamic RAM</a:t>
            </a:r>
            <a:r>
              <a:rPr sz="2400" b="1" spc="-45" dirty="0">
                <a:latin typeface="Carlito"/>
                <a:cs typeface="Carlito"/>
              </a:rPr>
              <a:t> </a:t>
            </a:r>
            <a:r>
              <a:rPr sz="2400" b="1" spc="-5" dirty="0">
                <a:latin typeface="Carlito"/>
                <a:cs typeface="Carlito"/>
              </a:rPr>
              <a:t>(</a:t>
            </a:r>
            <a:r>
              <a:rPr sz="2400" b="1" spc="-5" dirty="0">
                <a:solidFill>
                  <a:srgbClr val="FF0000"/>
                </a:solidFill>
                <a:latin typeface="Carlito"/>
                <a:cs typeface="Carlito"/>
              </a:rPr>
              <a:t>DRAM</a:t>
            </a:r>
            <a:r>
              <a:rPr sz="2400" b="1" spc="-5" dirty="0">
                <a:latin typeface="Carlito"/>
                <a:cs typeface="Carlito"/>
              </a:rPr>
              <a:t>)</a:t>
            </a:r>
            <a:endParaRPr sz="2400" dirty="0">
              <a:latin typeface="Carlito"/>
              <a:cs typeface="Carlito"/>
            </a:endParaRPr>
          </a:p>
          <a:p>
            <a:pPr marL="756285" lvl="1" indent="-287020">
              <a:spcBef>
                <a:spcPts val="580"/>
              </a:spcBef>
              <a:buFont typeface="Arial"/>
              <a:buChar char="–"/>
              <a:tabLst>
                <a:tab pos="756920" algn="l"/>
              </a:tabLst>
            </a:pPr>
            <a:r>
              <a:rPr sz="2400" spc="-15" dirty="0">
                <a:latin typeface="Carlito"/>
                <a:cs typeface="Carlito"/>
              </a:rPr>
              <a:t>Each </a:t>
            </a:r>
            <a:r>
              <a:rPr sz="2400" spc="-5" dirty="0">
                <a:latin typeface="Carlito"/>
                <a:cs typeface="Carlito"/>
              </a:rPr>
              <a:t>cell </a:t>
            </a:r>
            <a:r>
              <a:rPr sz="2400" spc="-15" dirty="0">
                <a:latin typeface="Carlito"/>
                <a:cs typeface="Carlito"/>
              </a:rPr>
              <a:t>stores </a:t>
            </a:r>
            <a:r>
              <a:rPr sz="2400" dirty="0">
                <a:latin typeface="Carlito"/>
                <a:cs typeface="Carlito"/>
              </a:rPr>
              <a:t>bit </a:t>
            </a:r>
            <a:r>
              <a:rPr sz="2400" spc="-5" dirty="0">
                <a:latin typeface="Carlito"/>
                <a:cs typeface="Carlito"/>
              </a:rPr>
              <a:t>with </a:t>
            </a:r>
            <a:r>
              <a:rPr sz="2400" dirty="0">
                <a:latin typeface="Carlito"/>
                <a:cs typeface="Carlito"/>
              </a:rPr>
              <a:t>a </a:t>
            </a:r>
            <a:r>
              <a:rPr sz="2400" spc="-10" dirty="0">
                <a:latin typeface="Carlito"/>
                <a:cs typeface="Carlito"/>
              </a:rPr>
              <a:t>capacitor </a:t>
            </a:r>
            <a:r>
              <a:rPr sz="2400" dirty="0">
                <a:latin typeface="Carlito"/>
                <a:cs typeface="Carlito"/>
              </a:rPr>
              <a:t>and</a:t>
            </a:r>
            <a:r>
              <a:rPr sz="2400" spc="-105" dirty="0">
                <a:latin typeface="Carlito"/>
                <a:cs typeface="Carlito"/>
              </a:rPr>
              <a:t> </a:t>
            </a:r>
            <a:r>
              <a:rPr sz="2400" spc="-30" dirty="0">
                <a:latin typeface="Carlito"/>
                <a:cs typeface="Carlito"/>
              </a:rPr>
              <a:t>transistor.</a:t>
            </a:r>
            <a:endParaRPr sz="2400" dirty="0">
              <a:latin typeface="Carlito"/>
              <a:cs typeface="Carlito"/>
            </a:endParaRPr>
          </a:p>
          <a:p>
            <a:pPr marL="756285" lvl="1" indent="-287020">
              <a:spcBef>
                <a:spcPts val="580"/>
              </a:spcBef>
              <a:buFont typeface="Arial"/>
              <a:buChar char="–"/>
              <a:tabLst>
                <a:tab pos="756920" algn="l"/>
              </a:tabLst>
            </a:pPr>
            <a:r>
              <a:rPr sz="2400" spc="-15" dirty="0">
                <a:latin typeface="Carlito"/>
                <a:cs typeface="Carlito"/>
              </a:rPr>
              <a:t>Large </a:t>
            </a:r>
            <a:r>
              <a:rPr sz="2400" spc="-20" dirty="0">
                <a:latin typeface="Carlito"/>
                <a:cs typeface="Carlito"/>
              </a:rPr>
              <a:t>storage</a:t>
            </a:r>
            <a:r>
              <a:rPr sz="2400" spc="-60" dirty="0">
                <a:latin typeface="Carlito"/>
                <a:cs typeface="Carlito"/>
              </a:rPr>
              <a:t> </a:t>
            </a:r>
            <a:r>
              <a:rPr sz="2400" spc="-5" dirty="0">
                <a:latin typeface="Carlito"/>
                <a:cs typeface="Carlito"/>
              </a:rPr>
              <a:t>capacity</a:t>
            </a:r>
            <a:endParaRPr sz="2400" dirty="0">
              <a:latin typeface="Carlito"/>
              <a:cs typeface="Carlito"/>
            </a:endParaRPr>
          </a:p>
          <a:p>
            <a:pPr marL="756285" lvl="1" indent="-287020">
              <a:spcBef>
                <a:spcPts val="575"/>
              </a:spcBef>
              <a:buFont typeface="Arial"/>
              <a:buChar char="–"/>
              <a:tabLst>
                <a:tab pos="756920" algn="l"/>
              </a:tabLst>
            </a:pPr>
            <a:r>
              <a:rPr sz="2400" dirty="0">
                <a:latin typeface="Carlito"/>
                <a:cs typeface="Carlito"/>
              </a:rPr>
              <a:t>Needs </a:t>
            </a:r>
            <a:r>
              <a:rPr sz="2400" spc="-10" dirty="0">
                <a:latin typeface="Carlito"/>
                <a:cs typeface="Carlito"/>
              </a:rPr>
              <a:t>to </a:t>
            </a:r>
            <a:r>
              <a:rPr sz="2400" dirty="0">
                <a:latin typeface="Carlito"/>
                <a:cs typeface="Carlito"/>
              </a:rPr>
              <a:t>be </a:t>
            </a:r>
            <a:r>
              <a:rPr sz="2400" spc="-10" dirty="0">
                <a:latin typeface="Carlito"/>
                <a:cs typeface="Carlito"/>
              </a:rPr>
              <a:t>refreshed</a:t>
            </a:r>
            <a:r>
              <a:rPr sz="2400" spc="-105" dirty="0">
                <a:latin typeface="Carlito"/>
                <a:cs typeface="Carlito"/>
              </a:rPr>
              <a:t> </a:t>
            </a:r>
            <a:r>
              <a:rPr sz="2400" spc="-20" dirty="0">
                <a:latin typeface="Carlito"/>
                <a:cs typeface="Carlito"/>
              </a:rPr>
              <a:t>frequently.</a:t>
            </a:r>
            <a:endParaRPr sz="2400" dirty="0">
              <a:latin typeface="Carlito"/>
              <a:cs typeface="Carlito"/>
            </a:endParaRPr>
          </a:p>
          <a:p>
            <a:pPr marL="756285" lvl="1" indent="-287020">
              <a:spcBef>
                <a:spcPts val="575"/>
              </a:spcBef>
              <a:buFont typeface="Arial"/>
              <a:buChar char="–"/>
              <a:tabLst>
                <a:tab pos="756920" algn="l"/>
              </a:tabLst>
            </a:pPr>
            <a:r>
              <a:rPr sz="2400" spc="-5" dirty="0">
                <a:latin typeface="Carlito"/>
                <a:cs typeface="Carlito"/>
              </a:rPr>
              <a:t>Used </a:t>
            </a:r>
            <a:r>
              <a:rPr sz="2400" spc="-10" dirty="0">
                <a:latin typeface="Carlito"/>
                <a:cs typeface="Carlito"/>
              </a:rPr>
              <a:t>to </a:t>
            </a:r>
            <a:r>
              <a:rPr sz="2400" spc="-15" dirty="0">
                <a:latin typeface="Carlito"/>
                <a:cs typeface="Carlito"/>
              </a:rPr>
              <a:t>create </a:t>
            </a:r>
            <a:r>
              <a:rPr sz="2400" dirty="0">
                <a:latin typeface="Carlito"/>
                <a:cs typeface="Carlito"/>
              </a:rPr>
              <a:t>main</a:t>
            </a:r>
            <a:r>
              <a:rPr sz="2400" spc="-75" dirty="0">
                <a:latin typeface="Carlito"/>
                <a:cs typeface="Carlito"/>
              </a:rPr>
              <a:t> </a:t>
            </a:r>
            <a:r>
              <a:rPr sz="2400" spc="-25" dirty="0">
                <a:latin typeface="Carlito"/>
                <a:cs typeface="Carlito"/>
              </a:rPr>
              <a:t>memory.</a:t>
            </a:r>
            <a:endParaRPr sz="2400" dirty="0">
              <a:latin typeface="Carlito"/>
              <a:cs typeface="Carlito"/>
            </a:endParaRPr>
          </a:p>
          <a:p>
            <a:pPr marL="756285" lvl="1" indent="-287020">
              <a:spcBef>
                <a:spcPts val="580"/>
              </a:spcBef>
              <a:buFont typeface="Arial"/>
              <a:buChar char="–"/>
              <a:tabLst>
                <a:tab pos="756920" algn="l"/>
              </a:tabLst>
            </a:pPr>
            <a:r>
              <a:rPr sz="2400" spc="-10" dirty="0">
                <a:latin typeface="Carlito"/>
                <a:cs typeface="Carlito"/>
              </a:rPr>
              <a:t>Slower </a:t>
            </a:r>
            <a:r>
              <a:rPr sz="2400" dirty="0">
                <a:latin typeface="Carlito"/>
                <a:cs typeface="Carlito"/>
              </a:rPr>
              <a:t>and cheaper than</a:t>
            </a:r>
            <a:r>
              <a:rPr sz="2400" spc="-95" dirty="0">
                <a:latin typeface="Carlito"/>
                <a:cs typeface="Carlito"/>
              </a:rPr>
              <a:t> </a:t>
            </a:r>
            <a:r>
              <a:rPr sz="2400" spc="-5" dirty="0">
                <a:latin typeface="Carlito"/>
                <a:cs typeface="Carlito"/>
              </a:rPr>
              <a:t>SRAM.</a:t>
            </a:r>
            <a:endParaRPr sz="2400" dirty="0">
              <a:latin typeface="Carlito"/>
              <a:cs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01620" y="449325"/>
            <a:ext cx="1069340" cy="636270"/>
          </a:xfrm>
          <a:prstGeom prst="rect">
            <a:avLst/>
          </a:prstGeom>
        </p:spPr>
        <p:txBody>
          <a:bodyPr vert="horz" wrap="square" lIns="0" tIns="13335" rIns="0" bIns="0" rtlCol="0" anchor="ctr">
            <a:spAutoFit/>
          </a:bodyPr>
          <a:lstStyle/>
          <a:p>
            <a:pPr marL="12700">
              <a:lnSpc>
                <a:spcPct val="100000"/>
              </a:lnSpc>
              <a:spcBef>
                <a:spcPts val="105"/>
              </a:spcBef>
            </a:pPr>
            <a:r>
              <a:rPr sz="4000" spc="-40" dirty="0">
                <a:latin typeface="Carlito"/>
                <a:cs typeface="Carlito"/>
              </a:rPr>
              <a:t>R</a:t>
            </a:r>
            <a:r>
              <a:rPr sz="4000" dirty="0">
                <a:latin typeface="Carlito"/>
                <a:cs typeface="Carlito"/>
              </a:rPr>
              <a:t>OM</a:t>
            </a:r>
          </a:p>
        </p:txBody>
      </p:sp>
      <p:sp>
        <p:nvSpPr>
          <p:cNvPr id="3" name="object 3"/>
          <p:cNvSpPr txBox="1"/>
          <p:nvPr/>
        </p:nvSpPr>
        <p:spPr>
          <a:xfrm>
            <a:off x="2060244" y="1249807"/>
            <a:ext cx="7905750" cy="4454525"/>
          </a:xfrm>
          <a:prstGeom prst="rect">
            <a:avLst/>
          </a:prstGeom>
        </p:spPr>
        <p:txBody>
          <a:bodyPr vert="horz" wrap="square" lIns="0" tIns="80645" rIns="0" bIns="0" rtlCol="0">
            <a:spAutoFit/>
          </a:bodyPr>
          <a:lstStyle/>
          <a:p>
            <a:pPr marL="356870" marR="5080" indent="-30480">
              <a:lnSpc>
                <a:spcPct val="80000"/>
              </a:lnSpc>
              <a:spcBef>
                <a:spcPts val="635"/>
              </a:spcBef>
            </a:pPr>
            <a:r>
              <a:rPr sz="2200" spc="-5" dirty="0">
                <a:latin typeface="Carlito"/>
                <a:cs typeface="Carlito"/>
              </a:rPr>
              <a:t>ROM </a:t>
            </a:r>
            <a:r>
              <a:rPr sz="2200" dirty="0">
                <a:latin typeface="Carlito"/>
                <a:cs typeface="Carlito"/>
              </a:rPr>
              <a:t>is used </a:t>
            </a:r>
            <a:r>
              <a:rPr sz="2200" spc="-15" dirty="0">
                <a:latin typeface="Carlito"/>
                <a:cs typeface="Carlito"/>
              </a:rPr>
              <a:t>for </a:t>
            </a:r>
            <a:r>
              <a:rPr sz="2200" spc="-5" dirty="0">
                <a:latin typeface="Carlito"/>
                <a:cs typeface="Carlito"/>
              </a:rPr>
              <a:t>storing </a:t>
            </a:r>
            <a:r>
              <a:rPr sz="2200" spc="-10" dirty="0">
                <a:latin typeface="Carlito"/>
                <a:cs typeface="Carlito"/>
              </a:rPr>
              <a:t>programs </a:t>
            </a:r>
            <a:r>
              <a:rPr sz="2200" spc="-5" dirty="0">
                <a:latin typeface="Carlito"/>
                <a:cs typeface="Carlito"/>
              </a:rPr>
              <a:t>that </a:t>
            </a:r>
            <a:r>
              <a:rPr sz="2200" spc="-10" dirty="0">
                <a:latin typeface="Carlito"/>
                <a:cs typeface="Carlito"/>
              </a:rPr>
              <a:t>are </a:t>
            </a:r>
            <a:r>
              <a:rPr sz="2200" b="1" spc="-10" dirty="0">
                <a:latin typeface="Carlito"/>
                <a:cs typeface="Carlito"/>
              </a:rPr>
              <a:t>Permanently </a:t>
            </a:r>
            <a:r>
              <a:rPr sz="2200" spc="-5" dirty="0">
                <a:latin typeface="Carlito"/>
                <a:cs typeface="Carlito"/>
              </a:rPr>
              <a:t>resident </a:t>
            </a:r>
            <a:r>
              <a:rPr sz="2200" dirty="0">
                <a:latin typeface="Carlito"/>
                <a:cs typeface="Carlito"/>
              </a:rPr>
              <a:t>in  the </a:t>
            </a:r>
            <a:r>
              <a:rPr sz="2200" spc="-5" dirty="0">
                <a:latin typeface="Carlito"/>
                <a:cs typeface="Carlito"/>
              </a:rPr>
              <a:t>computer </a:t>
            </a:r>
            <a:r>
              <a:rPr sz="2200" dirty="0">
                <a:latin typeface="Carlito"/>
                <a:cs typeface="Carlito"/>
              </a:rPr>
              <a:t>and </a:t>
            </a:r>
            <a:r>
              <a:rPr sz="2200" spc="-15" dirty="0">
                <a:latin typeface="Carlito"/>
                <a:cs typeface="Carlito"/>
              </a:rPr>
              <a:t>for </a:t>
            </a:r>
            <a:r>
              <a:rPr sz="2200" spc="-5" dirty="0">
                <a:latin typeface="Carlito"/>
                <a:cs typeface="Carlito"/>
              </a:rPr>
              <a:t>tables </a:t>
            </a:r>
            <a:r>
              <a:rPr sz="2200" spc="5" dirty="0">
                <a:latin typeface="Carlito"/>
                <a:cs typeface="Carlito"/>
              </a:rPr>
              <a:t>of </a:t>
            </a:r>
            <a:r>
              <a:rPr sz="2200" spc="-10" dirty="0">
                <a:latin typeface="Carlito"/>
                <a:cs typeface="Carlito"/>
              </a:rPr>
              <a:t>constants </a:t>
            </a:r>
            <a:r>
              <a:rPr sz="2200" spc="-5" dirty="0">
                <a:latin typeface="Carlito"/>
                <a:cs typeface="Carlito"/>
              </a:rPr>
              <a:t>that </a:t>
            </a:r>
            <a:r>
              <a:rPr sz="2200" dirty="0">
                <a:latin typeface="Carlito"/>
                <a:cs typeface="Carlito"/>
              </a:rPr>
              <a:t>do not </a:t>
            </a:r>
            <a:r>
              <a:rPr sz="2200" spc="-5" dirty="0">
                <a:latin typeface="Carlito"/>
                <a:cs typeface="Carlito"/>
              </a:rPr>
              <a:t>change </a:t>
            </a:r>
            <a:r>
              <a:rPr sz="2200" dirty="0">
                <a:latin typeface="Carlito"/>
                <a:cs typeface="Carlito"/>
              </a:rPr>
              <a:t>in  </a:t>
            </a:r>
            <a:r>
              <a:rPr sz="2200" spc="-5" dirty="0">
                <a:latin typeface="Carlito"/>
                <a:cs typeface="Carlito"/>
              </a:rPr>
              <a:t>value </a:t>
            </a:r>
            <a:r>
              <a:rPr sz="2200" dirty="0">
                <a:latin typeface="Carlito"/>
                <a:cs typeface="Carlito"/>
              </a:rPr>
              <a:t>once the </a:t>
            </a:r>
            <a:r>
              <a:rPr sz="2200" spc="-5" dirty="0">
                <a:latin typeface="Carlito"/>
                <a:cs typeface="Carlito"/>
              </a:rPr>
              <a:t>production </a:t>
            </a:r>
            <a:r>
              <a:rPr sz="2200" spc="5" dirty="0">
                <a:latin typeface="Carlito"/>
                <a:cs typeface="Carlito"/>
              </a:rPr>
              <a:t>of </a:t>
            </a:r>
            <a:r>
              <a:rPr sz="2200" dirty="0">
                <a:latin typeface="Carlito"/>
                <a:cs typeface="Carlito"/>
              </a:rPr>
              <a:t>the </a:t>
            </a:r>
            <a:r>
              <a:rPr sz="2200" spc="-5" dirty="0">
                <a:latin typeface="Carlito"/>
                <a:cs typeface="Carlito"/>
              </a:rPr>
              <a:t>computer </a:t>
            </a:r>
            <a:r>
              <a:rPr sz="2200" dirty="0">
                <a:latin typeface="Carlito"/>
                <a:cs typeface="Carlito"/>
              </a:rPr>
              <a:t>is</a:t>
            </a:r>
            <a:r>
              <a:rPr sz="2200" spc="-229" dirty="0">
                <a:latin typeface="Carlito"/>
                <a:cs typeface="Carlito"/>
              </a:rPr>
              <a:t> </a:t>
            </a:r>
            <a:r>
              <a:rPr sz="2200" spc="-5" dirty="0">
                <a:latin typeface="Carlito"/>
                <a:cs typeface="Carlito"/>
              </a:rPr>
              <a:t>completed</a:t>
            </a:r>
            <a:endParaRPr sz="2200" dirty="0">
              <a:latin typeface="Carlito"/>
              <a:cs typeface="Carlito"/>
            </a:endParaRPr>
          </a:p>
          <a:p>
            <a:pPr>
              <a:spcBef>
                <a:spcPts val="40"/>
              </a:spcBef>
            </a:pPr>
            <a:endParaRPr sz="2550" dirty="0">
              <a:latin typeface="Carlito"/>
              <a:cs typeface="Carlito"/>
            </a:endParaRPr>
          </a:p>
          <a:p>
            <a:pPr marL="356870" marR="165735" indent="33020">
              <a:lnSpc>
                <a:spcPts val="2110"/>
              </a:lnSpc>
            </a:pPr>
            <a:r>
              <a:rPr sz="2200" dirty="0">
                <a:latin typeface="Carlito"/>
                <a:cs typeface="Carlito"/>
              </a:rPr>
              <a:t>The </a:t>
            </a:r>
            <a:r>
              <a:rPr sz="2200" spc="-5" dirty="0">
                <a:latin typeface="Carlito"/>
                <a:cs typeface="Carlito"/>
              </a:rPr>
              <a:t>ROM </a:t>
            </a:r>
            <a:r>
              <a:rPr sz="2200" dirty="0">
                <a:latin typeface="Carlito"/>
                <a:cs typeface="Carlito"/>
              </a:rPr>
              <a:t>portion </a:t>
            </a:r>
            <a:r>
              <a:rPr sz="2200" spc="5" dirty="0">
                <a:latin typeface="Carlito"/>
                <a:cs typeface="Carlito"/>
              </a:rPr>
              <a:t>of main memory </a:t>
            </a:r>
            <a:r>
              <a:rPr sz="2200" dirty="0">
                <a:latin typeface="Carlito"/>
                <a:cs typeface="Carlito"/>
              </a:rPr>
              <a:t>is </a:t>
            </a:r>
            <a:r>
              <a:rPr sz="2200" spc="-5" dirty="0">
                <a:latin typeface="Carlito"/>
                <a:cs typeface="Carlito"/>
              </a:rPr>
              <a:t>needed </a:t>
            </a:r>
            <a:r>
              <a:rPr sz="2200" spc="-15" dirty="0">
                <a:latin typeface="Carlito"/>
                <a:cs typeface="Carlito"/>
              </a:rPr>
              <a:t>for </a:t>
            </a:r>
            <a:r>
              <a:rPr sz="2200" spc="-5" dirty="0">
                <a:latin typeface="Carlito"/>
                <a:cs typeface="Carlito"/>
              </a:rPr>
              <a:t>storing </a:t>
            </a:r>
            <a:r>
              <a:rPr sz="2200" dirty="0">
                <a:latin typeface="Carlito"/>
                <a:cs typeface="Carlito"/>
              </a:rPr>
              <a:t>an</a:t>
            </a:r>
            <a:r>
              <a:rPr sz="2200" spc="-225" dirty="0">
                <a:latin typeface="Carlito"/>
                <a:cs typeface="Carlito"/>
              </a:rPr>
              <a:t> </a:t>
            </a:r>
            <a:r>
              <a:rPr sz="2200" dirty="0">
                <a:latin typeface="Carlito"/>
                <a:cs typeface="Carlito"/>
              </a:rPr>
              <a:t>initial  </a:t>
            </a:r>
            <a:r>
              <a:rPr sz="2200" spc="-10" dirty="0">
                <a:latin typeface="Carlito"/>
                <a:cs typeface="Carlito"/>
              </a:rPr>
              <a:t>program </a:t>
            </a:r>
            <a:r>
              <a:rPr sz="2200" spc="-5" dirty="0">
                <a:latin typeface="Carlito"/>
                <a:cs typeface="Carlito"/>
              </a:rPr>
              <a:t>called </a:t>
            </a:r>
            <a:r>
              <a:rPr sz="2200" i="1" spc="-5" dirty="0">
                <a:latin typeface="Carlito"/>
                <a:cs typeface="Carlito"/>
              </a:rPr>
              <a:t>bootstrap </a:t>
            </a:r>
            <a:r>
              <a:rPr sz="2200" i="1" spc="-25" dirty="0">
                <a:latin typeface="Carlito"/>
                <a:cs typeface="Carlito"/>
              </a:rPr>
              <a:t>loader, </a:t>
            </a:r>
            <a:r>
              <a:rPr sz="2200" spc="-5" dirty="0">
                <a:latin typeface="Carlito"/>
                <a:cs typeface="Carlito"/>
              </a:rPr>
              <a:t>witch </a:t>
            </a:r>
            <a:r>
              <a:rPr sz="2200" dirty="0">
                <a:latin typeface="Carlito"/>
                <a:cs typeface="Carlito"/>
              </a:rPr>
              <a:t>is </a:t>
            </a:r>
            <a:r>
              <a:rPr sz="2200" spc="-10" dirty="0">
                <a:latin typeface="Carlito"/>
                <a:cs typeface="Carlito"/>
              </a:rPr>
              <a:t>to start </a:t>
            </a:r>
            <a:r>
              <a:rPr sz="2200" dirty="0">
                <a:latin typeface="Carlito"/>
                <a:cs typeface="Carlito"/>
              </a:rPr>
              <a:t>the </a:t>
            </a:r>
            <a:r>
              <a:rPr sz="2200" spc="-5" dirty="0">
                <a:latin typeface="Carlito"/>
                <a:cs typeface="Carlito"/>
              </a:rPr>
              <a:t>computer  software </a:t>
            </a:r>
            <a:r>
              <a:rPr sz="2200" spc="-10" dirty="0">
                <a:latin typeface="Carlito"/>
                <a:cs typeface="Carlito"/>
              </a:rPr>
              <a:t>operating </a:t>
            </a:r>
            <a:r>
              <a:rPr sz="2200" spc="5" dirty="0">
                <a:latin typeface="Carlito"/>
                <a:cs typeface="Carlito"/>
              </a:rPr>
              <a:t>when </a:t>
            </a:r>
            <a:r>
              <a:rPr sz="2200" dirty="0">
                <a:latin typeface="Carlito"/>
                <a:cs typeface="Carlito"/>
              </a:rPr>
              <a:t>power is turned</a:t>
            </a:r>
            <a:r>
              <a:rPr sz="2200" spc="-204" dirty="0">
                <a:latin typeface="Carlito"/>
                <a:cs typeface="Carlito"/>
              </a:rPr>
              <a:t> </a:t>
            </a:r>
            <a:r>
              <a:rPr sz="2200" dirty="0">
                <a:latin typeface="Carlito"/>
                <a:cs typeface="Carlito"/>
              </a:rPr>
              <a:t>on.</a:t>
            </a:r>
          </a:p>
          <a:p>
            <a:pPr>
              <a:spcBef>
                <a:spcPts val="40"/>
              </a:spcBef>
            </a:pPr>
            <a:endParaRPr sz="2150" dirty="0">
              <a:latin typeface="Carlito"/>
              <a:cs typeface="Carlito"/>
            </a:endParaRPr>
          </a:p>
          <a:p>
            <a:pPr marL="326390">
              <a:spcBef>
                <a:spcPts val="5"/>
              </a:spcBef>
            </a:pPr>
            <a:r>
              <a:rPr sz="2200" spc="-5" dirty="0">
                <a:latin typeface="Carlito"/>
                <a:cs typeface="Carlito"/>
              </a:rPr>
              <a:t>There </a:t>
            </a:r>
            <a:r>
              <a:rPr sz="2200" spc="-10" dirty="0">
                <a:latin typeface="Carlito"/>
                <a:cs typeface="Carlito"/>
              </a:rPr>
              <a:t>are </a:t>
            </a:r>
            <a:r>
              <a:rPr sz="2200" spc="-5" dirty="0">
                <a:latin typeface="Carlito"/>
                <a:cs typeface="Carlito"/>
              </a:rPr>
              <a:t>five </a:t>
            </a:r>
            <a:r>
              <a:rPr sz="2200" dirty="0">
                <a:latin typeface="Carlito"/>
                <a:cs typeface="Carlito"/>
              </a:rPr>
              <a:t>basic </a:t>
            </a:r>
            <a:r>
              <a:rPr sz="2200" spc="-5" dirty="0">
                <a:latin typeface="Carlito"/>
                <a:cs typeface="Carlito"/>
              </a:rPr>
              <a:t>ROM</a:t>
            </a:r>
            <a:r>
              <a:rPr sz="2200" spc="-60" dirty="0">
                <a:latin typeface="Carlito"/>
                <a:cs typeface="Carlito"/>
              </a:rPr>
              <a:t> </a:t>
            </a:r>
            <a:r>
              <a:rPr sz="2200" dirty="0">
                <a:latin typeface="Carlito"/>
                <a:cs typeface="Carlito"/>
              </a:rPr>
              <a:t>types:</a:t>
            </a:r>
          </a:p>
          <a:p>
            <a:pPr marL="356870" indent="-344805">
              <a:buFont typeface="Arial"/>
              <a:buChar char="•"/>
              <a:tabLst>
                <a:tab pos="356870" algn="l"/>
                <a:tab pos="357505" algn="l"/>
              </a:tabLst>
            </a:pPr>
            <a:r>
              <a:rPr sz="2200" spc="-5" dirty="0">
                <a:latin typeface="Carlito"/>
                <a:cs typeface="Carlito"/>
              </a:rPr>
              <a:t>ROM </a:t>
            </a:r>
            <a:r>
              <a:rPr sz="2200" dirty="0">
                <a:latin typeface="Carlito"/>
                <a:cs typeface="Carlito"/>
              </a:rPr>
              <a:t>- </a:t>
            </a:r>
            <a:r>
              <a:rPr sz="2200" spc="-10" dirty="0">
                <a:latin typeface="Carlito"/>
                <a:cs typeface="Carlito"/>
              </a:rPr>
              <a:t>Read </a:t>
            </a:r>
            <a:r>
              <a:rPr sz="2200" spc="-5" dirty="0">
                <a:latin typeface="Carlito"/>
                <a:cs typeface="Carlito"/>
              </a:rPr>
              <a:t>Only</a:t>
            </a:r>
            <a:r>
              <a:rPr sz="2200" spc="-35" dirty="0">
                <a:latin typeface="Carlito"/>
                <a:cs typeface="Carlito"/>
              </a:rPr>
              <a:t> </a:t>
            </a:r>
            <a:r>
              <a:rPr sz="2200" spc="5" dirty="0">
                <a:latin typeface="Carlito"/>
                <a:cs typeface="Carlito"/>
              </a:rPr>
              <a:t>Memory</a:t>
            </a:r>
            <a:endParaRPr sz="2200" dirty="0">
              <a:latin typeface="Carlito"/>
              <a:cs typeface="Carlito"/>
            </a:endParaRPr>
          </a:p>
          <a:p>
            <a:pPr marL="356870" indent="-344805">
              <a:buFont typeface="Arial"/>
              <a:buChar char="•"/>
              <a:tabLst>
                <a:tab pos="356870" algn="l"/>
                <a:tab pos="357505" algn="l"/>
              </a:tabLst>
            </a:pPr>
            <a:r>
              <a:rPr sz="2200" dirty="0">
                <a:latin typeface="Carlito"/>
                <a:cs typeface="Carlito"/>
              </a:rPr>
              <a:t>PROM - </a:t>
            </a:r>
            <a:r>
              <a:rPr sz="2200" spc="-5" dirty="0">
                <a:latin typeface="Carlito"/>
                <a:cs typeface="Carlito"/>
              </a:rPr>
              <a:t>Programmable </a:t>
            </a:r>
            <a:r>
              <a:rPr sz="2200" spc="-10" dirty="0">
                <a:latin typeface="Carlito"/>
                <a:cs typeface="Carlito"/>
              </a:rPr>
              <a:t>Read </a:t>
            </a:r>
            <a:r>
              <a:rPr sz="2200" spc="-5" dirty="0">
                <a:latin typeface="Carlito"/>
                <a:cs typeface="Carlito"/>
              </a:rPr>
              <a:t>Only</a:t>
            </a:r>
            <a:r>
              <a:rPr sz="2200" spc="-160" dirty="0">
                <a:latin typeface="Carlito"/>
                <a:cs typeface="Carlito"/>
              </a:rPr>
              <a:t> </a:t>
            </a:r>
            <a:r>
              <a:rPr sz="2200" spc="5" dirty="0">
                <a:latin typeface="Carlito"/>
                <a:cs typeface="Carlito"/>
              </a:rPr>
              <a:t>Memory</a:t>
            </a:r>
            <a:endParaRPr sz="2200" dirty="0">
              <a:latin typeface="Carlito"/>
              <a:cs typeface="Carlito"/>
            </a:endParaRPr>
          </a:p>
          <a:p>
            <a:pPr marL="356870" indent="-344805">
              <a:buFont typeface="Arial"/>
              <a:buChar char="•"/>
              <a:tabLst>
                <a:tab pos="356870" algn="l"/>
                <a:tab pos="357505" algn="l"/>
              </a:tabLst>
            </a:pPr>
            <a:r>
              <a:rPr sz="2200" spc="-5" dirty="0">
                <a:latin typeface="Carlito"/>
                <a:cs typeface="Carlito"/>
              </a:rPr>
              <a:t>EPROM </a:t>
            </a:r>
            <a:r>
              <a:rPr sz="2200" dirty="0">
                <a:latin typeface="Carlito"/>
                <a:cs typeface="Carlito"/>
              </a:rPr>
              <a:t>- </a:t>
            </a:r>
            <a:r>
              <a:rPr sz="2200" spc="-5" dirty="0">
                <a:latin typeface="Carlito"/>
                <a:cs typeface="Carlito"/>
              </a:rPr>
              <a:t>Erasable Programmable </a:t>
            </a:r>
            <a:r>
              <a:rPr sz="2200" spc="-10" dirty="0">
                <a:latin typeface="Carlito"/>
                <a:cs typeface="Carlito"/>
              </a:rPr>
              <a:t>Read </a:t>
            </a:r>
            <a:r>
              <a:rPr sz="2200" spc="-5" dirty="0">
                <a:latin typeface="Carlito"/>
                <a:cs typeface="Carlito"/>
              </a:rPr>
              <a:t>Only</a:t>
            </a:r>
            <a:r>
              <a:rPr sz="2200" spc="-150" dirty="0">
                <a:latin typeface="Carlito"/>
                <a:cs typeface="Carlito"/>
              </a:rPr>
              <a:t> </a:t>
            </a:r>
            <a:r>
              <a:rPr sz="2200" spc="5" dirty="0">
                <a:latin typeface="Carlito"/>
                <a:cs typeface="Carlito"/>
              </a:rPr>
              <a:t>Memory</a:t>
            </a:r>
            <a:endParaRPr sz="2200" dirty="0">
              <a:latin typeface="Carlito"/>
              <a:cs typeface="Carlito"/>
            </a:endParaRPr>
          </a:p>
          <a:p>
            <a:pPr marL="356870" indent="-344805">
              <a:spcBef>
                <a:spcPts val="5"/>
              </a:spcBef>
              <a:buFont typeface="Arial"/>
              <a:buChar char="•"/>
              <a:tabLst>
                <a:tab pos="356870" algn="l"/>
                <a:tab pos="357505" algn="l"/>
              </a:tabLst>
            </a:pPr>
            <a:r>
              <a:rPr sz="2200" dirty="0">
                <a:latin typeface="Carlito"/>
                <a:cs typeface="Carlito"/>
              </a:rPr>
              <a:t>EEPROM - </a:t>
            </a:r>
            <a:r>
              <a:rPr sz="2200" spc="-5" dirty="0">
                <a:latin typeface="Carlito"/>
                <a:cs typeface="Carlito"/>
              </a:rPr>
              <a:t>Electrically Erasable Programmable </a:t>
            </a:r>
            <a:r>
              <a:rPr sz="2200" spc="-10" dirty="0">
                <a:latin typeface="Carlito"/>
                <a:cs typeface="Carlito"/>
              </a:rPr>
              <a:t>Read </a:t>
            </a:r>
            <a:r>
              <a:rPr sz="2200" dirty="0">
                <a:latin typeface="Carlito"/>
                <a:cs typeface="Carlito"/>
              </a:rPr>
              <a:t>Only</a:t>
            </a:r>
            <a:r>
              <a:rPr sz="2200" spc="-250" dirty="0">
                <a:latin typeface="Carlito"/>
                <a:cs typeface="Carlito"/>
              </a:rPr>
              <a:t> </a:t>
            </a:r>
            <a:r>
              <a:rPr sz="2200" spc="5" dirty="0">
                <a:latin typeface="Carlito"/>
                <a:cs typeface="Carlito"/>
              </a:rPr>
              <a:t>Memory</a:t>
            </a:r>
            <a:endParaRPr sz="2200" dirty="0">
              <a:latin typeface="Carlito"/>
              <a:cs typeface="Carlito"/>
            </a:endParaRPr>
          </a:p>
          <a:p>
            <a:pPr marL="356870" indent="-344805">
              <a:buFont typeface="Arial"/>
              <a:buChar char="•"/>
              <a:tabLst>
                <a:tab pos="356870" algn="l"/>
                <a:tab pos="357505" algn="l"/>
              </a:tabLst>
            </a:pPr>
            <a:r>
              <a:rPr sz="2200" dirty="0">
                <a:latin typeface="Carlito"/>
                <a:cs typeface="Carlito"/>
              </a:rPr>
              <a:t>Flash </a:t>
            </a:r>
            <a:r>
              <a:rPr sz="2200" spc="-5" dirty="0">
                <a:latin typeface="Carlito"/>
                <a:cs typeface="Carlito"/>
              </a:rPr>
              <a:t>EEPROM</a:t>
            </a:r>
            <a:r>
              <a:rPr sz="2200" spc="-90" dirty="0">
                <a:latin typeface="Carlito"/>
                <a:cs typeface="Carlito"/>
              </a:rPr>
              <a:t> </a:t>
            </a:r>
            <a:r>
              <a:rPr sz="2200" spc="5" dirty="0">
                <a:latin typeface="Carlito"/>
                <a:cs typeface="Carlito"/>
              </a:rPr>
              <a:t>memory</a:t>
            </a:r>
            <a:endParaRPr sz="2200" dirty="0">
              <a:latin typeface="Carlito"/>
              <a:cs typeface="Carl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3602" y="552373"/>
            <a:ext cx="4845685" cy="504625"/>
          </a:xfrm>
          <a:prstGeom prst="rect">
            <a:avLst/>
          </a:prstGeom>
        </p:spPr>
        <p:txBody>
          <a:bodyPr vert="horz" wrap="square" lIns="0" tIns="12065" rIns="0" bIns="0" rtlCol="0" anchor="ctr">
            <a:spAutoFit/>
          </a:bodyPr>
          <a:lstStyle/>
          <a:p>
            <a:pPr marL="12700">
              <a:lnSpc>
                <a:spcPct val="100000"/>
              </a:lnSpc>
              <a:spcBef>
                <a:spcPts val="95"/>
              </a:spcBef>
            </a:pPr>
            <a:r>
              <a:rPr sz="3200" b="1" dirty="0">
                <a:latin typeface="Times New Roman" panose="02020603050405020304" pitchFamily="18" charset="0"/>
                <a:ea typeface="+mn-ea"/>
                <a:cs typeface="Times New Roman" panose="02020603050405020304" pitchFamily="18" charset="0"/>
              </a:rPr>
              <a:t>RAM and ROM Chips</a:t>
            </a:r>
          </a:p>
        </p:txBody>
      </p:sp>
      <p:sp>
        <p:nvSpPr>
          <p:cNvPr id="3" name="object 3"/>
          <p:cNvSpPr txBox="1"/>
          <p:nvPr/>
        </p:nvSpPr>
        <p:spPr>
          <a:xfrm>
            <a:off x="2060244" y="1609420"/>
            <a:ext cx="7891780" cy="4123054"/>
          </a:xfrm>
          <a:prstGeom prst="rect">
            <a:avLst/>
          </a:prstGeom>
        </p:spPr>
        <p:txBody>
          <a:bodyPr vert="horz" wrap="square" lIns="0" tIns="12065" rIns="0" bIns="0" rtlCol="0">
            <a:spAutoFit/>
          </a:bodyPr>
          <a:lstStyle/>
          <a:p>
            <a:pPr marL="356870" marR="5080" indent="-344805">
              <a:spcBef>
                <a:spcPts val="95"/>
              </a:spcBef>
              <a:buFont typeface="Arial"/>
              <a:buChar char="•"/>
              <a:tabLst>
                <a:tab pos="356870" algn="l"/>
                <a:tab pos="357505" algn="l"/>
              </a:tabLst>
            </a:pPr>
            <a:r>
              <a:rPr sz="3200" spc="-5" dirty="0">
                <a:latin typeface="Carlito"/>
                <a:cs typeface="Carlito"/>
              </a:rPr>
              <a:t>A RAM chip is </a:t>
            </a:r>
            <a:r>
              <a:rPr sz="3200" spc="-20" dirty="0">
                <a:latin typeface="Carlito"/>
                <a:cs typeface="Carlito"/>
              </a:rPr>
              <a:t>better </a:t>
            </a:r>
            <a:r>
              <a:rPr sz="3200" spc="-10" dirty="0">
                <a:latin typeface="Carlito"/>
                <a:cs typeface="Carlito"/>
              </a:rPr>
              <a:t>suited </a:t>
            </a:r>
            <a:r>
              <a:rPr sz="3200" spc="-30" dirty="0">
                <a:latin typeface="Carlito"/>
                <a:cs typeface="Carlito"/>
              </a:rPr>
              <a:t>for  </a:t>
            </a:r>
            <a:r>
              <a:rPr sz="3200" spc="-10" dirty="0">
                <a:latin typeface="Carlito"/>
                <a:cs typeface="Carlito"/>
              </a:rPr>
              <a:t>communication </a:t>
            </a:r>
            <a:r>
              <a:rPr sz="3200" dirty="0">
                <a:latin typeface="Carlito"/>
                <a:cs typeface="Carlito"/>
              </a:rPr>
              <a:t>with </a:t>
            </a:r>
            <a:r>
              <a:rPr sz="3200" spc="-5" dirty="0">
                <a:latin typeface="Carlito"/>
                <a:cs typeface="Carlito"/>
              </a:rPr>
              <a:t>the </a:t>
            </a:r>
            <a:r>
              <a:rPr sz="3200" spc="-10" dirty="0">
                <a:latin typeface="Carlito"/>
                <a:cs typeface="Carlito"/>
              </a:rPr>
              <a:t>CPU </a:t>
            </a:r>
            <a:r>
              <a:rPr sz="3200" spc="-5" dirty="0">
                <a:latin typeface="Carlito"/>
                <a:cs typeface="Carlito"/>
              </a:rPr>
              <a:t>if it </a:t>
            </a:r>
            <a:r>
              <a:rPr sz="3200" spc="-10" dirty="0">
                <a:latin typeface="Carlito"/>
                <a:cs typeface="Carlito"/>
              </a:rPr>
              <a:t>has one or  </a:t>
            </a:r>
            <a:r>
              <a:rPr sz="3200" spc="-25" dirty="0">
                <a:latin typeface="Carlito"/>
                <a:cs typeface="Carlito"/>
              </a:rPr>
              <a:t>more control </a:t>
            </a:r>
            <a:r>
              <a:rPr sz="3200" spc="-5" dirty="0">
                <a:latin typeface="Carlito"/>
                <a:cs typeface="Carlito"/>
              </a:rPr>
              <a:t>inputs </a:t>
            </a:r>
            <a:r>
              <a:rPr sz="3200" spc="-10" dirty="0">
                <a:latin typeface="Carlito"/>
                <a:cs typeface="Carlito"/>
              </a:rPr>
              <a:t>that select </a:t>
            </a:r>
            <a:r>
              <a:rPr sz="3200" spc="-5" dirty="0">
                <a:latin typeface="Carlito"/>
                <a:cs typeface="Carlito"/>
              </a:rPr>
              <a:t>the chip when  </a:t>
            </a:r>
            <a:r>
              <a:rPr sz="3200" spc="-10" dirty="0">
                <a:latin typeface="Carlito"/>
                <a:cs typeface="Carlito"/>
              </a:rPr>
              <a:t>needed</a:t>
            </a:r>
            <a:endParaRPr sz="3200" dirty="0">
              <a:latin typeface="Carlito"/>
              <a:cs typeface="Carlito"/>
            </a:endParaRPr>
          </a:p>
          <a:p>
            <a:pPr>
              <a:spcBef>
                <a:spcPts val="10"/>
              </a:spcBef>
              <a:buFont typeface="Arial"/>
              <a:buChar char="•"/>
            </a:pPr>
            <a:endParaRPr sz="4400" dirty="0">
              <a:latin typeface="Carlito"/>
              <a:cs typeface="Carlito"/>
            </a:endParaRPr>
          </a:p>
          <a:p>
            <a:pPr marL="356870" marR="150495" indent="-344805">
              <a:spcBef>
                <a:spcPts val="5"/>
              </a:spcBef>
              <a:buFont typeface="Arial"/>
              <a:buChar char="•"/>
              <a:tabLst>
                <a:tab pos="356870" algn="l"/>
                <a:tab pos="357505" algn="l"/>
              </a:tabLst>
            </a:pPr>
            <a:r>
              <a:rPr sz="3200" spc="-10" dirty="0">
                <a:latin typeface="Carlito"/>
                <a:cs typeface="Carlito"/>
              </a:rPr>
              <a:t>The Block </a:t>
            </a:r>
            <a:r>
              <a:rPr sz="3200" spc="-15" dirty="0">
                <a:latin typeface="Carlito"/>
                <a:cs typeface="Carlito"/>
              </a:rPr>
              <a:t>diagram </a:t>
            </a:r>
            <a:r>
              <a:rPr sz="3200" spc="-5" dirty="0">
                <a:latin typeface="Carlito"/>
                <a:cs typeface="Carlito"/>
              </a:rPr>
              <a:t>of a </a:t>
            </a:r>
            <a:r>
              <a:rPr sz="3200" spc="-10" dirty="0">
                <a:latin typeface="Carlito"/>
                <a:cs typeface="Carlito"/>
              </a:rPr>
              <a:t>RAM </a:t>
            </a:r>
            <a:r>
              <a:rPr sz="3200" spc="-5" dirty="0">
                <a:latin typeface="Carlito"/>
                <a:cs typeface="Carlito"/>
              </a:rPr>
              <a:t>chip is </a:t>
            </a:r>
            <a:r>
              <a:rPr sz="3200" spc="-10" dirty="0">
                <a:latin typeface="Carlito"/>
                <a:cs typeface="Carlito"/>
              </a:rPr>
              <a:t>shown  </a:t>
            </a:r>
            <a:r>
              <a:rPr sz="3200" spc="-20" dirty="0">
                <a:latin typeface="Carlito"/>
                <a:cs typeface="Carlito"/>
              </a:rPr>
              <a:t>next </a:t>
            </a:r>
            <a:r>
              <a:rPr sz="3200" spc="-5" dirty="0">
                <a:latin typeface="Carlito"/>
                <a:cs typeface="Carlito"/>
              </a:rPr>
              <a:t>slide, the </a:t>
            </a:r>
            <a:r>
              <a:rPr sz="3200" spc="-10" dirty="0">
                <a:latin typeface="Carlito"/>
                <a:cs typeface="Carlito"/>
              </a:rPr>
              <a:t>capacity of </a:t>
            </a:r>
            <a:r>
              <a:rPr sz="3200" spc="-5" dirty="0">
                <a:latin typeface="Carlito"/>
                <a:cs typeface="Carlito"/>
              </a:rPr>
              <a:t>the </a:t>
            </a:r>
            <a:r>
              <a:rPr sz="3200" spc="-10" dirty="0">
                <a:latin typeface="Carlito"/>
                <a:cs typeface="Carlito"/>
              </a:rPr>
              <a:t>memory </a:t>
            </a:r>
            <a:r>
              <a:rPr sz="3200" dirty="0">
                <a:latin typeface="Carlito"/>
                <a:cs typeface="Carlito"/>
              </a:rPr>
              <a:t>is </a:t>
            </a:r>
            <a:r>
              <a:rPr sz="3200" spc="-15" dirty="0">
                <a:latin typeface="Carlito"/>
                <a:cs typeface="Carlito"/>
              </a:rPr>
              <a:t>128  </a:t>
            </a:r>
            <a:r>
              <a:rPr sz="3200" spc="-25" dirty="0">
                <a:latin typeface="Carlito"/>
                <a:cs typeface="Carlito"/>
              </a:rPr>
              <a:t>words </a:t>
            </a:r>
            <a:r>
              <a:rPr sz="3200" spc="-10" dirty="0">
                <a:latin typeface="Carlito"/>
                <a:cs typeface="Carlito"/>
              </a:rPr>
              <a:t>of </a:t>
            </a:r>
            <a:r>
              <a:rPr sz="3200" spc="-5" dirty="0">
                <a:latin typeface="Carlito"/>
                <a:cs typeface="Carlito"/>
              </a:rPr>
              <a:t>8 bits </a:t>
            </a:r>
            <a:r>
              <a:rPr sz="3200" spc="-10" dirty="0">
                <a:latin typeface="Carlito"/>
                <a:cs typeface="Carlito"/>
              </a:rPr>
              <a:t>(one byte) per</a:t>
            </a:r>
            <a:r>
              <a:rPr sz="3200" spc="85" dirty="0">
                <a:latin typeface="Carlito"/>
                <a:cs typeface="Carlito"/>
              </a:rPr>
              <a:t> </a:t>
            </a:r>
            <a:r>
              <a:rPr sz="3200" spc="-30" dirty="0">
                <a:latin typeface="Carlito"/>
                <a:cs typeface="Carlito"/>
              </a:rPr>
              <a:t>word</a:t>
            </a:r>
            <a:endParaRPr sz="3200" dirty="0">
              <a:latin typeface="Carlito"/>
              <a:cs typeface="Carl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37878" y="581998"/>
            <a:ext cx="1129030" cy="504625"/>
          </a:xfrm>
          <a:prstGeom prst="rect">
            <a:avLst/>
          </a:prstGeom>
        </p:spPr>
        <p:txBody>
          <a:bodyPr vert="horz" wrap="square" lIns="0" tIns="12065" rIns="0" bIns="0" rtlCol="0">
            <a:spAutoFit/>
          </a:bodyPr>
          <a:lstStyle/>
          <a:p>
            <a:pPr marL="12700" algn="ctr">
              <a:spcBef>
                <a:spcPts val="95"/>
              </a:spcBef>
            </a:pPr>
            <a:r>
              <a:rPr sz="3200" b="1" dirty="0">
                <a:latin typeface="Times New Roman" panose="02020603050405020304" pitchFamily="18" charset="0"/>
                <a:cs typeface="Times New Roman" panose="02020603050405020304" pitchFamily="18" charset="0"/>
              </a:rPr>
              <a:t>RAM</a:t>
            </a:r>
          </a:p>
        </p:txBody>
      </p:sp>
      <p:sp>
        <p:nvSpPr>
          <p:cNvPr id="3" name="object 3"/>
          <p:cNvSpPr/>
          <p:nvPr/>
        </p:nvSpPr>
        <p:spPr>
          <a:xfrm>
            <a:off x="2869297" y="1497584"/>
            <a:ext cx="6266192" cy="4426456"/>
          </a:xfrm>
          <a:prstGeom prst="rect">
            <a:avLst/>
          </a:prstGeom>
          <a:blipFill>
            <a:blip r:embed="rId2" cstate="print"/>
            <a:stretch>
              <a:fillRect/>
            </a:stretch>
          </a:blipFill>
        </p:spPr>
        <p:txBody>
          <a:bodyPr wrap="square" lIns="0" tIns="0" rIns="0" bIns="0" rtlCol="0"/>
          <a:lstStyle/>
          <a:p>
            <a:endParaRPr/>
          </a:p>
        </p:txBody>
      </p:sp>
      <p:sp>
        <p:nvSpPr>
          <p:cNvPr id="4" name="TextBox 3">
            <a:extLst>
              <a:ext uri="{FF2B5EF4-FFF2-40B4-BE49-F238E27FC236}">
                <a16:creationId xmlns:a16="http://schemas.microsoft.com/office/drawing/2014/main" id="{0D142CBC-CCA3-4E3D-9F42-5E742A02015F}"/>
              </a:ext>
            </a:extLst>
          </p:cNvPr>
          <p:cNvSpPr txBox="1"/>
          <p:nvPr/>
        </p:nvSpPr>
        <p:spPr>
          <a:xfrm>
            <a:off x="5690586" y="6241338"/>
            <a:ext cx="5328895" cy="276999"/>
          </a:xfrm>
          <a:prstGeom prst="rect">
            <a:avLst/>
          </a:prstGeom>
          <a:noFill/>
        </p:spPr>
        <p:txBody>
          <a:bodyPr wrap="none" rtlCol="0">
            <a:spAutoFit/>
          </a:bodyPr>
          <a:lstStyle/>
          <a:p>
            <a:r>
              <a:rPr lang="en-US" sz="1200" dirty="0" err="1"/>
              <a:t>Img</a:t>
            </a:r>
            <a:r>
              <a:rPr lang="en-US" sz="1200" dirty="0"/>
              <a:t> source: https://homepage.cs.uri.edu/faculty/wolfe/book/images/R04/mb.png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60245" y="723723"/>
            <a:ext cx="1167765" cy="695325"/>
          </a:xfrm>
          <a:prstGeom prst="rect">
            <a:avLst/>
          </a:prstGeom>
        </p:spPr>
        <p:txBody>
          <a:bodyPr vert="horz" wrap="square" lIns="0" tIns="12065" rIns="0" bIns="0" rtlCol="0">
            <a:spAutoFit/>
          </a:bodyPr>
          <a:lstStyle/>
          <a:p>
            <a:pPr marL="12700">
              <a:spcBef>
                <a:spcPts val="95"/>
              </a:spcBef>
            </a:pPr>
            <a:r>
              <a:rPr sz="4400" spc="-65" dirty="0">
                <a:latin typeface="Carlito"/>
                <a:cs typeface="Carlito"/>
              </a:rPr>
              <a:t>R</a:t>
            </a:r>
            <a:r>
              <a:rPr sz="4400" spc="-10" dirty="0">
                <a:latin typeface="Carlito"/>
                <a:cs typeface="Carlito"/>
              </a:rPr>
              <a:t>OM</a:t>
            </a:r>
            <a:endParaRPr sz="4400">
              <a:latin typeface="Carlito"/>
              <a:cs typeface="Carlito"/>
            </a:endParaRPr>
          </a:p>
        </p:txBody>
      </p:sp>
      <p:sp>
        <p:nvSpPr>
          <p:cNvPr id="3" name="object 3"/>
          <p:cNvSpPr/>
          <p:nvPr/>
        </p:nvSpPr>
        <p:spPr>
          <a:xfrm>
            <a:off x="3367931" y="2371193"/>
            <a:ext cx="5616912" cy="2139479"/>
          </a:xfrm>
          <a:prstGeom prst="rect">
            <a:avLst/>
          </a:prstGeom>
          <a:blipFill>
            <a:blip r:embed="rId2" cstate="print"/>
            <a:stretch>
              <a:fillRect/>
            </a:stretch>
          </a:blipFill>
        </p:spPr>
        <p:txBody>
          <a:bodyPr wrap="square" lIns="0" tIns="0" rIns="0" bIns="0" rtlCol="0"/>
          <a:lstStyle/>
          <a:p>
            <a:endParaRPr/>
          </a:p>
        </p:txBody>
      </p:sp>
      <p:sp>
        <p:nvSpPr>
          <p:cNvPr id="5" name="TextBox 4">
            <a:extLst>
              <a:ext uri="{FF2B5EF4-FFF2-40B4-BE49-F238E27FC236}">
                <a16:creationId xmlns:a16="http://schemas.microsoft.com/office/drawing/2014/main" id="{D09CF9CD-A239-4107-9B5A-A855A1A3EEAE}"/>
              </a:ext>
            </a:extLst>
          </p:cNvPr>
          <p:cNvSpPr txBox="1"/>
          <p:nvPr/>
        </p:nvSpPr>
        <p:spPr>
          <a:xfrm>
            <a:off x="5690586" y="6241338"/>
            <a:ext cx="5248745" cy="276999"/>
          </a:xfrm>
          <a:prstGeom prst="rect">
            <a:avLst/>
          </a:prstGeom>
          <a:noFill/>
        </p:spPr>
        <p:txBody>
          <a:bodyPr wrap="none" rtlCol="0">
            <a:spAutoFit/>
          </a:bodyPr>
          <a:lstStyle/>
          <a:p>
            <a:r>
              <a:rPr lang="en-US" sz="1200" dirty="0" err="1"/>
              <a:t>Img</a:t>
            </a:r>
            <a:r>
              <a:rPr lang="en-US" sz="1200" dirty="0"/>
              <a:t> source: https://homepage.cs.uri.edu/faculty/wolfe/book/images/R04/m.png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57778" y="560247"/>
            <a:ext cx="5075555" cy="504625"/>
          </a:xfrm>
          <a:prstGeom prst="rect">
            <a:avLst/>
          </a:prstGeom>
        </p:spPr>
        <p:txBody>
          <a:bodyPr vert="horz" wrap="square" lIns="0" tIns="12065" rIns="0" bIns="0" rtlCol="0" anchor="ctr">
            <a:spAutoFit/>
          </a:bodyPr>
          <a:lstStyle/>
          <a:p>
            <a:pPr marL="12700" algn="ctr">
              <a:lnSpc>
                <a:spcPct val="100000"/>
              </a:lnSpc>
              <a:spcBef>
                <a:spcPts val="95"/>
              </a:spcBef>
            </a:pPr>
            <a:r>
              <a:rPr sz="3200" b="1" dirty="0">
                <a:latin typeface="Times New Roman" panose="02020603050405020304" pitchFamily="18" charset="0"/>
                <a:ea typeface="+mn-ea"/>
                <a:cs typeface="Times New Roman" panose="02020603050405020304" pitchFamily="18" charset="0"/>
              </a:rPr>
              <a:t>Memory Address Map</a:t>
            </a:r>
          </a:p>
        </p:txBody>
      </p:sp>
      <p:sp>
        <p:nvSpPr>
          <p:cNvPr id="3" name="object 3"/>
          <p:cNvSpPr txBox="1"/>
          <p:nvPr/>
        </p:nvSpPr>
        <p:spPr>
          <a:xfrm>
            <a:off x="2060244" y="1566748"/>
            <a:ext cx="8046084" cy="4253230"/>
          </a:xfrm>
          <a:prstGeom prst="rect">
            <a:avLst/>
          </a:prstGeom>
        </p:spPr>
        <p:txBody>
          <a:bodyPr vert="horz" wrap="square" lIns="0" tIns="62865" rIns="0" bIns="0" rtlCol="0">
            <a:spAutoFit/>
          </a:bodyPr>
          <a:lstStyle/>
          <a:p>
            <a:pPr marL="356870" marR="60960" indent="-344805">
              <a:lnSpc>
                <a:spcPts val="3020"/>
              </a:lnSpc>
              <a:spcBef>
                <a:spcPts val="495"/>
              </a:spcBef>
              <a:buFont typeface="Arial"/>
              <a:buChar char="•"/>
              <a:tabLst>
                <a:tab pos="356870" algn="l"/>
                <a:tab pos="357505" algn="l"/>
              </a:tabLst>
            </a:pPr>
            <a:r>
              <a:rPr sz="2800" dirty="0">
                <a:latin typeface="Carlito"/>
                <a:cs typeface="Carlito"/>
              </a:rPr>
              <a:t>Memory </a:t>
            </a:r>
            <a:r>
              <a:rPr sz="2800" spc="-5" dirty="0">
                <a:latin typeface="Carlito"/>
                <a:cs typeface="Carlito"/>
              </a:rPr>
              <a:t>Address </a:t>
            </a:r>
            <a:r>
              <a:rPr sz="2800" spc="5" dirty="0">
                <a:latin typeface="Carlito"/>
                <a:cs typeface="Carlito"/>
              </a:rPr>
              <a:t>Map </a:t>
            </a:r>
            <a:r>
              <a:rPr sz="2800" dirty="0">
                <a:latin typeface="Carlito"/>
                <a:cs typeface="Carlito"/>
              </a:rPr>
              <a:t>is </a:t>
            </a:r>
            <a:r>
              <a:rPr sz="2800" spc="5" dirty="0">
                <a:latin typeface="Carlito"/>
                <a:cs typeface="Carlito"/>
              </a:rPr>
              <a:t>a </a:t>
            </a:r>
            <a:r>
              <a:rPr sz="2800" spc="-5" dirty="0">
                <a:latin typeface="Carlito"/>
                <a:cs typeface="Carlito"/>
              </a:rPr>
              <a:t>pictorial </a:t>
            </a:r>
            <a:r>
              <a:rPr sz="2800" spc="-15" dirty="0">
                <a:latin typeface="Carlito"/>
                <a:cs typeface="Carlito"/>
              </a:rPr>
              <a:t>representation</a:t>
            </a:r>
            <a:r>
              <a:rPr sz="2800" spc="-120" dirty="0">
                <a:latin typeface="Carlito"/>
                <a:cs typeface="Carlito"/>
              </a:rPr>
              <a:t> </a:t>
            </a:r>
            <a:r>
              <a:rPr sz="2800" spc="-5" dirty="0">
                <a:latin typeface="Carlito"/>
                <a:cs typeface="Carlito"/>
              </a:rPr>
              <a:t>of  </a:t>
            </a:r>
            <a:r>
              <a:rPr sz="2800" dirty="0">
                <a:latin typeface="Carlito"/>
                <a:cs typeface="Carlito"/>
              </a:rPr>
              <a:t>assigned </a:t>
            </a:r>
            <a:r>
              <a:rPr sz="2800" spc="-10" dirty="0">
                <a:latin typeface="Carlito"/>
                <a:cs typeface="Carlito"/>
              </a:rPr>
              <a:t>address </a:t>
            </a:r>
            <a:r>
              <a:rPr sz="2800" spc="-5" dirty="0">
                <a:latin typeface="Carlito"/>
                <a:cs typeface="Carlito"/>
              </a:rPr>
              <a:t>space </a:t>
            </a:r>
            <a:r>
              <a:rPr sz="2800" spc="-15" dirty="0">
                <a:latin typeface="Carlito"/>
                <a:cs typeface="Carlito"/>
              </a:rPr>
              <a:t>for </a:t>
            </a:r>
            <a:r>
              <a:rPr sz="2800" spc="-5" dirty="0">
                <a:latin typeface="Carlito"/>
                <a:cs typeface="Carlito"/>
              </a:rPr>
              <a:t>each chip </a:t>
            </a:r>
            <a:r>
              <a:rPr sz="2800" dirty="0">
                <a:latin typeface="Carlito"/>
                <a:cs typeface="Carlito"/>
              </a:rPr>
              <a:t>in </a:t>
            </a:r>
            <a:r>
              <a:rPr sz="2800" spc="-5" dirty="0">
                <a:latin typeface="Carlito"/>
                <a:cs typeface="Carlito"/>
              </a:rPr>
              <a:t>the</a:t>
            </a:r>
            <a:r>
              <a:rPr sz="2800" spc="-35" dirty="0">
                <a:latin typeface="Carlito"/>
                <a:cs typeface="Carlito"/>
              </a:rPr>
              <a:t> </a:t>
            </a:r>
            <a:r>
              <a:rPr sz="2800" spc="-15" dirty="0">
                <a:latin typeface="Carlito"/>
                <a:cs typeface="Carlito"/>
              </a:rPr>
              <a:t>system</a:t>
            </a:r>
            <a:endParaRPr sz="2800" dirty="0">
              <a:latin typeface="Carlito"/>
              <a:cs typeface="Carlito"/>
            </a:endParaRPr>
          </a:p>
          <a:p>
            <a:pPr>
              <a:spcBef>
                <a:spcPts val="35"/>
              </a:spcBef>
              <a:buFont typeface="Arial"/>
              <a:buChar char="•"/>
            </a:pPr>
            <a:endParaRPr sz="3550" dirty="0">
              <a:latin typeface="Carlito"/>
              <a:cs typeface="Carlito"/>
            </a:endParaRPr>
          </a:p>
          <a:p>
            <a:pPr marL="356870" marR="5080" indent="-344805">
              <a:lnSpc>
                <a:spcPts val="3030"/>
              </a:lnSpc>
              <a:buFont typeface="Arial"/>
              <a:buChar char="•"/>
              <a:tabLst>
                <a:tab pos="356870" algn="l"/>
                <a:tab pos="357505" algn="l"/>
              </a:tabLst>
            </a:pPr>
            <a:r>
              <a:rPr sz="2800" spc="-120" dirty="0">
                <a:latin typeface="Carlito"/>
                <a:cs typeface="Carlito"/>
              </a:rPr>
              <a:t>To </a:t>
            </a:r>
            <a:r>
              <a:rPr sz="2800" spc="-15" dirty="0">
                <a:latin typeface="Carlito"/>
                <a:cs typeface="Carlito"/>
              </a:rPr>
              <a:t>demonstrate </a:t>
            </a:r>
            <a:r>
              <a:rPr sz="2800" spc="5" dirty="0">
                <a:latin typeface="Carlito"/>
                <a:cs typeface="Carlito"/>
              </a:rPr>
              <a:t>an </a:t>
            </a:r>
            <a:r>
              <a:rPr sz="2800" spc="-15" dirty="0">
                <a:latin typeface="Carlito"/>
                <a:cs typeface="Carlito"/>
              </a:rPr>
              <a:t>example, </a:t>
            </a:r>
            <a:r>
              <a:rPr sz="2800" dirty="0">
                <a:latin typeface="Carlito"/>
                <a:cs typeface="Carlito"/>
              </a:rPr>
              <a:t>assume </a:t>
            </a:r>
            <a:r>
              <a:rPr sz="2800" spc="-10" dirty="0">
                <a:latin typeface="Carlito"/>
                <a:cs typeface="Carlito"/>
              </a:rPr>
              <a:t>that </a:t>
            </a:r>
            <a:r>
              <a:rPr sz="2800" spc="5" dirty="0">
                <a:latin typeface="Carlito"/>
                <a:cs typeface="Carlito"/>
              </a:rPr>
              <a:t>a </a:t>
            </a:r>
            <a:r>
              <a:rPr sz="2800" spc="-10" dirty="0">
                <a:latin typeface="Carlito"/>
                <a:cs typeface="Carlito"/>
              </a:rPr>
              <a:t>computer  </a:t>
            </a:r>
            <a:r>
              <a:rPr sz="2800" spc="-20" dirty="0">
                <a:latin typeface="Carlito"/>
                <a:cs typeface="Carlito"/>
              </a:rPr>
              <a:t>system </a:t>
            </a:r>
            <a:r>
              <a:rPr sz="2800" spc="-10" dirty="0">
                <a:latin typeface="Carlito"/>
                <a:cs typeface="Carlito"/>
              </a:rPr>
              <a:t>needs </a:t>
            </a:r>
            <a:r>
              <a:rPr sz="2800" spc="-5" dirty="0">
                <a:latin typeface="Carlito"/>
                <a:cs typeface="Carlito"/>
              </a:rPr>
              <a:t>512 </a:t>
            </a:r>
            <a:r>
              <a:rPr sz="2800" spc="-10" dirty="0">
                <a:latin typeface="Carlito"/>
                <a:cs typeface="Carlito"/>
              </a:rPr>
              <a:t>bytes </a:t>
            </a:r>
            <a:r>
              <a:rPr sz="2800" dirty="0">
                <a:latin typeface="Carlito"/>
                <a:cs typeface="Carlito"/>
              </a:rPr>
              <a:t>of </a:t>
            </a:r>
            <a:r>
              <a:rPr sz="2800" spc="5" dirty="0">
                <a:latin typeface="Carlito"/>
                <a:cs typeface="Carlito"/>
              </a:rPr>
              <a:t>RAM </a:t>
            </a:r>
            <a:r>
              <a:rPr sz="2800" spc="-5" dirty="0">
                <a:latin typeface="Carlito"/>
                <a:cs typeface="Carlito"/>
              </a:rPr>
              <a:t>and 512 </a:t>
            </a:r>
            <a:r>
              <a:rPr sz="2800" spc="-10" dirty="0">
                <a:latin typeface="Carlito"/>
                <a:cs typeface="Carlito"/>
              </a:rPr>
              <a:t>bytes </a:t>
            </a:r>
            <a:r>
              <a:rPr sz="2800" spc="-5" dirty="0">
                <a:latin typeface="Carlito"/>
                <a:cs typeface="Carlito"/>
              </a:rPr>
              <a:t>of  ROM</a:t>
            </a:r>
            <a:endParaRPr sz="2800" dirty="0">
              <a:latin typeface="Carlito"/>
              <a:cs typeface="Carlito"/>
            </a:endParaRPr>
          </a:p>
          <a:p>
            <a:pPr>
              <a:spcBef>
                <a:spcPts val="25"/>
              </a:spcBef>
              <a:buFont typeface="Arial"/>
              <a:buChar char="•"/>
            </a:pPr>
            <a:endParaRPr sz="3550" dirty="0">
              <a:latin typeface="Carlito"/>
              <a:cs typeface="Carlito"/>
            </a:endParaRPr>
          </a:p>
          <a:p>
            <a:pPr marL="356870" marR="617220" indent="-344805" algn="just">
              <a:lnSpc>
                <a:spcPts val="3030"/>
              </a:lnSpc>
              <a:buFont typeface="Arial"/>
              <a:buChar char="•"/>
              <a:tabLst>
                <a:tab pos="357505" algn="l"/>
              </a:tabLst>
            </a:pPr>
            <a:r>
              <a:rPr sz="2800" spc="-5" dirty="0">
                <a:latin typeface="Carlito"/>
                <a:cs typeface="Carlito"/>
              </a:rPr>
              <a:t>The </a:t>
            </a:r>
            <a:r>
              <a:rPr sz="2800" spc="5" dirty="0">
                <a:latin typeface="Carlito"/>
                <a:cs typeface="Carlito"/>
              </a:rPr>
              <a:t>RAM </a:t>
            </a:r>
            <a:r>
              <a:rPr sz="2800" spc="-20" dirty="0">
                <a:latin typeface="Carlito"/>
                <a:cs typeface="Carlito"/>
              </a:rPr>
              <a:t>have </a:t>
            </a:r>
            <a:r>
              <a:rPr sz="2800" dirty="0">
                <a:latin typeface="Carlito"/>
                <a:cs typeface="Carlito"/>
              </a:rPr>
              <a:t>128 </a:t>
            </a:r>
            <a:r>
              <a:rPr sz="2800" spc="-10" dirty="0">
                <a:latin typeface="Carlito"/>
                <a:cs typeface="Carlito"/>
              </a:rPr>
              <a:t>byte </a:t>
            </a:r>
            <a:r>
              <a:rPr sz="2800" spc="-5" dirty="0">
                <a:latin typeface="Carlito"/>
                <a:cs typeface="Carlito"/>
              </a:rPr>
              <a:t>and need </a:t>
            </a:r>
            <a:r>
              <a:rPr sz="2800" spc="-10" dirty="0">
                <a:latin typeface="Carlito"/>
                <a:cs typeface="Carlito"/>
              </a:rPr>
              <a:t>seven address  </a:t>
            </a:r>
            <a:r>
              <a:rPr sz="2800" spc="-5" dirty="0">
                <a:latin typeface="Carlito"/>
                <a:cs typeface="Carlito"/>
              </a:rPr>
              <a:t>lines, </a:t>
            </a:r>
            <a:r>
              <a:rPr sz="2800" spc="-10" dirty="0">
                <a:latin typeface="Carlito"/>
                <a:cs typeface="Carlito"/>
              </a:rPr>
              <a:t>where </a:t>
            </a:r>
            <a:r>
              <a:rPr sz="2800" spc="-5" dirty="0">
                <a:latin typeface="Carlito"/>
                <a:cs typeface="Carlito"/>
              </a:rPr>
              <a:t>the ROM </a:t>
            </a:r>
            <a:r>
              <a:rPr sz="2800" spc="-20" dirty="0">
                <a:latin typeface="Carlito"/>
                <a:cs typeface="Carlito"/>
              </a:rPr>
              <a:t>have </a:t>
            </a:r>
            <a:r>
              <a:rPr sz="2800" spc="-5" dirty="0">
                <a:latin typeface="Carlito"/>
                <a:cs typeface="Carlito"/>
              </a:rPr>
              <a:t>512 </a:t>
            </a:r>
            <a:r>
              <a:rPr sz="2800" spc="-10" dirty="0">
                <a:latin typeface="Carlito"/>
                <a:cs typeface="Carlito"/>
              </a:rPr>
              <a:t>bytes </a:t>
            </a:r>
            <a:r>
              <a:rPr sz="2800" dirty="0">
                <a:latin typeface="Carlito"/>
                <a:cs typeface="Carlito"/>
              </a:rPr>
              <a:t>and </a:t>
            </a:r>
            <a:r>
              <a:rPr sz="2800" spc="-5" dirty="0">
                <a:latin typeface="Carlito"/>
                <a:cs typeface="Carlito"/>
              </a:rPr>
              <a:t>need </a:t>
            </a:r>
            <a:r>
              <a:rPr sz="2800" spc="5" dirty="0">
                <a:latin typeface="Carlito"/>
                <a:cs typeface="Carlito"/>
              </a:rPr>
              <a:t>9  </a:t>
            </a:r>
            <a:r>
              <a:rPr sz="2800" spc="-10" dirty="0">
                <a:latin typeface="Carlito"/>
                <a:cs typeface="Carlito"/>
              </a:rPr>
              <a:t>address</a:t>
            </a:r>
            <a:r>
              <a:rPr sz="2800" spc="-5" dirty="0">
                <a:latin typeface="Carlito"/>
                <a:cs typeface="Carlito"/>
              </a:rPr>
              <a:t> </a:t>
            </a:r>
            <a:r>
              <a:rPr sz="2800" dirty="0">
                <a:latin typeface="Carlito"/>
                <a:cs typeface="Carlito"/>
              </a:rPr>
              <a:t>lines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62200" y="1429752"/>
            <a:ext cx="7391400" cy="199083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60245" y="923366"/>
            <a:ext cx="7860665" cy="4318000"/>
          </a:xfrm>
          <a:prstGeom prst="rect">
            <a:avLst/>
          </a:prstGeom>
        </p:spPr>
        <p:txBody>
          <a:bodyPr vert="horz" wrap="square" lIns="0" tIns="12065" rIns="0" bIns="0" rtlCol="0">
            <a:spAutoFit/>
          </a:bodyPr>
          <a:lstStyle/>
          <a:p>
            <a:pPr marL="356870" marR="5080" indent="-344805">
              <a:spcBef>
                <a:spcPts val="95"/>
              </a:spcBef>
              <a:buFont typeface="Arial"/>
              <a:buChar char="•"/>
              <a:tabLst>
                <a:tab pos="356870" algn="l"/>
                <a:tab pos="357505" algn="l"/>
              </a:tabLst>
            </a:pPr>
            <a:r>
              <a:rPr sz="3200" spc="-10" dirty="0">
                <a:latin typeface="Carlito"/>
                <a:cs typeface="Carlito"/>
              </a:rPr>
              <a:t>The </a:t>
            </a:r>
            <a:r>
              <a:rPr sz="3200" spc="-15" dirty="0">
                <a:latin typeface="Carlito"/>
                <a:cs typeface="Carlito"/>
              </a:rPr>
              <a:t>hexadecimal address </a:t>
            </a:r>
            <a:r>
              <a:rPr sz="3200" spc="-5" dirty="0">
                <a:latin typeface="Carlito"/>
                <a:cs typeface="Carlito"/>
              </a:rPr>
              <a:t>assigns a </a:t>
            </a:r>
            <a:r>
              <a:rPr sz="3200" spc="-20" dirty="0">
                <a:latin typeface="Carlito"/>
                <a:cs typeface="Carlito"/>
              </a:rPr>
              <a:t>range </a:t>
            </a:r>
            <a:r>
              <a:rPr sz="3200" spc="-10" dirty="0">
                <a:latin typeface="Carlito"/>
                <a:cs typeface="Carlito"/>
              </a:rPr>
              <a:t>of  </a:t>
            </a:r>
            <a:r>
              <a:rPr sz="3200" spc="-15" dirty="0">
                <a:latin typeface="Carlito"/>
                <a:cs typeface="Carlito"/>
              </a:rPr>
              <a:t>hexadecimal </a:t>
            </a:r>
            <a:r>
              <a:rPr sz="3200" spc="-10" dirty="0">
                <a:latin typeface="Carlito"/>
                <a:cs typeface="Carlito"/>
              </a:rPr>
              <a:t>equivalent </a:t>
            </a:r>
            <a:r>
              <a:rPr sz="3200" spc="-15" dirty="0">
                <a:latin typeface="Carlito"/>
                <a:cs typeface="Carlito"/>
              </a:rPr>
              <a:t>address </a:t>
            </a:r>
            <a:r>
              <a:rPr sz="3200" spc="-30" dirty="0">
                <a:latin typeface="Carlito"/>
                <a:cs typeface="Carlito"/>
              </a:rPr>
              <a:t>for </a:t>
            </a:r>
            <a:r>
              <a:rPr sz="3200" spc="-5" dirty="0">
                <a:latin typeface="Carlito"/>
                <a:cs typeface="Carlito"/>
              </a:rPr>
              <a:t>each</a:t>
            </a:r>
            <a:r>
              <a:rPr sz="3200" spc="145" dirty="0">
                <a:latin typeface="Carlito"/>
                <a:cs typeface="Carlito"/>
              </a:rPr>
              <a:t> </a:t>
            </a:r>
            <a:r>
              <a:rPr sz="3200" spc="-5" dirty="0">
                <a:latin typeface="Carlito"/>
                <a:cs typeface="Carlito"/>
              </a:rPr>
              <a:t>chip</a:t>
            </a:r>
            <a:endParaRPr sz="3200" dirty="0">
              <a:latin typeface="Carlito"/>
              <a:cs typeface="Carlito"/>
            </a:endParaRPr>
          </a:p>
          <a:p>
            <a:pPr>
              <a:spcBef>
                <a:spcPts val="5"/>
              </a:spcBef>
              <a:buFont typeface="Arial"/>
              <a:buChar char="•"/>
            </a:pPr>
            <a:endParaRPr sz="4400" dirty="0">
              <a:latin typeface="Carlito"/>
              <a:cs typeface="Carlito"/>
            </a:endParaRPr>
          </a:p>
          <a:p>
            <a:pPr marL="356870" marR="134620" indent="-344805">
              <a:spcBef>
                <a:spcPts val="5"/>
              </a:spcBef>
              <a:buFont typeface="Arial"/>
              <a:buChar char="•"/>
              <a:tabLst>
                <a:tab pos="356870" algn="l"/>
                <a:tab pos="357505" algn="l"/>
              </a:tabLst>
            </a:pPr>
            <a:r>
              <a:rPr sz="3200" spc="-5" dirty="0">
                <a:latin typeface="Carlito"/>
                <a:cs typeface="Carlito"/>
              </a:rPr>
              <a:t>Line 8 and 9 </a:t>
            </a:r>
            <a:r>
              <a:rPr sz="3200" spc="-25" dirty="0">
                <a:latin typeface="Carlito"/>
                <a:cs typeface="Carlito"/>
              </a:rPr>
              <a:t>represent four </a:t>
            </a:r>
            <a:r>
              <a:rPr sz="3200" spc="-10" dirty="0">
                <a:latin typeface="Carlito"/>
                <a:cs typeface="Carlito"/>
              </a:rPr>
              <a:t>distinct </a:t>
            </a:r>
            <a:r>
              <a:rPr sz="3200" spc="-5" dirty="0">
                <a:latin typeface="Carlito"/>
                <a:cs typeface="Carlito"/>
              </a:rPr>
              <a:t>binary  </a:t>
            </a:r>
            <a:r>
              <a:rPr sz="3200" spc="-10" dirty="0">
                <a:latin typeface="Carlito"/>
                <a:cs typeface="Carlito"/>
              </a:rPr>
              <a:t>combination to </a:t>
            </a:r>
            <a:r>
              <a:rPr sz="3200" spc="-5" dirty="0">
                <a:latin typeface="Carlito"/>
                <a:cs typeface="Carlito"/>
              </a:rPr>
              <a:t>specify </a:t>
            </a:r>
            <a:r>
              <a:rPr sz="3200" spc="-10" dirty="0">
                <a:latin typeface="Carlito"/>
                <a:cs typeface="Carlito"/>
              </a:rPr>
              <a:t>which </a:t>
            </a:r>
            <a:r>
              <a:rPr sz="3200" spc="-5" dirty="0">
                <a:latin typeface="Carlito"/>
                <a:cs typeface="Carlito"/>
              </a:rPr>
              <a:t>RAM </a:t>
            </a:r>
            <a:r>
              <a:rPr sz="3200" spc="-20" dirty="0">
                <a:latin typeface="Carlito"/>
                <a:cs typeface="Carlito"/>
              </a:rPr>
              <a:t>we</a:t>
            </a:r>
            <a:r>
              <a:rPr sz="3200" spc="75" dirty="0">
                <a:latin typeface="Carlito"/>
                <a:cs typeface="Carlito"/>
              </a:rPr>
              <a:t> </a:t>
            </a:r>
            <a:r>
              <a:rPr sz="3200" spc="-5" dirty="0">
                <a:latin typeface="Carlito"/>
                <a:cs typeface="Carlito"/>
              </a:rPr>
              <a:t>chose</a:t>
            </a:r>
            <a:endParaRPr sz="3200" dirty="0">
              <a:latin typeface="Carlito"/>
              <a:cs typeface="Carlito"/>
            </a:endParaRPr>
          </a:p>
          <a:p>
            <a:pPr>
              <a:spcBef>
                <a:spcPts val="10"/>
              </a:spcBef>
              <a:buFont typeface="Arial"/>
              <a:buChar char="•"/>
            </a:pPr>
            <a:endParaRPr sz="4400" dirty="0">
              <a:latin typeface="Carlito"/>
              <a:cs typeface="Carlito"/>
            </a:endParaRPr>
          </a:p>
          <a:p>
            <a:pPr marL="356870" marR="530225" indent="-344805">
              <a:buFont typeface="Arial"/>
              <a:buChar char="•"/>
              <a:tabLst>
                <a:tab pos="356870" algn="l"/>
                <a:tab pos="357505" algn="l"/>
              </a:tabLst>
            </a:pPr>
            <a:r>
              <a:rPr sz="3200" spc="-10" dirty="0">
                <a:latin typeface="Carlito"/>
                <a:cs typeface="Carlito"/>
              </a:rPr>
              <a:t>When </a:t>
            </a:r>
            <a:r>
              <a:rPr sz="3200" dirty="0">
                <a:latin typeface="Carlito"/>
                <a:cs typeface="Carlito"/>
              </a:rPr>
              <a:t>line </a:t>
            </a:r>
            <a:r>
              <a:rPr sz="3200" spc="-15" dirty="0">
                <a:latin typeface="Carlito"/>
                <a:cs typeface="Carlito"/>
              </a:rPr>
              <a:t>10 </a:t>
            </a:r>
            <a:r>
              <a:rPr sz="3200" spc="-5" dirty="0">
                <a:latin typeface="Carlito"/>
                <a:cs typeface="Carlito"/>
              </a:rPr>
              <a:t>is </a:t>
            </a:r>
            <a:r>
              <a:rPr sz="3200" spc="-10" dirty="0">
                <a:latin typeface="Carlito"/>
                <a:cs typeface="Carlito"/>
              </a:rPr>
              <a:t>0, CPU selects </a:t>
            </a:r>
            <a:r>
              <a:rPr sz="3200" spc="-5" dirty="0">
                <a:latin typeface="Carlito"/>
                <a:cs typeface="Carlito"/>
              </a:rPr>
              <a:t>a RAM. And  </a:t>
            </a:r>
            <a:r>
              <a:rPr sz="3200" spc="-110" dirty="0">
                <a:latin typeface="Arial"/>
                <a:cs typeface="Arial"/>
              </a:rPr>
              <a:t>when </a:t>
            </a:r>
            <a:r>
              <a:rPr sz="3200" spc="-35" dirty="0">
                <a:latin typeface="Arial"/>
                <a:cs typeface="Arial"/>
              </a:rPr>
              <a:t>it’s </a:t>
            </a:r>
            <a:r>
              <a:rPr sz="3200" spc="-135" dirty="0">
                <a:latin typeface="Arial"/>
                <a:cs typeface="Arial"/>
              </a:rPr>
              <a:t>1, </a:t>
            </a:r>
            <a:r>
              <a:rPr sz="3200" spc="100" dirty="0">
                <a:latin typeface="Arial"/>
                <a:cs typeface="Arial"/>
              </a:rPr>
              <a:t>it </a:t>
            </a:r>
            <a:r>
              <a:rPr sz="3200" spc="-170" dirty="0">
                <a:latin typeface="Arial"/>
                <a:cs typeface="Arial"/>
              </a:rPr>
              <a:t>selects </a:t>
            </a:r>
            <a:r>
              <a:rPr sz="3200" spc="-40" dirty="0">
                <a:latin typeface="Arial"/>
                <a:cs typeface="Arial"/>
              </a:rPr>
              <a:t>the</a:t>
            </a:r>
            <a:r>
              <a:rPr sz="3200" spc="-645" dirty="0">
                <a:latin typeface="Arial"/>
                <a:cs typeface="Arial"/>
              </a:rPr>
              <a:t> </a:t>
            </a:r>
            <a:r>
              <a:rPr sz="3200" spc="-310" dirty="0">
                <a:latin typeface="Arial"/>
                <a:cs typeface="Arial"/>
              </a:rPr>
              <a:t>ROM</a:t>
            </a:r>
            <a:endParaRPr sz="3200" dirty="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00360" y="6310337"/>
            <a:ext cx="3995420" cy="391160"/>
          </a:xfrm>
          <a:prstGeom prst="rect">
            <a:avLst/>
          </a:prstGeom>
        </p:spPr>
        <p:txBody>
          <a:bodyPr vert="horz" wrap="square" lIns="0" tIns="12700" rIns="0" bIns="0" rtlCol="0">
            <a:spAutoFit/>
          </a:bodyPr>
          <a:lstStyle/>
          <a:p>
            <a:pPr marL="12700">
              <a:spcBef>
                <a:spcPts val="100"/>
              </a:spcBef>
            </a:pPr>
            <a:r>
              <a:rPr sz="2400" b="1" u="heavy" spc="-5" dirty="0">
                <a:uFill>
                  <a:solidFill>
                    <a:srgbClr val="000000"/>
                  </a:solidFill>
                </a:uFill>
                <a:latin typeface="Carlito"/>
                <a:cs typeface="Carlito"/>
              </a:rPr>
              <a:t>Memory </a:t>
            </a:r>
            <a:r>
              <a:rPr sz="2400" b="1" u="heavy" dirty="0">
                <a:uFill>
                  <a:solidFill>
                    <a:srgbClr val="000000"/>
                  </a:solidFill>
                </a:uFill>
                <a:latin typeface="Carlito"/>
                <a:cs typeface="Carlito"/>
              </a:rPr>
              <a:t>connection </a:t>
            </a:r>
            <a:r>
              <a:rPr sz="2400" b="1" u="heavy" spc="-10" dirty="0">
                <a:uFill>
                  <a:solidFill>
                    <a:srgbClr val="000000"/>
                  </a:solidFill>
                </a:uFill>
                <a:latin typeface="Carlito"/>
                <a:cs typeface="Carlito"/>
              </a:rPr>
              <a:t>to </a:t>
            </a:r>
            <a:r>
              <a:rPr sz="2400" b="1" u="heavy" dirty="0">
                <a:uFill>
                  <a:solidFill>
                    <a:srgbClr val="000000"/>
                  </a:solidFill>
                </a:uFill>
                <a:latin typeface="Carlito"/>
                <a:cs typeface="Carlito"/>
              </a:rPr>
              <a:t>the</a:t>
            </a:r>
            <a:r>
              <a:rPr sz="2400" b="1" u="heavy" spc="-170" dirty="0">
                <a:uFill>
                  <a:solidFill>
                    <a:srgbClr val="000000"/>
                  </a:solidFill>
                </a:uFill>
                <a:latin typeface="Carlito"/>
                <a:cs typeface="Carlito"/>
              </a:rPr>
              <a:t> </a:t>
            </a:r>
            <a:r>
              <a:rPr sz="2400" b="1" u="heavy" spc="-5" dirty="0">
                <a:uFill>
                  <a:solidFill>
                    <a:srgbClr val="000000"/>
                  </a:solidFill>
                </a:uFill>
                <a:latin typeface="Carlito"/>
                <a:cs typeface="Carlito"/>
              </a:rPr>
              <a:t>CPU</a:t>
            </a:r>
            <a:endParaRPr sz="2400" dirty="0">
              <a:latin typeface="Carlito"/>
              <a:cs typeface="Carlito"/>
            </a:endParaRPr>
          </a:p>
        </p:txBody>
      </p:sp>
      <p:sp>
        <p:nvSpPr>
          <p:cNvPr id="3" name="object 3"/>
          <p:cNvSpPr/>
          <p:nvPr/>
        </p:nvSpPr>
        <p:spPr>
          <a:xfrm>
            <a:off x="2903615" y="234971"/>
            <a:ext cx="6156168" cy="5930859"/>
          </a:xfrm>
          <a:prstGeom prst="rect">
            <a:avLst/>
          </a:prstGeom>
          <a:blipFill>
            <a:blip r:embed="rId2" cstate="print"/>
            <a:stretch>
              <a:fillRect/>
            </a:stretch>
          </a:blipFill>
        </p:spPr>
        <p:txBody>
          <a:bodyPr wrap="square" lIns="0" tIns="0" rIns="0" bIns="0" rtlCol="0"/>
          <a:lstStyle/>
          <a:p>
            <a:endParaRPr/>
          </a:p>
        </p:txBody>
      </p:sp>
      <p:sp>
        <p:nvSpPr>
          <p:cNvPr id="8" name="TextBox 7">
            <a:extLst>
              <a:ext uri="{FF2B5EF4-FFF2-40B4-BE49-F238E27FC236}">
                <a16:creationId xmlns:a16="http://schemas.microsoft.com/office/drawing/2014/main" id="{EEF4CA67-509A-46A2-B863-71B0D0B4F55F}"/>
              </a:ext>
            </a:extLst>
          </p:cNvPr>
          <p:cNvSpPr txBox="1"/>
          <p:nvPr/>
        </p:nvSpPr>
        <p:spPr>
          <a:xfrm>
            <a:off x="6312652" y="6623029"/>
            <a:ext cx="5494261" cy="276999"/>
          </a:xfrm>
          <a:prstGeom prst="rect">
            <a:avLst/>
          </a:prstGeom>
          <a:noFill/>
        </p:spPr>
        <p:txBody>
          <a:bodyPr wrap="none" rtlCol="0">
            <a:spAutoFit/>
          </a:bodyPr>
          <a:lstStyle/>
          <a:p>
            <a:r>
              <a:rPr lang="en-US" sz="1200" dirty="0"/>
              <a:t>Source: http://cms.gcg11.ac.in/attachments/article/93/Memory%20Organization.pdf</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5228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Computer Organization &amp; Architecture: Course Objectives</a:t>
            </a:r>
          </a:p>
        </p:txBody>
      </p:sp>
      <p:sp>
        <p:nvSpPr>
          <p:cNvPr id="9" name="Slide Number Placeholder 8"/>
          <p:cNvSpPr>
            <a:spLocks noGrp="1"/>
          </p:cNvSpPr>
          <p:nvPr>
            <p:ph type="sldNum" sz="quarter" idx="12"/>
          </p:nvPr>
        </p:nvSpPr>
        <p:spPr/>
        <p:txBody>
          <a:bodyPr/>
          <a:lstStyle/>
          <a:p>
            <a:fld id="{BDCDBBEF-AA6C-4BA6-85B2-A17D7F280E38}" type="slidenum">
              <a:rPr lang="en-US" smtClean="0"/>
              <a:pPr/>
              <a:t>2</a:t>
            </a:fld>
            <a:endParaRPr lang="en-US"/>
          </a:p>
        </p:txBody>
      </p:sp>
      <p:sp>
        <p:nvSpPr>
          <p:cNvPr id="4" name="Rectangle 3"/>
          <p:cNvSpPr/>
          <p:nvPr/>
        </p:nvSpPr>
        <p:spPr>
          <a:xfrm>
            <a:off x="734095" y="1146220"/>
            <a:ext cx="11075831" cy="5340693"/>
          </a:xfrm>
          <a:prstGeom prst="rect">
            <a:avLst/>
          </a:prstGeom>
        </p:spPr>
        <p:txBody>
          <a:bodyPr wrap="square">
            <a:spAutoFit/>
          </a:bodyPr>
          <a:lstStyle/>
          <a:p>
            <a:pPr lvl="0" algn="just"/>
            <a:r>
              <a:rPr lang="en-US" sz="2400" b="1" dirty="0">
                <a:latin typeface="Times New Roman" panose="02020603050405020304" pitchFamily="18" charset="0"/>
                <a:cs typeface="Times New Roman" panose="02020603050405020304" pitchFamily="18" charset="0"/>
              </a:rPr>
              <a:t>COURSE OBJECTIVES</a:t>
            </a:r>
          </a:p>
          <a:p>
            <a:pPr lvl="0" algn="just"/>
            <a:r>
              <a:rPr lang="en-US" sz="2400" dirty="0">
                <a:latin typeface="Times New Roman" panose="02020603050405020304" pitchFamily="18" charset="0"/>
                <a:cs typeface="Times New Roman" panose="02020603050405020304" pitchFamily="18" charset="0"/>
              </a:rPr>
              <a:t>The course aims to:</a:t>
            </a:r>
            <a:endParaRPr lang="en-US" sz="2400" b="1" i="1" dirty="0">
              <a:latin typeface="Times New Roman" panose="02020603050405020304" pitchFamily="18" charset="0"/>
              <a:cs typeface="Times New Roman" panose="02020603050405020304" pitchFamily="18" charset="0"/>
            </a:endParaRP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The purpose of the course is to introduce principles of computer organization and the basic architectural concepts.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It begins with basic organization, design, and programming of a simple digital computer and introduces simple register transfer language to specify various computer operations.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Topics include computer arithmetic, instruction set design, microprogrammed control unit, pipelining and vector processing, memory organization and I/O systems, and multiprocessors.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To familiarize Students with the detailed Architectures of a Central Processing Unit.</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Learn the different types of serial communication techniques.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53561" y="560247"/>
            <a:ext cx="3484879" cy="504625"/>
          </a:xfrm>
          <a:prstGeom prst="rect">
            <a:avLst/>
          </a:prstGeom>
        </p:spPr>
        <p:txBody>
          <a:bodyPr vert="horz" wrap="square" lIns="0" tIns="12065" rIns="0" bIns="0" rtlCol="0" anchor="ctr">
            <a:spAutoFit/>
          </a:bodyPr>
          <a:lstStyle/>
          <a:p>
            <a:pPr marL="12700" algn="ctr">
              <a:lnSpc>
                <a:spcPct val="100000"/>
              </a:lnSpc>
              <a:spcBef>
                <a:spcPts val="95"/>
              </a:spcBef>
            </a:pPr>
            <a:r>
              <a:rPr sz="3200" b="1" dirty="0">
                <a:latin typeface="Times New Roman" panose="02020603050405020304" pitchFamily="18" charset="0"/>
                <a:ea typeface="+mn-ea"/>
                <a:cs typeface="Times New Roman" panose="02020603050405020304" pitchFamily="18" charset="0"/>
              </a:rPr>
              <a:t>Cache memory</a:t>
            </a:r>
          </a:p>
        </p:txBody>
      </p:sp>
      <p:sp>
        <p:nvSpPr>
          <p:cNvPr id="3" name="object 3"/>
          <p:cNvSpPr txBox="1"/>
          <p:nvPr/>
        </p:nvSpPr>
        <p:spPr>
          <a:xfrm>
            <a:off x="2060245" y="1521029"/>
            <a:ext cx="7999095" cy="4378891"/>
          </a:xfrm>
          <a:prstGeom prst="rect">
            <a:avLst/>
          </a:prstGeom>
        </p:spPr>
        <p:txBody>
          <a:bodyPr vert="horz" wrap="square" lIns="0" tIns="109220" rIns="0" bIns="0" rtlCol="0">
            <a:spAutoFit/>
          </a:bodyPr>
          <a:lstStyle/>
          <a:p>
            <a:pPr marL="356870" marR="5080" indent="-344805" algn="just">
              <a:lnSpc>
                <a:spcPct val="80000"/>
              </a:lnSpc>
              <a:spcBef>
                <a:spcPts val="860"/>
              </a:spcBef>
              <a:buFont typeface="Arial"/>
              <a:buChar char="•"/>
              <a:tabLst>
                <a:tab pos="357505" algn="l"/>
              </a:tabLst>
            </a:pPr>
            <a:r>
              <a:rPr sz="3200" dirty="0">
                <a:latin typeface="Carlito"/>
                <a:cs typeface="Carlito"/>
              </a:rPr>
              <a:t>If </a:t>
            </a:r>
            <a:r>
              <a:rPr sz="3200" spc="-5" dirty="0">
                <a:latin typeface="Carlito"/>
                <a:cs typeface="Carlito"/>
              </a:rPr>
              <a:t>the </a:t>
            </a:r>
            <a:r>
              <a:rPr sz="3200" spc="-10" dirty="0">
                <a:latin typeface="Carlito"/>
                <a:cs typeface="Carlito"/>
              </a:rPr>
              <a:t>active portions </a:t>
            </a:r>
            <a:r>
              <a:rPr sz="3200" spc="-5" dirty="0">
                <a:latin typeface="Carlito"/>
                <a:cs typeface="Carlito"/>
              </a:rPr>
              <a:t>of the </a:t>
            </a:r>
            <a:r>
              <a:rPr sz="3200" spc="-30" dirty="0">
                <a:latin typeface="Carlito"/>
                <a:cs typeface="Carlito"/>
              </a:rPr>
              <a:t>program </a:t>
            </a:r>
            <a:r>
              <a:rPr sz="3200" spc="-5" dirty="0">
                <a:latin typeface="Carlito"/>
                <a:cs typeface="Carlito"/>
              </a:rPr>
              <a:t>and </a:t>
            </a:r>
            <a:r>
              <a:rPr sz="3200" spc="-20" dirty="0">
                <a:latin typeface="Carlito"/>
                <a:cs typeface="Carlito"/>
              </a:rPr>
              <a:t>data  </a:t>
            </a:r>
            <a:r>
              <a:rPr sz="3200" spc="-25" dirty="0">
                <a:latin typeface="Carlito"/>
                <a:cs typeface="Carlito"/>
              </a:rPr>
              <a:t>are </a:t>
            </a:r>
            <a:r>
              <a:rPr sz="3200" spc="-10" dirty="0">
                <a:latin typeface="Carlito"/>
                <a:cs typeface="Carlito"/>
              </a:rPr>
              <a:t>placed </a:t>
            </a:r>
            <a:r>
              <a:rPr sz="3200" spc="-5" dirty="0">
                <a:latin typeface="Carlito"/>
                <a:cs typeface="Carlito"/>
              </a:rPr>
              <a:t>in a </a:t>
            </a:r>
            <a:r>
              <a:rPr sz="3200" spc="-30" dirty="0">
                <a:latin typeface="Carlito"/>
                <a:cs typeface="Carlito"/>
              </a:rPr>
              <a:t>fast </a:t>
            </a:r>
            <a:r>
              <a:rPr sz="3200" spc="-5" dirty="0">
                <a:latin typeface="Carlito"/>
                <a:cs typeface="Carlito"/>
              </a:rPr>
              <a:t>small </a:t>
            </a:r>
            <a:r>
              <a:rPr sz="3200" spc="-45" dirty="0">
                <a:latin typeface="Carlito"/>
                <a:cs typeface="Carlito"/>
              </a:rPr>
              <a:t>memory, </a:t>
            </a:r>
            <a:r>
              <a:rPr sz="3200" spc="-5" dirty="0">
                <a:latin typeface="Carlito"/>
                <a:cs typeface="Carlito"/>
              </a:rPr>
              <a:t>the </a:t>
            </a:r>
            <a:r>
              <a:rPr sz="3200" spc="-30" dirty="0">
                <a:latin typeface="Carlito"/>
                <a:cs typeface="Carlito"/>
              </a:rPr>
              <a:t>average  </a:t>
            </a:r>
            <a:r>
              <a:rPr sz="3200" spc="-10" dirty="0">
                <a:latin typeface="Carlito"/>
                <a:cs typeface="Carlito"/>
              </a:rPr>
              <a:t>memory access </a:t>
            </a:r>
            <a:r>
              <a:rPr sz="3200" spc="-5" dirty="0">
                <a:latin typeface="Carlito"/>
                <a:cs typeface="Carlito"/>
              </a:rPr>
              <a:t>time </a:t>
            </a:r>
            <a:r>
              <a:rPr sz="3200" spc="-20" dirty="0">
                <a:latin typeface="Carlito"/>
                <a:cs typeface="Carlito"/>
              </a:rPr>
              <a:t>can </a:t>
            </a:r>
            <a:r>
              <a:rPr sz="3200" spc="-10" dirty="0">
                <a:latin typeface="Carlito"/>
                <a:cs typeface="Carlito"/>
              </a:rPr>
              <a:t>be</a:t>
            </a:r>
            <a:r>
              <a:rPr sz="3200" spc="114" dirty="0">
                <a:latin typeface="Carlito"/>
                <a:cs typeface="Carlito"/>
              </a:rPr>
              <a:t> </a:t>
            </a:r>
            <a:r>
              <a:rPr sz="3200" spc="-15" dirty="0">
                <a:latin typeface="Carlito"/>
                <a:cs typeface="Carlito"/>
              </a:rPr>
              <a:t>reduced</a:t>
            </a:r>
            <a:endParaRPr sz="3200" dirty="0">
              <a:latin typeface="Carlito"/>
              <a:cs typeface="Carlito"/>
            </a:endParaRPr>
          </a:p>
          <a:p>
            <a:pPr marL="356870" marR="196215" indent="-344805">
              <a:lnSpc>
                <a:spcPts val="3070"/>
              </a:lnSpc>
              <a:spcBef>
                <a:spcPts val="745"/>
              </a:spcBef>
              <a:buFont typeface="Arial"/>
              <a:buChar char="•"/>
              <a:tabLst>
                <a:tab pos="356870" algn="l"/>
                <a:tab pos="357505" algn="l"/>
              </a:tabLst>
            </a:pPr>
            <a:r>
              <a:rPr sz="3200" spc="-5" dirty="0">
                <a:latin typeface="Carlito"/>
                <a:cs typeface="Carlito"/>
              </a:rPr>
              <a:t>Thus </a:t>
            </a:r>
            <a:r>
              <a:rPr sz="3200" spc="-10" dirty="0">
                <a:latin typeface="Carlito"/>
                <a:cs typeface="Carlito"/>
              </a:rPr>
              <a:t>reducing </a:t>
            </a:r>
            <a:r>
              <a:rPr sz="3200" spc="-5" dirty="0">
                <a:latin typeface="Carlito"/>
                <a:cs typeface="Carlito"/>
              </a:rPr>
              <a:t>the </a:t>
            </a:r>
            <a:r>
              <a:rPr sz="3200" spc="-20" dirty="0">
                <a:latin typeface="Carlito"/>
                <a:cs typeface="Carlito"/>
              </a:rPr>
              <a:t>total </a:t>
            </a:r>
            <a:r>
              <a:rPr sz="3200" spc="-25" dirty="0">
                <a:latin typeface="Carlito"/>
                <a:cs typeface="Carlito"/>
              </a:rPr>
              <a:t>execution </a:t>
            </a:r>
            <a:r>
              <a:rPr sz="3200" spc="-5" dirty="0">
                <a:latin typeface="Carlito"/>
                <a:cs typeface="Carlito"/>
              </a:rPr>
              <a:t>time </a:t>
            </a:r>
            <a:r>
              <a:rPr sz="3200" spc="-10" dirty="0">
                <a:latin typeface="Carlito"/>
                <a:cs typeface="Carlito"/>
              </a:rPr>
              <a:t>of </a:t>
            </a:r>
            <a:r>
              <a:rPr sz="3200" spc="-5" dirty="0">
                <a:latin typeface="Carlito"/>
                <a:cs typeface="Carlito"/>
              </a:rPr>
              <a:t>the  </a:t>
            </a:r>
            <a:r>
              <a:rPr sz="3200" spc="-30" dirty="0">
                <a:latin typeface="Carlito"/>
                <a:cs typeface="Carlito"/>
              </a:rPr>
              <a:t>program</a:t>
            </a:r>
            <a:endParaRPr sz="3200" dirty="0">
              <a:latin typeface="Carlito"/>
              <a:cs typeface="Carlito"/>
            </a:endParaRPr>
          </a:p>
          <a:p>
            <a:pPr marL="356870" marR="763270" indent="-344805">
              <a:lnSpc>
                <a:spcPts val="3070"/>
              </a:lnSpc>
              <a:spcBef>
                <a:spcPts val="775"/>
              </a:spcBef>
              <a:buFont typeface="Arial"/>
              <a:buChar char="•"/>
              <a:tabLst>
                <a:tab pos="356870" algn="l"/>
                <a:tab pos="357505" algn="l"/>
              </a:tabLst>
            </a:pPr>
            <a:r>
              <a:rPr sz="3200" spc="-10" dirty="0">
                <a:latin typeface="Carlito"/>
                <a:cs typeface="Carlito"/>
              </a:rPr>
              <a:t>Such </a:t>
            </a:r>
            <a:r>
              <a:rPr sz="3200" spc="-5" dirty="0">
                <a:latin typeface="Carlito"/>
                <a:cs typeface="Carlito"/>
              </a:rPr>
              <a:t>a </a:t>
            </a:r>
            <a:r>
              <a:rPr sz="3200" spc="-30" dirty="0">
                <a:latin typeface="Carlito"/>
                <a:cs typeface="Carlito"/>
              </a:rPr>
              <a:t>fast </a:t>
            </a:r>
            <a:r>
              <a:rPr sz="3200" spc="-5" dirty="0">
                <a:latin typeface="Carlito"/>
                <a:cs typeface="Carlito"/>
              </a:rPr>
              <a:t>small </a:t>
            </a:r>
            <a:r>
              <a:rPr sz="3200" spc="-10" dirty="0">
                <a:latin typeface="Carlito"/>
                <a:cs typeface="Carlito"/>
              </a:rPr>
              <a:t>memory </a:t>
            </a:r>
            <a:r>
              <a:rPr sz="3200" spc="-5" dirty="0">
                <a:latin typeface="Carlito"/>
                <a:cs typeface="Carlito"/>
              </a:rPr>
              <a:t>is </a:t>
            </a:r>
            <a:r>
              <a:rPr sz="3200" spc="-35" dirty="0">
                <a:latin typeface="Carlito"/>
                <a:cs typeface="Carlito"/>
              </a:rPr>
              <a:t>referred </a:t>
            </a:r>
            <a:r>
              <a:rPr sz="3200" spc="-10" dirty="0">
                <a:latin typeface="Carlito"/>
                <a:cs typeface="Carlito"/>
              </a:rPr>
              <a:t>to </a:t>
            </a:r>
            <a:r>
              <a:rPr sz="3200" spc="-5" dirty="0">
                <a:latin typeface="Carlito"/>
                <a:cs typeface="Carlito"/>
              </a:rPr>
              <a:t>as  </a:t>
            </a:r>
            <a:r>
              <a:rPr sz="3200" spc="-10" dirty="0">
                <a:latin typeface="Carlito"/>
                <a:cs typeface="Carlito"/>
              </a:rPr>
              <a:t>cache memory</a:t>
            </a:r>
            <a:endParaRPr sz="3200" dirty="0">
              <a:latin typeface="Carlito"/>
              <a:cs typeface="Carlito"/>
            </a:endParaRPr>
          </a:p>
          <a:p>
            <a:pPr marL="356870" marR="172720" indent="-344805">
              <a:lnSpc>
                <a:spcPts val="3070"/>
              </a:lnSpc>
              <a:spcBef>
                <a:spcPts val="775"/>
              </a:spcBef>
              <a:buFont typeface="Arial"/>
              <a:buChar char="•"/>
              <a:tabLst>
                <a:tab pos="356870" algn="l"/>
                <a:tab pos="357505" algn="l"/>
              </a:tabLst>
            </a:pPr>
            <a:r>
              <a:rPr sz="3200" spc="-5" dirty="0">
                <a:latin typeface="Carlito"/>
                <a:cs typeface="Carlito"/>
              </a:rPr>
              <a:t>The </a:t>
            </a:r>
            <a:r>
              <a:rPr sz="3200" spc="-15" dirty="0">
                <a:latin typeface="Carlito"/>
                <a:cs typeface="Carlito"/>
              </a:rPr>
              <a:t>cache </a:t>
            </a:r>
            <a:r>
              <a:rPr sz="3200" dirty="0">
                <a:latin typeface="Carlito"/>
                <a:cs typeface="Carlito"/>
              </a:rPr>
              <a:t>is </a:t>
            </a:r>
            <a:r>
              <a:rPr sz="3200" spc="-5" dirty="0">
                <a:latin typeface="Carlito"/>
                <a:cs typeface="Carlito"/>
              </a:rPr>
              <a:t>the </a:t>
            </a:r>
            <a:r>
              <a:rPr sz="3200" spc="-30" dirty="0">
                <a:latin typeface="Carlito"/>
                <a:cs typeface="Carlito"/>
              </a:rPr>
              <a:t>fastest </a:t>
            </a:r>
            <a:r>
              <a:rPr sz="3200" spc="-15" dirty="0">
                <a:latin typeface="Carlito"/>
                <a:cs typeface="Carlito"/>
              </a:rPr>
              <a:t>component </a:t>
            </a:r>
            <a:r>
              <a:rPr sz="3200" spc="-5" dirty="0">
                <a:latin typeface="Carlito"/>
                <a:cs typeface="Carlito"/>
              </a:rPr>
              <a:t>in </a:t>
            </a:r>
            <a:r>
              <a:rPr sz="3200" spc="-10" dirty="0">
                <a:latin typeface="Carlito"/>
                <a:cs typeface="Carlito"/>
              </a:rPr>
              <a:t>the  memory </a:t>
            </a:r>
            <a:r>
              <a:rPr sz="3200" spc="-25" dirty="0">
                <a:latin typeface="Carlito"/>
                <a:cs typeface="Carlito"/>
              </a:rPr>
              <a:t>hierarchy </a:t>
            </a:r>
            <a:r>
              <a:rPr sz="3200" spc="-5" dirty="0">
                <a:latin typeface="Carlito"/>
                <a:cs typeface="Carlito"/>
              </a:rPr>
              <a:t>and </a:t>
            </a:r>
            <a:r>
              <a:rPr sz="3200" spc="-15" dirty="0">
                <a:latin typeface="Carlito"/>
                <a:cs typeface="Carlito"/>
              </a:rPr>
              <a:t>approaches </a:t>
            </a:r>
            <a:r>
              <a:rPr sz="3200" spc="-5" dirty="0">
                <a:latin typeface="Carlito"/>
                <a:cs typeface="Carlito"/>
              </a:rPr>
              <a:t>the </a:t>
            </a:r>
            <a:r>
              <a:rPr sz="3200" spc="-10" dirty="0">
                <a:latin typeface="Carlito"/>
                <a:cs typeface="Carlito"/>
              </a:rPr>
              <a:t>speed  of CPU</a:t>
            </a:r>
            <a:r>
              <a:rPr sz="3200" spc="-5" dirty="0">
                <a:latin typeface="Carlito"/>
                <a:cs typeface="Carlito"/>
              </a:rPr>
              <a:t> </a:t>
            </a:r>
            <a:r>
              <a:rPr sz="3200" spc="-15" dirty="0">
                <a:latin typeface="Carlito"/>
                <a:cs typeface="Carlito"/>
              </a:rPr>
              <a:t>component</a:t>
            </a:r>
            <a:endParaRPr sz="3200" dirty="0">
              <a:latin typeface="Carlito"/>
              <a:cs typeface="Carli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60244" y="770966"/>
            <a:ext cx="8052434" cy="3634740"/>
          </a:xfrm>
          <a:prstGeom prst="rect">
            <a:avLst/>
          </a:prstGeom>
        </p:spPr>
        <p:txBody>
          <a:bodyPr vert="horz" wrap="square" lIns="0" tIns="12065" rIns="0" bIns="0" rtlCol="0">
            <a:spAutoFit/>
          </a:bodyPr>
          <a:lstStyle/>
          <a:p>
            <a:pPr marL="356870" marR="5080" indent="-344805">
              <a:spcBef>
                <a:spcPts val="95"/>
              </a:spcBef>
              <a:buFont typeface="Arial"/>
              <a:buChar char="•"/>
              <a:tabLst>
                <a:tab pos="356870" algn="l"/>
                <a:tab pos="357505" algn="l"/>
              </a:tabLst>
            </a:pPr>
            <a:r>
              <a:rPr sz="3200" spc="-10" dirty="0">
                <a:latin typeface="Carlito"/>
                <a:cs typeface="Carlito"/>
              </a:rPr>
              <a:t>When CPU needs to </a:t>
            </a:r>
            <a:r>
              <a:rPr sz="3200" spc="-5" dirty="0">
                <a:latin typeface="Carlito"/>
                <a:cs typeface="Carlito"/>
              </a:rPr>
              <a:t>access </a:t>
            </a:r>
            <a:r>
              <a:rPr sz="3200" spc="-45" dirty="0">
                <a:latin typeface="Carlito"/>
                <a:cs typeface="Carlito"/>
              </a:rPr>
              <a:t>memory, </a:t>
            </a:r>
            <a:r>
              <a:rPr sz="3200" spc="-5" dirty="0">
                <a:latin typeface="Carlito"/>
                <a:cs typeface="Carlito"/>
              </a:rPr>
              <a:t>the </a:t>
            </a:r>
            <a:r>
              <a:rPr sz="3200" spc="-10" dirty="0">
                <a:latin typeface="Carlito"/>
                <a:cs typeface="Carlito"/>
              </a:rPr>
              <a:t>cache  </a:t>
            </a:r>
            <a:r>
              <a:rPr sz="3200" dirty="0">
                <a:latin typeface="Carlito"/>
                <a:cs typeface="Carlito"/>
              </a:rPr>
              <a:t>is</a:t>
            </a:r>
            <a:r>
              <a:rPr sz="3200" spc="-35" dirty="0">
                <a:latin typeface="Carlito"/>
                <a:cs typeface="Carlito"/>
              </a:rPr>
              <a:t> </a:t>
            </a:r>
            <a:r>
              <a:rPr sz="3200" spc="-20" dirty="0">
                <a:latin typeface="Carlito"/>
                <a:cs typeface="Carlito"/>
              </a:rPr>
              <a:t>examined</a:t>
            </a:r>
            <a:endParaRPr sz="3200" dirty="0">
              <a:latin typeface="Carlito"/>
              <a:cs typeface="Carlito"/>
            </a:endParaRPr>
          </a:p>
          <a:p>
            <a:pPr marL="356870" marR="781685" indent="-344805">
              <a:spcBef>
                <a:spcPts val="770"/>
              </a:spcBef>
              <a:buFont typeface="Arial"/>
              <a:buChar char="•"/>
              <a:tabLst>
                <a:tab pos="356870" algn="l"/>
                <a:tab pos="357505" algn="l"/>
              </a:tabLst>
            </a:pPr>
            <a:r>
              <a:rPr sz="3200" dirty="0">
                <a:latin typeface="Carlito"/>
                <a:cs typeface="Carlito"/>
              </a:rPr>
              <a:t>If </a:t>
            </a:r>
            <a:r>
              <a:rPr sz="3200" spc="-5" dirty="0">
                <a:latin typeface="Carlito"/>
                <a:cs typeface="Carlito"/>
              </a:rPr>
              <a:t>the </a:t>
            </a:r>
            <a:r>
              <a:rPr sz="3200" spc="-30" dirty="0">
                <a:latin typeface="Carlito"/>
                <a:cs typeface="Carlito"/>
              </a:rPr>
              <a:t>word </a:t>
            </a:r>
            <a:r>
              <a:rPr sz="3200" dirty="0">
                <a:latin typeface="Carlito"/>
                <a:cs typeface="Carlito"/>
              </a:rPr>
              <a:t>is </a:t>
            </a:r>
            <a:r>
              <a:rPr sz="3200" spc="-20" dirty="0">
                <a:latin typeface="Carlito"/>
                <a:cs typeface="Carlito"/>
              </a:rPr>
              <a:t>found </a:t>
            </a:r>
            <a:r>
              <a:rPr sz="3200" spc="-5" dirty="0">
                <a:latin typeface="Carlito"/>
                <a:cs typeface="Carlito"/>
              </a:rPr>
              <a:t>in the </a:t>
            </a:r>
            <a:r>
              <a:rPr sz="3200" spc="-10" dirty="0">
                <a:latin typeface="Carlito"/>
                <a:cs typeface="Carlito"/>
              </a:rPr>
              <a:t>cache, </a:t>
            </a:r>
            <a:r>
              <a:rPr sz="3200" dirty="0">
                <a:latin typeface="Carlito"/>
                <a:cs typeface="Carlito"/>
              </a:rPr>
              <a:t>it </a:t>
            </a:r>
            <a:r>
              <a:rPr sz="3200" spc="-5" dirty="0">
                <a:latin typeface="Carlito"/>
                <a:cs typeface="Carlito"/>
              </a:rPr>
              <a:t>is </a:t>
            </a:r>
            <a:r>
              <a:rPr sz="3200" spc="-20" dirty="0">
                <a:latin typeface="Carlito"/>
                <a:cs typeface="Carlito"/>
              </a:rPr>
              <a:t>read  from </a:t>
            </a:r>
            <a:r>
              <a:rPr sz="3200" spc="-5" dirty="0">
                <a:latin typeface="Carlito"/>
                <a:cs typeface="Carlito"/>
              </a:rPr>
              <a:t>the </a:t>
            </a:r>
            <a:r>
              <a:rPr sz="3200" spc="-30" dirty="0">
                <a:latin typeface="Carlito"/>
                <a:cs typeface="Carlito"/>
              </a:rPr>
              <a:t>fast</a:t>
            </a:r>
            <a:r>
              <a:rPr sz="3200" spc="15" dirty="0">
                <a:latin typeface="Carlito"/>
                <a:cs typeface="Carlito"/>
              </a:rPr>
              <a:t> </a:t>
            </a:r>
            <a:r>
              <a:rPr sz="3200" spc="-10" dirty="0">
                <a:latin typeface="Carlito"/>
                <a:cs typeface="Carlito"/>
              </a:rPr>
              <a:t>memory</a:t>
            </a:r>
            <a:endParaRPr sz="3200" dirty="0">
              <a:latin typeface="Carlito"/>
              <a:cs typeface="Carlito"/>
            </a:endParaRPr>
          </a:p>
          <a:p>
            <a:pPr marL="356870" marR="120014" indent="-344805" algn="just">
              <a:spcBef>
                <a:spcPts val="770"/>
              </a:spcBef>
              <a:buFont typeface="Arial"/>
              <a:buChar char="•"/>
              <a:tabLst>
                <a:tab pos="357505" algn="l"/>
              </a:tabLst>
            </a:pPr>
            <a:r>
              <a:rPr sz="3200" dirty="0">
                <a:latin typeface="Carlito"/>
                <a:cs typeface="Carlito"/>
              </a:rPr>
              <a:t>If </a:t>
            </a:r>
            <a:r>
              <a:rPr sz="3200" spc="-5" dirty="0">
                <a:latin typeface="Carlito"/>
                <a:cs typeface="Carlito"/>
              </a:rPr>
              <a:t>the </a:t>
            </a:r>
            <a:r>
              <a:rPr sz="3200" spc="-30" dirty="0">
                <a:latin typeface="Carlito"/>
                <a:cs typeface="Carlito"/>
              </a:rPr>
              <a:t>word </a:t>
            </a:r>
            <a:r>
              <a:rPr sz="3200" spc="-15" dirty="0">
                <a:latin typeface="Carlito"/>
                <a:cs typeface="Carlito"/>
              </a:rPr>
              <a:t>addressed </a:t>
            </a:r>
            <a:r>
              <a:rPr sz="3200" spc="-20" dirty="0">
                <a:latin typeface="Carlito"/>
                <a:cs typeface="Carlito"/>
              </a:rPr>
              <a:t>by </a:t>
            </a:r>
            <a:r>
              <a:rPr sz="3200" spc="-5" dirty="0">
                <a:latin typeface="Carlito"/>
                <a:cs typeface="Carlito"/>
              </a:rPr>
              <a:t>the </a:t>
            </a:r>
            <a:r>
              <a:rPr sz="3200" spc="-10" dirty="0">
                <a:latin typeface="Carlito"/>
                <a:cs typeface="Carlito"/>
              </a:rPr>
              <a:t>CPU </a:t>
            </a:r>
            <a:r>
              <a:rPr sz="3200" spc="-5" dirty="0">
                <a:latin typeface="Carlito"/>
                <a:cs typeface="Carlito"/>
              </a:rPr>
              <a:t>is </a:t>
            </a:r>
            <a:r>
              <a:rPr sz="3200" spc="-10" dirty="0">
                <a:latin typeface="Carlito"/>
                <a:cs typeface="Carlito"/>
              </a:rPr>
              <a:t>not </a:t>
            </a:r>
            <a:r>
              <a:rPr sz="3200" spc="-20" dirty="0">
                <a:latin typeface="Carlito"/>
                <a:cs typeface="Carlito"/>
              </a:rPr>
              <a:t>found  </a:t>
            </a:r>
            <a:r>
              <a:rPr sz="3200" spc="-5" dirty="0">
                <a:latin typeface="Carlito"/>
                <a:cs typeface="Carlito"/>
              </a:rPr>
              <a:t>in the </a:t>
            </a:r>
            <a:r>
              <a:rPr sz="3200" spc="-10" dirty="0">
                <a:latin typeface="Carlito"/>
                <a:cs typeface="Carlito"/>
              </a:rPr>
              <a:t>cache, </a:t>
            </a:r>
            <a:r>
              <a:rPr sz="3200" spc="-5" dirty="0">
                <a:latin typeface="Carlito"/>
                <a:cs typeface="Carlito"/>
              </a:rPr>
              <a:t>the main </a:t>
            </a:r>
            <a:r>
              <a:rPr sz="3200" spc="-10" dirty="0">
                <a:latin typeface="Carlito"/>
                <a:cs typeface="Carlito"/>
              </a:rPr>
              <a:t>memory </a:t>
            </a:r>
            <a:r>
              <a:rPr sz="3200" spc="-5" dirty="0">
                <a:latin typeface="Carlito"/>
                <a:cs typeface="Carlito"/>
              </a:rPr>
              <a:t>is </a:t>
            </a:r>
            <a:r>
              <a:rPr sz="3200" spc="-10" dirty="0">
                <a:latin typeface="Carlito"/>
                <a:cs typeface="Carlito"/>
              </a:rPr>
              <a:t>accessed to  </a:t>
            </a:r>
            <a:r>
              <a:rPr sz="3200" spc="-20" dirty="0">
                <a:latin typeface="Carlito"/>
                <a:cs typeface="Carlito"/>
              </a:rPr>
              <a:t>read </a:t>
            </a:r>
            <a:r>
              <a:rPr sz="3200" spc="-5" dirty="0">
                <a:latin typeface="Carlito"/>
                <a:cs typeface="Carlito"/>
              </a:rPr>
              <a:t>the</a:t>
            </a:r>
            <a:r>
              <a:rPr sz="3200" spc="25" dirty="0">
                <a:latin typeface="Carlito"/>
                <a:cs typeface="Carlito"/>
              </a:rPr>
              <a:t> </a:t>
            </a:r>
            <a:r>
              <a:rPr sz="3200" spc="-30" dirty="0">
                <a:latin typeface="Carlito"/>
                <a:cs typeface="Carlito"/>
              </a:rPr>
              <a:t>word</a:t>
            </a:r>
            <a:endParaRPr sz="3200" dirty="0">
              <a:latin typeface="Carlito"/>
              <a:cs typeface="Carli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60245" y="847166"/>
            <a:ext cx="7994015" cy="4903470"/>
          </a:xfrm>
          <a:prstGeom prst="rect">
            <a:avLst/>
          </a:prstGeom>
        </p:spPr>
        <p:txBody>
          <a:bodyPr vert="horz" wrap="square" lIns="0" tIns="12065" rIns="0" bIns="0" rtlCol="0">
            <a:spAutoFit/>
          </a:bodyPr>
          <a:lstStyle/>
          <a:p>
            <a:pPr marL="356870" marR="5080" indent="-344805">
              <a:spcBef>
                <a:spcPts val="95"/>
              </a:spcBef>
              <a:buFont typeface="Arial"/>
              <a:buChar char="•"/>
              <a:tabLst>
                <a:tab pos="356870" algn="l"/>
                <a:tab pos="357505" algn="l"/>
              </a:tabLst>
            </a:pPr>
            <a:r>
              <a:rPr sz="3200" spc="-10" dirty="0">
                <a:latin typeface="Carlito"/>
                <a:cs typeface="Carlito"/>
              </a:rPr>
              <a:t>When </a:t>
            </a:r>
            <a:r>
              <a:rPr sz="3200" spc="-5" dirty="0">
                <a:latin typeface="Carlito"/>
                <a:cs typeface="Carlito"/>
              </a:rPr>
              <a:t>the </a:t>
            </a:r>
            <a:r>
              <a:rPr sz="3200" spc="-10" dirty="0">
                <a:latin typeface="Carlito"/>
                <a:cs typeface="Carlito"/>
              </a:rPr>
              <a:t>CPU </a:t>
            </a:r>
            <a:r>
              <a:rPr sz="3200" spc="-45" dirty="0">
                <a:latin typeface="Carlito"/>
                <a:cs typeface="Carlito"/>
              </a:rPr>
              <a:t>refers </a:t>
            </a:r>
            <a:r>
              <a:rPr sz="3200" spc="-15" dirty="0">
                <a:latin typeface="Carlito"/>
                <a:cs typeface="Carlito"/>
              </a:rPr>
              <a:t>to </a:t>
            </a:r>
            <a:r>
              <a:rPr sz="3200" spc="-10" dirty="0">
                <a:latin typeface="Carlito"/>
                <a:cs typeface="Carlito"/>
              </a:rPr>
              <a:t>memory </a:t>
            </a:r>
            <a:r>
              <a:rPr sz="3200" spc="-5" dirty="0">
                <a:latin typeface="Carlito"/>
                <a:cs typeface="Carlito"/>
              </a:rPr>
              <a:t>and finds the  </a:t>
            </a:r>
            <a:r>
              <a:rPr sz="3200" spc="-30" dirty="0">
                <a:latin typeface="Carlito"/>
                <a:cs typeface="Carlito"/>
              </a:rPr>
              <a:t>word </a:t>
            </a:r>
            <a:r>
              <a:rPr sz="3200" dirty="0">
                <a:latin typeface="Carlito"/>
                <a:cs typeface="Carlito"/>
              </a:rPr>
              <a:t>in </a:t>
            </a:r>
            <a:r>
              <a:rPr sz="3200" spc="-10" dirty="0">
                <a:latin typeface="Carlito"/>
                <a:cs typeface="Carlito"/>
              </a:rPr>
              <a:t>cache, </a:t>
            </a:r>
            <a:r>
              <a:rPr sz="3200" spc="-5" dirty="0">
                <a:latin typeface="Carlito"/>
                <a:cs typeface="Carlito"/>
              </a:rPr>
              <a:t>it is said </a:t>
            </a:r>
            <a:r>
              <a:rPr sz="3200" spc="-10" dirty="0">
                <a:latin typeface="Carlito"/>
                <a:cs typeface="Carlito"/>
              </a:rPr>
              <a:t>to </a:t>
            </a:r>
            <a:r>
              <a:rPr sz="3200" spc="-20" dirty="0">
                <a:latin typeface="Carlito"/>
                <a:cs typeface="Carlito"/>
              </a:rPr>
              <a:t>produce </a:t>
            </a:r>
            <a:r>
              <a:rPr sz="3200" spc="-5" dirty="0">
                <a:latin typeface="Carlito"/>
                <a:cs typeface="Carlito"/>
              </a:rPr>
              <a:t>a</a:t>
            </a:r>
            <a:r>
              <a:rPr sz="3200" spc="195" dirty="0">
                <a:latin typeface="Carlito"/>
                <a:cs typeface="Carlito"/>
              </a:rPr>
              <a:t> </a:t>
            </a:r>
            <a:r>
              <a:rPr sz="3200" b="1" spc="-10" dirty="0">
                <a:latin typeface="Carlito"/>
                <a:cs typeface="Carlito"/>
              </a:rPr>
              <a:t>hit</a:t>
            </a:r>
            <a:endParaRPr sz="3200" dirty="0">
              <a:latin typeface="Carlito"/>
              <a:cs typeface="Carlito"/>
            </a:endParaRPr>
          </a:p>
          <a:p>
            <a:pPr>
              <a:spcBef>
                <a:spcPts val="5"/>
              </a:spcBef>
              <a:buFont typeface="Arial"/>
              <a:buChar char="•"/>
            </a:pPr>
            <a:endParaRPr sz="4400" dirty="0">
              <a:latin typeface="Carlito"/>
              <a:cs typeface="Carlito"/>
            </a:endParaRPr>
          </a:p>
          <a:p>
            <a:pPr marL="356870" indent="-344805">
              <a:spcBef>
                <a:spcPts val="5"/>
              </a:spcBef>
              <a:buFont typeface="Arial"/>
              <a:buChar char="•"/>
              <a:tabLst>
                <a:tab pos="356870" algn="l"/>
                <a:tab pos="357505" algn="l"/>
              </a:tabLst>
            </a:pPr>
            <a:r>
              <a:rPr sz="3200" spc="-5" dirty="0">
                <a:latin typeface="Carlito"/>
                <a:cs typeface="Carlito"/>
              </a:rPr>
              <a:t>Otherwise, </a:t>
            </a:r>
            <a:r>
              <a:rPr sz="3200" dirty="0">
                <a:latin typeface="Carlito"/>
                <a:cs typeface="Carlito"/>
              </a:rPr>
              <a:t>it is </a:t>
            </a:r>
            <a:r>
              <a:rPr sz="3200" spc="-5" dirty="0">
                <a:latin typeface="Carlito"/>
                <a:cs typeface="Carlito"/>
              </a:rPr>
              <a:t>a</a:t>
            </a:r>
            <a:r>
              <a:rPr sz="3200" spc="30" dirty="0">
                <a:latin typeface="Carlito"/>
                <a:cs typeface="Carlito"/>
              </a:rPr>
              <a:t> </a:t>
            </a:r>
            <a:r>
              <a:rPr sz="3200" b="1" spc="-10" dirty="0">
                <a:latin typeface="Carlito"/>
                <a:cs typeface="Carlito"/>
              </a:rPr>
              <a:t>miss</a:t>
            </a:r>
            <a:endParaRPr sz="3200" dirty="0">
              <a:latin typeface="Carlito"/>
              <a:cs typeface="Carlito"/>
            </a:endParaRPr>
          </a:p>
          <a:p>
            <a:pPr>
              <a:spcBef>
                <a:spcPts val="5"/>
              </a:spcBef>
              <a:buFont typeface="Arial"/>
              <a:buChar char="•"/>
            </a:pPr>
            <a:endParaRPr sz="4400" dirty="0">
              <a:latin typeface="Carlito"/>
              <a:cs typeface="Carlito"/>
            </a:endParaRPr>
          </a:p>
          <a:p>
            <a:pPr marL="356870" marR="530860" indent="-344805">
              <a:buFont typeface="Arial"/>
              <a:buChar char="•"/>
              <a:tabLst>
                <a:tab pos="356870" algn="l"/>
                <a:tab pos="357505" algn="l"/>
              </a:tabLst>
            </a:pPr>
            <a:r>
              <a:rPr sz="3200" spc="-10" dirty="0">
                <a:latin typeface="Carlito"/>
                <a:cs typeface="Carlito"/>
              </a:rPr>
              <a:t>The </a:t>
            </a:r>
            <a:r>
              <a:rPr sz="3200" spc="-15" dirty="0">
                <a:latin typeface="Carlito"/>
                <a:cs typeface="Carlito"/>
              </a:rPr>
              <a:t>performance </a:t>
            </a:r>
            <a:r>
              <a:rPr sz="3200" spc="-5" dirty="0">
                <a:latin typeface="Carlito"/>
                <a:cs typeface="Carlito"/>
              </a:rPr>
              <a:t>of </a:t>
            </a:r>
            <a:r>
              <a:rPr sz="3200" spc="-10" dirty="0">
                <a:latin typeface="Carlito"/>
                <a:cs typeface="Carlito"/>
              </a:rPr>
              <a:t>cache memory </a:t>
            </a:r>
            <a:r>
              <a:rPr sz="3200" spc="-5" dirty="0">
                <a:latin typeface="Carlito"/>
                <a:cs typeface="Carlito"/>
              </a:rPr>
              <a:t>is  </a:t>
            </a:r>
            <a:r>
              <a:rPr sz="3200" spc="-15" dirty="0">
                <a:latin typeface="Carlito"/>
                <a:cs typeface="Carlito"/>
              </a:rPr>
              <a:t>frequently measured </a:t>
            </a:r>
            <a:r>
              <a:rPr sz="3200" spc="-5" dirty="0">
                <a:latin typeface="Carlito"/>
                <a:cs typeface="Carlito"/>
              </a:rPr>
              <a:t>in </a:t>
            </a:r>
            <a:r>
              <a:rPr sz="3200" spc="-15" dirty="0">
                <a:latin typeface="Carlito"/>
                <a:cs typeface="Carlito"/>
              </a:rPr>
              <a:t>terms </a:t>
            </a:r>
            <a:r>
              <a:rPr sz="3200" spc="-5" dirty="0">
                <a:latin typeface="Carlito"/>
                <a:cs typeface="Carlito"/>
              </a:rPr>
              <a:t>of a quantity  </a:t>
            </a:r>
            <a:r>
              <a:rPr sz="3200" spc="-10" dirty="0">
                <a:latin typeface="Carlito"/>
                <a:cs typeface="Carlito"/>
              </a:rPr>
              <a:t>called </a:t>
            </a:r>
            <a:r>
              <a:rPr sz="3200" b="1" spc="-10" dirty="0">
                <a:latin typeface="Carlito"/>
                <a:cs typeface="Carlito"/>
              </a:rPr>
              <a:t>hit</a:t>
            </a:r>
            <a:r>
              <a:rPr sz="3200" b="1" dirty="0">
                <a:latin typeface="Carlito"/>
                <a:cs typeface="Carlito"/>
              </a:rPr>
              <a:t> </a:t>
            </a:r>
            <a:r>
              <a:rPr sz="3200" b="1" spc="-25" dirty="0">
                <a:latin typeface="Carlito"/>
                <a:cs typeface="Carlito"/>
              </a:rPr>
              <a:t>ratio</a:t>
            </a:r>
            <a:endParaRPr sz="3200" dirty="0">
              <a:latin typeface="Carlito"/>
              <a:cs typeface="Carlito"/>
            </a:endParaRPr>
          </a:p>
          <a:p>
            <a:pPr marL="378460">
              <a:spcBef>
                <a:spcPts val="775"/>
              </a:spcBef>
            </a:pPr>
            <a:r>
              <a:rPr sz="3200" b="1" spc="-5" dirty="0">
                <a:latin typeface="Carlito"/>
                <a:cs typeface="Carlito"/>
              </a:rPr>
              <a:t>Hit </a:t>
            </a:r>
            <a:r>
              <a:rPr sz="3200" b="1" spc="-25" dirty="0">
                <a:latin typeface="Carlito"/>
                <a:cs typeface="Carlito"/>
              </a:rPr>
              <a:t>ratio </a:t>
            </a:r>
            <a:r>
              <a:rPr sz="3200" b="1" spc="-5" dirty="0">
                <a:latin typeface="Carlito"/>
                <a:cs typeface="Carlito"/>
              </a:rPr>
              <a:t>= </a:t>
            </a:r>
            <a:r>
              <a:rPr sz="3200" b="1" spc="-10" dirty="0">
                <a:latin typeface="Carlito"/>
                <a:cs typeface="Carlito"/>
              </a:rPr>
              <a:t>hit </a:t>
            </a:r>
            <a:r>
              <a:rPr sz="3200" b="1" spc="-5" dirty="0">
                <a:latin typeface="Carlito"/>
                <a:cs typeface="Carlito"/>
              </a:rPr>
              <a:t>/</a:t>
            </a:r>
            <a:r>
              <a:rPr sz="3200" b="1" spc="80" dirty="0">
                <a:latin typeface="Carlito"/>
                <a:cs typeface="Carlito"/>
              </a:rPr>
              <a:t> </a:t>
            </a:r>
            <a:r>
              <a:rPr sz="3200" b="1" spc="-10" dirty="0">
                <a:latin typeface="Carlito"/>
                <a:cs typeface="Carlito"/>
              </a:rPr>
              <a:t>(hit+miss)</a:t>
            </a:r>
            <a:endParaRPr sz="3200" dirty="0">
              <a:latin typeface="Carlito"/>
              <a:cs typeface="Carli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60245" y="728294"/>
            <a:ext cx="7723505" cy="4338320"/>
          </a:xfrm>
          <a:prstGeom prst="rect">
            <a:avLst/>
          </a:prstGeom>
        </p:spPr>
        <p:txBody>
          <a:bodyPr vert="horz" wrap="square" lIns="0" tIns="62865" rIns="0" bIns="0" rtlCol="0">
            <a:spAutoFit/>
          </a:bodyPr>
          <a:lstStyle/>
          <a:p>
            <a:pPr marL="356870" marR="85090" indent="-344805">
              <a:lnSpc>
                <a:spcPts val="3020"/>
              </a:lnSpc>
              <a:spcBef>
                <a:spcPts val="495"/>
              </a:spcBef>
              <a:buFont typeface="Arial"/>
              <a:buChar char="•"/>
              <a:tabLst>
                <a:tab pos="356870" algn="l"/>
                <a:tab pos="357505" algn="l"/>
              </a:tabLst>
            </a:pPr>
            <a:r>
              <a:rPr sz="2800" spc="-5" dirty="0">
                <a:latin typeface="Carlito"/>
                <a:cs typeface="Carlito"/>
              </a:rPr>
              <a:t>The </a:t>
            </a:r>
            <a:r>
              <a:rPr sz="2800" dirty="0">
                <a:latin typeface="Carlito"/>
                <a:cs typeface="Carlito"/>
              </a:rPr>
              <a:t>basic </a:t>
            </a:r>
            <a:r>
              <a:rPr sz="2800" spc="-10" dirty="0">
                <a:latin typeface="Carlito"/>
                <a:cs typeface="Carlito"/>
              </a:rPr>
              <a:t>characteristic </a:t>
            </a:r>
            <a:r>
              <a:rPr sz="2800" dirty="0">
                <a:latin typeface="Carlito"/>
                <a:cs typeface="Carlito"/>
              </a:rPr>
              <a:t>of </a:t>
            </a:r>
            <a:r>
              <a:rPr sz="2800" spc="-10" dirty="0">
                <a:latin typeface="Carlito"/>
                <a:cs typeface="Carlito"/>
              </a:rPr>
              <a:t>cache </a:t>
            </a:r>
            <a:r>
              <a:rPr sz="2800" dirty="0">
                <a:latin typeface="Carlito"/>
                <a:cs typeface="Carlito"/>
              </a:rPr>
              <a:t>memory is its</a:t>
            </a:r>
            <a:r>
              <a:rPr sz="2800" spc="-90" dirty="0">
                <a:latin typeface="Carlito"/>
                <a:cs typeface="Carlito"/>
              </a:rPr>
              <a:t> </a:t>
            </a:r>
            <a:r>
              <a:rPr sz="2800" spc="-15" dirty="0">
                <a:latin typeface="Carlito"/>
                <a:cs typeface="Carlito"/>
              </a:rPr>
              <a:t>fast  </a:t>
            </a:r>
            <a:r>
              <a:rPr sz="2800" spc="-5" dirty="0">
                <a:latin typeface="Carlito"/>
                <a:cs typeface="Carlito"/>
              </a:rPr>
              <a:t>access time</a:t>
            </a:r>
            <a:endParaRPr sz="2800" dirty="0">
              <a:latin typeface="Carlito"/>
              <a:cs typeface="Carlito"/>
            </a:endParaRPr>
          </a:p>
          <a:p>
            <a:pPr marL="356870" marR="464820" indent="-344805">
              <a:lnSpc>
                <a:spcPts val="3020"/>
              </a:lnSpc>
              <a:spcBef>
                <a:spcPts val="680"/>
              </a:spcBef>
              <a:buFont typeface="Arial"/>
              <a:buChar char="•"/>
              <a:tabLst>
                <a:tab pos="356870" algn="l"/>
                <a:tab pos="357505" algn="l"/>
              </a:tabLst>
            </a:pPr>
            <a:r>
              <a:rPr sz="2800" spc="-15" dirty="0">
                <a:latin typeface="Carlito"/>
                <a:cs typeface="Carlito"/>
              </a:rPr>
              <a:t>Therefore, </a:t>
            </a:r>
            <a:r>
              <a:rPr sz="2800" dirty="0">
                <a:latin typeface="Carlito"/>
                <a:cs typeface="Carlito"/>
              </a:rPr>
              <a:t>very </a:t>
            </a:r>
            <a:r>
              <a:rPr sz="2800" spc="-10" dirty="0">
                <a:latin typeface="Carlito"/>
                <a:cs typeface="Carlito"/>
              </a:rPr>
              <a:t>little </a:t>
            </a:r>
            <a:r>
              <a:rPr sz="2800" dirty="0">
                <a:latin typeface="Carlito"/>
                <a:cs typeface="Carlito"/>
              </a:rPr>
              <a:t>or </a:t>
            </a:r>
            <a:r>
              <a:rPr sz="2800" spc="-5" dirty="0">
                <a:latin typeface="Carlito"/>
                <a:cs typeface="Carlito"/>
              </a:rPr>
              <a:t>no time </a:t>
            </a:r>
            <a:r>
              <a:rPr sz="2800" spc="-10" dirty="0">
                <a:latin typeface="Carlito"/>
                <a:cs typeface="Carlito"/>
              </a:rPr>
              <a:t>must </a:t>
            </a:r>
            <a:r>
              <a:rPr sz="2800" dirty="0">
                <a:latin typeface="Carlito"/>
                <a:cs typeface="Carlito"/>
              </a:rPr>
              <a:t>be</a:t>
            </a:r>
            <a:r>
              <a:rPr sz="2800" spc="-130" dirty="0">
                <a:latin typeface="Carlito"/>
                <a:cs typeface="Carlito"/>
              </a:rPr>
              <a:t> </a:t>
            </a:r>
            <a:r>
              <a:rPr sz="2800" spc="-10" dirty="0">
                <a:latin typeface="Carlito"/>
                <a:cs typeface="Carlito"/>
              </a:rPr>
              <a:t>wasted  </a:t>
            </a:r>
            <a:r>
              <a:rPr sz="2800" dirty="0">
                <a:latin typeface="Carlito"/>
                <a:cs typeface="Carlito"/>
              </a:rPr>
              <a:t>when </a:t>
            </a:r>
            <a:r>
              <a:rPr sz="2800" spc="-10" dirty="0">
                <a:latin typeface="Carlito"/>
                <a:cs typeface="Carlito"/>
              </a:rPr>
              <a:t>searching </a:t>
            </a:r>
            <a:r>
              <a:rPr sz="2800" spc="-5" dirty="0">
                <a:latin typeface="Carlito"/>
                <a:cs typeface="Carlito"/>
              </a:rPr>
              <a:t>the </a:t>
            </a:r>
            <a:r>
              <a:rPr sz="2800" spc="-10" dirty="0">
                <a:latin typeface="Carlito"/>
                <a:cs typeface="Carlito"/>
              </a:rPr>
              <a:t>words </a:t>
            </a:r>
            <a:r>
              <a:rPr sz="2800" dirty="0">
                <a:latin typeface="Carlito"/>
                <a:cs typeface="Carlito"/>
              </a:rPr>
              <a:t>in </a:t>
            </a:r>
            <a:r>
              <a:rPr sz="2800" spc="-5" dirty="0">
                <a:latin typeface="Carlito"/>
                <a:cs typeface="Carlito"/>
              </a:rPr>
              <a:t>the</a:t>
            </a:r>
            <a:r>
              <a:rPr sz="2800" spc="-55" dirty="0">
                <a:latin typeface="Carlito"/>
                <a:cs typeface="Carlito"/>
              </a:rPr>
              <a:t> </a:t>
            </a:r>
            <a:r>
              <a:rPr sz="2800" spc="-10" dirty="0">
                <a:latin typeface="Carlito"/>
                <a:cs typeface="Carlito"/>
              </a:rPr>
              <a:t>cache</a:t>
            </a:r>
            <a:endParaRPr sz="2800" dirty="0">
              <a:latin typeface="Carlito"/>
              <a:cs typeface="Carlito"/>
            </a:endParaRPr>
          </a:p>
          <a:p>
            <a:pPr marL="356870" marR="5080" indent="-344805">
              <a:lnSpc>
                <a:spcPct val="90000"/>
              </a:lnSpc>
              <a:spcBef>
                <a:spcPts val="635"/>
              </a:spcBef>
              <a:buFont typeface="Arial"/>
              <a:buChar char="•"/>
              <a:tabLst>
                <a:tab pos="356870" algn="l"/>
                <a:tab pos="357505" algn="l"/>
              </a:tabLst>
            </a:pPr>
            <a:r>
              <a:rPr sz="2800" spc="-5" dirty="0">
                <a:latin typeface="Carlito"/>
                <a:cs typeface="Carlito"/>
              </a:rPr>
              <a:t>The </a:t>
            </a:r>
            <a:r>
              <a:rPr sz="2800" spc="-10" dirty="0">
                <a:latin typeface="Carlito"/>
                <a:cs typeface="Carlito"/>
              </a:rPr>
              <a:t>transformation </a:t>
            </a:r>
            <a:r>
              <a:rPr sz="2800" dirty="0">
                <a:latin typeface="Carlito"/>
                <a:cs typeface="Carlito"/>
              </a:rPr>
              <a:t>of </a:t>
            </a:r>
            <a:r>
              <a:rPr sz="2800" spc="-20" dirty="0">
                <a:latin typeface="Carlito"/>
                <a:cs typeface="Carlito"/>
              </a:rPr>
              <a:t>data </a:t>
            </a:r>
            <a:r>
              <a:rPr sz="2800" spc="-10" dirty="0">
                <a:latin typeface="Carlito"/>
                <a:cs typeface="Carlito"/>
              </a:rPr>
              <a:t>from </a:t>
            </a:r>
            <a:r>
              <a:rPr sz="2800" dirty="0">
                <a:latin typeface="Carlito"/>
                <a:cs typeface="Carlito"/>
              </a:rPr>
              <a:t>main memory </a:t>
            </a:r>
            <a:r>
              <a:rPr sz="2800" spc="-15" dirty="0">
                <a:latin typeface="Carlito"/>
                <a:cs typeface="Carlito"/>
              </a:rPr>
              <a:t>to  </a:t>
            </a:r>
            <a:r>
              <a:rPr sz="2800" spc="-10" dirty="0">
                <a:latin typeface="Carlito"/>
                <a:cs typeface="Carlito"/>
              </a:rPr>
              <a:t>cache </a:t>
            </a:r>
            <a:r>
              <a:rPr sz="2800" dirty="0">
                <a:latin typeface="Carlito"/>
                <a:cs typeface="Carlito"/>
              </a:rPr>
              <a:t>memory is </a:t>
            </a:r>
            <a:r>
              <a:rPr sz="2800" spc="-25" dirty="0">
                <a:latin typeface="Carlito"/>
                <a:cs typeface="Carlito"/>
              </a:rPr>
              <a:t>referred </a:t>
            </a:r>
            <a:r>
              <a:rPr sz="2800" spc="-15" dirty="0">
                <a:latin typeface="Carlito"/>
                <a:cs typeface="Carlito"/>
              </a:rPr>
              <a:t>to </a:t>
            </a:r>
            <a:r>
              <a:rPr sz="2800" dirty="0">
                <a:latin typeface="Carlito"/>
                <a:cs typeface="Carlito"/>
              </a:rPr>
              <a:t>as </a:t>
            </a:r>
            <a:r>
              <a:rPr sz="2800" spc="5" dirty="0">
                <a:latin typeface="Carlito"/>
                <a:cs typeface="Carlito"/>
              </a:rPr>
              <a:t>a </a:t>
            </a:r>
            <a:r>
              <a:rPr sz="2800" b="1" dirty="0">
                <a:latin typeface="Carlito"/>
                <a:cs typeface="Carlito"/>
              </a:rPr>
              <a:t>mapping </a:t>
            </a:r>
            <a:r>
              <a:rPr sz="2800" spc="-10" dirty="0">
                <a:latin typeface="Carlito"/>
                <a:cs typeface="Carlito"/>
              </a:rPr>
              <a:t>process,  there </a:t>
            </a:r>
            <a:r>
              <a:rPr sz="2800" spc="-15" dirty="0">
                <a:latin typeface="Carlito"/>
                <a:cs typeface="Carlito"/>
              </a:rPr>
              <a:t>are </a:t>
            </a:r>
            <a:r>
              <a:rPr sz="2800" spc="-10" dirty="0">
                <a:latin typeface="Carlito"/>
                <a:cs typeface="Carlito"/>
              </a:rPr>
              <a:t>three </a:t>
            </a:r>
            <a:r>
              <a:rPr sz="2800" dirty="0">
                <a:latin typeface="Carlito"/>
                <a:cs typeface="Carlito"/>
              </a:rPr>
              <a:t>types of</a:t>
            </a:r>
            <a:r>
              <a:rPr sz="2800" spc="-15" dirty="0">
                <a:latin typeface="Carlito"/>
                <a:cs typeface="Carlito"/>
              </a:rPr>
              <a:t> </a:t>
            </a:r>
            <a:r>
              <a:rPr sz="2800" spc="-5" dirty="0">
                <a:latin typeface="Carlito"/>
                <a:cs typeface="Carlito"/>
              </a:rPr>
              <a:t>mapping:</a:t>
            </a:r>
            <a:endParaRPr sz="2800" dirty="0">
              <a:latin typeface="Carlito"/>
              <a:cs typeface="Carlito"/>
            </a:endParaRPr>
          </a:p>
          <a:p>
            <a:pPr marL="756285" lvl="1" indent="-287020">
              <a:spcBef>
                <a:spcPts val="340"/>
              </a:spcBef>
              <a:buFont typeface="Arial"/>
              <a:buChar char="–"/>
              <a:tabLst>
                <a:tab pos="756920" algn="l"/>
              </a:tabLst>
            </a:pPr>
            <a:r>
              <a:rPr sz="2800" b="1" dirty="0">
                <a:latin typeface="Carlito"/>
                <a:cs typeface="Carlito"/>
              </a:rPr>
              <a:t>Associative</a:t>
            </a:r>
            <a:r>
              <a:rPr sz="2800" b="1" spc="-110" dirty="0">
                <a:latin typeface="Carlito"/>
                <a:cs typeface="Carlito"/>
              </a:rPr>
              <a:t> </a:t>
            </a:r>
            <a:r>
              <a:rPr sz="2800" b="1" dirty="0">
                <a:latin typeface="Carlito"/>
                <a:cs typeface="Carlito"/>
              </a:rPr>
              <a:t>mapping</a:t>
            </a:r>
            <a:endParaRPr sz="2800" dirty="0">
              <a:latin typeface="Carlito"/>
              <a:cs typeface="Carlito"/>
            </a:endParaRPr>
          </a:p>
          <a:p>
            <a:pPr marL="756285" lvl="1" indent="-287020">
              <a:spcBef>
                <a:spcPts val="335"/>
              </a:spcBef>
              <a:buFont typeface="Arial"/>
              <a:buChar char="–"/>
              <a:tabLst>
                <a:tab pos="756920" algn="l"/>
              </a:tabLst>
            </a:pPr>
            <a:r>
              <a:rPr sz="2800" b="1" spc="-5" dirty="0">
                <a:latin typeface="Carlito"/>
                <a:cs typeface="Carlito"/>
              </a:rPr>
              <a:t>Direct</a:t>
            </a:r>
            <a:r>
              <a:rPr sz="2800" b="1" spc="-75" dirty="0">
                <a:latin typeface="Carlito"/>
                <a:cs typeface="Carlito"/>
              </a:rPr>
              <a:t> </a:t>
            </a:r>
            <a:r>
              <a:rPr sz="2800" b="1" dirty="0">
                <a:latin typeface="Carlito"/>
                <a:cs typeface="Carlito"/>
              </a:rPr>
              <a:t>mapping</a:t>
            </a:r>
            <a:endParaRPr sz="2800" dirty="0">
              <a:latin typeface="Carlito"/>
              <a:cs typeface="Carlito"/>
            </a:endParaRPr>
          </a:p>
          <a:p>
            <a:pPr marL="756285" lvl="1" indent="-287020">
              <a:spcBef>
                <a:spcPts val="340"/>
              </a:spcBef>
              <a:buFont typeface="Arial"/>
              <a:buChar char="–"/>
              <a:tabLst>
                <a:tab pos="756920" algn="l"/>
              </a:tabLst>
            </a:pPr>
            <a:r>
              <a:rPr sz="2800" b="1" spc="-5" dirty="0">
                <a:latin typeface="Carlito"/>
                <a:cs typeface="Carlito"/>
              </a:rPr>
              <a:t>Set-associative</a:t>
            </a:r>
            <a:r>
              <a:rPr sz="2800" b="1" spc="-85" dirty="0">
                <a:latin typeface="Carlito"/>
                <a:cs typeface="Carlito"/>
              </a:rPr>
              <a:t> </a:t>
            </a:r>
            <a:r>
              <a:rPr sz="2800" b="1" dirty="0">
                <a:latin typeface="Carlito"/>
                <a:cs typeface="Carlito"/>
              </a:rPr>
              <a:t>mapping</a:t>
            </a:r>
            <a:endParaRPr sz="2800" dirty="0">
              <a:latin typeface="Carlito"/>
              <a:cs typeface="Carli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60245" y="694767"/>
            <a:ext cx="7609205" cy="1000125"/>
          </a:xfrm>
          <a:prstGeom prst="rect">
            <a:avLst/>
          </a:prstGeom>
        </p:spPr>
        <p:txBody>
          <a:bodyPr vert="horz" wrap="square" lIns="0" tIns="12065" rIns="0" bIns="0" rtlCol="0">
            <a:spAutoFit/>
          </a:bodyPr>
          <a:lstStyle/>
          <a:p>
            <a:pPr marL="356870" marR="5080" indent="-344805">
              <a:spcBef>
                <a:spcPts val="95"/>
              </a:spcBef>
              <a:buFont typeface="Arial"/>
              <a:buChar char="•"/>
              <a:tabLst>
                <a:tab pos="356870" algn="l"/>
                <a:tab pos="357505" algn="l"/>
              </a:tabLst>
            </a:pPr>
            <a:r>
              <a:rPr sz="3200" spc="-150" dirty="0">
                <a:latin typeface="Carlito"/>
                <a:cs typeface="Carlito"/>
              </a:rPr>
              <a:t>To </a:t>
            </a:r>
            <a:r>
              <a:rPr sz="3200" spc="-10" dirty="0">
                <a:latin typeface="Carlito"/>
                <a:cs typeface="Carlito"/>
              </a:rPr>
              <a:t>help </a:t>
            </a:r>
            <a:r>
              <a:rPr sz="3200" spc="-20" dirty="0">
                <a:latin typeface="Carlito"/>
                <a:cs typeface="Carlito"/>
              </a:rPr>
              <a:t>understand </a:t>
            </a:r>
            <a:r>
              <a:rPr sz="3200" spc="-5" dirty="0">
                <a:latin typeface="Carlito"/>
                <a:cs typeface="Carlito"/>
              </a:rPr>
              <a:t>the mapping </a:t>
            </a:r>
            <a:r>
              <a:rPr sz="3200" spc="-20" dirty="0">
                <a:latin typeface="Carlito"/>
                <a:cs typeface="Carlito"/>
              </a:rPr>
              <a:t>procedure,  we </a:t>
            </a:r>
            <a:r>
              <a:rPr sz="3200" spc="-25" dirty="0">
                <a:latin typeface="Carlito"/>
                <a:cs typeface="Carlito"/>
              </a:rPr>
              <a:t>have </a:t>
            </a:r>
            <a:r>
              <a:rPr sz="3200" spc="-5" dirty="0">
                <a:latin typeface="Carlito"/>
                <a:cs typeface="Carlito"/>
              </a:rPr>
              <a:t>the </a:t>
            </a:r>
            <a:r>
              <a:rPr sz="3200" spc="-15" dirty="0">
                <a:latin typeface="Carlito"/>
                <a:cs typeface="Carlito"/>
              </a:rPr>
              <a:t>following</a:t>
            </a:r>
            <a:r>
              <a:rPr sz="3200" spc="85" dirty="0">
                <a:latin typeface="Carlito"/>
                <a:cs typeface="Carlito"/>
              </a:rPr>
              <a:t> </a:t>
            </a:r>
            <a:r>
              <a:rPr sz="3200" spc="-15" dirty="0">
                <a:latin typeface="Carlito"/>
                <a:cs typeface="Carlito"/>
              </a:rPr>
              <a:t>example:</a:t>
            </a:r>
            <a:endParaRPr sz="3200">
              <a:latin typeface="Carlito"/>
              <a:cs typeface="Carlito"/>
            </a:endParaRPr>
          </a:p>
        </p:txBody>
      </p:sp>
      <p:sp>
        <p:nvSpPr>
          <p:cNvPr id="3" name="object 3"/>
          <p:cNvSpPr/>
          <p:nvPr/>
        </p:nvSpPr>
        <p:spPr>
          <a:xfrm>
            <a:off x="3412984" y="2843812"/>
            <a:ext cx="5555643" cy="2415116"/>
          </a:xfrm>
          <a:prstGeom prst="rect">
            <a:avLst/>
          </a:prstGeom>
          <a:blipFill>
            <a:blip r:embed="rId2" cstate="print"/>
            <a:stretch>
              <a:fillRect/>
            </a:stretch>
          </a:blipFill>
        </p:spPr>
        <p:txBody>
          <a:bodyPr wrap="square" lIns="0" tIns="0" rIns="0" bIns="0" rtlCol="0"/>
          <a:lstStyle/>
          <a:p>
            <a:endParaRPr/>
          </a:p>
        </p:txBody>
      </p:sp>
      <p:sp>
        <p:nvSpPr>
          <p:cNvPr id="4" name="TextBox 3">
            <a:extLst>
              <a:ext uri="{FF2B5EF4-FFF2-40B4-BE49-F238E27FC236}">
                <a16:creationId xmlns:a16="http://schemas.microsoft.com/office/drawing/2014/main" id="{79C24D7B-4E44-4D10-BF61-6AE018456A8C}"/>
              </a:ext>
            </a:extLst>
          </p:cNvPr>
          <p:cNvSpPr txBox="1"/>
          <p:nvPr/>
        </p:nvSpPr>
        <p:spPr>
          <a:xfrm>
            <a:off x="6312652" y="6623029"/>
            <a:ext cx="5494261" cy="276999"/>
          </a:xfrm>
          <a:prstGeom prst="rect">
            <a:avLst/>
          </a:prstGeom>
          <a:noFill/>
        </p:spPr>
        <p:txBody>
          <a:bodyPr wrap="none" rtlCol="0">
            <a:spAutoFit/>
          </a:bodyPr>
          <a:lstStyle/>
          <a:p>
            <a:r>
              <a:rPr lang="en-US" sz="1200" dirty="0"/>
              <a:t>Source: http://cms.gcg11.ac.in/attachments/article/93/Memory%20Organization.pdf</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10433" y="460933"/>
            <a:ext cx="4769485" cy="504625"/>
          </a:xfrm>
          <a:prstGeom prst="rect">
            <a:avLst/>
          </a:prstGeom>
        </p:spPr>
        <p:txBody>
          <a:bodyPr vert="horz" wrap="square" lIns="0" tIns="12065" rIns="0" bIns="0" rtlCol="0" anchor="ctr">
            <a:spAutoFit/>
          </a:bodyPr>
          <a:lstStyle/>
          <a:p>
            <a:pPr marL="12700" algn="ctr">
              <a:lnSpc>
                <a:spcPct val="100000"/>
              </a:lnSpc>
              <a:spcBef>
                <a:spcPts val="95"/>
              </a:spcBef>
            </a:pPr>
            <a:r>
              <a:rPr sz="3200" b="1" dirty="0">
                <a:latin typeface="Times New Roman" panose="02020603050405020304" pitchFamily="18" charset="0"/>
                <a:ea typeface="+mn-ea"/>
                <a:cs typeface="Times New Roman" panose="02020603050405020304" pitchFamily="18" charset="0"/>
              </a:rPr>
              <a:t>Associative mapping</a:t>
            </a:r>
          </a:p>
        </p:txBody>
      </p:sp>
      <p:sp>
        <p:nvSpPr>
          <p:cNvPr id="3" name="object 3"/>
          <p:cNvSpPr txBox="1"/>
          <p:nvPr/>
        </p:nvSpPr>
        <p:spPr>
          <a:xfrm>
            <a:off x="1984044" y="1255598"/>
            <a:ext cx="8037830" cy="4384918"/>
          </a:xfrm>
          <a:prstGeom prst="rect">
            <a:avLst/>
          </a:prstGeom>
        </p:spPr>
        <p:txBody>
          <a:bodyPr vert="horz" wrap="square" lIns="0" tIns="66675" rIns="0" bIns="0" rtlCol="0">
            <a:spAutoFit/>
          </a:bodyPr>
          <a:lstStyle/>
          <a:p>
            <a:pPr marL="356870" marR="943610" indent="-344805">
              <a:lnSpc>
                <a:spcPts val="3460"/>
              </a:lnSpc>
              <a:spcBef>
                <a:spcPts val="525"/>
              </a:spcBef>
              <a:buFont typeface="Arial"/>
              <a:buChar char="•"/>
              <a:tabLst>
                <a:tab pos="356870" algn="l"/>
                <a:tab pos="357505" algn="l"/>
              </a:tabLst>
            </a:pPr>
            <a:r>
              <a:rPr sz="3200" spc="-10" dirty="0">
                <a:latin typeface="Carlito"/>
                <a:cs typeface="Carlito"/>
              </a:rPr>
              <a:t>The </a:t>
            </a:r>
            <a:r>
              <a:rPr sz="3200" spc="-30" dirty="0">
                <a:latin typeface="Carlito"/>
                <a:cs typeface="Carlito"/>
              </a:rPr>
              <a:t>fastest </a:t>
            </a:r>
            <a:r>
              <a:rPr sz="3200" spc="-5" dirty="0">
                <a:latin typeface="Carlito"/>
                <a:cs typeface="Carlito"/>
              </a:rPr>
              <a:t>and </a:t>
            </a:r>
            <a:r>
              <a:rPr sz="3200" spc="-25" dirty="0">
                <a:latin typeface="Carlito"/>
                <a:cs typeface="Carlito"/>
              </a:rPr>
              <a:t>most </a:t>
            </a:r>
            <a:r>
              <a:rPr sz="3200" spc="-10" dirty="0">
                <a:latin typeface="Carlito"/>
                <a:cs typeface="Carlito"/>
              </a:rPr>
              <a:t>flexible </a:t>
            </a:r>
            <a:r>
              <a:rPr sz="3200" spc="-15" dirty="0">
                <a:latin typeface="Carlito"/>
                <a:cs typeface="Carlito"/>
              </a:rPr>
              <a:t>cache  </a:t>
            </a:r>
            <a:r>
              <a:rPr sz="3200" spc="-20" dirty="0">
                <a:latin typeface="Carlito"/>
                <a:cs typeface="Carlito"/>
              </a:rPr>
              <a:t>organization </a:t>
            </a:r>
            <a:r>
              <a:rPr sz="3200" spc="-10" dirty="0">
                <a:latin typeface="Carlito"/>
                <a:cs typeface="Carlito"/>
              </a:rPr>
              <a:t>uses </a:t>
            </a:r>
            <a:r>
              <a:rPr sz="3200" spc="-5" dirty="0">
                <a:latin typeface="Carlito"/>
                <a:cs typeface="Carlito"/>
              </a:rPr>
              <a:t>an </a:t>
            </a:r>
            <a:r>
              <a:rPr sz="3200" spc="-10" dirty="0">
                <a:latin typeface="Carlito"/>
                <a:cs typeface="Carlito"/>
              </a:rPr>
              <a:t>associative</a:t>
            </a:r>
            <a:r>
              <a:rPr sz="3200" spc="50" dirty="0">
                <a:latin typeface="Carlito"/>
                <a:cs typeface="Carlito"/>
              </a:rPr>
              <a:t> </a:t>
            </a:r>
            <a:r>
              <a:rPr sz="3200" spc="-10" dirty="0">
                <a:latin typeface="Carlito"/>
                <a:cs typeface="Carlito"/>
              </a:rPr>
              <a:t>memory</a:t>
            </a:r>
            <a:endParaRPr sz="3200" dirty="0">
              <a:latin typeface="Carlito"/>
              <a:cs typeface="Carlito"/>
            </a:endParaRPr>
          </a:p>
          <a:p>
            <a:pPr marL="356870" marR="1085850" indent="-344805">
              <a:lnSpc>
                <a:spcPts val="3460"/>
              </a:lnSpc>
              <a:spcBef>
                <a:spcPts val="765"/>
              </a:spcBef>
              <a:buFont typeface="Arial"/>
              <a:buChar char="•"/>
              <a:tabLst>
                <a:tab pos="356870" algn="l"/>
                <a:tab pos="357505" algn="l"/>
              </a:tabLst>
            </a:pPr>
            <a:r>
              <a:rPr sz="3200" spc="-10" dirty="0">
                <a:latin typeface="Carlito"/>
                <a:cs typeface="Carlito"/>
              </a:rPr>
              <a:t>The associative memory </a:t>
            </a:r>
            <a:r>
              <a:rPr sz="3200" spc="-25" dirty="0">
                <a:latin typeface="Carlito"/>
                <a:cs typeface="Carlito"/>
              </a:rPr>
              <a:t>stores </a:t>
            </a:r>
            <a:r>
              <a:rPr sz="3200" spc="-10" dirty="0">
                <a:latin typeface="Carlito"/>
                <a:cs typeface="Carlito"/>
              </a:rPr>
              <a:t>both </a:t>
            </a:r>
            <a:r>
              <a:rPr sz="3200" spc="-5" dirty="0">
                <a:latin typeface="Carlito"/>
                <a:cs typeface="Carlito"/>
              </a:rPr>
              <a:t>the  </a:t>
            </a:r>
            <a:r>
              <a:rPr sz="3200" spc="-15" dirty="0">
                <a:latin typeface="Carlito"/>
                <a:cs typeface="Carlito"/>
              </a:rPr>
              <a:t>address </a:t>
            </a:r>
            <a:r>
              <a:rPr sz="3200" spc="-5" dirty="0">
                <a:latin typeface="Carlito"/>
                <a:cs typeface="Carlito"/>
              </a:rPr>
              <a:t>and </a:t>
            </a:r>
            <a:r>
              <a:rPr sz="3200" spc="-20" dirty="0">
                <a:latin typeface="Carlito"/>
                <a:cs typeface="Carlito"/>
              </a:rPr>
              <a:t>data </a:t>
            </a:r>
            <a:r>
              <a:rPr sz="3200" spc="-5" dirty="0">
                <a:latin typeface="Carlito"/>
                <a:cs typeface="Carlito"/>
              </a:rPr>
              <a:t>of the </a:t>
            </a:r>
            <a:r>
              <a:rPr sz="3200" spc="-10" dirty="0">
                <a:latin typeface="Carlito"/>
                <a:cs typeface="Carlito"/>
              </a:rPr>
              <a:t>memory</a:t>
            </a:r>
            <a:r>
              <a:rPr sz="3200" spc="135" dirty="0">
                <a:latin typeface="Carlito"/>
                <a:cs typeface="Carlito"/>
              </a:rPr>
              <a:t> </a:t>
            </a:r>
            <a:r>
              <a:rPr sz="3200" spc="-30" dirty="0">
                <a:latin typeface="Carlito"/>
                <a:cs typeface="Carlito"/>
              </a:rPr>
              <a:t>word</a:t>
            </a:r>
            <a:endParaRPr sz="3200" dirty="0">
              <a:latin typeface="Carlito"/>
              <a:cs typeface="Carlito"/>
            </a:endParaRPr>
          </a:p>
          <a:p>
            <a:pPr marL="356870" marR="110489" indent="-344805">
              <a:lnSpc>
                <a:spcPts val="3460"/>
              </a:lnSpc>
              <a:spcBef>
                <a:spcPts val="760"/>
              </a:spcBef>
              <a:buFont typeface="Arial"/>
              <a:buChar char="•"/>
              <a:tabLst>
                <a:tab pos="356870" algn="l"/>
                <a:tab pos="357505" algn="l"/>
              </a:tabLst>
            </a:pPr>
            <a:r>
              <a:rPr sz="3200" spc="-5" dirty="0">
                <a:latin typeface="Carlito"/>
                <a:cs typeface="Carlito"/>
              </a:rPr>
              <a:t>This </a:t>
            </a:r>
            <a:r>
              <a:rPr sz="3200" spc="-10" dirty="0">
                <a:latin typeface="Carlito"/>
                <a:cs typeface="Carlito"/>
              </a:rPr>
              <a:t>permits </a:t>
            </a:r>
            <a:r>
              <a:rPr sz="3200" spc="-20" dirty="0">
                <a:latin typeface="Carlito"/>
                <a:cs typeface="Carlito"/>
              </a:rPr>
              <a:t>any </a:t>
            </a:r>
            <a:r>
              <a:rPr sz="3200" spc="-10" dirty="0">
                <a:latin typeface="Carlito"/>
                <a:cs typeface="Carlito"/>
              </a:rPr>
              <a:t>location </a:t>
            </a:r>
            <a:r>
              <a:rPr sz="3200" spc="-5" dirty="0">
                <a:latin typeface="Carlito"/>
                <a:cs typeface="Carlito"/>
              </a:rPr>
              <a:t>in </a:t>
            </a:r>
            <a:r>
              <a:rPr sz="3200" spc="-10" dirty="0">
                <a:latin typeface="Carlito"/>
                <a:cs typeface="Carlito"/>
              </a:rPr>
              <a:t>cache </a:t>
            </a:r>
            <a:r>
              <a:rPr sz="3200" spc="-15" dirty="0">
                <a:latin typeface="Carlito"/>
                <a:cs typeface="Carlito"/>
              </a:rPr>
              <a:t>to </a:t>
            </a:r>
            <a:r>
              <a:rPr sz="3200" spc="-35" dirty="0">
                <a:latin typeface="Carlito"/>
                <a:cs typeface="Carlito"/>
              </a:rPr>
              <a:t>store </a:t>
            </a:r>
            <a:r>
              <a:rPr sz="3200" spc="-10" dirty="0">
                <a:latin typeface="Carlito"/>
                <a:cs typeface="Carlito"/>
              </a:rPr>
              <a:t>ant  </a:t>
            </a:r>
            <a:r>
              <a:rPr sz="3200" spc="-30" dirty="0">
                <a:latin typeface="Carlito"/>
                <a:cs typeface="Carlito"/>
              </a:rPr>
              <a:t>word </a:t>
            </a:r>
            <a:r>
              <a:rPr sz="3200" spc="-20" dirty="0">
                <a:latin typeface="Carlito"/>
                <a:cs typeface="Carlito"/>
              </a:rPr>
              <a:t>from </a:t>
            </a:r>
            <a:r>
              <a:rPr sz="3200" spc="-5" dirty="0">
                <a:latin typeface="Carlito"/>
                <a:cs typeface="Carlito"/>
              </a:rPr>
              <a:t>main</a:t>
            </a:r>
            <a:r>
              <a:rPr sz="3200" spc="85" dirty="0">
                <a:latin typeface="Carlito"/>
                <a:cs typeface="Carlito"/>
              </a:rPr>
              <a:t> </a:t>
            </a:r>
            <a:r>
              <a:rPr sz="3200" spc="-10" dirty="0">
                <a:latin typeface="Carlito"/>
                <a:cs typeface="Carlito"/>
              </a:rPr>
              <a:t>memory</a:t>
            </a:r>
            <a:endParaRPr sz="3200" dirty="0">
              <a:latin typeface="Carlito"/>
              <a:cs typeface="Carlito"/>
            </a:endParaRPr>
          </a:p>
          <a:p>
            <a:pPr marL="356870" marR="5080" indent="-344805">
              <a:lnSpc>
                <a:spcPct val="90000"/>
              </a:lnSpc>
              <a:spcBef>
                <a:spcPts val="720"/>
              </a:spcBef>
              <a:buFont typeface="Arial"/>
              <a:buChar char="•"/>
              <a:tabLst>
                <a:tab pos="356870" algn="l"/>
                <a:tab pos="357505" algn="l"/>
              </a:tabLst>
            </a:pPr>
            <a:r>
              <a:rPr sz="3200" spc="-10" dirty="0">
                <a:latin typeface="Carlito"/>
                <a:cs typeface="Carlito"/>
              </a:rPr>
              <a:t>The </a:t>
            </a:r>
            <a:r>
              <a:rPr sz="3200" spc="-15" dirty="0">
                <a:latin typeface="Carlito"/>
                <a:cs typeface="Carlito"/>
              </a:rPr>
              <a:t>address value </a:t>
            </a:r>
            <a:r>
              <a:rPr sz="3200" spc="-5" dirty="0">
                <a:latin typeface="Carlito"/>
                <a:cs typeface="Carlito"/>
              </a:rPr>
              <a:t>of 15 bits is </a:t>
            </a:r>
            <a:r>
              <a:rPr sz="3200" spc="-10" dirty="0">
                <a:latin typeface="Carlito"/>
                <a:cs typeface="Carlito"/>
              </a:rPr>
              <a:t>shown </a:t>
            </a:r>
            <a:r>
              <a:rPr sz="3200" spc="-5" dirty="0">
                <a:latin typeface="Carlito"/>
                <a:cs typeface="Carlito"/>
              </a:rPr>
              <a:t>as a </a:t>
            </a:r>
            <a:r>
              <a:rPr sz="3200" dirty="0">
                <a:latin typeface="Carlito"/>
                <a:cs typeface="Carlito"/>
              </a:rPr>
              <a:t>five-  digit </a:t>
            </a:r>
            <a:r>
              <a:rPr sz="3200" b="1" spc="-10" dirty="0">
                <a:latin typeface="Carlito"/>
                <a:cs typeface="Carlito"/>
              </a:rPr>
              <a:t>octal </a:t>
            </a:r>
            <a:r>
              <a:rPr sz="3200" spc="-10" dirty="0">
                <a:latin typeface="Carlito"/>
                <a:cs typeface="Carlito"/>
              </a:rPr>
              <a:t>number </a:t>
            </a:r>
            <a:r>
              <a:rPr sz="3200" spc="-5" dirty="0">
                <a:latin typeface="Carlito"/>
                <a:cs typeface="Carlito"/>
              </a:rPr>
              <a:t>and </a:t>
            </a:r>
            <a:r>
              <a:rPr sz="3200" dirty="0">
                <a:latin typeface="Carlito"/>
                <a:cs typeface="Carlito"/>
              </a:rPr>
              <a:t>its </a:t>
            </a:r>
            <a:r>
              <a:rPr sz="3200" spc="-15" dirty="0">
                <a:latin typeface="Carlito"/>
                <a:cs typeface="Carlito"/>
              </a:rPr>
              <a:t>corresponding </a:t>
            </a:r>
            <a:r>
              <a:rPr sz="3200" dirty="0">
                <a:latin typeface="Carlito"/>
                <a:cs typeface="Carlito"/>
              </a:rPr>
              <a:t>12-  </a:t>
            </a:r>
            <a:r>
              <a:rPr sz="3200" spc="-5" dirty="0">
                <a:latin typeface="Carlito"/>
                <a:cs typeface="Carlito"/>
              </a:rPr>
              <a:t>bit </a:t>
            </a:r>
            <a:r>
              <a:rPr sz="3200" spc="-30" dirty="0">
                <a:latin typeface="Carlito"/>
                <a:cs typeface="Carlito"/>
              </a:rPr>
              <a:t>word </a:t>
            </a:r>
            <a:r>
              <a:rPr sz="3200" spc="-5" dirty="0">
                <a:latin typeface="Carlito"/>
                <a:cs typeface="Carlito"/>
              </a:rPr>
              <a:t>is </a:t>
            </a:r>
            <a:r>
              <a:rPr sz="3200" spc="-15" dirty="0">
                <a:latin typeface="Carlito"/>
                <a:cs typeface="Carlito"/>
              </a:rPr>
              <a:t>shown </a:t>
            </a:r>
            <a:r>
              <a:rPr sz="3200" spc="-5" dirty="0">
                <a:latin typeface="Carlito"/>
                <a:cs typeface="Carlito"/>
              </a:rPr>
              <a:t>as a </a:t>
            </a:r>
            <a:r>
              <a:rPr sz="3200" spc="-10" dirty="0">
                <a:latin typeface="Carlito"/>
                <a:cs typeface="Carlito"/>
              </a:rPr>
              <a:t>four-digit </a:t>
            </a:r>
            <a:r>
              <a:rPr sz="3200" spc="-15" dirty="0">
                <a:latin typeface="Carlito"/>
                <a:cs typeface="Carlito"/>
              </a:rPr>
              <a:t>octal</a:t>
            </a:r>
            <a:r>
              <a:rPr sz="3200" spc="165" dirty="0">
                <a:latin typeface="Carlito"/>
                <a:cs typeface="Carlito"/>
              </a:rPr>
              <a:t> </a:t>
            </a:r>
            <a:r>
              <a:rPr sz="3200" spc="-10" dirty="0">
                <a:latin typeface="Carlito"/>
                <a:cs typeface="Carlito"/>
              </a:rPr>
              <a:t>number</a:t>
            </a:r>
            <a:endParaRPr sz="3200" dirty="0">
              <a:latin typeface="Carlito"/>
              <a:cs typeface="Carli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795651" y="992934"/>
            <a:ext cx="4524496" cy="4861168"/>
          </a:xfrm>
          <a:prstGeom prst="rect">
            <a:avLst/>
          </a:prstGeom>
          <a:blipFill>
            <a:blip r:embed="rId2" cstate="print"/>
            <a:stretch>
              <a:fillRect/>
            </a:stretch>
          </a:blipFill>
        </p:spPr>
        <p:txBody>
          <a:bodyPr wrap="square" lIns="0" tIns="0" rIns="0" bIns="0" rtlCol="0"/>
          <a:lstStyle/>
          <a:p>
            <a:endParaRPr/>
          </a:p>
        </p:txBody>
      </p:sp>
      <p:sp>
        <p:nvSpPr>
          <p:cNvPr id="3" name="TextBox 2">
            <a:extLst>
              <a:ext uri="{FF2B5EF4-FFF2-40B4-BE49-F238E27FC236}">
                <a16:creationId xmlns:a16="http://schemas.microsoft.com/office/drawing/2014/main" id="{8D3F1148-0E4D-4281-AF0D-090181D4ECA8}"/>
              </a:ext>
            </a:extLst>
          </p:cNvPr>
          <p:cNvSpPr txBox="1"/>
          <p:nvPr/>
        </p:nvSpPr>
        <p:spPr>
          <a:xfrm>
            <a:off x="6312652" y="6623029"/>
            <a:ext cx="5494261" cy="276999"/>
          </a:xfrm>
          <a:prstGeom prst="rect">
            <a:avLst/>
          </a:prstGeom>
          <a:noFill/>
        </p:spPr>
        <p:txBody>
          <a:bodyPr wrap="none" rtlCol="0">
            <a:spAutoFit/>
          </a:bodyPr>
          <a:lstStyle/>
          <a:p>
            <a:r>
              <a:rPr lang="en-US" sz="1200" dirty="0"/>
              <a:t>Source: http://cms.gcg11.ac.in/attachments/article/93/Memory%20Organization.pdf</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60244" y="758775"/>
            <a:ext cx="8046084" cy="4389407"/>
          </a:xfrm>
          <a:prstGeom prst="rect">
            <a:avLst/>
          </a:prstGeom>
        </p:spPr>
        <p:txBody>
          <a:bodyPr vert="horz" wrap="square" lIns="0" tIns="106045" rIns="0" bIns="0" rtlCol="0">
            <a:spAutoFit/>
          </a:bodyPr>
          <a:lstStyle/>
          <a:p>
            <a:pPr marL="356870" marR="5080" indent="-344805">
              <a:lnSpc>
                <a:spcPts val="3070"/>
              </a:lnSpc>
              <a:spcBef>
                <a:spcPts val="835"/>
              </a:spcBef>
              <a:buFont typeface="Arial"/>
              <a:buChar char="•"/>
              <a:tabLst>
                <a:tab pos="356870" algn="l"/>
                <a:tab pos="357505" algn="l"/>
              </a:tabLst>
            </a:pPr>
            <a:r>
              <a:rPr sz="3200" spc="-5" dirty="0">
                <a:latin typeface="Carlito"/>
                <a:cs typeface="Carlito"/>
              </a:rPr>
              <a:t>A </a:t>
            </a:r>
            <a:r>
              <a:rPr sz="3200" spc="-10" dirty="0">
                <a:latin typeface="Carlito"/>
                <a:cs typeface="Carlito"/>
              </a:rPr>
              <a:t>CPU </a:t>
            </a:r>
            <a:r>
              <a:rPr sz="3200" spc="-15" dirty="0">
                <a:latin typeface="Carlito"/>
                <a:cs typeface="Carlito"/>
              </a:rPr>
              <a:t>address </a:t>
            </a:r>
            <a:r>
              <a:rPr sz="3200" spc="-5" dirty="0">
                <a:latin typeface="Carlito"/>
                <a:cs typeface="Carlito"/>
              </a:rPr>
              <a:t>of 15 bits is places in the  </a:t>
            </a:r>
            <a:r>
              <a:rPr sz="3200" spc="-15" dirty="0">
                <a:latin typeface="Carlito"/>
                <a:cs typeface="Carlito"/>
              </a:rPr>
              <a:t>argument </a:t>
            </a:r>
            <a:r>
              <a:rPr sz="3200" spc="-20" dirty="0">
                <a:latin typeface="Carlito"/>
                <a:cs typeface="Carlito"/>
              </a:rPr>
              <a:t>register </a:t>
            </a:r>
            <a:r>
              <a:rPr sz="3200" spc="-5" dirty="0">
                <a:latin typeface="Carlito"/>
                <a:cs typeface="Carlito"/>
              </a:rPr>
              <a:t>and the </a:t>
            </a:r>
            <a:r>
              <a:rPr sz="3200" spc="-10" dirty="0">
                <a:latin typeface="Carlito"/>
                <a:cs typeface="Carlito"/>
              </a:rPr>
              <a:t>associative memory  us </a:t>
            </a:r>
            <a:r>
              <a:rPr sz="3200" spc="-15" dirty="0">
                <a:latin typeface="Carlito"/>
                <a:cs typeface="Carlito"/>
              </a:rPr>
              <a:t>searched </a:t>
            </a:r>
            <a:r>
              <a:rPr sz="3200" spc="-30" dirty="0">
                <a:latin typeface="Carlito"/>
                <a:cs typeface="Carlito"/>
              </a:rPr>
              <a:t>for </a:t>
            </a:r>
            <a:r>
              <a:rPr sz="3200" spc="-5" dirty="0">
                <a:latin typeface="Carlito"/>
                <a:cs typeface="Carlito"/>
              </a:rPr>
              <a:t>a </a:t>
            </a:r>
            <a:r>
              <a:rPr sz="3200" spc="-15" dirty="0">
                <a:latin typeface="Carlito"/>
                <a:cs typeface="Carlito"/>
              </a:rPr>
              <a:t>matching</a:t>
            </a:r>
            <a:r>
              <a:rPr sz="3200" spc="125" dirty="0">
                <a:latin typeface="Carlito"/>
                <a:cs typeface="Carlito"/>
              </a:rPr>
              <a:t> </a:t>
            </a:r>
            <a:r>
              <a:rPr sz="3200" spc="-15" dirty="0">
                <a:latin typeface="Carlito"/>
                <a:cs typeface="Carlito"/>
              </a:rPr>
              <a:t>address</a:t>
            </a:r>
            <a:endParaRPr sz="3200" dirty="0">
              <a:latin typeface="Carlito"/>
              <a:cs typeface="Carlito"/>
            </a:endParaRPr>
          </a:p>
          <a:p>
            <a:pPr marL="356870" marR="189865" indent="-344805">
              <a:lnSpc>
                <a:spcPts val="3080"/>
              </a:lnSpc>
              <a:spcBef>
                <a:spcPts val="770"/>
              </a:spcBef>
              <a:buFont typeface="Arial"/>
              <a:buChar char="•"/>
              <a:tabLst>
                <a:tab pos="356870" algn="l"/>
                <a:tab pos="357505" algn="l"/>
              </a:tabLst>
            </a:pPr>
            <a:r>
              <a:rPr sz="3200" dirty="0">
                <a:latin typeface="Carlito"/>
                <a:cs typeface="Carlito"/>
              </a:rPr>
              <a:t>If </a:t>
            </a:r>
            <a:r>
              <a:rPr sz="3200" spc="-5" dirty="0">
                <a:latin typeface="Carlito"/>
                <a:cs typeface="Carlito"/>
              </a:rPr>
              <a:t>the </a:t>
            </a:r>
            <a:r>
              <a:rPr sz="3200" spc="-15" dirty="0">
                <a:latin typeface="Carlito"/>
                <a:cs typeface="Carlito"/>
              </a:rPr>
              <a:t>address </a:t>
            </a:r>
            <a:r>
              <a:rPr sz="3200" spc="-5" dirty="0">
                <a:latin typeface="Carlito"/>
                <a:cs typeface="Carlito"/>
              </a:rPr>
              <a:t>is </a:t>
            </a:r>
            <a:r>
              <a:rPr sz="3200" spc="-20" dirty="0">
                <a:latin typeface="Carlito"/>
                <a:cs typeface="Carlito"/>
              </a:rPr>
              <a:t>found, </a:t>
            </a:r>
            <a:r>
              <a:rPr sz="3200" spc="-5" dirty="0">
                <a:latin typeface="Carlito"/>
                <a:cs typeface="Carlito"/>
              </a:rPr>
              <a:t>the </a:t>
            </a:r>
            <a:r>
              <a:rPr sz="3200" spc="-15" dirty="0">
                <a:latin typeface="Carlito"/>
                <a:cs typeface="Carlito"/>
              </a:rPr>
              <a:t>corresponding </a:t>
            </a:r>
            <a:r>
              <a:rPr sz="3200" dirty="0">
                <a:latin typeface="Carlito"/>
                <a:cs typeface="Carlito"/>
              </a:rPr>
              <a:t>12-  </a:t>
            </a:r>
            <a:r>
              <a:rPr sz="3200" spc="-5" dirty="0">
                <a:latin typeface="Carlito"/>
                <a:cs typeface="Carlito"/>
              </a:rPr>
              <a:t>bits </a:t>
            </a:r>
            <a:r>
              <a:rPr sz="3200" spc="-20" dirty="0">
                <a:latin typeface="Carlito"/>
                <a:cs typeface="Carlito"/>
              </a:rPr>
              <a:t>data </a:t>
            </a:r>
            <a:r>
              <a:rPr sz="3200" dirty="0">
                <a:latin typeface="Carlito"/>
                <a:cs typeface="Carlito"/>
              </a:rPr>
              <a:t>is </a:t>
            </a:r>
            <a:r>
              <a:rPr sz="3200" spc="-20" dirty="0">
                <a:latin typeface="Carlito"/>
                <a:cs typeface="Carlito"/>
              </a:rPr>
              <a:t>read </a:t>
            </a:r>
            <a:r>
              <a:rPr sz="3200" spc="-5" dirty="0">
                <a:latin typeface="Carlito"/>
                <a:cs typeface="Carlito"/>
              </a:rPr>
              <a:t>and </a:t>
            </a:r>
            <a:r>
              <a:rPr sz="3200" spc="-15" dirty="0">
                <a:latin typeface="Carlito"/>
                <a:cs typeface="Carlito"/>
              </a:rPr>
              <a:t>sent to </a:t>
            </a:r>
            <a:r>
              <a:rPr sz="3200" spc="-5" dirty="0">
                <a:latin typeface="Carlito"/>
                <a:cs typeface="Carlito"/>
              </a:rPr>
              <a:t>the</a:t>
            </a:r>
            <a:r>
              <a:rPr sz="3200" spc="90" dirty="0">
                <a:latin typeface="Carlito"/>
                <a:cs typeface="Carlito"/>
              </a:rPr>
              <a:t> </a:t>
            </a:r>
            <a:r>
              <a:rPr sz="3200" spc="-10" dirty="0">
                <a:latin typeface="Carlito"/>
                <a:cs typeface="Carlito"/>
              </a:rPr>
              <a:t>CPU</a:t>
            </a:r>
            <a:endParaRPr sz="3200" dirty="0">
              <a:latin typeface="Carlito"/>
              <a:cs typeface="Carlito"/>
            </a:endParaRPr>
          </a:p>
          <a:p>
            <a:pPr marL="356870" marR="535940" indent="-344805">
              <a:lnSpc>
                <a:spcPts val="3070"/>
              </a:lnSpc>
              <a:spcBef>
                <a:spcPts val="765"/>
              </a:spcBef>
              <a:buFont typeface="Arial"/>
              <a:buChar char="•"/>
              <a:tabLst>
                <a:tab pos="356870" algn="l"/>
                <a:tab pos="357505" algn="l"/>
              </a:tabLst>
            </a:pPr>
            <a:r>
              <a:rPr sz="3200" dirty="0">
                <a:latin typeface="Carlito"/>
                <a:cs typeface="Carlito"/>
              </a:rPr>
              <a:t>If </a:t>
            </a:r>
            <a:r>
              <a:rPr sz="3200" spc="-10" dirty="0">
                <a:latin typeface="Carlito"/>
                <a:cs typeface="Carlito"/>
              </a:rPr>
              <a:t>not, </a:t>
            </a:r>
            <a:r>
              <a:rPr sz="3200" spc="-5" dirty="0">
                <a:latin typeface="Carlito"/>
                <a:cs typeface="Carlito"/>
              </a:rPr>
              <a:t>the main </a:t>
            </a:r>
            <a:r>
              <a:rPr sz="3200" spc="-10" dirty="0">
                <a:latin typeface="Carlito"/>
                <a:cs typeface="Carlito"/>
              </a:rPr>
              <a:t>memory </a:t>
            </a:r>
            <a:r>
              <a:rPr sz="3200" spc="-5" dirty="0">
                <a:latin typeface="Carlito"/>
                <a:cs typeface="Carlito"/>
              </a:rPr>
              <a:t>is </a:t>
            </a:r>
            <a:r>
              <a:rPr sz="3200" spc="-10" dirty="0">
                <a:latin typeface="Carlito"/>
                <a:cs typeface="Carlito"/>
              </a:rPr>
              <a:t>accessed </a:t>
            </a:r>
            <a:r>
              <a:rPr sz="3200" spc="-30" dirty="0">
                <a:latin typeface="Carlito"/>
                <a:cs typeface="Carlito"/>
              </a:rPr>
              <a:t>for </a:t>
            </a:r>
            <a:r>
              <a:rPr sz="3200" spc="-5" dirty="0">
                <a:latin typeface="Carlito"/>
                <a:cs typeface="Carlito"/>
              </a:rPr>
              <a:t>the  </a:t>
            </a:r>
            <a:r>
              <a:rPr sz="3200" spc="-30" dirty="0">
                <a:latin typeface="Carlito"/>
                <a:cs typeface="Carlito"/>
              </a:rPr>
              <a:t>word</a:t>
            </a:r>
            <a:endParaRPr sz="3200" dirty="0">
              <a:latin typeface="Carlito"/>
              <a:cs typeface="Carlito"/>
            </a:endParaRPr>
          </a:p>
          <a:p>
            <a:pPr marL="356870" marR="323850" indent="-344805">
              <a:lnSpc>
                <a:spcPct val="80000"/>
              </a:lnSpc>
              <a:spcBef>
                <a:spcPts val="800"/>
              </a:spcBef>
              <a:buFont typeface="Arial"/>
              <a:buChar char="•"/>
              <a:tabLst>
                <a:tab pos="356870" algn="l"/>
                <a:tab pos="357505" algn="l"/>
              </a:tabLst>
            </a:pPr>
            <a:r>
              <a:rPr sz="3200" dirty="0">
                <a:latin typeface="Carlito"/>
                <a:cs typeface="Carlito"/>
              </a:rPr>
              <a:t>If </a:t>
            </a:r>
            <a:r>
              <a:rPr sz="3200" spc="-5" dirty="0">
                <a:latin typeface="Carlito"/>
                <a:cs typeface="Carlito"/>
              </a:rPr>
              <a:t>the </a:t>
            </a:r>
            <a:r>
              <a:rPr sz="3200" spc="-15" dirty="0">
                <a:latin typeface="Carlito"/>
                <a:cs typeface="Carlito"/>
              </a:rPr>
              <a:t>cache </a:t>
            </a:r>
            <a:r>
              <a:rPr sz="3200" spc="-5" dirty="0">
                <a:latin typeface="Carlito"/>
                <a:cs typeface="Carlito"/>
              </a:rPr>
              <a:t>is </a:t>
            </a:r>
            <a:r>
              <a:rPr sz="3200" dirty="0">
                <a:latin typeface="Carlito"/>
                <a:cs typeface="Carlito"/>
              </a:rPr>
              <a:t>full, </a:t>
            </a:r>
            <a:r>
              <a:rPr sz="3200" spc="-5" dirty="0">
                <a:latin typeface="Carlito"/>
                <a:cs typeface="Carlito"/>
              </a:rPr>
              <a:t>an </a:t>
            </a:r>
            <a:r>
              <a:rPr sz="3200" spc="-15" dirty="0">
                <a:latin typeface="Carlito"/>
                <a:cs typeface="Carlito"/>
              </a:rPr>
              <a:t>address-data </a:t>
            </a:r>
            <a:r>
              <a:rPr sz="3200" spc="-5" dirty="0">
                <a:latin typeface="Carlito"/>
                <a:cs typeface="Carlito"/>
              </a:rPr>
              <a:t>pair </a:t>
            </a:r>
            <a:r>
              <a:rPr sz="3200" spc="-20" dirty="0">
                <a:latin typeface="Carlito"/>
                <a:cs typeface="Carlito"/>
              </a:rPr>
              <a:t>must  </a:t>
            </a:r>
            <a:r>
              <a:rPr sz="3200" spc="-10" dirty="0">
                <a:latin typeface="Carlito"/>
                <a:cs typeface="Carlito"/>
              </a:rPr>
              <a:t>be </a:t>
            </a:r>
            <a:r>
              <a:rPr sz="3200" spc="-5" dirty="0">
                <a:latin typeface="Carlito"/>
                <a:cs typeface="Carlito"/>
              </a:rPr>
              <a:t>displaced </a:t>
            </a:r>
            <a:r>
              <a:rPr sz="3200" spc="-10" dirty="0">
                <a:latin typeface="Carlito"/>
                <a:cs typeface="Carlito"/>
              </a:rPr>
              <a:t>to </a:t>
            </a:r>
            <a:r>
              <a:rPr sz="3200" spc="-35" dirty="0">
                <a:latin typeface="Carlito"/>
                <a:cs typeface="Carlito"/>
              </a:rPr>
              <a:t>make </a:t>
            </a:r>
            <a:r>
              <a:rPr sz="3200" spc="-25" dirty="0">
                <a:latin typeface="Carlito"/>
                <a:cs typeface="Carlito"/>
              </a:rPr>
              <a:t>room </a:t>
            </a:r>
            <a:r>
              <a:rPr sz="3200" spc="-30" dirty="0">
                <a:latin typeface="Carlito"/>
                <a:cs typeface="Carlito"/>
              </a:rPr>
              <a:t>for </a:t>
            </a:r>
            <a:r>
              <a:rPr sz="3200" spc="-5" dirty="0">
                <a:latin typeface="Carlito"/>
                <a:cs typeface="Carlito"/>
              </a:rPr>
              <a:t>a pair </a:t>
            </a:r>
            <a:r>
              <a:rPr sz="3200" spc="-10" dirty="0">
                <a:latin typeface="Carlito"/>
                <a:cs typeface="Carlito"/>
              </a:rPr>
              <a:t>that </a:t>
            </a:r>
            <a:r>
              <a:rPr sz="3200" spc="-5" dirty="0">
                <a:latin typeface="Carlito"/>
                <a:cs typeface="Carlito"/>
              </a:rPr>
              <a:t>is  </a:t>
            </a:r>
            <a:r>
              <a:rPr sz="3200" spc="-10" dirty="0">
                <a:latin typeface="Carlito"/>
                <a:cs typeface="Carlito"/>
              </a:rPr>
              <a:t>needed </a:t>
            </a:r>
            <a:r>
              <a:rPr sz="3200" spc="-5" dirty="0">
                <a:latin typeface="Carlito"/>
                <a:cs typeface="Carlito"/>
              </a:rPr>
              <a:t>and </a:t>
            </a:r>
            <a:r>
              <a:rPr sz="3200" spc="-10" dirty="0">
                <a:latin typeface="Carlito"/>
                <a:cs typeface="Carlito"/>
              </a:rPr>
              <a:t>not </a:t>
            </a:r>
            <a:r>
              <a:rPr sz="3200" spc="-15" dirty="0">
                <a:latin typeface="Carlito"/>
                <a:cs typeface="Carlito"/>
              </a:rPr>
              <a:t>presently </a:t>
            </a:r>
            <a:r>
              <a:rPr sz="3200" spc="-5" dirty="0">
                <a:latin typeface="Carlito"/>
                <a:cs typeface="Carlito"/>
              </a:rPr>
              <a:t>in the</a:t>
            </a:r>
            <a:r>
              <a:rPr sz="3200" spc="85" dirty="0">
                <a:latin typeface="Carlito"/>
                <a:cs typeface="Carlito"/>
              </a:rPr>
              <a:t> </a:t>
            </a:r>
            <a:r>
              <a:rPr sz="3200" spc="-15" dirty="0">
                <a:latin typeface="Carlito"/>
                <a:cs typeface="Carlito"/>
              </a:rPr>
              <a:t>cache</a:t>
            </a:r>
            <a:endParaRPr sz="3200" dirty="0">
              <a:latin typeface="Carlito"/>
              <a:cs typeface="Carli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9930" y="775595"/>
            <a:ext cx="11143130" cy="504625"/>
          </a:xfrm>
          <a:prstGeom prst="rect">
            <a:avLst/>
          </a:prstGeom>
        </p:spPr>
        <p:txBody>
          <a:bodyPr vert="horz" wrap="square" lIns="0" tIns="12065" rIns="0" bIns="0" rtlCol="0" anchor="ctr">
            <a:spAutoFit/>
          </a:bodyPr>
          <a:lstStyle/>
          <a:p>
            <a:pPr marL="12700" algn="ctr">
              <a:lnSpc>
                <a:spcPct val="100000"/>
              </a:lnSpc>
              <a:spcBef>
                <a:spcPts val="95"/>
              </a:spcBef>
            </a:pPr>
            <a:r>
              <a:rPr sz="3200" b="1" dirty="0">
                <a:latin typeface="Times New Roman" panose="02020603050405020304" pitchFamily="18" charset="0"/>
                <a:ea typeface="+mn-ea"/>
                <a:cs typeface="Times New Roman" panose="02020603050405020304" pitchFamily="18" charset="0"/>
              </a:rPr>
              <a:t>Direct Mapping</a:t>
            </a:r>
          </a:p>
        </p:txBody>
      </p:sp>
      <p:sp>
        <p:nvSpPr>
          <p:cNvPr id="3" name="object 3"/>
          <p:cNvSpPr txBox="1"/>
          <p:nvPr/>
        </p:nvSpPr>
        <p:spPr>
          <a:xfrm>
            <a:off x="2060244" y="1560653"/>
            <a:ext cx="7964170" cy="3863237"/>
          </a:xfrm>
          <a:prstGeom prst="rect">
            <a:avLst/>
          </a:prstGeom>
        </p:spPr>
        <p:txBody>
          <a:bodyPr vert="horz" wrap="square" lIns="0" tIns="66675" rIns="0" bIns="0" rtlCol="0">
            <a:spAutoFit/>
          </a:bodyPr>
          <a:lstStyle/>
          <a:p>
            <a:pPr marL="356870" marR="5080" indent="-344805">
              <a:lnSpc>
                <a:spcPts val="3460"/>
              </a:lnSpc>
              <a:spcBef>
                <a:spcPts val="525"/>
              </a:spcBef>
              <a:buFont typeface="Arial"/>
              <a:buChar char="•"/>
              <a:tabLst>
                <a:tab pos="356870" algn="l"/>
                <a:tab pos="357505" algn="l"/>
              </a:tabLst>
            </a:pPr>
            <a:r>
              <a:rPr sz="3200" spc="-10" dirty="0">
                <a:latin typeface="Carlito"/>
                <a:cs typeface="Carlito"/>
              </a:rPr>
              <a:t>Associative memory </a:t>
            </a:r>
            <a:r>
              <a:rPr sz="3200" spc="-5" dirty="0">
                <a:latin typeface="Carlito"/>
                <a:cs typeface="Carlito"/>
              </a:rPr>
              <a:t>is </a:t>
            </a:r>
            <a:r>
              <a:rPr sz="3200" spc="-15" dirty="0">
                <a:latin typeface="Carlito"/>
                <a:cs typeface="Carlito"/>
              </a:rPr>
              <a:t>expensive </a:t>
            </a:r>
            <a:r>
              <a:rPr sz="3200" spc="-20" dirty="0">
                <a:latin typeface="Carlito"/>
                <a:cs typeface="Carlito"/>
              </a:rPr>
              <a:t>compared </a:t>
            </a:r>
            <a:r>
              <a:rPr sz="3200" spc="-10" dirty="0">
                <a:latin typeface="Carlito"/>
                <a:cs typeface="Carlito"/>
              </a:rPr>
              <a:t>to  </a:t>
            </a:r>
            <a:r>
              <a:rPr sz="3200" spc="-5" dirty="0">
                <a:latin typeface="Carlito"/>
                <a:cs typeface="Carlito"/>
              </a:rPr>
              <a:t>RAM</a:t>
            </a:r>
            <a:endParaRPr sz="3200" dirty="0">
              <a:latin typeface="Carlito"/>
              <a:cs typeface="Carlito"/>
            </a:endParaRPr>
          </a:p>
          <a:p>
            <a:pPr marL="356870" marR="217170" indent="-344805">
              <a:lnSpc>
                <a:spcPts val="3460"/>
              </a:lnSpc>
              <a:spcBef>
                <a:spcPts val="765"/>
              </a:spcBef>
              <a:buFont typeface="Arial"/>
              <a:buChar char="•"/>
              <a:tabLst>
                <a:tab pos="356870" algn="l"/>
                <a:tab pos="357505" algn="l"/>
              </a:tabLst>
            </a:pPr>
            <a:r>
              <a:rPr sz="3200" spc="-5" dirty="0">
                <a:latin typeface="Carlito"/>
                <a:cs typeface="Carlito"/>
              </a:rPr>
              <a:t>In </a:t>
            </a:r>
            <a:r>
              <a:rPr sz="3200" spc="-20" dirty="0">
                <a:latin typeface="Carlito"/>
                <a:cs typeface="Carlito"/>
              </a:rPr>
              <a:t>general </a:t>
            </a:r>
            <a:r>
              <a:rPr sz="3200" spc="-10" dirty="0">
                <a:latin typeface="Carlito"/>
                <a:cs typeface="Carlito"/>
              </a:rPr>
              <a:t>case, </a:t>
            </a:r>
            <a:r>
              <a:rPr sz="3200" spc="-20" dirty="0">
                <a:latin typeface="Carlito"/>
                <a:cs typeface="Carlito"/>
              </a:rPr>
              <a:t>there </a:t>
            </a:r>
            <a:r>
              <a:rPr sz="3200" spc="-25" dirty="0">
                <a:latin typeface="Carlito"/>
                <a:cs typeface="Carlito"/>
              </a:rPr>
              <a:t>are </a:t>
            </a:r>
            <a:r>
              <a:rPr sz="3200" spc="-10" dirty="0">
                <a:latin typeface="Carlito"/>
                <a:cs typeface="Carlito"/>
              </a:rPr>
              <a:t>2^k </a:t>
            </a:r>
            <a:r>
              <a:rPr sz="3200" spc="-25" dirty="0">
                <a:latin typeface="Carlito"/>
                <a:cs typeface="Carlito"/>
              </a:rPr>
              <a:t>words </a:t>
            </a:r>
            <a:r>
              <a:rPr sz="3200" spc="-5" dirty="0">
                <a:latin typeface="Carlito"/>
                <a:cs typeface="Carlito"/>
              </a:rPr>
              <a:t>in </a:t>
            </a:r>
            <a:r>
              <a:rPr sz="3200" spc="-10" dirty="0">
                <a:latin typeface="Carlito"/>
                <a:cs typeface="Carlito"/>
              </a:rPr>
              <a:t>cache  memory </a:t>
            </a:r>
            <a:r>
              <a:rPr sz="3200" spc="-5" dirty="0">
                <a:latin typeface="Carlito"/>
                <a:cs typeface="Carlito"/>
              </a:rPr>
              <a:t>and </a:t>
            </a:r>
            <a:r>
              <a:rPr sz="3200" spc="-10" dirty="0">
                <a:latin typeface="Carlito"/>
                <a:cs typeface="Carlito"/>
              </a:rPr>
              <a:t>2^n </a:t>
            </a:r>
            <a:r>
              <a:rPr sz="3200" spc="-25" dirty="0">
                <a:latin typeface="Carlito"/>
                <a:cs typeface="Carlito"/>
              </a:rPr>
              <a:t>words </a:t>
            </a:r>
            <a:r>
              <a:rPr sz="3200" spc="-5" dirty="0">
                <a:latin typeface="Carlito"/>
                <a:cs typeface="Carlito"/>
              </a:rPr>
              <a:t>in main </a:t>
            </a:r>
            <a:r>
              <a:rPr sz="3200" spc="-10" dirty="0">
                <a:latin typeface="Carlito"/>
                <a:cs typeface="Carlito"/>
              </a:rPr>
              <a:t>memory (in  our case, </a:t>
            </a:r>
            <a:r>
              <a:rPr sz="3200" spc="-15" dirty="0">
                <a:latin typeface="Carlito"/>
                <a:cs typeface="Carlito"/>
              </a:rPr>
              <a:t>k=9,</a:t>
            </a:r>
            <a:r>
              <a:rPr sz="3200" spc="60" dirty="0">
                <a:latin typeface="Carlito"/>
                <a:cs typeface="Carlito"/>
              </a:rPr>
              <a:t> </a:t>
            </a:r>
            <a:r>
              <a:rPr sz="3200" spc="-15" dirty="0">
                <a:latin typeface="Carlito"/>
                <a:cs typeface="Carlito"/>
              </a:rPr>
              <a:t>n=15)</a:t>
            </a:r>
            <a:endParaRPr sz="3200" dirty="0">
              <a:latin typeface="Carlito"/>
              <a:cs typeface="Carlito"/>
            </a:endParaRPr>
          </a:p>
          <a:p>
            <a:pPr marL="356870" marR="164465" indent="-344805" algn="just">
              <a:lnSpc>
                <a:spcPts val="3460"/>
              </a:lnSpc>
              <a:spcBef>
                <a:spcPts val="760"/>
              </a:spcBef>
              <a:buFont typeface="Arial"/>
              <a:buChar char="•"/>
              <a:tabLst>
                <a:tab pos="357505" algn="l"/>
              </a:tabLst>
            </a:pPr>
            <a:r>
              <a:rPr sz="3200" spc="-5" dirty="0">
                <a:latin typeface="Carlito"/>
                <a:cs typeface="Carlito"/>
              </a:rPr>
              <a:t>The n bit </a:t>
            </a:r>
            <a:r>
              <a:rPr sz="3200" spc="-10" dirty="0">
                <a:latin typeface="Carlito"/>
                <a:cs typeface="Carlito"/>
              </a:rPr>
              <a:t>memory </a:t>
            </a:r>
            <a:r>
              <a:rPr sz="3200" spc="-15" dirty="0">
                <a:latin typeface="Carlito"/>
                <a:cs typeface="Carlito"/>
              </a:rPr>
              <a:t>address </a:t>
            </a:r>
            <a:r>
              <a:rPr sz="3200" dirty="0">
                <a:latin typeface="Carlito"/>
                <a:cs typeface="Carlito"/>
              </a:rPr>
              <a:t>is </a:t>
            </a:r>
            <a:r>
              <a:rPr sz="3200" spc="-5" dirty="0">
                <a:latin typeface="Carlito"/>
                <a:cs typeface="Carlito"/>
              </a:rPr>
              <a:t>divided </a:t>
            </a:r>
            <a:r>
              <a:rPr sz="3200" spc="-15" dirty="0">
                <a:latin typeface="Carlito"/>
                <a:cs typeface="Carlito"/>
              </a:rPr>
              <a:t>into two  </a:t>
            </a:r>
            <a:r>
              <a:rPr sz="3200" spc="-5" dirty="0">
                <a:latin typeface="Carlito"/>
                <a:cs typeface="Carlito"/>
              </a:rPr>
              <a:t>fields: k-bits </a:t>
            </a:r>
            <a:r>
              <a:rPr sz="3200" spc="-30" dirty="0">
                <a:latin typeface="Carlito"/>
                <a:cs typeface="Carlito"/>
              </a:rPr>
              <a:t>for </a:t>
            </a:r>
            <a:r>
              <a:rPr sz="3200" spc="-5" dirty="0">
                <a:latin typeface="Carlito"/>
                <a:cs typeface="Carlito"/>
              </a:rPr>
              <a:t>the </a:t>
            </a:r>
            <a:r>
              <a:rPr sz="3200" spc="-15" dirty="0">
                <a:latin typeface="Carlito"/>
                <a:cs typeface="Carlito"/>
              </a:rPr>
              <a:t>index </a:t>
            </a:r>
            <a:r>
              <a:rPr sz="3200" spc="-5" dirty="0">
                <a:latin typeface="Carlito"/>
                <a:cs typeface="Carlito"/>
              </a:rPr>
              <a:t>and </a:t>
            </a:r>
            <a:r>
              <a:rPr sz="3200" spc="5" dirty="0">
                <a:latin typeface="Carlito"/>
                <a:cs typeface="Carlito"/>
              </a:rPr>
              <a:t>n-k </a:t>
            </a:r>
            <a:r>
              <a:rPr sz="3200" spc="-5" dirty="0">
                <a:latin typeface="Carlito"/>
                <a:cs typeface="Carlito"/>
              </a:rPr>
              <a:t>bits </a:t>
            </a:r>
            <a:r>
              <a:rPr sz="3200" spc="-30" dirty="0">
                <a:latin typeface="Carlito"/>
                <a:cs typeface="Carlito"/>
              </a:rPr>
              <a:t>for </a:t>
            </a:r>
            <a:r>
              <a:rPr sz="3200" spc="-5" dirty="0">
                <a:latin typeface="Carlito"/>
                <a:cs typeface="Carlito"/>
              </a:rPr>
              <a:t>the  </a:t>
            </a:r>
            <a:r>
              <a:rPr sz="3200" spc="-20" dirty="0">
                <a:latin typeface="Carlito"/>
                <a:cs typeface="Carlito"/>
              </a:rPr>
              <a:t>tag</a:t>
            </a:r>
            <a:r>
              <a:rPr sz="3200" spc="-25" dirty="0">
                <a:latin typeface="Carlito"/>
                <a:cs typeface="Carlito"/>
              </a:rPr>
              <a:t> </a:t>
            </a:r>
            <a:r>
              <a:rPr sz="3200" dirty="0">
                <a:latin typeface="Carlito"/>
                <a:cs typeface="Carlito"/>
              </a:rPr>
              <a:t>field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29078" y="5160341"/>
            <a:ext cx="7683500" cy="391795"/>
          </a:xfrm>
          <a:prstGeom prst="rect">
            <a:avLst/>
          </a:prstGeom>
        </p:spPr>
        <p:txBody>
          <a:bodyPr vert="horz" wrap="square" lIns="0" tIns="12700" rIns="0" bIns="0" rtlCol="0">
            <a:spAutoFit/>
          </a:bodyPr>
          <a:lstStyle/>
          <a:p>
            <a:pPr marL="12700">
              <a:spcBef>
                <a:spcPts val="100"/>
              </a:spcBef>
            </a:pPr>
            <a:r>
              <a:rPr sz="2400" b="1" dirty="0">
                <a:latin typeface="Carlito"/>
                <a:cs typeface="Carlito"/>
              </a:rPr>
              <a:t>Addressing </a:t>
            </a:r>
            <a:r>
              <a:rPr sz="2400" b="1" spc="-5" dirty="0">
                <a:latin typeface="Carlito"/>
                <a:cs typeface="Carlito"/>
              </a:rPr>
              <a:t>relationships </a:t>
            </a:r>
            <a:r>
              <a:rPr sz="2400" b="1" spc="-10" dirty="0">
                <a:latin typeface="Carlito"/>
                <a:cs typeface="Carlito"/>
              </a:rPr>
              <a:t>between </a:t>
            </a:r>
            <a:r>
              <a:rPr sz="2400" b="1" spc="-5" dirty="0">
                <a:latin typeface="Carlito"/>
                <a:cs typeface="Carlito"/>
              </a:rPr>
              <a:t>main and </a:t>
            </a:r>
            <a:r>
              <a:rPr sz="2400" b="1" spc="-10" dirty="0">
                <a:latin typeface="Carlito"/>
                <a:cs typeface="Carlito"/>
              </a:rPr>
              <a:t>cache</a:t>
            </a:r>
            <a:r>
              <a:rPr sz="2400" b="1" spc="-125" dirty="0">
                <a:latin typeface="Carlito"/>
                <a:cs typeface="Carlito"/>
              </a:rPr>
              <a:t> </a:t>
            </a:r>
            <a:r>
              <a:rPr sz="2400" b="1" spc="-5" dirty="0">
                <a:latin typeface="Carlito"/>
                <a:cs typeface="Carlito"/>
              </a:rPr>
              <a:t>memories</a:t>
            </a:r>
            <a:endParaRPr sz="2400">
              <a:latin typeface="Carlito"/>
              <a:cs typeface="Carlito"/>
            </a:endParaRPr>
          </a:p>
        </p:txBody>
      </p:sp>
      <p:sp>
        <p:nvSpPr>
          <p:cNvPr id="3" name="object 3"/>
          <p:cNvSpPr/>
          <p:nvPr/>
        </p:nvSpPr>
        <p:spPr>
          <a:xfrm>
            <a:off x="2587121" y="1358708"/>
            <a:ext cx="6989855" cy="2850898"/>
          </a:xfrm>
          <a:prstGeom prst="rect">
            <a:avLst/>
          </a:prstGeom>
          <a:blipFill>
            <a:blip r:embed="rId2" cstate="print"/>
            <a:stretch>
              <a:fillRect/>
            </a:stretch>
          </a:blipFill>
        </p:spPr>
        <p:txBody>
          <a:bodyPr wrap="square" lIns="0" tIns="0" rIns="0" bIns="0" rtlCol="0"/>
          <a:lstStyle/>
          <a:p>
            <a:endParaRPr/>
          </a:p>
        </p:txBody>
      </p:sp>
      <p:sp>
        <p:nvSpPr>
          <p:cNvPr id="4" name="TextBox 3">
            <a:extLst>
              <a:ext uri="{FF2B5EF4-FFF2-40B4-BE49-F238E27FC236}">
                <a16:creationId xmlns:a16="http://schemas.microsoft.com/office/drawing/2014/main" id="{1D6B4AB2-22AB-4CDB-9620-8957355FDFA1}"/>
              </a:ext>
            </a:extLst>
          </p:cNvPr>
          <p:cNvSpPr txBox="1"/>
          <p:nvPr/>
        </p:nvSpPr>
        <p:spPr>
          <a:xfrm>
            <a:off x="6312652" y="6623029"/>
            <a:ext cx="5494261" cy="276999"/>
          </a:xfrm>
          <a:prstGeom prst="rect">
            <a:avLst/>
          </a:prstGeom>
          <a:noFill/>
        </p:spPr>
        <p:txBody>
          <a:bodyPr wrap="none" rtlCol="0">
            <a:spAutoFit/>
          </a:bodyPr>
          <a:lstStyle/>
          <a:p>
            <a:r>
              <a:rPr lang="en-US" sz="1200" dirty="0"/>
              <a:t>Source: http://cms.gcg11.ac.in/attachments/article/93/Memory%20Organization.pdf</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710166" y="351468"/>
            <a:ext cx="111255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OUTCOMES</a:t>
            </a: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DCDBBEF-AA6C-4BA6-85B2-A17D7F280E38}" type="slidenum">
              <a:rPr lang="en-US" smtClean="0"/>
              <a:pPr/>
              <a:t>3</a:t>
            </a:fld>
            <a:endParaRPr lang="en-US"/>
          </a:p>
        </p:txBody>
      </p:sp>
      <p:sp>
        <p:nvSpPr>
          <p:cNvPr id="4" name="Rectangle 3"/>
          <p:cNvSpPr/>
          <p:nvPr/>
        </p:nvSpPr>
        <p:spPr>
          <a:xfrm>
            <a:off x="720497" y="1170835"/>
            <a:ext cx="8880123"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On completion of this course, the students shall be able to:-</a:t>
            </a:r>
            <a:endParaRPr lang="en-US" sz="28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6A55E2FE-46B0-12E1-A9C2-7E842F64107F}"/>
              </a:ext>
            </a:extLst>
          </p:cNvPr>
          <p:cNvGraphicFramePr>
            <a:graphicFrameLocks noGrp="1"/>
          </p:cNvGraphicFramePr>
          <p:nvPr>
            <p:extLst>
              <p:ext uri="{D42A27DB-BD31-4B8C-83A1-F6EECF244321}">
                <p14:modId xmlns:p14="http://schemas.microsoft.com/office/powerpoint/2010/main" val="1903080553"/>
              </p:ext>
            </p:extLst>
          </p:nvPr>
        </p:nvGraphicFramePr>
        <p:xfrm>
          <a:off x="393700" y="1725805"/>
          <a:ext cx="11441985" cy="4595523"/>
        </p:xfrm>
        <a:graphic>
          <a:graphicData uri="http://schemas.openxmlformats.org/drawingml/2006/table">
            <a:tbl>
              <a:tblPr>
                <a:tableStyleId>{3C2FFA5D-87B4-456A-9821-1D502468CF0F}</a:tableStyleId>
              </a:tblPr>
              <a:tblGrid>
                <a:gridCol w="582270">
                  <a:extLst>
                    <a:ext uri="{9D8B030D-6E8A-4147-A177-3AD203B41FA5}">
                      <a16:colId xmlns:a16="http://schemas.microsoft.com/office/drawing/2014/main" val="663356417"/>
                    </a:ext>
                  </a:extLst>
                </a:gridCol>
                <a:gridCol w="10859715">
                  <a:extLst>
                    <a:ext uri="{9D8B030D-6E8A-4147-A177-3AD203B41FA5}">
                      <a16:colId xmlns:a16="http://schemas.microsoft.com/office/drawing/2014/main" val="784375743"/>
                    </a:ext>
                  </a:extLst>
                </a:gridCol>
              </a:tblGrid>
              <a:tr h="725904">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CO1</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Identify and interpret the basics of instruction sets and their impact on the design, organization, and functionality of various functional units of a computer comparable to the CPU, memory organization, I/O organization, and parallel processors.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868506522"/>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CO2</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Analysis of the design of arithmetic &amp; logic unit and understanding of the fixed point and floating-point arithmetic operations.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379315392"/>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CO3</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a:effectLst/>
                          <a:latin typeface="Times New Roman" panose="02020603050405020304" pitchFamily="18" charset="0"/>
                          <a:cs typeface="Times New Roman" panose="02020603050405020304" pitchFamily="18" charset="0"/>
                        </a:rPr>
                        <a:t>Relate cost performance and design trade-offs in designing and constructing a computer processor which includes memory.</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45006100"/>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CO4</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Understanding the different ways of communicating with I/O devices and standard I/O interfaces.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597029053"/>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CO5</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Implementation of control unit techniques and the concept of Pipelining.</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511960307"/>
                  </a:ext>
                </a:extLst>
              </a:tr>
            </a:tbl>
          </a:graphicData>
        </a:graphic>
      </p:graphicFrame>
    </p:spTree>
    <p:extLst>
      <p:ext uri="{BB962C8B-B14F-4D97-AF65-F5344CB8AC3E}">
        <p14:creationId xmlns:p14="http://schemas.microsoft.com/office/powerpoint/2010/main" val="40180973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97982" y="1054093"/>
            <a:ext cx="6250781" cy="4386333"/>
          </a:xfrm>
          <a:prstGeom prst="rect">
            <a:avLst/>
          </a:prstGeom>
          <a:blipFill>
            <a:blip r:embed="rId2" cstate="print"/>
            <a:stretch>
              <a:fillRect/>
            </a:stretch>
          </a:blipFill>
        </p:spPr>
        <p:txBody>
          <a:bodyPr wrap="square" lIns="0" tIns="0" rIns="0" bIns="0" rtlCol="0"/>
          <a:lstStyle/>
          <a:p>
            <a:endParaRPr/>
          </a:p>
        </p:txBody>
      </p:sp>
      <p:sp>
        <p:nvSpPr>
          <p:cNvPr id="3" name="TextBox 2">
            <a:extLst>
              <a:ext uri="{FF2B5EF4-FFF2-40B4-BE49-F238E27FC236}">
                <a16:creationId xmlns:a16="http://schemas.microsoft.com/office/drawing/2014/main" id="{03FAADCD-D266-4C9E-88C1-C4457B5AAE45}"/>
              </a:ext>
            </a:extLst>
          </p:cNvPr>
          <p:cNvSpPr txBox="1"/>
          <p:nvPr/>
        </p:nvSpPr>
        <p:spPr>
          <a:xfrm>
            <a:off x="6312652" y="6623029"/>
            <a:ext cx="5494261" cy="276999"/>
          </a:xfrm>
          <a:prstGeom prst="rect">
            <a:avLst/>
          </a:prstGeom>
          <a:noFill/>
        </p:spPr>
        <p:txBody>
          <a:bodyPr wrap="none" rtlCol="0">
            <a:spAutoFit/>
          </a:bodyPr>
          <a:lstStyle/>
          <a:p>
            <a:r>
              <a:rPr lang="en-US" sz="1200" dirty="0"/>
              <a:t>Source: http://cms.gcg11.ac.in/attachments/article/93/Memory%20Organization.pdf</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40786" y="422833"/>
            <a:ext cx="5709285" cy="504625"/>
          </a:xfrm>
          <a:prstGeom prst="rect">
            <a:avLst/>
          </a:prstGeom>
        </p:spPr>
        <p:txBody>
          <a:bodyPr vert="horz" wrap="square" lIns="0" tIns="12065" rIns="0" bIns="0" rtlCol="0" anchor="ctr">
            <a:spAutoFit/>
          </a:bodyPr>
          <a:lstStyle/>
          <a:p>
            <a:pPr marL="12700" algn="ctr">
              <a:lnSpc>
                <a:spcPct val="100000"/>
              </a:lnSpc>
              <a:spcBef>
                <a:spcPts val="95"/>
              </a:spcBef>
            </a:pPr>
            <a:r>
              <a:rPr sz="3200" b="1" dirty="0">
                <a:latin typeface="Times New Roman" panose="02020603050405020304" pitchFamily="18" charset="0"/>
                <a:ea typeface="+mn-ea"/>
                <a:cs typeface="Times New Roman" panose="02020603050405020304" pitchFamily="18" charset="0"/>
              </a:rPr>
              <a:t>Set-Associative Mapping</a:t>
            </a:r>
          </a:p>
        </p:txBody>
      </p:sp>
      <p:sp>
        <p:nvSpPr>
          <p:cNvPr id="3" name="object 3"/>
          <p:cNvSpPr txBox="1"/>
          <p:nvPr/>
        </p:nvSpPr>
        <p:spPr>
          <a:xfrm>
            <a:off x="2060245" y="1304367"/>
            <a:ext cx="7914005" cy="4610735"/>
          </a:xfrm>
          <a:prstGeom prst="rect">
            <a:avLst/>
          </a:prstGeom>
        </p:spPr>
        <p:txBody>
          <a:bodyPr vert="horz" wrap="square" lIns="0" tIns="12065" rIns="0" bIns="0" rtlCol="0">
            <a:spAutoFit/>
          </a:bodyPr>
          <a:lstStyle/>
          <a:p>
            <a:pPr marL="356870" marR="297180" indent="-344805">
              <a:spcBef>
                <a:spcPts val="95"/>
              </a:spcBef>
              <a:buFont typeface="Arial"/>
              <a:buChar char="•"/>
              <a:tabLst>
                <a:tab pos="356870" algn="l"/>
                <a:tab pos="357505" algn="l"/>
              </a:tabLst>
            </a:pPr>
            <a:r>
              <a:rPr sz="3200" spc="-10" dirty="0">
                <a:latin typeface="Carlito"/>
                <a:cs typeface="Carlito"/>
              </a:rPr>
              <a:t>The </a:t>
            </a:r>
            <a:r>
              <a:rPr sz="3200" spc="-15" dirty="0">
                <a:latin typeface="Carlito"/>
                <a:cs typeface="Carlito"/>
              </a:rPr>
              <a:t>disadvantage </a:t>
            </a:r>
            <a:r>
              <a:rPr sz="3200" spc="-5" dirty="0">
                <a:latin typeface="Carlito"/>
                <a:cs typeface="Carlito"/>
              </a:rPr>
              <a:t>of </a:t>
            </a:r>
            <a:r>
              <a:rPr sz="3200" spc="-15" dirty="0">
                <a:latin typeface="Carlito"/>
                <a:cs typeface="Carlito"/>
              </a:rPr>
              <a:t>direct </a:t>
            </a:r>
            <a:r>
              <a:rPr sz="3200" spc="-5" dirty="0">
                <a:latin typeface="Carlito"/>
                <a:cs typeface="Carlito"/>
              </a:rPr>
              <a:t>mapping is </a:t>
            </a:r>
            <a:r>
              <a:rPr sz="3200" spc="-10" dirty="0">
                <a:latin typeface="Carlito"/>
                <a:cs typeface="Carlito"/>
              </a:rPr>
              <a:t>that  </a:t>
            </a:r>
            <a:r>
              <a:rPr sz="3200" spc="-15" dirty="0">
                <a:latin typeface="Carlito"/>
                <a:cs typeface="Carlito"/>
              </a:rPr>
              <a:t>two </a:t>
            </a:r>
            <a:r>
              <a:rPr sz="3200" spc="-25" dirty="0">
                <a:latin typeface="Carlito"/>
                <a:cs typeface="Carlito"/>
              </a:rPr>
              <a:t>words </a:t>
            </a:r>
            <a:r>
              <a:rPr sz="3200" dirty="0">
                <a:latin typeface="Carlito"/>
                <a:cs typeface="Carlito"/>
              </a:rPr>
              <a:t>with </a:t>
            </a:r>
            <a:r>
              <a:rPr sz="3200" spc="-5" dirty="0">
                <a:latin typeface="Carlito"/>
                <a:cs typeface="Carlito"/>
              </a:rPr>
              <a:t>the </a:t>
            </a:r>
            <a:r>
              <a:rPr sz="3200" spc="-10" dirty="0">
                <a:latin typeface="Carlito"/>
                <a:cs typeface="Carlito"/>
              </a:rPr>
              <a:t>same </a:t>
            </a:r>
            <a:r>
              <a:rPr sz="3200" spc="-15" dirty="0">
                <a:latin typeface="Carlito"/>
                <a:cs typeface="Carlito"/>
              </a:rPr>
              <a:t>index </a:t>
            </a:r>
            <a:r>
              <a:rPr sz="3200" spc="-5" dirty="0">
                <a:latin typeface="Carlito"/>
                <a:cs typeface="Carlito"/>
              </a:rPr>
              <a:t>in </a:t>
            </a:r>
            <a:r>
              <a:rPr sz="3200" spc="-10" dirty="0">
                <a:latin typeface="Carlito"/>
                <a:cs typeface="Carlito"/>
              </a:rPr>
              <a:t>their  </a:t>
            </a:r>
            <a:r>
              <a:rPr sz="3200" spc="-15" dirty="0">
                <a:latin typeface="Carlito"/>
                <a:cs typeface="Carlito"/>
              </a:rPr>
              <a:t>address </a:t>
            </a:r>
            <a:r>
              <a:rPr sz="3200" spc="-10" dirty="0">
                <a:latin typeface="Carlito"/>
                <a:cs typeface="Carlito"/>
              </a:rPr>
              <a:t>but </a:t>
            </a:r>
            <a:r>
              <a:rPr sz="3200" dirty="0">
                <a:latin typeface="Carlito"/>
                <a:cs typeface="Carlito"/>
              </a:rPr>
              <a:t>with </a:t>
            </a:r>
            <a:r>
              <a:rPr sz="3200" spc="-25" dirty="0">
                <a:latin typeface="Carlito"/>
                <a:cs typeface="Carlito"/>
              </a:rPr>
              <a:t>different </a:t>
            </a:r>
            <a:r>
              <a:rPr sz="3200" spc="-20" dirty="0">
                <a:latin typeface="Carlito"/>
                <a:cs typeface="Carlito"/>
              </a:rPr>
              <a:t>tag </a:t>
            </a:r>
            <a:r>
              <a:rPr sz="3200" spc="-15" dirty="0">
                <a:latin typeface="Carlito"/>
                <a:cs typeface="Carlito"/>
              </a:rPr>
              <a:t>values </a:t>
            </a:r>
            <a:r>
              <a:rPr sz="3200" spc="-10" dirty="0">
                <a:latin typeface="Carlito"/>
                <a:cs typeface="Carlito"/>
              </a:rPr>
              <a:t>cannot  </a:t>
            </a:r>
            <a:r>
              <a:rPr sz="3200" spc="-15" dirty="0">
                <a:latin typeface="Carlito"/>
                <a:cs typeface="Carlito"/>
              </a:rPr>
              <a:t>reside </a:t>
            </a:r>
            <a:r>
              <a:rPr sz="3200" spc="-5" dirty="0">
                <a:latin typeface="Carlito"/>
                <a:cs typeface="Carlito"/>
              </a:rPr>
              <a:t>in </a:t>
            </a:r>
            <a:r>
              <a:rPr sz="3200" spc="-10" dirty="0">
                <a:latin typeface="Carlito"/>
                <a:cs typeface="Carlito"/>
              </a:rPr>
              <a:t>cache memory </a:t>
            </a:r>
            <a:r>
              <a:rPr sz="3200" spc="-15" dirty="0">
                <a:latin typeface="Carlito"/>
                <a:cs typeface="Carlito"/>
              </a:rPr>
              <a:t>at </a:t>
            </a:r>
            <a:r>
              <a:rPr sz="3200" spc="-5" dirty="0">
                <a:latin typeface="Carlito"/>
                <a:cs typeface="Carlito"/>
              </a:rPr>
              <a:t>the </a:t>
            </a:r>
            <a:r>
              <a:rPr sz="3200" spc="-10" dirty="0">
                <a:latin typeface="Carlito"/>
                <a:cs typeface="Carlito"/>
              </a:rPr>
              <a:t>same</a:t>
            </a:r>
            <a:r>
              <a:rPr sz="3200" spc="140" dirty="0">
                <a:latin typeface="Carlito"/>
                <a:cs typeface="Carlito"/>
              </a:rPr>
              <a:t> </a:t>
            </a:r>
            <a:r>
              <a:rPr sz="3200" spc="-5" dirty="0">
                <a:latin typeface="Carlito"/>
                <a:cs typeface="Carlito"/>
              </a:rPr>
              <a:t>time</a:t>
            </a:r>
            <a:endParaRPr sz="3200" dirty="0">
              <a:latin typeface="Carlito"/>
              <a:cs typeface="Carlito"/>
            </a:endParaRPr>
          </a:p>
          <a:p>
            <a:pPr>
              <a:spcBef>
                <a:spcPts val="10"/>
              </a:spcBef>
              <a:buFont typeface="Arial"/>
              <a:buChar char="•"/>
            </a:pPr>
            <a:endParaRPr sz="4400" dirty="0">
              <a:latin typeface="Carlito"/>
              <a:cs typeface="Carlito"/>
            </a:endParaRPr>
          </a:p>
          <a:p>
            <a:pPr marL="356870" marR="5080" indent="-344805">
              <a:buFont typeface="Arial"/>
              <a:buChar char="•"/>
              <a:tabLst>
                <a:tab pos="356870" algn="l"/>
                <a:tab pos="357505" algn="l"/>
              </a:tabLst>
            </a:pPr>
            <a:r>
              <a:rPr sz="3200" spc="-10" dirty="0">
                <a:latin typeface="Carlito"/>
                <a:cs typeface="Carlito"/>
              </a:rPr>
              <a:t>Set-Associative </a:t>
            </a:r>
            <a:r>
              <a:rPr sz="3200" spc="-5" dirty="0">
                <a:latin typeface="Carlito"/>
                <a:cs typeface="Carlito"/>
              </a:rPr>
              <a:t>Mapping </a:t>
            </a:r>
            <a:r>
              <a:rPr sz="3200" dirty="0">
                <a:latin typeface="Carlito"/>
                <a:cs typeface="Carlito"/>
              </a:rPr>
              <a:t>is </a:t>
            </a:r>
            <a:r>
              <a:rPr sz="3200" spc="-5" dirty="0">
                <a:latin typeface="Carlito"/>
                <a:cs typeface="Carlito"/>
              </a:rPr>
              <a:t>an </a:t>
            </a:r>
            <a:r>
              <a:rPr sz="3200" spc="-20" dirty="0">
                <a:latin typeface="Carlito"/>
                <a:cs typeface="Carlito"/>
              </a:rPr>
              <a:t>improvement  over </a:t>
            </a:r>
            <a:r>
              <a:rPr sz="3200" spc="-5" dirty="0">
                <a:latin typeface="Carlito"/>
                <a:cs typeface="Carlito"/>
              </a:rPr>
              <a:t>the </a:t>
            </a:r>
            <a:r>
              <a:rPr sz="3200" spc="-10" dirty="0">
                <a:latin typeface="Carlito"/>
                <a:cs typeface="Carlito"/>
              </a:rPr>
              <a:t>direct-mapping </a:t>
            </a:r>
            <a:r>
              <a:rPr sz="3200" spc="-5" dirty="0">
                <a:latin typeface="Carlito"/>
                <a:cs typeface="Carlito"/>
              </a:rPr>
              <a:t>in </a:t>
            </a:r>
            <a:r>
              <a:rPr sz="3200" spc="-10" dirty="0">
                <a:latin typeface="Carlito"/>
                <a:cs typeface="Carlito"/>
              </a:rPr>
              <a:t>that each </a:t>
            </a:r>
            <a:r>
              <a:rPr sz="3200" spc="-30" dirty="0">
                <a:latin typeface="Carlito"/>
                <a:cs typeface="Carlito"/>
              </a:rPr>
              <a:t>word </a:t>
            </a:r>
            <a:r>
              <a:rPr sz="3200" spc="-10" dirty="0">
                <a:latin typeface="Carlito"/>
                <a:cs typeface="Carlito"/>
              </a:rPr>
              <a:t>of  cache </a:t>
            </a:r>
            <a:r>
              <a:rPr sz="3200" spc="-20" dirty="0">
                <a:latin typeface="Carlito"/>
                <a:cs typeface="Carlito"/>
              </a:rPr>
              <a:t>can </a:t>
            </a:r>
            <a:r>
              <a:rPr sz="3200" spc="-30" dirty="0">
                <a:latin typeface="Carlito"/>
                <a:cs typeface="Carlito"/>
              </a:rPr>
              <a:t>store </a:t>
            </a:r>
            <a:r>
              <a:rPr sz="3200" spc="-15" dirty="0">
                <a:latin typeface="Carlito"/>
                <a:cs typeface="Carlito"/>
              </a:rPr>
              <a:t>two </a:t>
            </a:r>
            <a:r>
              <a:rPr sz="3200" spc="-5" dirty="0">
                <a:latin typeface="Carlito"/>
                <a:cs typeface="Carlito"/>
              </a:rPr>
              <a:t>or </a:t>
            </a:r>
            <a:r>
              <a:rPr sz="3200" spc="-25" dirty="0">
                <a:latin typeface="Carlito"/>
                <a:cs typeface="Carlito"/>
              </a:rPr>
              <a:t>more </a:t>
            </a:r>
            <a:r>
              <a:rPr sz="3200" spc="-30" dirty="0">
                <a:latin typeface="Carlito"/>
                <a:cs typeface="Carlito"/>
              </a:rPr>
              <a:t>word </a:t>
            </a:r>
            <a:r>
              <a:rPr sz="3200" spc="-5" dirty="0">
                <a:latin typeface="Carlito"/>
                <a:cs typeface="Carlito"/>
              </a:rPr>
              <a:t>of </a:t>
            </a:r>
            <a:r>
              <a:rPr sz="3200" spc="-10" dirty="0">
                <a:latin typeface="Carlito"/>
                <a:cs typeface="Carlito"/>
              </a:rPr>
              <a:t>memory  </a:t>
            </a:r>
            <a:r>
              <a:rPr sz="3200" spc="-5" dirty="0">
                <a:latin typeface="Carlito"/>
                <a:cs typeface="Carlito"/>
              </a:rPr>
              <a:t>under the </a:t>
            </a:r>
            <a:r>
              <a:rPr sz="3200" spc="-10" dirty="0">
                <a:latin typeface="Carlito"/>
                <a:cs typeface="Carlito"/>
              </a:rPr>
              <a:t>same </a:t>
            </a:r>
            <a:r>
              <a:rPr sz="3200" spc="-15" dirty="0">
                <a:latin typeface="Carlito"/>
                <a:cs typeface="Carlito"/>
              </a:rPr>
              <a:t>index</a:t>
            </a:r>
            <a:r>
              <a:rPr sz="3200" spc="35" dirty="0">
                <a:latin typeface="Carlito"/>
                <a:cs typeface="Carlito"/>
              </a:rPr>
              <a:t> </a:t>
            </a:r>
            <a:r>
              <a:rPr sz="3200" spc="-15" dirty="0">
                <a:latin typeface="Carlito"/>
                <a:cs typeface="Carlito"/>
              </a:rPr>
              <a:t>address</a:t>
            </a:r>
            <a:endParaRPr sz="3200" dirty="0">
              <a:latin typeface="Carlito"/>
              <a:cs typeface="Carli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42325" y="1073829"/>
            <a:ext cx="6297307" cy="4869770"/>
          </a:xfrm>
          <a:prstGeom prst="rect">
            <a:avLst/>
          </a:prstGeom>
          <a:blipFill>
            <a:blip r:embed="rId2" cstate="print"/>
            <a:stretch>
              <a:fillRect/>
            </a:stretch>
          </a:blipFill>
        </p:spPr>
        <p:txBody>
          <a:bodyPr wrap="square" lIns="0" tIns="0" rIns="0" bIns="0" rtlCol="0"/>
          <a:lstStyle/>
          <a:p>
            <a:endParaRPr/>
          </a:p>
        </p:txBody>
      </p:sp>
      <p:sp>
        <p:nvSpPr>
          <p:cNvPr id="3" name="TextBox 2">
            <a:extLst>
              <a:ext uri="{FF2B5EF4-FFF2-40B4-BE49-F238E27FC236}">
                <a16:creationId xmlns:a16="http://schemas.microsoft.com/office/drawing/2014/main" id="{C119BBA6-1E03-4579-B2DD-496545E7DB67}"/>
              </a:ext>
            </a:extLst>
          </p:cNvPr>
          <p:cNvSpPr txBox="1"/>
          <p:nvPr/>
        </p:nvSpPr>
        <p:spPr>
          <a:xfrm>
            <a:off x="6312652" y="6623029"/>
            <a:ext cx="5494261" cy="276999"/>
          </a:xfrm>
          <a:prstGeom prst="rect">
            <a:avLst/>
          </a:prstGeom>
          <a:noFill/>
        </p:spPr>
        <p:txBody>
          <a:bodyPr wrap="none" rtlCol="0">
            <a:spAutoFit/>
          </a:bodyPr>
          <a:lstStyle/>
          <a:p>
            <a:r>
              <a:rPr lang="en-US" sz="1200" dirty="0"/>
              <a:t>Source: http://cms.gcg11.ac.in/attachments/article/93/Memory%20Organization.pdf</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60245" y="618185"/>
            <a:ext cx="7767955" cy="2561590"/>
          </a:xfrm>
          <a:prstGeom prst="rect">
            <a:avLst/>
          </a:prstGeom>
        </p:spPr>
        <p:txBody>
          <a:bodyPr vert="horz" wrap="square" lIns="0" tIns="12065" rIns="0" bIns="0" rtlCol="0">
            <a:spAutoFit/>
          </a:bodyPr>
          <a:lstStyle/>
          <a:p>
            <a:pPr marL="356870" marR="154305" indent="-344805">
              <a:spcBef>
                <a:spcPts val="95"/>
              </a:spcBef>
              <a:buFont typeface="Arial"/>
              <a:buChar char="•"/>
              <a:tabLst>
                <a:tab pos="356870" algn="l"/>
                <a:tab pos="357505" algn="l"/>
              </a:tabLst>
            </a:pPr>
            <a:r>
              <a:rPr sz="3200" spc="-20" dirty="0">
                <a:latin typeface="Carlito"/>
                <a:cs typeface="Carlito"/>
              </a:rPr>
              <a:t>Each </a:t>
            </a:r>
            <a:r>
              <a:rPr sz="3200" spc="-15" dirty="0">
                <a:latin typeface="Carlito"/>
                <a:cs typeface="Carlito"/>
              </a:rPr>
              <a:t>index address </a:t>
            </a:r>
            <a:r>
              <a:rPr sz="3200" spc="-45" dirty="0">
                <a:latin typeface="Carlito"/>
                <a:cs typeface="Carlito"/>
              </a:rPr>
              <a:t>refers </a:t>
            </a:r>
            <a:r>
              <a:rPr sz="3200" spc="-15" dirty="0">
                <a:latin typeface="Carlito"/>
                <a:cs typeface="Carlito"/>
              </a:rPr>
              <a:t>to two </a:t>
            </a:r>
            <a:r>
              <a:rPr sz="3200" spc="-20" dirty="0">
                <a:latin typeface="Carlito"/>
                <a:cs typeface="Carlito"/>
              </a:rPr>
              <a:t>data </a:t>
            </a:r>
            <a:r>
              <a:rPr sz="3200" spc="-25" dirty="0">
                <a:latin typeface="Carlito"/>
                <a:cs typeface="Carlito"/>
              </a:rPr>
              <a:t>words  </a:t>
            </a:r>
            <a:r>
              <a:rPr sz="3200" spc="-5" dirty="0">
                <a:latin typeface="Carlito"/>
                <a:cs typeface="Carlito"/>
              </a:rPr>
              <a:t>and </a:t>
            </a:r>
            <a:r>
              <a:rPr sz="3200" spc="-10" dirty="0">
                <a:latin typeface="Carlito"/>
                <a:cs typeface="Carlito"/>
              </a:rPr>
              <a:t>their associated</a:t>
            </a:r>
            <a:r>
              <a:rPr sz="3200" spc="15" dirty="0">
                <a:latin typeface="Carlito"/>
                <a:cs typeface="Carlito"/>
              </a:rPr>
              <a:t> </a:t>
            </a:r>
            <a:r>
              <a:rPr sz="3200" spc="-15" dirty="0">
                <a:latin typeface="Carlito"/>
                <a:cs typeface="Carlito"/>
              </a:rPr>
              <a:t>tags</a:t>
            </a:r>
            <a:endParaRPr sz="3200" dirty="0">
              <a:latin typeface="Carlito"/>
              <a:cs typeface="Carlito"/>
            </a:endParaRPr>
          </a:p>
          <a:p>
            <a:pPr marL="356870" marR="5080" indent="-344805">
              <a:spcBef>
                <a:spcPts val="770"/>
              </a:spcBef>
              <a:buFont typeface="Arial"/>
              <a:buChar char="•"/>
              <a:tabLst>
                <a:tab pos="356870" algn="l"/>
                <a:tab pos="357505" algn="l"/>
              </a:tabLst>
            </a:pPr>
            <a:r>
              <a:rPr sz="3200" spc="-20" dirty="0">
                <a:latin typeface="Carlito"/>
                <a:cs typeface="Carlito"/>
              </a:rPr>
              <a:t>Each tag requires </a:t>
            </a:r>
            <a:r>
              <a:rPr sz="3200" spc="-10" dirty="0">
                <a:latin typeface="Carlito"/>
                <a:cs typeface="Carlito"/>
              </a:rPr>
              <a:t>six </a:t>
            </a:r>
            <a:r>
              <a:rPr sz="3200" spc="-5" dirty="0">
                <a:latin typeface="Carlito"/>
                <a:cs typeface="Carlito"/>
              </a:rPr>
              <a:t>bits and each </a:t>
            </a:r>
            <a:r>
              <a:rPr sz="3200" spc="-20" dirty="0">
                <a:latin typeface="Carlito"/>
                <a:cs typeface="Carlito"/>
              </a:rPr>
              <a:t>data </a:t>
            </a:r>
            <a:r>
              <a:rPr sz="3200" spc="-30" dirty="0">
                <a:latin typeface="Carlito"/>
                <a:cs typeface="Carlito"/>
              </a:rPr>
              <a:t>word  </a:t>
            </a:r>
            <a:r>
              <a:rPr sz="3200" spc="-10" dirty="0">
                <a:latin typeface="Carlito"/>
                <a:cs typeface="Carlito"/>
              </a:rPr>
              <a:t>has </a:t>
            </a:r>
            <a:r>
              <a:rPr sz="3200" spc="-5" dirty="0">
                <a:latin typeface="Carlito"/>
                <a:cs typeface="Carlito"/>
              </a:rPr>
              <a:t>12 bits, </a:t>
            </a:r>
            <a:r>
              <a:rPr sz="3200" spc="-10" dirty="0">
                <a:latin typeface="Carlito"/>
                <a:cs typeface="Carlito"/>
              </a:rPr>
              <a:t>so </a:t>
            </a:r>
            <a:r>
              <a:rPr sz="3200" spc="-5" dirty="0">
                <a:latin typeface="Carlito"/>
                <a:cs typeface="Carlito"/>
              </a:rPr>
              <a:t>the </a:t>
            </a:r>
            <a:r>
              <a:rPr sz="3200" spc="-30" dirty="0">
                <a:latin typeface="Carlito"/>
                <a:cs typeface="Carlito"/>
              </a:rPr>
              <a:t>word </a:t>
            </a:r>
            <a:r>
              <a:rPr sz="3200" spc="-10" dirty="0">
                <a:latin typeface="Carlito"/>
                <a:cs typeface="Carlito"/>
              </a:rPr>
              <a:t>length </a:t>
            </a:r>
            <a:r>
              <a:rPr sz="3200" spc="-5" dirty="0">
                <a:latin typeface="Carlito"/>
                <a:cs typeface="Carlito"/>
              </a:rPr>
              <a:t>is </a:t>
            </a:r>
            <a:r>
              <a:rPr sz="3200" spc="-10" dirty="0">
                <a:latin typeface="Carlito"/>
                <a:cs typeface="Carlito"/>
              </a:rPr>
              <a:t>2*(6+12) </a:t>
            </a:r>
            <a:r>
              <a:rPr sz="3200" spc="-5" dirty="0">
                <a:latin typeface="Carlito"/>
                <a:cs typeface="Carlito"/>
              </a:rPr>
              <a:t>=  </a:t>
            </a:r>
            <a:r>
              <a:rPr sz="3200" spc="-10" dirty="0">
                <a:latin typeface="Carlito"/>
                <a:cs typeface="Carlito"/>
              </a:rPr>
              <a:t>36</a:t>
            </a:r>
            <a:r>
              <a:rPr sz="3200" dirty="0">
                <a:latin typeface="Carlito"/>
                <a:cs typeface="Carlito"/>
              </a:rPr>
              <a:t> </a:t>
            </a:r>
            <a:r>
              <a:rPr sz="3200" spc="-5" dirty="0">
                <a:latin typeface="Carlito"/>
                <a:cs typeface="Carlito"/>
              </a:rPr>
              <a:t>bits</a:t>
            </a:r>
            <a:endParaRPr sz="3200" dirty="0">
              <a:latin typeface="Carlito"/>
              <a:cs typeface="Carli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A2B845-6B57-4226-ACAC-E6312B31F72F}"/>
              </a:ext>
            </a:extLst>
          </p:cNvPr>
          <p:cNvSpPr>
            <a:spLocks noGrp="1"/>
          </p:cNvSpPr>
          <p:nvPr>
            <p:ph type="title"/>
          </p:nvPr>
        </p:nvSpPr>
        <p:spPr/>
        <p:txBody>
          <a:bodyPr/>
          <a:lstStyle/>
          <a:p>
            <a:r>
              <a:rPr lang="en-US" dirty="0"/>
              <a:t>Key Points</a:t>
            </a:r>
          </a:p>
        </p:txBody>
      </p:sp>
      <p:sp>
        <p:nvSpPr>
          <p:cNvPr id="4" name="Content Placeholder 3">
            <a:extLst>
              <a:ext uri="{FF2B5EF4-FFF2-40B4-BE49-F238E27FC236}">
                <a16:creationId xmlns:a16="http://schemas.microsoft.com/office/drawing/2014/main" id="{6E8839AD-5F9E-45AA-8FE6-7DD0930DAC3B}"/>
              </a:ext>
            </a:extLst>
          </p:cNvPr>
          <p:cNvSpPr>
            <a:spLocks noGrp="1"/>
          </p:cNvSpPr>
          <p:nvPr>
            <p:ph idx="1"/>
          </p:nvPr>
        </p:nvSpPr>
        <p:spPr/>
        <p:txBody>
          <a:bodyPr/>
          <a:lstStyle/>
          <a:p>
            <a:r>
              <a:rPr lang="en-US" dirty="0"/>
              <a:t>Memory organization</a:t>
            </a:r>
          </a:p>
          <a:p>
            <a:r>
              <a:rPr lang="en-US" dirty="0"/>
              <a:t>Memory Hierarchy</a:t>
            </a:r>
          </a:p>
          <a:p>
            <a:r>
              <a:rPr lang="en-US" dirty="0"/>
              <a:t>RAM</a:t>
            </a:r>
          </a:p>
          <a:p>
            <a:r>
              <a:rPr lang="en-US" dirty="0"/>
              <a:t>ROM</a:t>
            </a:r>
          </a:p>
          <a:p>
            <a:r>
              <a:rPr lang="en-US" dirty="0"/>
              <a:t>Cache memory</a:t>
            </a:r>
          </a:p>
          <a:p>
            <a:r>
              <a:rPr lang="en-US" dirty="0"/>
              <a:t>Types of mapping</a:t>
            </a:r>
          </a:p>
        </p:txBody>
      </p:sp>
      <p:sp>
        <p:nvSpPr>
          <p:cNvPr id="2" name="Slide Number Placeholder 1">
            <a:extLst>
              <a:ext uri="{FF2B5EF4-FFF2-40B4-BE49-F238E27FC236}">
                <a16:creationId xmlns:a16="http://schemas.microsoft.com/office/drawing/2014/main" id="{440BCAF8-7617-45C0-BE1F-9F13297FB75B}"/>
              </a:ext>
            </a:extLst>
          </p:cNvPr>
          <p:cNvSpPr>
            <a:spLocks noGrp="1"/>
          </p:cNvSpPr>
          <p:nvPr>
            <p:ph type="sldNum" sz="quarter" idx="12"/>
          </p:nvPr>
        </p:nvSpPr>
        <p:spPr/>
        <p:txBody>
          <a:bodyPr/>
          <a:lstStyle/>
          <a:p>
            <a:fld id="{BDCDBBEF-AA6C-4BA6-85B2-A17D7F280E38}" type="slidenum">
              <a:rPr lang="en-US" smtClean="0"/>
              <a:pPr/>
              <a:t>34</a:t>
            </a:fld>
            <a:endParaRPr lang="en-US"/>
          </a:p>
        </p:txBody>
      </p:sp>
    </p:spTree>
    <p:extLst>
      <p:ext uri="{BB962C8B-B14F-4D97-AF65-F5344CB8AC3E}">
        <p14:creationId xmlns:p14="http://schemas.microsoft.com/office/powerpoint/2010/main" val="668550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09" y="1111623"/>
            <a:ext cx="11349317" cy="5378823"/>
          </a:xfrm>
        </p:spPr>
        <p:txBody>
          <a:bodyPr>
            <a:noAutofit/>
          </a:bodyPr>
          <a:lstStyle/>
          <a:p>
            <a:pPr marL="0" indent="0" algn="just">
              <a:lnSpc>
                <a:spcPct val="120000"/>
              </a:lnSpc>
              <a:buNone/>
            </a:pPr>
            <a:r>
              <a:rPr lang="en-IN" sz="3200" b="1" dirty="0">
                <a:latin typeface="Times New Roman" pitchFamily="18" charset="0"/>
                <a:cs typeface="Times New Roman" pitchFamily="18" charset="0"/>
              </a:rPr>
              <a:t>Summary</a:t>
            </a:r>
            <a:endParaRPr lang="en-US" sz="32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about Memory organization.</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about Memory Hierarchy.</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about RAM and ROM.</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about the Cache memory</a:t>
            </a:r>
          </a:p>
          <a:p>
            <a:pPr marL="0" indent="0" algn="just">
              <a:lnSpc>
                <a:spcPct val="12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20000"/>
              </a:lnSpc>
              <a:buNone/>
            </a:pPr>
            <a:r>
              <a:rPr lang="en-IN" sz="3200" b="1" dirty="0">
                <a:latin typeface="Times New Roman" pitchFamily="18" charset="0"/>
                <a:cs typeface="Times New Roman" pitchFamily="18" charset="0"/>
              </a:rPr>
              <a:t>Assessment Questions</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Q1. What is computer memory?</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Q2. Discussed the Classification of Memory.</a:t>
            </a:r>
          </a:p>
        </p:txBody>
      </p:sp>
      <p:sp>
        <p:nvSpPr>
          <p:cNvPr id="5" name="Slide Number Placeholder 4"/>
          <p:cNvSpPr>
            <a:spLocks noGrp="1"/>
          </p:cNvSpPr>
          <p:nvPr>
            <p:ph type="sldNum" sz="quarter" idx="12"/>
          </p:nvPr>
        </p:nvSpPr>
        <p:spPr/>
        <p:txBody>
          <a:bodyPr/>
          <a:lstStyle/>
          <a:p>
            <a:fld id="{BDCDBBEF-AA6C-4BA6-85B2-A17D7F280E38}" type="slidenum">
              <a:rPr lang="en-US" smtClean="0"/>
              <a:pPr/>
              <a:t>35</a:t>
            </a:fld>
            <a:endParaRPr lang="en-US"/>
          </a:p>
        </p:txBody>
      </p:sp>
    </p:spTree>
    <p:extLst>
      <p:ext uri="{BB962C8B-B14F-4D97-AF65-F5344CB8AC3E}">
        <p14:creationId xmlns:p14="http://schemas.microsoft.com/office/powerpoint/2010/main" val="195144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36</a:t>
            </a:fld>
            <a:endParaRPr lang="en-US">
              <a:solidFill>
                <a:prstClr val="black">
                  <a:tint val="75000"/>
                </a:prstClr>
              </a:solidFill>
            </a:endParaRPr>
          </a:p>
        </p:txBody>
      </p:sp>
    </p:spTree>
    <p:extLst>
      <p:ext uri="{BB962C8B-B14F-4D97-AF65-F5344CB8AC3E}">
        <p14:creationId xmlns:p14="http://schemas.microsoft.com/office/powerpoint/2010/main" val="2278354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Classification of Memory</a:t>
            </a: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computers, memory is the most essential component of the normal functioning of any system. The computer system categorizes the memory for different purposes and uses. In this slide, we have discussed the classification of memory in detail. Also, we will discuss types of memory, features of memory, RAM, ROM, SRAM, DRAM, and its advantages and disadvantages.</a:t>
            </a: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What is computer memory?</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Computer memory is any physical device, used to store data, information or instruction temporarily or permanently.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the collection of storage units that stores binary information in the form of bits. The memory block is split into a small number of components, called cells.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Each cell has a unique address to store the data in memory, ranging from zero to memory size minus one.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For example, if the size of computer memory is 64k words, the memory units have 64 * 1024 = 65536 locations or cells. The address of the memory's cells varies from 0 to 65535.</a:t>
            </a:r>
          </a:p>
        </p:txBody>
      </p:sp>
      <p:sp>
        <p:nvSpPr>
          <p:cNvPr id="5" name="Slide Number Placeholder 4"/>
          <p:cNvSpPr>
            <a:spLocks noGrp="1"/>
          </p:cNvSpPr>
          <p:nvPr>
            <p:ph type="sldNum" sz="quarter" idx="12"/>
          </p:nvPr>
        </p:nvSpPr>
        <p:spPr/>
        <p:txBody>
          <a:bodyPr/>
          <a:lstStyle/>
          <a:p>
            <a:fld id="{BDCDBBEF-AA6C-4BA6-85B2-A17D7F280E38}" type="slidenum">
              <a:rPr lang="en-US" smtClean="0"/>
              <a:pPr/>
              <a:t>4</a:t>
            </a:fld>
            <a:endParaRPr lang="en-US" dirty="0"/>
          </a:p>
        </p:txBody>
      </p:sp>
    </p:spTree>
    <p:extLst>
      <p:ext uri="{BB962C8B-B14F-4D97-AF65-F5344CB8AC3E}">
        <p14:creationId xmlns:p14="http://schemas.microsoft.com/office/powerpoint/2010/main" val="1231453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2664" y="619964"/>
            <a:ext cx="4258310" cy="551561"/>
          </a:xfrm>
          <a:prstGeom prst="rect">
            <a:avLst/>
          </a:prstGeom>
        </p:spPr>
        <p:txBody>
          <a:bodyPr vert="horz" wrap="square" lIns="0" tIns="12065" rIns="0" bIns="0" rtlCol="0" anchor="ctr">
            <a:spAutoFit/>
          </a:bodyPr>
          <a:lstStyle/>
          <a:p>
            <a:pPr algn="ctr">
              <a:lnSpc>
                <a:spcPct val="120000"/>
              </a:lnSpc>
              <a:spcBef>
                <a:spcPts val="1000"/>
              </a:spcBef>
            </a:pPr>
            <a:r>
              <a:rPr sz="3200" b="1" dirty="0">
                <a:latin typeface="Times New Roman" panose="02020603050405020304" pitchFamily="18" charset="0"/>
                <a:ea typeface="+mn-ea"/>
                <a:cs typeface="Times New Roman" panose="02020603050405020304" pitchFamily="18" charset="0"/>
              </a:rPr>
              <a:t>Memory Hierarchy</a:t>
            </a:r>
          </a:p>
        </p:txBody>
      </p:sp>
      <p:sp>
        <p:nvSpPr>
          <p:cNvPr id="3" name="object 3"/>
          <p:cNvSpPr txBox="1"/>
          <p:nvPr/>
        </p:nvSpPr>
        <p:spPr>
          <a:xfrm>
            <a:off x="833718" y="1466215"/>
            <a:ext cx="9272610" cy="4442050"/>
          </a:xfrm>
          <a:prstGeom prst="rect">
            <a:avLst/>
          </a:prstGeom>
        </p:spPr>
        <p:txBody>
          <a:bodyPr vert="horz" wrap="square" lIns="0" tIns="11430" rIns="0" bIns="0" rtlCol="0">
            <a:spAutoFit/>
          </a:bodyPr>
          <a:lstStyle/>
          <a:p>
            <a:pPr marL="228600" marR="810260" indent="-228600" algn="just">
              <a:lnSpc>
                <a:spcPct val="120000"/>
              </a:lnSpc>
              <a:spcBef>
                <a:spcPts val="1000"/>
              </a:spcBef>
              <a:buFont typeface="Wingdings" panose="05000000000000000000" pitchFamily="2" charset="2"/>
              <a:buChar char="Ø"/>
            </a:pPr>
            <a:r>
              <a:rPr sz="2000" dirty="0">
                <a:latin typeface="Times New Roman" panose="02020603050405020304" pitchFamily="18" charset="0"/>
                <a:cs typeface="Times New Roman" panose="02020603050405020304" pitchFamily="18" charset="0"/>
              </a:rPr>
              <a:t>Memory is used for storing programs and data that are required to  perform a specific task.</a:t>
            </a:r>
          </a:p>
          <a:p>
            <a:pPr marL="228600" marR="5080" indent="-228600" algn="just">
              <a:lnSpc>
                <a:spcPct val="120000"/>
              </a:lnSpc>
              <a:spcBef>
                <a:spcPts val="1000"/>
              </a:spcBef>
              <a:buFont typeface="Wingdings" panose="05000000000000000000" pitchFamily="2" charset="2"/>
              <a:buChar char="Ø"/>
            </a:pPr>
            <a:r>
              <a:rPr sz="2000" dirty="0">
                <a:latin typeface="Times New Roman" panose="02020603050405020304" pitchFamily="18" charset="0"/>
                <a:cs typeface="Times New Roman" panose="02020603050405020304" pitchFamily="18" charset="0"/>
              </a:rPr>
              <a:t>For CPU to operate at its maximum speed, it required an uninterrupted  and high speed access to these memories that contain programs and data.  Some of the criteria need to be taken into consideration while deciding  which memory is to be used:</a:t>
            </a:r>
          </a:p>
          <a:p>
            <a:pPr marL="627063" indent="-342900" algn="just">
              <a:lnSpc>
                <a:spcPct val="120000"/>
              </a:lnSpc>
              <a:spcBef>
                <a:spcPts val="1000"/>
              </a:spcBef>
              <a:buFont typeface="Arial" panose="020B0604020202020204" pitchFamily="34" charset="0"/>
              <a:buChar char="•"/>
              <a:tabLst>
                <a:tab pos="810895" algn="l"/>
                <a:tab pos="811530" algn="l"/>
              </a:tabLst>
            </a:pPr>
            <a:r>
              <a:rPr sz="2000" dirty="0">
                <a:latin typeface="Times New Roman" panose="02020603050405020304" pitchFamily="18" charset="0"/>
                <a:cs typeface="Times New Roman" panose="02020603050405020304" pitchFamily="18" charset="0"/>
              </a:rPr>
              <a:t>Cost</a:t>
            </a:r>
          </a:p>
          <a:p>
            <a:pPr marL="627063" indent="-342900" algn="just">
              <a:lnSpc>
                <a:spcPct val="120000"/>
              </a:lnSpc>
              <a:spcBef>
                <a:spcPts val="1000"/>
              </a:spcBef>
              <a:buFont typeface="Arial" panose="020B0604020202020204" pitchFamily="34" charset="0"/>
              <a:buChar char="•"/>
              <a:tabLst>
                <a:tab pos="810895" algn="l"/>
                <a:tab pos="811530" algn="l"/>
              </a:tabLst>
            </a:pPr>
            <a:r>
              <a:rPr sz="2000" dirty="0">
                <a:latin typeface="Times New Roman" panose="02020603050405020304" pitchFamily="18" charset="0"/>
                <a:cs typeface="Times New Roman" panose="02020603050405020304" pitchFamily="18" charset="0"/>
              </a:rPr>
              <a:t>Speed</a:t>
            </a:r>
          </a:p>
          <a:p>
            <a:pPr marL="627063" indent="-342900" algn="just">
              <a:lnSpc>
                <a:spcPct val="120000"/>
              </a:lnSpc>
              <a:spcBef>
                <a:spcPts val="1000"/>
              </a:spcBef>
              <a:buFont typeface="Arial" panose="020B0604020202020204" pitchFamily="34" charset="0"/>
              <a:buChar char="•"/>
              <a:tabLst>
                <a:tab pos="810895" algn="l"/>
                <a:tab pos="811530" algn="l"/>
              </a:tabLst>
            </a:pPr>
            <a:r>
              <a:rPr sz="2000" dirty="0">
                <a:latin typeface="Times New Roman" panose="02020603050405020304" pitchFamily="18" charset="0"/>
                <a:cs typeface="Times New Roman" panose="02020603050405020304" pitchFamily="18" charset="0"/>
              </a:rPr>
              <a:t>Memory access time</a:t>
            </a:r>
          </a:p>
          <a:p>
            <a:pPr marL="627063" indent="-342900" algn="just">
              <a:lnSpc>
                <a:spcPct val="120000"/>
              </a:lnSpc>
              <a:spcBef>
                <a:spcPts val="1000"/>
              </a:spcBef>
              <a:buFont typeface="Arial" panose="020B0604020202020204" pitchFamily="34" charset="0"/>
              <a:buChar char="•"/>
              <a:tabLst>
                <a:tab pos="810895" algn="l"/>
                <a:tab pos="811530" algn="l"/>
              </a:tabLst>
            </a:pPr>
            <a:r>
              <a:rPr sz="2000" dirty="0">
                <a:latin typeface="Times New Roman" panose="02020603050405020304" pitchFamily="18" charset="0"/>
                <a:cs typeface="Times New Roman" panose="02020603050405020304" pitchFamily="18" charset="0"/>
              </a:rPr>
              <a:t>Data transfer rate</a:t>
            </a:r>
          </a:p>
          <a:p>
            <a:pPr marL="627063" indent="-342900" algn="just">
              <a:lnSpc>
                <a:spcPct val="120000"/>
              </a:lnSpc>
              <a:spcBef>
                <a:spcPts val="1000"/>
              </a:spcBef>
              <a:buFont typeface="Arial" panose="020B0604020202020204" pitchFamily="34" charset="0"/>
              <a:buChar char="•"/>
              <a:tabLst>
                <a:tab pos="810895" algn="l"/>
                <a:tab pos="811530" algn="l"/>
              </a:tabLst>
            </a:pPr>
            <a:r>
              <a:rPr sz="2000" dirty="0">
                <a:latin typeface="Times New Roman" panose="02020603050405020304" pitchFamily="18" charset="0"/>
                <a:cs typeface="Times New Roman" panose="02020603050405020304" pitchFamily="18" charset="0"/>
              </a:rPr>
              <a:t>Reliability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0487" y="658372"/>
            <a:ext cx="6634480" cy="553485"/>
          </a:xfrm>
          <a:prstGeom prst="rect">
            <a:avLst/>
          </a:prstGeom>
        </p:spPr>
        <p:txBody>
          <a:bodyPr vert="horz" wrap="square" lIns="0" tIns="13970" rIns="0" bIns="0" rtlCol="0" anchor="ctr">
            <a:spAutoFit/>
          </a:bodyPr>
          <a:lstStyle/>
          <a:p>
            <a:pPr marL="12700" algn="ctr">
              <a:lnSpc>
                <a:spcPct val="120000"/>
              </a:lnSpc>
              <a:spcBef>
                <a:spcPts val="1000"/>
              </a:spcBef>
            </a:pPr>
            <a:r>
              <a:rPr sz="3200" b="1" dirty="0">
                <a:latin typeface="Times New Roman" panose="02020603050405020304" pitchFamily="18" charset="0"/>
                <a:ea typeface="+mn-ea"/>
                <a:cs typeface="Times New Roman" panose="02020603050405020304" pitchFamily="18" charset="0"/>
              </a:rPr>
              <a:t>How Memories attached to CPU</a:t>
            </a:r>
          </a:p>
        </p:txBody>
      </p:sp>
      <p:sp>
        <p:nvSpPr>
          <p:cNvPr id="3" name="object 3"/>
          <p:cNvSpPr/>
          <p:nvPr/>
        </p:nvSpPr>
        <p:spPr>
          <a:xfrm>
            <a:off x="2866826" y="1600200"/>
            <a:ext cx="6428509" cy="3911816"/>
          </a:xfrm>
          <a:prstGeom prst="rect">
            <a:avLst/>
          </a:prstGeom>
          <a:blipFill>
            <a:blip r:embed="rId2" cstate="print"/>
            <a:stretch>
              <a:fillRect/>
            </a:stretch>
          </a:blipFill>
        </p:spPr>
        <p:txBody>
          <a:bodyPr wrap="square" lIns="0" tIns="0" rIns="0" bIns="0" rtlCol="0"/>
          <a:lstStyle/>
          <a:p>
            <a:endParaRPr/>
          </a:p>
        </p:txBody>
      </p:sp>
      <p:sp>
        <p:nvSpPr>
          <p:cNvPr id="4" name="TextBox 3">
            <a:extLst>
              <a:ext uri="{FF2B5EF4-FFF2-40B4-BE49-F238E27FC236}">
                <a16:creationId xmlns:a16="http://schemas.microsoft.com/office/drawing/2014/main" id="{FDD94A8A-E941-4A7B-AC24-FCC7CDC73A0D}"/>
              </a:ext>
            </a:extLst>
          </p:cNvPr>
          <p:cNvSpPr txBox="1"/>
          <p:nvPr/>
        </p:nvSpPr>
        <p:spPr>
          <a:xfrm>
            <a:off x="5690586" y="6241338"/>
            <a:ext cx="5252015" cy="276999"/>
          </a:xfrm>
          <a:prstGeom prst="rect">
            <a:avLst/>
          </a:prstGeom>
          <a:noFill/>
        </p:spPr>
        <p:txBody>
          <a:bodyPr wrap="none" rtlCol="0">
            <a:spAutoFit/>
          </a:bodyPr>
          <a:lstStyle/>
          <a:p>
            <a:r>
              <a:rPr lang="en-US" sz="1200" dirty="0" err="1"/>
              <a:t>Img</a:t>
            </a:r>
            <a:r>
              <a:rPr lang="en-US" sz="1200" dirty="0"/>
              <a:t> source: https://homepage.cs.uri.edu/faculty/wolfe/book/images/R04/mb.gif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60244" y="551435"/>
            <a:ext cx="8053070" cy="5843905"/>
          </a:xfrm>
          <a:prstGeom prst="rect">
            <a:avLst/>
          </a:prstGeom>
        </p:spPr>
        <p:txBody>
          <a:bodyPr vert="horz" wrap="square" lIns="0" tIns="12700" rIns="0" bIns="0" rtlCol="0">
            <a:spAutoFit/>
          </a:bodyPr>
          <a:lstStyle/>
          <a:p>
            <a:pPr marL="323215">
              <a:spcBef>
                <a:spcPts val="100"/>
              </a:spcBef>
            </a:pPr>
            <a:r>
              <a:rPr dirty="0">
                <a:latin typeface="Carlito"/>
                <a:cs typeface="Carlito"/>
              </a:rPr>
              <a:t>A </a:t>
            </a:r>
            <a:r>
              <a:rPr spc="-10" dirty="0">
                <a:latin typeface="Carlito"/>
                <a:cs typeface="Carlito"/>
              </a:rPr>
              <a:t>computer </a:t>
            </a:r>
            <a:r>
              <a:rPr spc="-25" dirty="0">
                <a:latin typeface="Carlito"/>
                <a:cs typeface="Carlito"/>
              </a:rPr>
              <a:t>system </a:t>
            </a:r>
            <a:r>
              <a:rPr spc="-15" dirty="0">
                <a:latin typeface="Carlito"/>
                <a:cs typeface="Carlito"/>
              </a:rPr>
              <a:t>contains </a:t>
            </a:r>
            <a:r>
              <a:rPr spc="-10" dirty="0">
                <a:latin typeface="Carlito"/>
                <a:cs typeface="Carlito"/>
              </a:rPr>
              <a:t>various </a:t>
            </a:r>
            <a:r>
              <a:rPr spc="-5" dirty="0">
                <a:latin typeface="Carlito"/>
                <a:cs typeface="Carlito"/>
              </a:rPr>
              <a:t>types </a:t>
            </a:r>
            <a:r>
              <a:rPr dirty="0">
                <a:latin typeface="Carlito"/>
                <a:cs typeface="Carlito"/>
              </a:rPr>
              <a:t>of </a:t>
            </a:r>
            <a:r>
              <a:rPr spc="-5" dirty="0">
                <a:latin typeface="Carlito"/>
                <a:cs typeface="Carlito"/>
              </a:rPr>
              <a:t>memories </a:t>
            </a:r>
            <a:r>
              <a:rPr spc="-15" dirty="0">
                <a:latin typeface="Carlito"/>
                <a:cs typeface="Carlito"/>
              </a:rPr>
              <a:t>like </a:t>
            </a:r>
            <a:r>
              <a:rPr spc="-5" dirty="0">
                <a:latin typeface="Carlito"/>
                <a:cs typeface="Carlito"/>
              </a:rPr>
              <a:t>auxiliary</a:t>
            </a:r>
            <a:r>
              <a:rPr spc="290" dirty="0">
                <a:latin typeface="Carlito"/>
                <a:cs typeface="Carlito"/>
              </a:rPr>
              <a:t> </a:t>
            </a:r>
            <a:r>
              <a:rPr spc="-20" dirty="0">
                <a:latin typeface="Carlito"/>
                <a:cs typeface="Carlito"/>
              </a:rPr>
              <a:t>memory,</a:t>
            </a:r>
            <a:endParaRPr dirty="0">
              <a:latin typeface="Carlito"/>
              <a:cs typeface="Carlito"/>
            </a:endParaRPr>
          </a:p>
          <a:p>
            <a:pPr marL="356870"/>
            <a:r>
              <a:rPr spc="-10" dirty="0">
                <a:latin typeface="Carlito"/>
                <a:cs typeface="Carlito"/>
              </a:rPr>
              <a:t>cache </a:t>
            </a:r>
            <a:r>
              <a:rPr spc="-20" dirty="0">
                <a:latin typeface="Carlito"/>
                <a:cs typeface="Carlito"/>
              </a:rPr>
              <a:t>memory, </a:t>
            </a:r>
            <a:r>
              <a:rPr spc="-5" dirty="0">
                <a:latin typeface="Carlito"/>
                <a:cs typeface="Carlito"/>
              </a:rPr>
              <a:t>and main</a:t>
            </a:r>
            <a:r>
              <a:rPr spc="50" dirty="0">
                <a:latin typeface="Carlito"/>
                <a:cs typeface="Carlito"/>
              </a:rPr>
              <a:t> </a:t>
            </a:r>
            <a:r>
              <a:rPr spc="-20" dirty="0">
                <a:latin typeface="Carlito"/>
                <a:cs typeface="Carlito"/>
              </a:rPr>
              <a:t>memory.</a:t>
            </a:r>
            <a:endParaRPr dirty="0">
              <a:latin typeface="Carlito"/>
              <a:cs typeface="Carlito"/>
            </a:endParaRPr>
          </a:p>
          <a:p>
            <a:pPr marL="356870" indent="-344805">
              <a:spcBef>
                <a:spcPts val="434"/>
              </a:spcBef>
              <a:buFont typeface="Arial"/>
              <a:buChar char="•"/>
              <a:tabLst>
                <a:tab pos="356870" algn="l"/>
                <a:tab pos="357505" algn="l"/>
              </a:tabLst>
            </a:pPr>
            <a:r>
              <a:rPr b="1" spc="-10" dirty="0">
                <a:latin typeface="Carlito"/>
                <a:cs typeface="Carlito"/>
              </a:rPr>
              <a:t>Auxiliary</a:t>
            </a:r>
            <a:r>
              <a:rPr b="1" dirty="0">
                <a:latin typeface="Carlito"/>
                <a:cs typeface="Carlito"/>
              </a:rPr>
              <a:t> Memory</a:t>
            </a:r>
            <a:endParaRPr dirty="0">
              <a:latin typeface="Carlito"/>
              <a:cs typeface="Carlito"/>
            </a:endParaRPr>
          </a:p>
          <a:p>
            <a:pPr marL="356870" marR="5080" indent="-33655">
              <a:spcBef>
                <a:spcPts val="430"/>
              </a:spcBef>
            </a:pPr>
            <a:r>
              <a:rPr spc="-5" dirty="0">
                <a:latin typeface="Carlito"/>
                <a:cs typeface="Carlito"/>
              </a:rPr>
              <a:t>The auxiliary </a:t>
            </a:r>
            <a:r>
              <a:rPr dirty="0">
                <a:latin typeface="Carlito"/>
                <a:cs typeface="Carlito"/>
              </a:rPr>
              <a:t>memory </a:t>
            </a:r>
            <a:r>
              <a:rPr spc="-5" dirty="0">
                <a:latin typeface="Carlito"/>
                <a:cs typeface="Carlito"/>
              </a:rPr>
              <a:t>is </a:t>
            </a:r>
            <a:r>
              <a:rPr spc="-15" dirty="0">
                <a:latin typeface="Carlito"/>
                <a:cs typeface="Carlito"/>
              </a:rPr>
              <a:t>at </a:t>
            </a:r>
            <a:r>
              <a:rPr spc="-5" dirty="0">
                <a:latin typeface="Carlito"/>
                <a:cs typeface="Carlito"/>
              </a:rPr>
              <a:t>the </a:t>
            </a:r>
            <a:r>
              <a:rPr spc="-10" dirty="0">
                <a:latin typeface="Carlito"/>
                <a:cs typeface="Carlito"/>
              </a:rPr>
              <a:t>bottom </a:t>
            </a:r>
            <a:r>
              <a:rPr dirty="0">
                <a:latin typeface="Carlito"/>
                <a:cs typeface="Carlito"/>
              </a:rPr>
              <a:t>and </a:t>
            </a:r>
            <a:r>
              <a:rPr spc="-5" dirty="0">
                <a:latin typeface="Carlito"/>
                <a:cs typeface="Carlito"/>
              </a:rPr>
              <a:t>is not </a:t>
            </a:r>
            <a:r>
              <a:rPr spc="-10" dirty="0">
                <a:latin typeface="Carlito"/>
                <a:cs typeface="Carlito"/>
              </a:rPr>
              <a:t>connected </a:t>
            </a:r>
            <a:r>
              <a:rPr dirty="0">
                <a:latin typeface="Carlito"/>
                <a:cs typeface="Carlito"/>
              </a:rPr>
              <a:t>with </a:t>
            </a:r>
            <a:r>
              <a:rPr spc="-5" dirty="0">
                <a:latin typeface="Carlito"/>
                <a:cs typeface="Carlito"/>
              </a:rPr>
              <a:t>the CPU </a:t>
            </a:r>
            <a:r>
              <a:rPr spc="-25" dirty="0">
                <a:latin typeface="Carlito"/>
                <a:cs typeface="Carlito"/>
              </a:rPr>
              <a:t>directly.  However, </a:t>
            </a:r>
            <a:r>
              <a:rPr spc="-10" dirty="0">
                <a:latin typeface="Carlito"/>
                <a:cs typeface="Carlito"/>
              </a:rPr>
              <a:t>being </a:t>
            </a:r>
            <a:r>
              <a:rPr spc="-30" dirty="0">
                <a:latin typeface="Carlito"/>
                <a:cs typeface="Carlito"/>
              </a:rPr>
              <a:t>slow, </a:t>
            </a:r>
            <a:r>
              <a:rPr spc="-5" dirty="0">
                <a:latin typeface="Carlito"/>
                <a:cs typeface="Carlito"/>
              </a:rPr>
              <a:t>it is </a:t>
            </a:r>
            <a:r>
              <a:rPr spc="-15" dirty="0">
                <a:latin typeface="Carlito"/>
                <a:cs typeface="Carlito"/>
              </a:rPr>
              <a:t>present </a:t>
            </a:r>
            <a:r>
              <a:rPr spc="-5" dirty="0">
                <a:latin typeface="Carlito"/>
                <a:cs typeface="Carlito"/>
              </a:rPr>
              <a:t>in </a:t>
            </a:r>
            <a:r>
              <a:rPr spc="-15" dirty="0">
                <a:latin typeface="Carlito"/>
                <a:cs typeface="Carlito"/>
              </a:rPr>
              <a:t>large </a:t>
            </a:r>
            <a:r>
              <a:rPr spc="-10" dirty="0">
                <a:latin typeface="Carlito"/>
                <a:cs typeface="Carlito"/>
              </a:rPr>
              <a:t>volume </a:t>
            </a:r>
            <a:r>
              <a:rPr spc="-5" dirty="0">
                <a:latin typeface="Carlito"/>
                <a:cs typeface="Carlito"/>
              </a:rPr>
              <a:t>in the </a:t>
            </a:r>
            <a:r>
              <a:rPr spc="-25" dirty="0">
                <a:latin typeface="Carlito"/>
                <a:cs typeface="Carlito"/>
              </a:rPr>
              <a:t>system </a:t>
            </a:r>
            <a:r>
              <a:rPr spc="-10" dirty="0">
                <a:latin typeface="Carlito"/>
                <a:cs typeface="Carlito"/>
              </a:rPr>
              <a:t>due </a:t>
            </a:r>
            <a:r>
              <a:rPr spc="-15" dirty="0">
                <a:latin typeface="Carlito"/>
                <a:cs typeface="Carlito"/>
              </a:rPr>
              <a:t>to </a:t>
            </a:r>
            <a:r>
              <a:rPr spc="-5" dirty="0">
                <a:latin typeface="Carlito"/>
                <a:cs typeface="Carlito"/>
              </a:rPr>
              <a:t>its </a:t>
            </a:r>
            <a:r>
              <a:rPr dirty="0">
                <a:latin typeface="Carlito"/>
                <a:cs typeface="Carlito"/>
              </a:rPr>
              <a:t>low  </a:t>
            </a:r>
            <a:r>
              <a:rPr spc="-10" dirty="0">
                <a:latin typeface="Carlito"/>
                <a:cs typeface="Carlito"/>
              </a:rPr>
              <a:t>pricing. </a:t>
            </a:r>
            <a:r>
              <a:rPr spc="-5" dirty="0">
                <a:latin typeface="Carlito"/>
                <a:cs typeface="Carlito"/>
              </a:rPr>
              <a:t>This </a:t>
            </a:r>
            <a:r>
              <a:rPr dirty="0">
                <a:latin typeface="Carlito"/>
                <a:cs typeface="Carlito"/>
              </a:rPr>
              <a:t>memory </a:t>
            </a:r>
            <a:r>
              <a:rPr spc="-5" dirty="0">
                <a:latin typeface="Carlito"/>
                <a:cs typeface="Carlito"/>
              </a:rPr>
              <a:t>is </a:t>
            </a:r>
            <a:r>
              <a:rPr spc="-10" dirty="0">
                <a:latin typeface="Carlito"/>
                <a:cs typeface="Carlito"/>
              </a:rPr>
              <a:t>basically used </a:t>
            </a:r>
            <a:r>
              <a:rPr spc="-15" dirty="0">
                <a:latin typeface="Carlito"/>
                <a:cs typeface="Carlito"/>
              </a:rPr>
              <a:t>for storing </a:t>
            </a:r>
            <a:r>
              <a:rPr spc="-5" dirty="0">
                <a:latin typeface="Carlito"/>
                <a:cs typeface="Carlito"/>
              </a:rPr>
              <a:t>the </a:t>
            </a:r>
            <a:r>
              <a:rPr spc="-15" dirty="0">
                <a:latin typeface="Carlito"/>
                <a:cs typeface="Carlito"/>
              </a:rPr>
              <a:t>programs </a:t>
            </a:r>
            <a:r>
              <a:rPr spc="-10" dirty="0">
                <a:latin typeface="Carlito"/>
                <a:cs typeface="Carlito"/>
              </a:rPr>
              <a:t>that are </a:t>
            </a:r>
            <a:r>
              <a:rPr spc="-5" dirty="0">
                <a:latin typeface="Carlito"/>
                <a:cs typeface="Carlito"/>
              </a:rPr>
              <a:t>not </a:t>
            </a:r>
            <a:r>
              <a:rPr spc="-10" dirty="0">
                <a:latin typeface="Carlito"/>
                <a:cs typeface="Carlito"/>
              </a:rPr>
              <a:t>needed  </a:t>
            </a:r>
            <a:r>
              <a:rPr spc="-5" dirty="0">
                <a:latin typeface="Carlito"/>
                <a:cs typeface="Carlito"/>
              </a:rPr>
              <a:t>in the main </a:t>
            </a:r>
            <a:r>
              <a:rPr spc="-20" dirty="0">
                <a:latin typeface="Carlito"/>
                <a:cs typeface="Carlito"/>
              </a:rPr>
              <a:t>memory. </a:t>
            </a:r>
            <a:r>
              <a:rPr spc="-5" dirty="0">
                <a:latin typeface="Carlito"/>
                <a:cs typeface="Carlito"/>
              </a:rPr>
              <a:t>This </a:t>
            </a:r>
            <a:r>
              <a:rPr spc="-10" dirty="0">
                <a:latin typeface="Carlito"/>
                <a:cs typeface="Carlito"/>
              </a:rPr>
              <a:t>helps </a:t>
            </a:r>
            <a:r>
              <a:rPr spc="-5" dirty="0">
                <a:latin typeface="Carlito"/>
                <a:cs typeface="Carlito"/>
              </a:rPr>
              <a:t>in </a:t>
            </a:r>
            <a:r>
              <a:rPr spc="-15" dirty="0">
                <a:latin typeface="Carlito"/>
                <a:cs typeface="Carlito"/>
              </a:rPr>
              <a:t>freeing </a:t>
            </a:r>
            <a:r>
              <a:rPr spc="-5" dirty="0">
                <a:latin typeface="Carlito"/>
                <a:cs typeface="Carlito"/>
              </a:rPr>
              <a:t>the main </a:t>
            </a:r>
            <a:r>
              <a:rPr dirty="0">
                <a:latin typeface="Carlito"/>
                <a:cs typeface="Carlito"/>
              </a:rPr>
              <a:t>memory </a:t>
            </a:r>
            <a:r>
              <a:rPr spc="-5" dirty="0">
                <a:latin typeface="Carlito"/>
                <a:cs typeface="Carlito"/>
              </a:rPr>
              <a:t>which </a:t>
            </a:r>
            <a:r>
              <a:rPr spc="-10" dirty="0">
                <a:latin typeface="Carlito"/>
                <a:cs typeface="Carlito"/>
              </a:rPr>
              <a:t>can be </a:t>
            </a:r>
            <a:r>
              <a:rPr spc="-15" dirty="0">
                <a:latin typeface="Carlito"/>
                <a:cs typeface="Carlito"/>
              </a:rPr>
              <a:t>utilized  </a:t>
            </a:r>
            <a:r>
              <a:rPr spc="-5" dirty="0">
                <a:latin typeface="Carlito"/>
                <a:cs typeface="Carlito"/>
              </a:rPr>
              <a:t>by other </a:t>
            </a:r>
            <a:r>
              <a:rPr spc="-15" dirty="0">
                <a:latin typeface="Carlito"/>
                <a:cs typeface="Carlito"/>
              </a:rPr>
              <a:t>programs </a:t>
            </a:r>
            <a:r>
              <a:rPr spc="-10" dirty="0">
                <a:latin typeface="Carlito"/>
                <a:cs typeface="Carlito"/>
              </a:rPr>
              <a:t>that needs </a:t>
            </a:r>
            <a:r>
              <a:rPr dirty="0">
                <a:latin typeface="Carlito"/>
                <a:cs typeface="Carlito"/>
              </a:rPr>
              <a:t>main </a:t>
            </a:r>
            <a:r>
              <a:rPr spc="-20" dirty="0">
                <a:latin typeface="Carlito"/>
                <a:cs typeface="Carlito"/>
              </a:rPr>
              <a:t>memory. </a:t>
            </a:r>
            <a:r>
              <a:rPr dirty="0">
                <a:latin typeface="Carlito"/>
                <a:cs typeface="Carlito"/>
              </a:rPr>
              <a:t>The main </a:t>
            </a:r>
            <a:r>
              <a:rPr spc="-5" dirty="0">
                <a:latin typeface="Carlito"/>
                <a:cs typeface="Carlito"/>
              </a:rPr>
              <a:t>function </a:t>
            </a:r>
            <a:r>
              <a:rPr dirty="0">
                <a:latin typeface="Carlito"/>
                <a:cs typeface="Carlito"/>
              </a:rPr>
              <a:t>of </a:t>
            </a:r>
            <a:r>
              <a:rPr spc="-5" dirty="0">
                <a:latin typeface="Carlito"/>
                <a:cs typeface="Carlito"/>
              </a:rPr>
              <a:t>this </a:t>
            </a:r>
            <a:r>
              <a:rPr dirty="0">
                <a:latin typeface="Carlito"/>
                <a:cs typeface="Carlito"/>
              </a:rPr>
              <a:t>memory </a:t>
            </a:r>
            <a:r>
              <a:rPr spc="-5" dirty="0">
                <a:latin typeface="Carlito"/>
                <a:cs typeface="Carlito"/>
              </a:rPr>
              <a:t>is  </a:t>
            </a:r>
            <a:r>
              <a:rPr spc="-15" dirty="0">
                <a:latin typeface="Carlito"/>
                <a:cs typeface="Carlito"/>
              </a:rPr>
              <a:t>to </a:t>
            </a:r>
            <a:r>
              <a:rPr spc="-10" dirty="0">
                <a:latin typeface="Carlito"/>
                <a:cs typeface="Carlito"/>
              </a:rPr>
              <a:t>provide </a:t>
            </a:r>
            <a:r>
              <a:rPr spc="-15" dirty="0">
                <a:latin typeface="Carlito"/>
                <a:cs typeface="Carlito"/>
              </a:rPr>
              <a:t>parallel </a:t>
            </a:r>
            <a:r>
              <a:rPr spc="-10" dirty="0">
                <a:latin typeface="Carlito"/>
                <a:cs typeface="Carlito"/>
              </a:rPr>
              <a:t>searching that can </a:t>
            </a:r>
            <a:r>
              <a:rPr spc="-5" dirty="0">
                <a:latin typeface="Carlito"/>
                <a:cs typeface="Carlito"/>
              </a:rPr>
              <a:t>be </a:t>
            </a:r>
            <a:r>
              <a:rPr spc="-10" dirty="0">
                <a:latin typeface="Carlito"/>
                <a:cs typeface="Carlito"/>
              </a:rPr>
              <a:t>used </a:t>
            </a:r>
            <a:r>
              <a:rPr spc="-15" dirty="0">
                <a:latin typeface="Carlito"/>
                <a:cs typeface="Carlito"/>
              </a:rPr>
              <a:t>for </a:t>
            </a:r>
            <a:r>
              <a:rPr spc="-10" dirty="0">
                <a:latin typeface="Carlito"/>
                <a:cs typeface="Carlito"/>
              </a:rPr>
              <a:t>performing </a:t>
            </a:r>
            <a:r>
              <a:rPr dirty="0">
                <a:latin typeface="Carlito"/>
                <a:cs typeface="Carlito"/>
              </a:rPr>
              <a:t>a </a:t>
            </a:r>
            <a:r>
              <a:rPr spc="-10" dirty="0">
                <a:latin typeface="Carlito"/>
                <a:cs typeface="Carlito"/>
              </a:rPr>
              <a:t>search </a:t>
            </a:r>
            <a:r>
              <a:rPr dirty="0">
                <a:latin typeface="Carlito"/>
                <a:cs typeface="Carlito"/>
              </a:rPr>
              <a:t>on an </a:t>
            </a:r>
            <a:r>
              <a:rPr spc="-15" dirty="0">
                <a:latin typeface="Carlito"/>
                <a:cs typeface="Carlito"/>
              </a:rPr>
              <a:t>entire  </a:t>
            </a:r>
            <a:r>
              <a:rPr spc="-10" dirty="0">
                <a:latin typeface="Carlito"/>
                <a:cs typeface="Carlito"/>
              </a:rPr>
              <a:t>word.</a:t>
            </a:r>
            <a:endParaRPr dirty="0">
              <a:latin typeface="Carlito"/>
              <a:cs typeface="Carlito"/>
            </a:endParaRPr>
          </a:p>
          <a:p>
            <a:pPr marL="356870" indent="-344805">
              <a:spcBef>
                <a:spcPts val="440"/>
              </a:spcBef>
              <a:buFont typeface="Arial"/>
              <a:buChar char="•"/>
              <a:tabLst>
                <a:tab pos="356870" algn="l"/>
                <a:tab pos="357505" algn="l"/>
              </a:tabLst>
            </a:pPr>
            <a:r>
              <a:rPr b="1" spc="-5" dirty="0">
                <a:latin typeface="Carlito"/>
                <a:cs typeface="Carlito"/>
              </a:rPr>
              <a:t>Main</a:t>
            </a:r>
            <a:r>
              <a:rPr b="1" spc="-40" dirty="0">
                <a:latin typeface="Carlito"/>
                <a:cs typeface="Carlito"/>
              </a:rPr>
              <a:t> </a:t>
            </a:r>
            <a:r>
              <a:rPr b="1" spc="-5" dirty="0">
                <a:latin typeface="Carlito"/>
                <a:cs typeface="Carlito"/>
              </a:rPr>
              <a:t>Memory</a:t>
            </a:r>
            <a:endParaRPr dirty="0">
              <a:latin typeface="Carlito"/>
              <a:cs typeface="Carlito"/>
            </a:endParaRPr>
          </a:p>
          <a:p>
            <a:pPr marL="356870" marR="237490" indent="-33655">
              <a:spcBef>
                <a:spcPts val="434"/>
              </a:spcBef>
            </a:pPr>
            <a:r>
              <a:rPr spc="-5" dirty="0">
                <a:latin typeface="Carlito"/>
                <a:cs typeface="Carlito"/>
              </a:rPr>
              <a:t>The main </a:t>
            </a:r>
            <a:r>
              <a:rPr dirty="0">
                <a:latin typeface="Carlito"/>
                <a:cs typeface="Carlito"/>
              </a:rPr>
              <a:t>memory </a:t>
            </a:r>
            <a:r>
              <a:rPr spc="-5" dirty="0">
                <a:latin typeface="Carlito"/>
                <a:cs typeface="Carlito"/>
              </a:rPr>
              <a:t>is </a:t>
            </a:r>
            <a:r>
              <a:rPr spc="-15" dirty="0">
                <a:latin typeface="Carlito"/>
                <a:cs typeface="Carlito"/>
              </a:rPr>
              <a:t>at </a:t>
            </a:r>
            <a:r>
              <a:rPr spc="-10" dirty="0">
                <a:latin typeface="Carlito"/>
                <a:cs typeface="Carlito"/>
              </a:rPr>
              <a:t>the second </a:t>
            </a:r>
            <a:r>
              <a:rPr spc="-15" dirty="0">
                <a:latin typeface="Carlito"/>
                <a:cs typeface="Carlito"/>
              </a:rPr>
              <a:t>level </a:t>
            </a:r>
            <a:r>
              <a:rPr dirty="0">
                <a:latin typeface="Carlito"/>
                <a:cs typeface="Carlito"/>
              </a:rPr>
              <a:t>of </a:t>
            </a:r>
            <a:r>
              <a:rPr spc="-5" dirty="0">
                <a:latin typeface="Carlito"/>
                <a:cs typeface="Carlito"/>
              </a:rPr>
              <a:t>the </a:t>
            </a:r>
            <a:r>
              <a:rPr spc="-30" dirty="0">
                <a:latin typeface="Carlito"/>
                <a:cs typeface="Carlito"/>
              </a:rPr>
              <a:t>hierarchy. </a:t>
            </a:r>
            <a:r>
              <a:rPr spc="-10" dirty="0">
                <a:latin typeface="Carlito"/>
                <a:cs typeface="Carlito"/>
              </a:rPr>
              <a:t>Due </a:t>
            </a:r>
            <a:r>
              <a:rPr spc="-15" dirty="0">
                <a:latin typeface="Carlito"/>
                <a:cs typeface="Carlito"/>
              </a:rPr>
              <a:t>to </a:t>
            </a:r>
            <a:r>
              <a:rPr spc="-5" dirty="0">
                <a:latin typeface="Carlito"/>
                <a:cs typeface="Carlito"/>
              </a:rPr>
              <a:t>its </a:t>
            </a:r>
            <a:r>
              <a:rPr spc="-10" dirty="0">
                <a:latin typeface="Carlito"/>
                <a:cs typeface="Carlito"/>
              </a:rPr>
              <a:t>direct  </a:t>
            </a:r>
            <a:r>
              <a:rPr spc="-5" dirty="0">
                <a:latin typeface="Carlito"/>
                <a:cs typeface="Carlito"/>
              </a:rPr>
              <a:t>connection </a:t>
            </a:r>
            <a:r>
              <a:rPr dirty="0">
                <a:latin typeface="Carlito"/>
                <a:cs typeface="Carlito"/>
              </a:rPr>
              <a:t>with </a:t>
            </a:r>
            <a:r>
              <a:rPr spc="-5" dirty="0">
                <a:latin typeface="Carlito"/>
                <a:cs typeface="Carlito"/>
              </a:rPr>
              <a:t>the </a:t>
            </a:r>
            <a:r>
              <a:rPr spc="-10" dirty="0">
                <a:latin typeface="Carlito"/>
                <a:cs typeface="Carlito"/>
              </a:rPr>
              <a:t>CPU, </a:t>
            </a:r>
            <a:r>
              <a:rPr spc="-5" dirty="0">
                <a:latin typeface="Carlito"/>
                <a:cs typeface="Carlito"/>
              </a:rPr>
              <a:t>it is also known </a:t>
            </a:r>
            <a:r>
              <a:rPr dirty="0">
                <a:latin typeface="Carlito"/>
                <a:cs typeface="Carlito"/>
              </a:rPr>
              <a:t>as </a:t>
            </a:r>
            <a:r>
              <a:rPr spc="-15" dirty="0">
                <a:latin typeface="Carlito"/>
                <a:cs typeface="Carlito"/>
              </a:rPr>
              <a:t>central </a:t>
            </a:r>
            <a:r>
              <a:rPr spc="-20" dirty="0">
                <a:latin typeface="Carlito"/>
                <a:cs typeface="Carlito"/>
              </a:rPr>
              <a:t>memory. </a:t>
            </a:r>
            <a:r>
              <a:rPr spc="-5" dirty="0">
                <a:latin typeface="Carlito"/>
                <a:cs typeface="Carlito"/>
              </a:rPr>
              <a:t>The </a:t>
            </a:r>
            <a:r>
              <a:rPr dirty="0">
                <a:latin typeface="Carlito"/>
                <a:cs typeface="Carlito"/>
              </a:rPr>
              <a:t>main memory  </a:t>
            </a:r>
            <a:r>
              <a:rPr spc="-10" dirty="0">
                <a:latin typeface="Carlito"/>
                <a:cs typeface="Carlito"/>
              </a:rPr>
              <a:t>holds </a:t>
            </a:r>
            <a:r>
              <a:rPr spc="-5" dirty="0">
                <a:latin typeface="Carlito"/>
                <a:cs typeface="Carlito"/>
              </a:rPr>
              <a:t>the </a:t>
            </a:r>
            <a:r>
              <a:rPr spc="-20" dirty="0">
                <a:latin typeface="Carlito"/>
                <a:cs typeface="Carlito"/>
              </a:rPr>
              <a:t>data </a:t>
            </a:r>
            <a:r>
              <a:rPr spc="-5" dirty="0">
                <a:latin typeface="Carlito"/>
                <a:cs typeface="Carlito"/>
              </a:rPr>
              <a:t>and the </a:t>
            </a:r>
            <a:r>
              <a:rPr spc="-15" dirty="0">
                <a:latin typeface="Carlito"/>
                <a:cs typeface="Carlito"/>
              </a:rPr>
              <a:t>programs </a:t>
            </a:r>
            <a:r>
              <a:rPr spc="-10" dirty="0">
                <a:latin typeface="Carlito"/>
                <a:cs typeface="Carlito"/>
              </a:rPr>
              <a:t>that are needed by </a:t>
            </a:r>
            <a:r>
              <a:rPr spc="-5" dirty="0">
                <a:latin typeface="Carlito"/>
                <a:cs typeface="Carlito"/>
              </a:rPr>
              <a:t>the </a:t>
            </a:r>
            <a:r>
              <a:rPr spc="-10" dirty="0">
                <a:latin typeface="Carlito"/>
                <a:cs typeface="Carlito"/>
              </a:rPr>
              <a:t>CPU. </a:t>
            </a:r>
            <a:r>
              <a:rPr spc="-5" dirty="0">
                <a:latin typeface="Carlito"/>
                <a:cs typeface="Carlito"/>
              </a:rPr>
              <a:t>The main </a:t>
            </a:r>
            <a:r>
              <a:rPr dirty="0">
                <a:latin typeface="Carlito"/>
                <a:cs typeface="Carlito"/>
              </a:rPr>
              <a:t>memory  </a:t>
            </a:r>
            <a:r>
              <a:rPr spc="-5" dirty="0">
                <a:latin typeface="Carlito"/>
                <a:cs typeface="Carlito"/>
              </a:rPr>
              <a:t>mainly </a:t>
            </a:r>
            <a:r>
              <a:rPr spc="-10" dirty="0">
                <a:latin typeface="Carlito"/>
                <a:cs typeface="Carlito"/>
              </a:rPr>
              <a:t>consists </a:t>
            </a:r>
            <a:r>
              <a:rPr dirty="0">
                <a:latin typeface="Carlito"/>
                <a:cs typeface="Carlito"/>
              </a:rPr>
              <a:t>of </a:t>
            </a:r>
            <a:r>
              <a:rPr spc="-5" dirty="0">
                <a:latin typeface="Carlito"/>
                <a:cs typeface="Carlito"/>
              </a:rPr>
              <a:t>RAM, </a:t>
            </a:r>
            <a:r>
              <a:rPr dirty="0">
                <a:latin typeface="Carlito"/>
                <a:cs typeface="Carlito"/>
              </a:rPr>
              <a:t>which </a:t>
            </a:r>
            <a:r>
              <a:rPr spc="-5" dirty="0">
                <a:latin typeface="Carlito"/>
                <a:cs typeface="Carlito"/>
              </a:rPr>
              <a:t>is </a:t>
            </a:r>
            <a:r>
              <a:rPr spc="-10" dirty="0">
                <a:latin typeface="Carlito"/>
                <a:cs typeface="Carlito"/>
              </a:rPr>
              <a:t>available </a:t>
            </a:r>
            <a:r>
              <a:rPr spc="-5" dirty="0">
                <a:latin typeface="Carlito"/>
                <a:cs typeface="Carlito"/>
              </a:rPr>
              <a:t>in </a:t>
            </a:r>
            <a:r>
              <a:rPr spc="-20" dirty="0">
                <a:latin typeface="Carlito"/>
                <a:cs typeface="Carlito"/>
              </a:rPr>
              <a:t>static </a:t>
            </a:r>
            <a:r>
              <a:rPr spc="-5" dirty="0">
                <a:latin typeface="Carlito"/>
                <a:cs typeface="Carlito"/>
              </a:rPr>
              <a:t>and dynamic</a:t>
            </a:r>
            <a:r>
              <a:rPr spc="150" dirty="0">
                <a:latin typeface="Carlito"/>
                <a:cs typeface="Carlito"/>
              </a:rPr>
              <a:t> </a:t>
            </a:r>
            <a:r>
              <a:rPr spc="-5" dirty="0">
                <a:latin typeface="Carlito"/>
                <a:cs typeface="Carlito"/>
              </a:rPr>
              <a:t>mode.</a:t>
            </a:r>
            <a:endParaRPr dirty="0">
              <a:latin typeface="Carlito"/>
              <a:cs typeface="Carlito"/>
            </a:endParaRPr>
          </a:p>
          <a:p>
            <a:pPr marL="356870" indent="-344805">
              <a:spcBef>
                <a:spcPts val="434"/>
              </a:spcBef>
              <a:buFont typeface="Arial"/>
              <a:buChar char="•"/>
              <a:tabLst>
                <a:tab pos="356870" algn="l"/>
                <a:tab pos="357505" algn="l"/>
              </a:tabLst>
            </a:pPr>
            <a:r>
              <a:rPr b="1" spc="-5" dirty="0">
                <a:latin typeface="Carlito"/>
                <a:cs typeface="Carlito"/>
              </a:rPr>
              <a:t>Cache</a:t>
            </a:r>
            <a:r>
              <a:rPr b="1" spc="-25" dirty="0">
                <a:latin typeface="Carlito"/>
                <a:cs typeface="Carlito"/>
              </a:rPr>
              <a:t> </a:t>
            </a:r>
            <a:r>
              <a:rPr b="1" spc="-5" dirty="0">
                <a:latin typeface="Carlito"/>
                <a:cs typeface="Carlito"/>
              </a:rPr>
              <a:t>Memory</a:t>
            </a:r>
            <a:endParaRPr dirty="0">
              <a:latin typeface="Carlito"/>
              <a:cs typeface="Carlito"/>
            </a:endParaRPr>
          </a:p>
          <a:p>
            <a:pPr marL="356870" marR="362585" indent="-33655">
              <a:spcBef>
                <a:spcPts val="430"/>
              </a:spcBef>
            </a:pPr>
            <a:r>
              <a:rPr spc="-5" dirty="0">
                <a:latin typeface="Carlito"/>
                <a:cs typeface="Carlito"/>
              </a:rPr>
              <a:t>Cache </a:t>
            </a:r>
            <a:r>
              <a:rPr dirty="0">
                <a:latin typeface="Carlito"/>
                <a:cs typeface="Carlito"/>
              </a:rPr>
              <a:t>memory </a:t>
            </a:r>
            <a:r>
              <a:rPr spc="-5" dirty="0">
                <a:latin typeface="Carlito"/>
                <a:cs typeface="Carlito"/>
              </a:rPr>
              <a:t>is </a:t>
            </a:r>
            <a:r>
              <a:rPr spc="-15" dirty="0">
                <a:latin typeface="Carlito"/>
                <a:cs typeface="Carlito"/>
              </a:rPr>
              <a:t>at </a:t>
            </a:r>
            <a:r>
              <a:rPr spc="-5" dirty="0">
                <a:latin typeface="Carlito"/>
                <a:cs typeface="Carlito"/>
              </a:rPr>
              <a:t>the </a:t>
            </a:r>
            <a:r>
              <a:rPr spc="-10" dirty="0">
                <a:latin typeface="Carlito"/>
                <a:cs typeface="Carlito"/>
              </a:rPr>
              <a:t>top level </a:t>
            </a:r>
            <a:r>
              <a:rPr dirty="0">
                <a:latin typeface="Carlito"/>
                <a:cs typeface="Carlito"/>
              </a:rPr>
              <a:t>of </a:t>
            </a:r>
            <a:r>
              <a:rPr spc="-5" dirty="0">
                <a:latin typeface="Carlito"/>
                <a:cs typeface="Carlito"/>
              </a:rPr>
              <a:t>the </a:t>
            </a:r>
            <a:r>
              <a:rPr dirty="0">
                <a:latin typeface="Carlito"/>
                <a:cs typeface="Carlito"/>
              </a:rPr>
              <a:t>memory </a:t>
            </a:r>
            <a:r>
              <a:rPr spc="-30" dirty="0">
                <a:latin typeface="Carlito"/>
                <a:cs typeface="Carlito"/>
              </a:rPr>
              <a:t>hierarchy. </a:t>
            </a:r>
            <a:r>
              <a:rPr spc="-5" dirty="0">
                <a:latin typeface="Carlito"/>
                <a:cs typeface="Carlito"/>
              </a:rPr>
              <a:t>This is </a:t>
            </a:r>
            <a:r>
              <a:rPr dirty="0">
                <a:latin typeface="Carlito"/>
                <a:cs typeface="Carlito"/>
              </a:rPr>
              <a:t>a </a:t>
            </a:r>
            <a:r>
              <a:rPr spc="-10" dirty="0">
                <a:latin typeface="Carlito"/>
                <a:cs typeface="Carlito"/>
              </a:rPr>
              <a:t>high speed  </a:t>
            </a:r>
            <a:r>
              <a:rPr dirty="0">
                <a:latin typeface="Carlito"/>
                <a:cs typeface="Carlito"/>
              </a:rPr>
              <a:t>memory </a:t>
            </a:r>
            <a:r>
              <a:rPr spc="-10" dirty="0">
                <a:latin typeface="Carlito"/>
                <a:cs typeface="Carlito"/>
              </a:rPr>
              <a:t>used </a:t>
            </a:r>
            <a:r>
              <a:rPr spc="-15" dirty="0">
                <a:latin typeface="Carlito"/>
                <a:cs typeface="Carlito"/>
              </a:rPr>
              <a:t>to </a:t>
            </a:r>
            <a:r>
              <a:rPr spc="-10" dirty="0">
                <a:latin typeface="Carlito"/>
                <a:cs typeface="Carlito"/>
              </a:rPr>
              <a:t>increase </a:t>
            </a:r>
            <a:r>
              <a:rPr spc="-5" dirty="0">
                <a:latin typeface="Carlito"/>
                <a:cs typeface="Carlito"/>
              </a:rPr>
              <a:t>the </a:t>
            </a:r>
            <a:r>
              <a:rPr spc="-10" dirty="0">
                <a:latin typeface="Carlito"/>
                <a:cs typeface="Carlito"/>
              </a:rPr>
              <a:t>speed </a:t>
            </a:r>
            <a:r>
              <a:rPr dirty="0">
                <a:latin typeface="Carlito"/>
                <a:cs typeface="Carlito"/>
              </a:rPr>
              <a:t>of </a:t>
            </a:r>
            <a:r>
              <a:rPr spc="-10" dirty="0">
                <a:latin typeface="Carlito"/>
                <a:cs typeface="Carlito"/>
              </a:rPr>
              <a:t>processing </a:t>
            </a:r>
            <a:r>
              <a:rPr spc="-5" dirty="0">
                <a:latin typeface="Carlito"/>
                <a:cs typeface="Carlito"/>
              </a:rPr>
              <a:t>by making </a:t>
            </a:r>
            <a:r>
              <a:rPr spc="-15" dirty="0">
                <a:latin typeface="Carlito"/>
                <a:cs typeface="Carlito"/>
              </a:rPr>
              <a:t>current programs  </a:t>
            </a:r>
            <a:r>
              <a:rPr spc="-5" dirty="0">
                <a:latin typeface="Carlito"/>
                <a:cs typeface="Carlito"/>
              </a:rPr>
              <a:t>and </a:t>
            </a:r>
            <a:r>
              <a:rPr spc="-20" dirty="0">
                <a:latin typeface="Carlito"/>
                <a:cs typeface="Carlito"/>
              </a:rPr>
              <a:t>data </a:t>
            </a:r>
            <a:r>
              <a:rPr spc="-10" dirty="0">
                <a:latin typeface="Carlito"/>
                <a:cs typeface="Carlito"/>
              </a:rPr>
              <a:t>available </a:t>
            </a:r>
            <a:r>
              <a:rPr spc="-15" dirty="0">
                <a:latin typeface="Carlito"/>
                <a:cs typeface="Carlito"/>
              </a:rPr>
              <a:t>to </a:t>
            </a:r>
            <a:r>
              <a:rPr spc="-5" dirty="0">
                <a:latin typeface="Carlito"/>
                <a:cs typeface="Carlito"/>
              </a:rPr>
              <a:t>the CPU </a:t>
            </a:r>
            <a:r>
              <a:rPr spc="-15" dirty="0">
                <a:latin typeface="Carlito"/>
                <a:cs typeface="Carlito"/>
              </a:rPr>
              <a:t>at </a:t>
            </a:r>
            <a:r>
              <a:rPr dirty="0">
                <a:latin typeface="Carlito"/>
                <a:cs typeface="Carlito"/>
              </a:rPr>
              <a:t>a </a:t>
            </a:r>
            <a:r>
              <a:rPr spc="-15" dirty="0">
                <a:latin typeface="Carlito"/>
                <a:cs typeface="Carlito"/>
              </a:rPr>
              <a:t>rapid </a:t>
            </a:r>
            <a:r>
              <a:rPr spc="-25" dirty="0">
                <a:latin typeface="Carlito"/>
                <a:cs typeface="Carlito"/>
              </a:rPr>
              <a:t>rate. </a:t>
            </a:r>
            <a:r>
              <a:rPr spc="-5" dirty="0">
                <a:latin typeface="Carlito"/>
                <a:cs typeface="Carlito"/>
              </a:rPr>
              <a:t>Cache </a:t>
            </a:r>
            <a:r>
              <a:rPr dirty="0">
                <a:latin typeface="Carlito"/>
                <a:cs typeface="Carlito"/>
              </a:rPr>
              <a:t>memory </a:t>
            </a:r>
            <a:r>
              <a:rPr spc="-5" dirty="0">
                <a:latin typeface="Carlito"/>
                <a:cs typeface="Carlito"/>
              </a:rPr>
              <a:t>is </a:t>
            </a:r>
            <a:r>
              <a:rPr spc="-10" dirty="0">
                <a:latin typeface="Carlito"/>
                <a:cs typeface="Carlito"/>
              </a:rPr>
              <a:t>usually </a:t>
            </a:r>
            <a:r>
              <a:rPr spc="-5" dirty="0">
                <a:latin typeface="Carlito"/>
                <a:cs typeface="Carlito"/>
              </a:rPr>
              <a:t>placed  </a:t>
            </a:r>
            <a:r>
              <a:rPr spc="-10" dirty="0">
                <a:latin typeface="Carlito"/>
                <a:cs typeface="Carlito"/>
              </a:rPr>
              <a:t>between </a:t>
            </a:r>
            <a:r>
              <a:rPr spc="-5" dirty="0">
                <a:latin typeface="Carlito"/>
                <a:cs typeface="Carlito"/>
              </a:rPr>
              <a:t>the CPU and the </a:t>
            </a:r>
            <a:r>
              <a:rPr dirty="0">
                <a:latin typeface="Carlito"/>
                <a:cs typeface="Carlito"/>
              </a:rPr>
              <a:t>main</a:t>
            </a:r>
            <a:r>
              <a:rPr spc="100" dirty="0">
                <a:latin typeface="Carlito"/>
                <a:cs typeface="Carlito"/>
              </a:rPr>
              <a:t> </a:t>
            </a:r>
            <a:r>
              <a:rPr spc="-20" dirty="0">
                <a:latin typeface="Carlito"/>
                <a:cs typeface="Carlito"/>
              </a:rPr>
              <a:t>memory.</a:t>
            </a:r>
            <a:endParaRPr dirty="0">
              <a:latin typeface="Carlito"/>
              <a:cs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93745" y="1066800"/>
            <a:ext cx="5227320" cy="4783836"/>
          </a:xfrm>
          <a:prstGeom prst="rect">
            <a:avLst/>
          </a:prstGeom>
          <a:blipFill>
            <a:blip r:embed="rId2" cstate="print"/>
            <a:stretch>
              <a:fillRect/>
            </a:stretch>
          </a:blipFill>
        </p:spPr>
        <p:txBody>
          <a:bodyPr wrap="square" lIns="0" tIns="0" rIns="0" bIns="0" rtlCol="0"/>
          <a:lstStyle/>
          <a:p>
            <a:endParaRPr/>
          </a:p>
        </p:txBody>
      </p:sp>
      <p:sp>
        <p:nvSpPr>
          <p:cNvPr id="3" name="TextBox 2">
            <a:extLst>
              <a:ext uri="{FF2B5EF4-FFF2-40B4-BE49-F238E27FC236}">
                <a16:creationId xmlns:a16="http://schemas.microsoft.com/office/drawing/2014/main" id="{00B66E73-C3B5-4A6D-A5A1-9C1C3ACE0066}"/>
              </a:ext>
            </a:extLst>
          </p:cNvPr>
          <p:cNvSpPr txBox="1"/>
          <p:nvPr/>
        </p:nvSpPr>
        <p:spPr>
          <a:xfrm>
            <a:off x="5690586" y="6241338"/>
            <a:ext cx="5252015" cy="276999"/>
          </a:xfrm>
          <a:prstGeom prst="rect">
            <a:avLst/>
          </a:prstGeom>
          <a:noFill/>
        </p:spPr>
        <p:txBody>
          <a:bodyPr wrap="none" rtlCol="0">
            <a:spAutoFit/>
          </a:bodyPr>
          <a:lstStyle/>
          <a:p>
            <a:r>
              <a:rPr lang="en-US" sz="1200" dirty="0" err="1"/>
              <a:t>Img</a:t>
            </a:r>
            <a:r>
              <a:rPr lang="en-US" sz="1200" dirty="0"/>
              <a:t> source: https://homepage.cs.uri.edu/faculty/wolfe/book/images/R04/mb.gif</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66336" y="627965"/>
            <a:ext cx="3261995" cy="551561"/>
          </a:xfrm>
          <a:prstGeom prst="rect">
            <a:avLst/>
          </a:prstGeom>
        </p:spPr>
        <p:txBody>
          <a:bodyPr vert="horz" wrap="square" lIns="0" tIns="12065" rIns="0" bIns="0" rtlCol="0" anchor="ctr">
            <a:spAutoFit/>
          </a:bodyPr>
          <a:lstStyle/>
          <a:p>
            <a:pPr marL="12700" algn="ctr">
              <a:lnSpc>
                <a:spcPct val="120000"/>
              </a:lnSpc>
              <a:spcBef>
                <a:spcPts val="1000"/>
              </a:spcBef>
            </a:pPr>
            <a:r>
              <a:rPr sz="3200" b="1" dirty="0">
                <a:latin typeface="Times New Roman" panose="02020603050405020304" pitchFamily="18" charset="0"/>
                <a:ea typeface="+mn-ea"/>
                <a:cs typeface="Times New Roman" panose="02020603050405020304" pitchFamily="18" charset="0"/>
              </a:rPr>
              <a:t>Main Memory</a:t>
            </a:r>
          </a:p>
        </p:txBody>
      </p:sp>
      <p:sp>
        <p:nvSpPr>
          <p:cNvPr id="3" name="object 3"/>
          <p:cNvSpPr txBox="1"/>
          <p:nvPr/>
        </p:nvSpPr>
        <p:spPr>
          <a:xfrm>
            <a:off x="2060244" y="1510650"/>
            <a:ext cx="7241540" cy="3538854"/>
          </a:xfrm>
          <a:prstGeom prst="rect">
            <a:avLst/>
          </a:prstGeom>
        </p:spPr>
        <p:txBody>
          <a:bodyPr vert="horz" wrap="square" lIns="0" tIns="110489" rIns="0" bIns="0" rtlCol="0">
            <a:spAutoFit/>
          </a:bodyPr>
          <a:lstStyle/>
          <a:p>
            <a:pPr marL="356870" indent="-344805">
              <a:spcBef>
                <a:spcPts val="869"/>
              </a:spcBef>
              <a:buFont typeface="Arial"/>
              <a:buChar char="•"/>
              <a:tabLst>
                <a:tab pos="356870" algn="l"/>
                <a:tab pos="357505" algn="l"/>
              </a:tabLst>
            </a:pPr>
            <a:r>
              <a:rPr sz="3200" spc="-20" dirty="0">
                <a:latin typeface="Carlito"/>
                <a:cs typeface="Carlito"/>
              </a:rPr>
              <a:t>Central </a:t>
            </a:r>
            <a:r>
              <a:rPr sz="3200" spc="-30" dirty="0">
                <a:latin typeface="Carlito"/>
                <a:cs typeface="Carlito"/>
              </a:rPr>
              <a:t>storage </a:t>
            </a:r>
            <a:r>
              <a:rPr sz="3200" spc="-5" dirty="0">
                <a:latin typeface="Carlito"/>
                <a:cs typeface="Carlito"/>
              </a:rPr>
              <a:t>unit in a </a:t>
            </a:r>
            <a:r>
              <a:rPr sz="3200" spc="-15" dirty="0">
                <a:latin typeface="Carlito"/>
                <a:cs typeface="Carlito"/>
              </a:rPr>
              <a:t>computer</a:t>
            </a:r>
            <a:r>
              <a:rPr sz="3200" spc="100" dirty="0">
                <a:latin typeface="Carlito"/>
                <a:cs typeface="Carlito"/>
              </a:rPr>
              <a:t> </a:t>
            </a:r>
            <a:r>
              <a:rPr sz="3200" spc="-30" dirty="0">
                <a:latin typeface="Carlito"/>
                <a:cs typeface="Carlito"/>
              </a:rPr>
              <a:t>system</a:t>
            </a:r>
            <a:endParaRPr sz="3200" dirty="0">
              <a:latin typeface="Carlito"/>
              <a:cs typeface="Carlito"/>
            </a:endParaRPr>
          </a:p>
          <a:p>
            <a:pPr marL="356870" indent="-344805">
              <a:spcBef>
                <a:spcPts val="770"/>
              </a:spcBef>
              <a:buFont typeface="Arial"/>
              <a:buChar char="•"/>
              <a:tabLst>
                <a:tab pos="356870" algn="l"/>
                <a:tab pos="357505" algn="l"/>
              </a:tabLst>
            </a:pPr>
            <a:r>
              <a:rPr sz="3200" spc="-20" dirty="0">
                <a:latin typeface="Carlito"/>
                <a:cs typeface="Carlito"/>
              </a:rPr>
              <a:t>Large</a:t>
            </a:r>
            <a:r>
              <a:rPr sz="3200" spc="-5" dirty="0">
                <a:latin typeface="Carlito"/>
                <a:cs typeface="Carlito"/>
              </a:rPr>
              <a:t> </a:t>
            </a:r>
            <a:r>
              <a:rPr sz="3200" spc="-10" dirty="0">
                <a:latin typeface="Carlito"/>
                <a:cs typeface="Carlito"/>
              </a:rPr>
              <a:t>memory</a:t>
            </a:r>
            <a:endParaRPr sz="3200" dirty="0">
              <a:latin typeface="Carlito"/>
              <a:cs typeface="Carlito"/>
            </a:endParaRPr>
          </a:p>
          <a:p>
            <a:pPr marL="356870" indent="-344805">
              <a:spcBef>
                <a:spcPts val="770"/>
              </a:spcBef>
              <a:buFont typeface="Arial"/>
              <a:buChar char="•"/>
              <a:tabLst>
                <a:tab pos="356870" algn="l"/>
                <a:tab pos="357505" algn="l"/>
              </a:tabLst>
            </a:pPr>
            <a:r>
              <a:rPr sz="3200" spc="-5" dirty="0">
                <a:latin typeface="Carlito"/>
                <a:cs typeface="Carlito"/>
              </a:rPr>
              <a:t>Made </a:t>
            </a:r>
            <a:r>
              <a:rPr sz="3200" spc="-10" dirty="0">
                <a:latin typeface="Carlito"/>
                <a:cs typeface="Carlito"/>
              </a:rPr>
              <a:t>up of </a:t>
            </a:r>
            <a:r>
              <a:rPr sz="3200" spc="-20" dirty="0">
                <a:latin typeface="Carlito"/>
                <a:cs typeface="Carlito"/>
              </a:rPr>
              <a:t>Integrated</a:t>
            </a:r>
            <a:r>
              <a:rPr sz="3200" spc="25" dirty="0">
                <a:latin typeface="Carlito"/>
                <a:cs typeface="Carlito"/>
              </a:rPr>
              <a:t> </a:t>
            </a:r>
            <a:r>
              <a:rPr sz="3200" spc="-10" dirty="0">
                <a:latin typeface="Carlito"/>
                <a:cs typeface="Carlito"/>
              </a:rPr>
              <a:t>chips</a:t>
            </a:r>
            <a:endParaRPr sz="3200" dirty="0">
              <a:latin typeface="Carlito"/>
              <a:cs typeface="Carlito"/>
            </a:endParaRPr>
          </a:p>
          <a:p>
            <a:pPr marL="356870" indent="-344805">
              <a:spcBef>
                <a:spcPts val="770"/>
              </a:spcBef>
              <a:buFont typeface="Arial"/>
              <a:buChar char="•"/>
              <a:tabLst>
                <a:tab pos="356870" algn="l"/>
                <a:tab pos="357505" algn="l"/>
              </a:tabLst>
            </a:pPr>
            <a:r>
              <a:rPr sz="3200" spc="-30" dirty="0">
                <a:latin typeface="Carlito"/>
                <a:cs typeface="Carlito"/>
              </a:rPr>
              <a:t>Types:</a:t>
            </a:r>
            <a:endParaRPr sz="3200" dirty="0">
              <a:latin typeface="Carlito"/>
              <a:cs typeface="Carlito"/>
            </a:endParaRPr>
          </a:p>
          <a:p>
            <a:pPr marL="469900" marR="1610360">
              <a:lnSpc>
                <a:spcPts val="4610"/>
              </a:lnSpc>
              <a:spcBef>
                <a:spcPts val="280"/>
              </a:spcBef>
            </a:pPr>
            <a:r>
              <a:rPr sz="3200" spc="-10" dirty="0">
                <a:latin typeface="Carlito"/>
                <a:cs typeface="Carlito"/>
              </a:rPr>
              <a:t>RAM (Random access memory)  </a:t>
            </a:r>
            <a:r>
              <a:rPr sz="3200" spc="-20" dirty="0">
                <a:latin typeface="Carlito"/>
                <a:cs typeface="Carlito"/>
              </a:rPr>
              <a:t>ROM (Read </a:t>
            </a:r>
            <a:r>
              <a:rPr sz="3200" spc="-10" dirty="0">
                <a:latin typeface="Carlito"/>
                <a:cs typeface="Carlito"/>
              </a:rPr>
              <a:t>only</a:t>
            </a:r>
            <a:r>
              <a:rPr sz="3200" spc="85" dirty="0">
                <a:latin typeface="Carlito"/>
                <a:cs typeface="Carlito"/>
              </a:rPr>
              <a:t> </a:t>
            </a:r>
            <a:r>
              <a:rPr sz="3200" spc="-10" dirty="0">
                <a:latin typeface="Carlito"/>
                <a:cs typeface="Carlito"/>
              </a:rPr>
              <a:t>memory)</a:t>
            </a:r>
            <a:endParaRPr sz="3200" dirty="0">
              <a:latin typeface="Carlito"/>
              <a:cs typeface="Carlito"/>
            </a:endParaRP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1756</TotalTime>
  <Words>2085</Words>
  <Application>Microsoft Office PowerPoint</Application>
  <PresentationFormat>Widescreen</PresentationFormat>
  <Paragraphs>181</Paragraphs>
  <Slides>36</Slides>
  <Notes>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36</vt:i4>
      </vt:variant>
    </vt:vector>
  </HeadingPairs>
  <TitlesOfParts>
    <vt:vector size="47" baseType="lpstr">
      <vt:lpstr>Arial</vt:lpstr>
      <vt:lpstr>Calibri</vt:lpstr>
      <vt:lpstr>Calibri Light</vt:lpstr>
      <vt:lpstr>Cambria</vt:lpstr>
      <vt:lpstr>Carlito</vt:lpstr>
      <vt:lpstr>Casper</vt:lpstr>
      <vt:lpstr>Times New Roman</vt:lpstr>
      <vt:lpstr>Wingdings</vt:lpstr>
      <vt:lpstr>1_Office Theme</vt:lpstr>
      <vt:lpstr>Contents Slide Master</vt:lpstr>
      <vt:lpstr>CorelDRAW</vt:lpstr>
      <vt:lpstr>PowerPoint Presentation</vt:lpstr>
      <vt:lpstr>Computer Organization &amp; Architecture: Course Objectives</vt:lpstr>
      <vt:lpstr>COURSE OUTCOMES</vt:lpstr>
      <vt:lpstr>PowerPoint Presentation</vt:lpstr>
      <vt:lpstr>Memory Hierarchy</vt:lpstr>
      <vt:lpstr>How Memories attached to CPU</vt:lpstr>
      <vt:lpstr>PowerPoint Presentation</vt:lpstr>
      <vt:lpstr>PowerPoint Presentation</vt:lpstr>
      <vt:lpstr>Main Memory</vt:lpstr>
      <vt:lpstr>RAM (Random Access Memory)</vt:lpstr>
      <vt:lpstr>PowerPoint Presentation</vt:lpstr>
      <vt:lpstr>ROM</vt:lpstr>
      <vt:lpstr>RAM and ROM Chips</vt:lpstr>
      <vt:lpstr>PowerPoint Presentation</vt:lpstr>
      <vt:lpstr>PowerPoint Presentation</vt:lpstr>
      <vt:lpstr>Memory Address Map</vt:lpstr>
      <vt:lpstr>PowerPoint Presentation</vt:lpstr>
      <vt:lpstr>PowerPoint Presentation</vt:lpstr>
      <vt:lpstr>PowerPoint Presentation</vt:lpstr>
      <vt:lpstr>Cache memory</vt:lpstr>
      <vt:lpstr>PowerPoint Presentation</vt:lpstr>
      <vt:lpstr>PowerPoint Presentation</vt:lpstr>
      <vt:lpstr>PowerPoint Presentation</vt:lpstr>
      <vt:lpstr>PowerPoint Presentation</vt:lpstr>
      <vt:lpstr>Associative mapping</vt:lpstr>
      <vt:lpstr>PowerPoint Presentation</vt:lpstr>
      <vt:lpstr>PowerPoint Presentation</vt:lpstr>
      <vt:lpstr>Direct Mapping</vt:lpstr>
      <vt:lpstr>PowerPoint Presentation</vt:lpstr>
      <vt:lpstr>PowerPoint Presentation</vt:lpstr>
      <vt:lpstr>Set-Associative Mapping</vt:lpstr>
      <vt:lpstr>PowerPoint Presentation</vt:lpstr>
      <vt:lpstr>PowerPoint Presentation</vt:lpstr>
      <vt:lpstr>Key Points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Siddharth Kumar</cp:lastModifiedBy>
  <cp:revision>261</cp:revision>
  <dcterms:created xsi:type="dcterms:W3CDTF">2019-01-09T10:33:58Z</dcterms:created>
  <dcterms:modified xsi:type="dcterms:W3CDTF">2023-01-23T16:06:05Z</dcterms:modified>
</cp:coreProperties>
</file>