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4" r:id="rId1"/>
    <p:sldMasterId id="2147483686" r:id="rId2"/>
  </p:sldMasterIdLst>
  <p:notesMasterIdLst>
    <p:notesMasterId r:id="rId16"/>
  </p:notesMasterIdLst>
  <p:handoutMasterIdLst>
    <p:handoutMasterId r:id="rId17"/>
  </p:handoutMasterIdLst>
  <p:sldIdLst>
    <p:sldId id="525" r:id="rId3"/>
    <p:sldId id="522" r:id="rId4"/>
    <p:sldId id="265" r:id="rId5"/>
    <p:sldId id="592" r:id="rId6"/>
    <p:sldId id="599" r:id="rId7"/>
    <p:sldId id="598" r:id="rId8"/>
    <p:sldId id="620" r:id="rId9"/>
    <p:sldId id="570" r:id="rId10"/>
    <p:sldId id="617" r:id="rId11"/>
    <p:sldId id="601" r:id="rId12"/>
    <p:sldId id="602" r:id="rId13"/>
    <p:sldId id="585" r:id="rId14"/>
    <p:sldId id="52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5" autoAdjust="0"/>
    <p:restoredTop sz="94660"/>
  </p:normalViewPr>
  <p:slideViewPr>
    <p:cSldViewPr snapToGrid="0">
      <p:cViewPr varScale="1">
        <p:scale>
          <a:sx n="71" d="100"/>
          <a:sy n="71" d="100"/>
        </p:scale>
        <p:origin x="392"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1/24/2023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1/24/2023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By: Pramod Vishwakarma (E9758)</a:t>
            </a: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039031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By: Pramod Vishwakarma (E9758)</a:t>
            </a:r>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By: Pramod Vishwakarma (E9758)</a:t>
            </a:r>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By: Pramod Vishwakarma (E9758)</a:t>
            </a:r>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By: Pramod Vishwakarma (E9758)</a:t>
            </a:r>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By: Pramod Vishwakarma (E9758)</a:t>
            </a:r>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By: Pramod Vishwakarma (E9758)</a:t>
            </a:r>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By: Pramod Vishwakarma (E9758)</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705"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2.bin"/><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a16="http://schemas.microsoft.com/office/drawing/2014/main" id="{CAD0D7B8-E462-453C-B296-CA0154FA54AE}"/>
              </a:ext>
            </a:extLst>
          </p:cNvPr>
          <p:cNvGraphicFramePr>
            <a:graphicFrameLocks noChangeAspect="1"/>
          </p:cNvGraphicFramePr>
          <p:nvPr>
            <p:extLst>
              <p:ext uri="{D42A27DB-BD31-4B8C-83A1-F6EECF244321}">
                <p14:modId xmlns:p14="http://schemas.microsoft.com/office/powerpoint/2010/main" val="303322640"/>
              </p:ext>
            </p:extLst>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name="CorelDRAW" r:id="rId2" imgW="2169000" imgH="2169360" progId="">
                  <p:embed/>
                </p:oleObj>
              </mc:Choice>
              <mc:Fallback>
                <p:oleObj name="CorelDRAW" r:id="rId2" imgW="2169000" imgH="2169360" progId="">
                  <p:embed/>
                  <p:pic>
                    <p:nvPicPr>
                      <p:cNvPr id="0" name="Picture 19"/>
                      <p:cNvPicPr>
                        <a:picLocks noChangeAspect="1" noChangeArrowheads="1"/>
                      </p:cNvPicPr>
                      <p:nvPr/>
                    </p:nvPicPr>
                    <p:blipFill>
                      <a:blip r:embed="rId3">
                        <a:lum bright="76000"/>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0983CA01-DED8-4A8A-82CA-5B1BE1DADB0C}"/>
              </a:ext>
            </a:extLst>
          </p:cNvPr>
          <p:cNvSpPr/>
          <p:nvPr/>
        </p:nvSpPr>
        <p:spPr>
          <a:xfrm flipH="1">
            <a:off x="7045437" y="-25771"/>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4">
            <a:extLst>
              <a:ext uri="{BEBA8EAE-BF5A-486C-A8C5-ECC9F3942E4B}">
                <a14:imgProps xmlns:a14="http://schemas.microsoft.com/office/drawing/2010/main">
                  <a14:imgLayer r:embed="rId5">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309627" y="5505662"/>
            <a:ext cx="6432043" cy="1218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IN" sz="2400" b="1" dirty="0">
                <a:solidFill>
                  <a:prstClr val="black">
                    <a:lumMod val="85000"/>
                    <a:lumOff val="15000"/>
                  </a:prstClr>
                </a:solidFill>
                <a:latin typeface="Times New Roman" panose="02020603050405020304" pitchFamily="18" charset="0"/>
                <a:cs typeface="Times New Roman" panose="02020603050405020304" pitchFamily="18" charset="0"/>
              </a:rPr>
              <a:t>Lecture – 25 &amp; 26</a:t>
            </a:r>
            <a:endParaRPr lang="en-US" sz="24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r>
              <a:rPr lang="en-US" sz="2400" b="1" dirty="0">
                <a:latin typeface="Times New Roman" panose="02020603050405020304" pitchFamily="18" charset="0"/>
                <a:cs typeface="Times New Roman" panose="02020603050405020304" pitchFamily="18" charset="0"/>
              </a:rPr>
              <a:t>Memory Organization: Cache Memory &amp; Cache Size Vs. Block Size</a:t>
            </a:r>
          </a:p>
        </p:txBody>
      </p:sp>
      <p:sp>
        <p:nvSpPr>
          <p:cNvPr id="26" name="TextBox 25"/>
          <p:cNvSpPr txBox="1">
            <a:spLocks noChangeArrowheads="1"/>
          </p:cNvSpPr>
          <p:nvPr/>
        </p:nvSpPr>
        <p:spPr bwMode="auto">
          <a:xfrm>
            <a:off x="455187" y="1365545"/>
            <a:ext cx="11103427" cy="3391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IN" sz="4800" b="1" dirty="0">
                <a:latin typeface="Cambria" panose="02040503050406030204" pitchFamily="18" charset="0"/>
              </a:rPr>
              <a:t>APEX INSTITUTE OF TECHNOLOGY</a:t>
            </a:r>
            <a:endParaRPr lang="en-US" sz="4800" dirty="0">
              <a:latin typeface="Cambria" panose="02040503050406030204" pitchFamily="18" charset="0"/>
            </a:endParaRPr>
          </a:p>
          <a:p>
            <a:pPr algn="ctr"/>
            <a:r>
              <a:rPr lang="en-IN" sz="3200" b="1" dirty="0">
                <a:latin typeface="Cambria" panose="02040503050406030204" pitchFamily="18" charset="0"/>
              </a:rPr>
              <a:t>DEPARTMENT OF COMPUTER SCIENCE &amp; ENGINEERING</a:t>
            </a:r>
            <a:endParaRPr lang="en-US" sz="3200" b="1" dirty="0">
              <a:latin typeface="Cambria" panose="02040503050406030204" pitchFamily="18" charset="0"/>
            </a:endParaRPr>
          </a:p>
          <a:p>
            <a:pPr algn="ctr" defTabSz="622300">
              <a:lnSpc>
                <a:spcPct val="90000"/>
              </a:lnSpc>
              <a:spcBef>
                <a:spcPct val="0"/>
              </a:spcBef>
              <a:spcAft>
                <a:spcPct val="35000"/>
              </a:spcAft>
            </a:pPr>
            <a:endParaRPr lang="en-US" altLang="en-US" sz="3200" b="1" dirty="0">
              <a:latin typeface="Cambria" panose="02040503050406030204" pitchFamily="18" charset="0"/>
              <a:ea typeface="Calibri" charset="0"/>
              <a:cs typeface="Times New Roman" charset="0"/>
            </a:endParaRPr>
          </a:p>
          <a:p>
            <a:pPr lvl="0" algn="ctr" defTabSz="622300">
              <a:lnSpc>
                <a:spcPct val="90000"/>
              </a:lnSpc>
              <a:spcBef>
                <a:spcPct val="0"/>
              </a:spcBef>
              <a:spcAft>
                <a:spcPct val="35000"/>
              </a:spcAft>
            </a:pPr>
            <a:r>
              <a:rPr lang="en-US" sz="3200" b="1" dirty="0">
                <a:solidFill>
                  <a:prstClr val="black">
                    <a:lumMod val="85000"/>
                    <a:lumOff val="15000"/>
                  </a:prstClr>
                </a:solidFill>
                <a:latin typeface="Cambria" panose="02040503050406030204" pitchFamily="18" charset="0"/>
                <a:cs typeface="Times New Roman" panose="02020603050405020304" pitchFamily="18" charset="0"/>
              </a:rPr>
              <a:t>Computer Organization &amp; Architecture  (21CSH-281)</a:t>
            </a:r>
          </a:p>
          <a:p>
            <a:pPr algn="ctr" defTabSz="622300">
              <a:lnSpc>
                <a:spcPct val="90000"/>
              </a:lnSpc>
              <a:spcBef>
                <a:spcPct val="0"/>
              </a:spcBef>
              <a:spcAft>
                <a:spcPct val="35000"/>
              </a:spcAft>
            </a:pPr>
            <a:r>
              <a:rPr lang="en-US" sz="3200" b="1" dirty="0">
                <a:solidFill>
                  <a:prstClr val="black">
                    <a:lumMod val="85000"/>
                    <a:lumOff val="15000"/>
                  </a:prstClr>
                </a:solidFill>
                <a:latin typeface="Cambria" panose="02040503050406030204" pitchFamily="18" charset="0"/>
                <a:cs typeface="Times New Roman" panose="02020603050405020304" pitchFamily="18" charset="0"/>
              </a:rPr>
              <a:t>Faculty:</a:t>
            </a:r>
            <a:r>
              <a:rPr lang="en-US" sz="3200" dirty="0">
                <a:solidFill>
                  <a:prstClr val="black">
                    <a:lumMod val="85000"/>
                    <a:lumOff val="15000"/>
                  </a:prstClr>
                </a:solidFill>
                <a:latin typeface="Cambria" panose="02040503050406030204" pitchFamily="18" charset="0"/>
                <a:cs typeface="Times New Roman" panose="02020603050405020304" pitchFamily="18" charset="0"/>
              </a:rPr>
              <a:t> Siddharth Kumar (E12853)</a:t>
            </a:r>
          </a:p>
          <a:p>
            <a:pPr lvl="0" algn="ctr" defTabSz="622300">
              <a:lnSpc>
                <a:spcPct val="90000"/>
              </a:lnSpc>
              <a:spcBef>
                <a:spcPct val="0"/>
              </a:spcBef>
              <a:spcAft>
                <a:spcPct val="35000"/>
              </a:spcAft>
            </a:pPr>
            <a:endParaRPr lang="en-US" sz="1600" dirty="0">
              <a:latin typeface="Cambria" panose="02040503050406030204" pitchFamily="18" charset="0"/>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Tree>
    <p:extLst>
      <p:ext uri="{BB962C8B-B14F-4D97-AF65-F5344CB8AC3E}">
        <p14:creationId xmlns:p14="http://schemas.microsoft.com/office/powerpoint/2010/main" val="23665705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411" y="136525"/>
            <a:ext cx="11403107" cy="6309099"/>
          </a:xfrm>
        </p:spPr>
        <p:txBody>
          <a:bodyPr>
            <a:noAutofit/>
          </a:bodyPr>
          <a:lstStyle/>
          <a:p>
            <a:pPr marL="0" indent="0" algn="ctr">
              <a:lnSpc>
                <a:spcPct val="120000"/>
              </a:lnSpc>
              <a:buNone/>
            </a:pPr>
            <a:r>
              <a:rPr lang="en-US" sz="3200" b="1" dirty="0">
                <a:latin typeface="Times New Roman" panose="02020603050405020304" pitchFamily="18" charset="0"/>
                <a:cs typeface="Times New Roman" panose="02020603050405020304" pitchFamily="18" charset="0"/>
              </a:rPr>
              <a:t>Block Offset Size vs. Tag Size</a:t>
            </a:r>
          </a:p>
          <a:p>
            <a:pPr marL="0" indent="0" algn="ctr">
              <a:lnSpc>
                <a:spcPct val="120000"/>
              </a:lnSpc>
              <a:buNone/>
            </a:pPr>
            <a:endParaRPr lang="en-US" sz="800" b="1"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You have to store the tag and the block offset together. Let's say that you have 32 bits to do so. Let's look at a couple scenarios to determine how big the tag needs to be, and how big the block offset needs to be.</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If your blocks have a size of one byte, then you do not need to store a block offset whatsoever. The tag size is 32 bits, and block offset size is 0 bits.</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If your blocks have a size of two bytes, then you have to store a single bit for the block offset, and you have to use the remaining bits for the tag. The tag size is then 31 bits, and block offset size is 1 bit.</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general, the block offset size is always going to be log</a:t>
            </a:r>
            <a:r>
              <a:rPr lang="en-US" sz="2000" baseline="-25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(b), where b is your block size in bytes. The tag size will always be the number of bits for the address (tag + offset), minus the block offset size.</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Where does the best equilibrium lie? How big should the block size be to maximize locality?</a:t>
            </a:r>
          </a:p>
          <a:p>
            <a:pPr marL="0" indent="0" algn="just">
              <a:lnSpc>
                <a:spcPct val="120000"/>
              </a:lnSpc>
              <a:buNone/>
            </a:pPr>
            <a:r>
              <a:rPr lang="en-US" sz="2000" b="1" dirty="0">
                <a:latin typeface="Times New Roman" panose="02020603050405020304" pitchFamily="18" charset="0"/>
                <a:cs typeface="Times New Roman" panose="02020603050405020304" pitchFamily="18" charset="0"/>
              </a:rPr>
              <a:t>Deciding on Block Size</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Let's say that you have a super huge block size. If the block size is on the scale of your cache, then you only have one cache line. This is really inefficient. On the other hand, if your block size is one byte, you have to do a lot of repeated loads. How do we decide the best block size?</a:t>
            </a:r>
          </a:p>
          <a:p>
            <a:pPr algn="just">
              <a:lnSpc>
                <a:spcPct val="12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DCDBBEF-AA6C-4BA6-85B2-A17D7F280E38}" type="slidenum">
              <a:rPr lang="en-US" smtClean="0"/>
              <a:pPr/>
              <a:t>10</a:t>
            </a:fld>
            <a:endParaRPr lang="en-US" dirty="0"/>
          </a:p>
        </p:txBody>
      </p:sp>
    </p:spTree>
    <p:extLst>
      <p:ext uri="{BB962C8B-B14F-4D97-AF65-F5344CB8AC3E}">
        <p14:creationId xmlns:p14="http://schemas.microsoft.com/office/powerpoint/2010/main" val="2468805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411" y="136525"/>
            <a:ext cx="11403107" cy="6309099"/>
          </a:xfrm>
        </p:spPr>
        <p:txBody>
          <a:bodyPr>
            <a:noAutofit/>
          </a:bodyPr>
          <a:lstStyle/>
          <a:p>
            <a:pPr marL="0" indent="0" algn="ctr">
              <a:lnSpc>
                <a:spcPct val="120000"/>
              </a:lnSpc>
              <a:buNone/>
            </a:pPr>
            <a:endParaRPr lang="en-US" sz="3200" b="1" dirty="0">
              <a:latin typeface="Times New Roman" panose="02020603050405020304" pitchFamily="18" charset="0"/>
              <a:cs typeface="Times New Roman" panose="02020603050405020304" pitchFamily="18" charset="0"/>
            </a:endParaRPr>
          </a:p>
          <a:p>
            <a:pPr marL="0" indent="0" algn="ctr">
              <a:lnSpc>
                <a:spcPct val="120000"/>
              </a:lnSpc>
              <a:buNone/>
            </a:pPr>
            <a:endParaRPr lang="en-US" sz="800" b="1"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turns out, computer engineers just take a bunch of applications that they believe are representative of what their processor will run in real life, and they simulate the performance of different cache sizes.</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Most systems use a block size between 32 bytes and 128 bytes. These longer sizes reduce the overhead by:</a:t>
            </a:r>
          </a:p>
          <a:p>
            <a:pPr marL="358775" indent="0" algn="just">
              <a:lnSpc>
                <a:spcPct val="120000"/>
              </a:lnSpc>
              <a:buNone/>
            </a:pPr>
            <a:r>
              <a:rPr lang="en-US" sz="2000" dirty="0">
                <a:latin typeface="Times New Roman" panose="02020603050405020304" pitchFamily="18" charset="0"/>
                <a:cs typeface="Times New Roman" panose="02020603050405020304" pitchFamily="18" charset="0"/>
              </a:rPr>
              <a:t>• Reducing the number of CAM entries</a:t>
            </a:r>
          </a:p>
          <a:p>
            <a:pPr marL="358775" indent="0" algn="just">
              <a:lnSpc>
                <a:spcPct val="120000"/>
              </a:lnSpc>
              <a:buNone/>
            </a:pPr>
            <a:r>
              <a:rPr lang="en-US" sz="2000" dirty="0">
                <a:latin typeface="Times New Roman" panose="02020603050405020304" pitchFamily="18" charset="0"/>
                <a:cs typeface="Times New Roman" panose="02020603050405020304" pitchFamily="18" charset="0"/>
              </a:rPr>
              <a:t>• Reducing the size of each CAM entry</a:t>
            </a:r>
          </a:p>
          <a:p>
            <a:pPr marL="0" indent="0" algn="just">
              <a:lnSpc>
                <a:spcPct val="120000"/>
              </a:lnSpc>
              <a:buNone/>
            </a:pPr>
            <a:r>
              <a:rPr lang="en-US" sz="2000" b="1" dirty="0">
                <a:latin typeface="Times New Roman" panose="02020603050405020304" pitchFamily="18" charset="0"/>
                <a:cs typeface="Times New Roman" panose="02020603050405020304" pitchFamily="18" charset="0"/>
              </a:rPr>
              <a:t>Keeping Track of LRU</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When you load something from the memory into the cache, you have to replace the least recently used block. To keep track of this, hardware keeps a list. To store this ordering, you need some bits to store the ordering of the cache lines in the LRU list.</a:t>
            </a:r>
          </a:p>
          <a:p>
            <a:pPr marL="0" indent="0" algn="just">
              <a:lnSpc>
                <a:spcPct val="120000"/>
              </a:lnSpc>
              <a:buNone/>
            </a:pPr>
            <a:r>
              <a:rPr lang="en-US" sz="2000" b="1" dirty="0">
                <a:latin typeface="Times New Roman" panose="02020603050405020304" pitchFamily="18" charset="0"/>
                <a:cs typeface="Times New Roman" panose="02020603050405020304" pitchFamily="18" charset="0"/>
              </a:rPr>
              <a:t>Bits needed</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Since you need to store a number for each cache line entry, this amounts to: log</a:t>
            </a:r>
            <a:r>
              <a:rPr lang="en-US" sz="2000" baseline="-25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(l), Where l is the number of cache lines you have.</a:t>
            </a:r>
          </a:p>
        </p:txBody>
      </p:sp>
      <p:sp>
        <p:nvSpPr>
          <p:cNvPr id="5" name="Slide Number Placeholder 4"/>
          <p:cNvSpPr>
            <a:spLocks noGrp="1"/>
          </p:cNvSpPr>
          <p:nvPr>
            <p:ph type="sldNum" sz="quarter" idx="12"/>
          </p:nvPr>
        </p:nvSpPr>
        <p:spPr/>
        <p:txBody>
          <a:bodyPr/>
          <a:lstStyle/>
          <a:p>
            <a:fld id="{BDCDBBEF-AA6C-4BA6-85B2-A17D7F280E38}" type="slidenum">
              <a:rPr lang="en-US" smtClean="0"/>
              <a:pPr/>
              <a:t>11</a:t>
            </a:fld>
            <a:endParaRPr lang="en-US" dirty="0"/>
          </a:p>
        </p:txBody>
      </p:sp>
    </p:spTree>
    <p:extLst>
      <p:ext uri="{BB962C8B-B14F-4D97-AF65-F5344CB8AC3E}">
        <p14:creationId xmlns:p14="http://schemas.microsoft.com/office/powerpoint/2010/main" val="3075755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409" y="1111623"/>
            <a:ext cx="11349317" cy="5378823"/>
          </a:xfrm>
        </p:spPr>
        <p:txBody>
          <a:bodyPr>
            <a:noAutofit/>
          </a:bodyPr>
          <a:lstStyle/>
          <a:p>
            <a:pPr marL="0" indent="0" algn="just">
              <a:lnSpc>
                <a:spcPct val="120000"/>
              </a:lnSpc>
              <a:buNone/>
            </a:pPr>
            <a:r>
              <a:rPr lang="en-IN" sz="3200" b="1" dirty="0">
                <a:latin typeface="Times New Roman" pitchFamily="18" charset="0"/>
                <a:cs typeface="Times New Roman" pitchFamily="18" charset="0"/>
              </a:rPr>
              <a:t>Summary</a:t>
            </a:r>
            <a:endParaRPr lang="en-US" sz="3200"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Discussed about the Cache memory.</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Discussed about the Cache size vs. block size.</a:t>
            </a:r>
          </a:p>
          <a:p>
            <a:pPr marL="0" indent="0" algn="just">
              <a:lnSpc>
                <a:spcPct val="120000"/>
              </a:lnSpc>
              <a:buNone/>
            </a:pPr>
            <a:endParaRPr lang="en-US" sz="2000" b="1" dirty="0">
              <a:latin typeface="Times New Roman" panose="02020603050405020304" pitchFamily="18" charset="0"/>
              <a:cs typeface="Times New Roman" panose="02020603050405020304" pitchFamily="18" charset="0"/>
            </a:endParaRPr>
          </a:p>
          <a:p>
            <a:pPr marL="0" indent="0" algn="just">
              <a:lnSpc>
                <a:spcPct val="120000"/>
              </a:lnSpc>
              <a:buNone/>
            </a:pPr>
            <a:r>
              <a:rPr lang="en-IN" sz="3200" b="1" dirty="0">
                <a:latin typeface="Times New Roman" pitchFamily="18" charset="0"/>
                <a:cs typeface="Times New Roman" pitchFamily="18" charset="0"/>
              </a:rPr>
              <a:t>Assessment Questions</a:t>
            </a:r>
          </a:p>
          <a:p>
            <a:pPr marL="0" indent="0" algn="just">
              <a:lnSpc>
                <a:spcPct val="120000"/>
              </a:lnSpc>
              <a:buNone/>
            </a:pPr>
            <a:r>
              <a:rPr lang="en-US" sz="2000" dirty="0">
                <a:latin typeface="Times New Roman" panose="02020603050405020304" pitchFamily="18" charset="0"/>
                <a:cs typeface="Times New Roman" panose="02020603050405020304" pitchFamily="18" charset="0"/>
              </a:rPr>
              <a:t>Q1. What are the differences between Cache size &amp;. block size?</a:t>
            </a:r>
          </a:p>
          <a:p>
            <a:pPr marL="0" indent="0" algn="just">
              <a:lnSpc>
                <a:spcPct val="120000"/>
              </a:lnSpc>
              <a:buNone/>
            </a:pPr>
            <a:r>
              <a:rPr lang="en-US" sz="2000" dirty="0">
                <a:latin typeface="Times New Roman" panose="02020603050405020304" pitchFamily="18" charset="0"/>
                <a:cs typeface="Times New Roman" panose="02020603050405020304" pitchFamily="18" charset="0"/>
              </a:rPr>
              <a:t>Q2. What are the types of Cache memory and usages?</a:t>
            </a:r>
          </a:p>
        </p:txBody>
      </p:sp>
      <p:sp>
        <p:nvSpPr>
          <p:cNvPr id="5" name="Slide Number Placeholder 4"/>
          <p:cNvSpPr>
            <a:spLocks noGrp="1"/>
          </p:cNvSpPr>
          <p:nvPr>
            <p:ph type="sldNum" sz="quarter" idx="12"/>
          </p:nvPr>
        </p:nvSpPr>
        <p:spPr/>
        <p:txBody>
          <a:bodyPr/>
          <a:lstStyle/>
          <a:p>
            <a:fld id="{BDCDBBEF-AA6C-4BA6-85B2-A17D7F280E38}" type="slidenum">
              <a:rPr lang="en-US" smtClean="0"/>
              <a:pPr/>
              <a:t>12</a:t>
            </a:fld>
            <a:endParaRPr lang="en-US"/>
          </a:p>
        </p:txBody>
      </p:sp>
    </p:spTree>
    <p:extLst>
      <p:ext uri="{BB962C8B-B14F-4D97-AF65-F5344CB8AC3E}">
        <p14:creationId xmlns:p14="http://schemas.microsoft.com/office/powerpoint/2010/main" val="195144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Times New Roman" panose="02020603050405020304" pitchFamily="18" charset="0"/>
                <a:ea typeface="Segoe UI" panose="020B0502040204020203" pitchFamily="34" charset="0"/>
                <a:cs typeface="Times New Roman" panose="02020603050405020304" pitchFamily="18" charset="0"/>
              </a:rPr>
              <a:t>THANK YOU</a:t>
            </a:r>
          </a:p>
        </p:txBody>
      </p:sp>
      <p:sp>
        <p:nvSpPr>
          <p:cNvPr id="22" name="Diamond 6">
            <a:extLst>
              <a:ext uri="{FF2B5EF4-FFF2-40B4-BE49-F238E27FC236}">
                <a16:creationId xmlns:a16="http://schemas.microsoft.com/office/drawing/2014/main"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grpSp>
        <p:nvGrpSpPr>
          <p:cNvPr id="29"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a16="http://schemas.microsoft.com/office/drawing/2014/main" id="{CAD0D7B8-E462-453C-B296-CA0154FA54AE}"/>
                </a:ext>
              </a:extLst>
            </p:cNvPr>
            <p:cNvGraphicFramePr>
              <a:graphicFrameLocks noChangeAspect="1"/>
            </p:cNvGraphicFramePr>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name="CorelDRAW" r:id="rId2" imgW="2169000" imgH="2169360" progId="">
                    <p:embed/>
                  </p:oleObj>
                </mc:Choice>
                <mc:Fallback>
                  <p:oleObj name="CorelDRAW" r:id="rId2" imgW="2169000" imgH="2169360" progId="">
                    <p:embed/>
                    <p:pic>
                      <p:nvPicPr>
                        <p:cNvPr id="0" name="Picture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6" name="Slide Number Placeholder 15"/>
          <p:cNvSpPr>
            <a:spLocks noGrp="1"/>
          </p:cNvSpPr>
          <p:nvPr>
            <p:ph type="sldNum" sz="quarter" idx="12"/>
          </p:nvPr>
        </p:nvSpPr>
        <p:spPr/>
        <p:txBody>
          <a:bodyPr/>
          <a:lstStyle/>
          <a:p>
            <a:fld id="{FC9A48AB-23F1-45F1-98E5-D2CDC7A5261D}" type="slidenum">
              <a:rPr lang="en-US" smtClean="0">
                <a:solidFill>
                  <a:prstClr val="black">
                    <a:tint val="75000"/>
                  </a:prstClr>
                </a:solidFill>
              </a:rPr>
              <a:pPr/>
              <a:t>13</a:t>
            </a:fld>
            <a:endParaRPr lang="en-US">
              <a:solidFill>
                <a:prstClr val="black">
                  <a:tint val="75000"/>
                </a:prstClr>
              </a:solidFill>
            </a:endParaRPr>
          </a:p>
        </p:txBody>
      </p:sp>
    </p:spTree>
    <p:extLst>
      <p:ext uri="{BB962C8B-B14F-4D97-AF65-F5344CB8AC3E}">
        <p14:creationId xmlns:p14="http://schemas.microsoft.com/office/powerpoint/2010/main" val="2278354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9411" y="0"/>
            <a:ext cx="10515600" cy="1352282"/>
          </a:xfrm>
        </p:spPr>
        <p:txBody>
          <a:bodyPr>
            <a:normAutofit/>
          </a:bodyPr>
          <a:lstStyle/>
          <a:p>
            <a:r>
              <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Computer Organization &amp; Architecture: Course Objectives</a:t>
            </a:r>
          </a:p>
        </p:txBody>
      </p:sp>
      <p:sp>
        <p:nvSpPr>
          <p:cNvPr id="9" name="Slide Number Placeholder 8"/>
          <p:cNvSpPr>
            <a:spLocks noGrp="1"/>
          </p:cNvSpPr>
          <p:nvPr>
            <p:ph type="sldNum" sz="quarter" idx="12"/>
          </p:nvPr>
        </p:nvSpPr>
        <p:spPr/>
        <p:txBody>
          <a:bodyPr/>
          <a:lstStyle/>
          <a:p>
            <a:fld id="{BDCDBBEF-AA6C-4BA6-85B2-A17D7F280E38}" type="slidenum">
              <a:rPr lang="en-US" smtClean="0"/>
              <a:pPr/>
              <a:t>2</a:t>
            </a:fld>
            <a:endParaRPr lang="en-US"/>
          </a:p>
        </p:txBody>
      </p:sp>
      <p:sp>
        <p:nvSpPr>
          <p:cNvPr id="4" name="Rectangle 3"/>
          <p:cNvSpPr/>
          <p:nvPr/>
        </p:nvSpPr>
        <p:spPr>
          <a:xfrm>
            <a:off x="734095" y="1146220"/>
            <a:ext cx="11075831" cy="5340693"/>
          </a:xfrm>
          <a:prstGeom prst="rect">
            <a:avLst/>
          </a:prstGeom>
        </p:spPr>
        <p:txBody>
          <a:bodyPr wrap="square">
            <a:spAutoFit/>
          </a:bodyPr>
          <a:lstStyle/>
          <a:p>
            <a:pPr lvl="0" algn="just"/>
            <a:r>
              <a:rPr lang="en-US" sz="2400" b="1" dirty="0">
                <a:latin typeface="Times New Roman" panose="02020603050405020304" pitchFamily="18" charset="0"/>
                <a:cs typeface="Times New Roman" panose="02020603050405020304" pitchFamily="18" charset="0"/>
              </a:rPr>
              <a:t>COURSE OBJECTIVES</a:t>
            </a:r>
          </a:p>
          <a:p>
            <a:pPr lvl="0" algn="just"/>
            <a:r>
              <a:rPr lang="en-US" sz="2400" dirty="0">
                <a:latin typeface="Times New Roman" panose="02020603050405020304" pitchFamily="18" charset="0"/>
                <a:cs typeface="Times New Roman" panose="02020603050405020304" pitchFamily="18" charset="0"/>
              </a:rPr>
              <a:t>The course aims to:</a:t>
            </a:r>
            <a:endParaRPr lang="en-US" sz="2400" b="1" i="1" dirty="0">
              <a:latin typeface="Times New Roman" panose="02020603050405020304" pitchFamily="18" charset="0"/>
              <a:cs typeface="Times New Roman" panose="02020603050405020304" pitchFamily="18" charset="0"/>
            </a:endParaRPr>
          </a:p>
          <a:p>
            <a:pPr marL="457200" lvl="0" indent="-457200" algn="just">
              <a:lnSpc>
                <a:spcPct val="150000"/>
              </a:lnSpc>
              <a:buFont typeface="+mj-lt"/>
              <a:buAutoNum type="arabicParenR"/>
            </a:pPr>
            <a:r>
              <a:rPr lang="en-US" sz="2200" dirty="0">
                <a:latin typeface="Times New Roman" panose="02020603050405020304" pitchFamily="18" charset="0"/>
                <a:cs typeface="Times New Roman" panose="02020603050405020304" pitchFamily="18" charset="0"/>
              </a:rPr>
              <a:t>The purpose of the course is to introduce principles of computer organization and the basic architectural concepts.</a:t>
            </a:r>
          </a:p>
          <a:p>
            <a:pPr marL="457200" lvl="0" indent="-457200" algn="just">
              <a:lnSpc>
                <a:spcPct val="150000"/>
              </a:lnSpc>
              <a:buFont typeface="+mj-lt"/>
              <a:buAutoNum type="arabicParenR"/>
            </a:pPr>
            <a:r>
              <a:rPr lang="en-US" sz="2200" dirty="0">
                <a:latin typeface="Times New Roman" panose="02020603050405020304" pitchFamily="18" charset="0"/>
                <a:cs typeface="Times New Roman" panose="02020603050405020304" pitchFamily="18" charset="0"/>
              </a:rPr>
              <a:t>It begins with basic organization, design, and programming of a simple digital computer and introduces simple register transfer language to specify various computer operations.</a:t>
            </a:r>
          </a:p>
          <a:p>
            <a:pPr marL="457200" lvl="0" indent="-457200" algn="just">
              <a:lnSpc>
                <a:spcPct val="150000"/>
              </a:lnSpc>
              <a:buFont typeface="+mj-lt"/>
              <a:buAutoNum type="arabicParenR"/>
            </a:pPr>
            <a:r>
              <a:rPr lang="en-US" sz="2200" dirty="0">
                <a:latin typeface="Times New Roman" panose="02020603050405020304" pitchFamily="18" charset="0"/>
                <a:cs typeface="Times New Roman" panose="02020603050405020304" pitchFamily="18" charset="0"/>
              </a:rPr>
              <a:t>Topics include computer arithmetic, instruction set design, microprogrammed control unit, pipelining and vector processing, memory organization and I/O systems, and multiprocessors.</a:t>
            </a:r>
          </a:p>
          <a:p>
            <a:pPr marL="457200" lvl="0" indent="-457200" algn="just">
              <a:lnSpc>
                <a:spcPct val="150000"/>
              </a:lnSpc>
              <a:buFont typeface="+mj-lt"/>
              <a:buAutoNum type="arabicParenR"/>
            </a:pPr>
            <a:r>
              <a:rPr lang="en-US" sz="2200" dirty="0">
                <a:latin typeface="Times New Roman" panose="02020603050405020304" pitchFamily="18" charset="0"/>
                <a:cs typeface="Times New Roman" panose="02020603050405020304" pitchFamily="18" charset="0"/>
              </a:rPr>
              <a:t>To familiarize Students with the detailed Architectures of a Central Processing Unit.</a:t>
            </a:r>
          </a:p>
          <a:p>
            <a:pPr marL="457200" lvl="0" indent="-457200" algn="just">
              <a:lnSpc>
                <a:spcPct val="150000"/>
              </a:lnSpc>
              <a:buFont typeface="+mj-lt"/>
              <a:buAutoNum type="arabicParenR"/>
            </a:pPr>
            <a:r>
              <a:rPr lang="en-US" sz="2200" dirty="0">
                <a:latin typeface="Times New Roman" panose="02020603050405020304" pitchFamily="18" charset="0"/>
                <a:cs typeface="Times New Roman" panose="02020603050405020304" pitchFamily="18" charset="0"/>
              </a:rPr>
              <a:t>Learn the different types of serial communication techniques.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txBox="1">
            <a:spLocks noGrp="1" noChangeArrowheads="1"/>
          </p:cNvSpPr>
          <p:nvPr>
            <p:ph type="title"/>
          </p:nvPr>
        </p:nvSpPr>
        <p:spPr bwMode="auto">
          <a:xfrm>
            <a:off x="710166" y="351468"/>
            <a:ext cx="11125519"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COURSE OUTCOMES</a:t>
            </a:r>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lide Number Placeholder 12"/>
          <p:cNvSpPr>
            <a:spLocks noGrp="1"/>
          </p:cNvSpPr>
          <p:nvPr>
            <p:ph type="sldNum" sz="quarter" idx="12"/>
          </p:nvPr>
        </p:nvSpPr>
        <p:spPr/>
        <p:txBody>
          <a:bodyPr/>
          <a:lstStyle/>
          <a:p>
            <a:fld id="{BDCDBBEF-AA6C-4BA6-85B2-A17D7F280E38}" type="slidenum">
              <a:rPr lang="en-US" smtClean="0"/>
              <a:pPr/>
              <a:t>3</a:t>
            </a:fld>
            <a:endParaRPr lang="en-US"/>
          </a:p>
        </p:txBody>
      </p:sp>
      <p:sp>
        <p:nvSpPr>
          <p:cNvPr id="4" name="Rectangle 3"/>
          <p:cNvSpPr/>
          <p:nvPr/>
        </p:nvSpPr>
        <p:spPr>
          <a:xfrm>
            <a:off x="720497" y="1170835"/>
            <a:ext cx="8880123" cy="523220"/>
          </a:xfrm>
          <a:prstGeom prst="rect">
            <a:avLst/>
          </a:prstGeom>
        </p:spPr>
        <p:txBody>
          <a:bodyPr wrap="none">
            <a:spAutoFit/>
          </a:bodyPr>
          <a:lstStyle/>
          <a:p>
            <a:r>
              <a:rPr lang="en-IN" sz="2800" dirty="0">
                <a:latin typeface="Times New Roman" panose="02020603050405020304" pitchFamily="18" charset="0"/>
                <a:cs typeface="Times New Roman" panose="02020603050405020304" pitchFamily="18" charset="0"/>
              </a:rPr>
              <a:t>On completion of this course, the students shall be able to:-</a:t>
            </a:r>
            <a:endParaRPr lang="en-US" sz="2800" dirty="0">
              <a:latin typeface="Times New Roman" panose="02020603050405020304" pitchFamily="18"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6A55E2FE-46B0-12E1-A9C2-7E842F64107F}"/>
              </a:ext>
            </a:extLst>
          </p:cNvPr>
          <p:cNvGraphicFramePr>
            <a:graphicFrameLocks noGrp="1"/>
          </p:cNvGraphicFramePr>
          <p:nvPr>
            <p:extLst>
              <p:ext uri="{D42A27DB-BD31-4B8C-83A1-F6EECF244321}">
                <p14:modId xmlns:p14="http://schemas.microsoft.com/office/powerpoint/2010/main" val="1903080553"/>
              </p:ext>
            </p:extLst>
          </p:nvPr>
        </p:nvGraphicFramePr>
        <p:xfrm>
          <a:off x="393700" y="1725805"/>
          <a:ext cx="11441985" cy="4595523"/>
        </p:xfrm>
        <a:graphic>
          <a:graphicData uri="http://schemas.openxmlformats.org/drawingml/2006/table">
            <a:tbl>
              <a:tblPr>
                <a:tableStyleId>{3C2FFA5D-87B4-456A-9821-1D502468CF0F}</a:tableStyleId>
              </a:tblPr>
              <a:tblGrid>
                <a:gridCol w="582270">
                  <a:extLst>
                    <a:ext uri="{9D8B030D-6E8A-4147-A177-3AD203B41FA5}">
                      <a16:colId xmlns:a16="http://schemas.microsoft.com/office/drawing/2014/main" val="663356417"/>
                    </a:ext>
                  </a:extLst>
                </a:gridCol>
                <a:gridCol w="10859715">
                  <a:extLst>
                    <a:ext uri="{9D8B030D-6E8A-4147-A177-3AD203B41FA5}">
                      <a16:colId xmlns:a16="http://schemas.microsoft.com/office/drawing/2014/main" val="784375743"/>
                    </a:ext>
                  </a:extLst>
                </a:gridCol>
              </a:tblGrid>
              <a:tr h="725904">
                <a:tc>
                  <a:txBody>
                    <a:bodyPr/>
                    <a:lstStyle/>
                    <a:p>
                      <a:pPr algn="l" fontAlgn="ctr">
                        <a:lnSpc>
                          <a:spcPct val="150000"/>
                        </a:lnSpc>
                      </a:pPr>
                      <a:r>
                        <a:rPr lang="en-IN" sz="1800" b="1" u="none" strike="noStrike" dirty="0">
                          <a:effectLst/>
                          <a:latin typeface="Times New Roman" panose="02020603050405020304" pitchFamily="18" charset="0"/>
                          <a:cs typeface="Times New Roman" panose="02020603050405020304" pitchFamily="18" charset="0"/>
                        </a:rPr>
                        <a:t>CO1</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ctr"/>
                </a:tc>
                <a:tc>
                  <a:txBody>
                    <a:bodyPr/>
                    <a:lstStyle/>
                    <a:p>
                      <a:pPr algn="l" fontAlgn="b">
                        <a:lnSpc>
                          <a:spcPct val="150000"/>
                        </a:lnSpc>
                      </a:pPr>
                      <a:r>
                        <a:rPr lang="en-US" sz="2200" u="none" strike="noStrike" dirty="0">
                          <a:effectLst/>
                          <a:latin typeface="Times New Roman" panose="02020603050405020304" pitchFamily="18" charset="0"/>
                          <a:cs typeface="Times New Roman" panose="02020603050405020304" pitchFamily="18" charset="0"/>
                        </a:rPr>
                        <a:t>Identify and interpret the basics of instruction sets and their impact on the design, organization, and functionality of various functional units of a computer comparable to the CPU, memory organization, I/O organization, and parallel processors.</a:t>
                      </a:r>
                      <a:endParaRPr lang="en-US" sz="2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b"/>
                </a:tc>
                <a:extLst>
                  <a:ext uri="{0D108BD9-81ED-4DB2-BD59-A6C34878D82A}">
                    <a16:rowId xmlns:a16="http://schemas.microsoft.com/office/drawing/2014/main" val="1868506522"/>
                  </a:ext>
                </a:extLst>
              </a:tr>
              <a:tr h="369319">
                <a:tc>
                  <a:txBody>
                    <a:bodyPr/>
                    <a:lstStyle/>
                    <a:p>
                      <a:pPr algn="l" fontAlgn="ctr">
                        <a:lnSpc>
                          <a:spcPct val="150000"/>
                        </a:lnSpc>
                      </a:pPr>
                      <a:r>
                        <a:rPr lang="en-IN" sz="1800" b="1" u="none" strike="noStrike" dirty="0">
                          <a:effectLst/>
                          <a:latin typeface="Times New Roman" panose="02020603050405020304" pitchFamily="18" charset="0"/>
                          <a:cs typeface="Times New Roman" panose="02020603050405020304" pitchFamily="18" charset="0"/>
                        </a:rPr>
                        <a:t>CO2</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ctr"/>
                </a:tc>
                <a:tc>
                  <a:txBody>
                    <a:bodyPr/>
                    <a:lstStyle/>
                    <a:p>
                      <a:pPr algn="l" fontAlgn="b">
                        <a:lnSpc>
                          <a:spcPct val="150000"/>
                        </a:lnSpc>
                      </a:pPr>
                      <a:r>
                        <a:rPr lang="en-US" sz="2200" u="none" strike="noStrike" dirty="0">
                          <a:effectLst/>
                          <a:latin typeface="Times New Roman" panose="02020603050405020304" pitchFamily="18" charset="0"/>
                          <a:cs typeface="Times New Roman" panose="02020603050405020304" pitchFamily="18" charset="0"/>
                        </a:rPr>
                        <a:t>Analysis of the design of arithmetic &amp; logic unit and understanding of the fixed point and floating-point arithmetic operations.</a:t>
                      </a:r>
                      <a:endParaRPr lang="en-US" sz="2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b"/>
                </a:tc>
                <a:extLst>
                  <a:ext uri="{0D108BD9-81ED-4DB2-BD59-A6C34878D82A}">
                    <a16:rowId xmlns:a16="http://schemas.microsoft.com/office/drawing/2014/main" val="379315392"/>
                  </a:ext>
                </a:extLst>
              </a:tr>
              <a:tr h="369319">
                <a:tc>
                  <a:txBody>
                    <a:bodyPr/>
                    <a:lstStyle/>
                    <a:p>
                      <a:pPr algn="l" fontAlgn="ctr">
                        <a:lnSpc>
                          <a:spcPct val="150000"/>
                        </a:lnSpc>
                      </a:pPr>
                      <a:r>
                        <a:rPr lang="en-IN" sz="1800" b="1" u="none" strike="noStrike" dirty="0">
                          <a:effectLst/>
                          <a:latin typeface="Times New Roman" panose="02020603050405020304" pitchFamily="18" charset="0"/>
                          <a:cs typeface="Times New Roman" panose="02020603050405020304" pitchFamily="18" charset="0"/>
                        </a:rPr>
                        <a:t>CO3</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ctr"/>
                </a:tc>
                <a:tc>
                  <a:txBody>
                    <a:bodyPr/>
                    <a:lstStyle/>
                    <a:p>
                      <a:pPr algn="l" fontAlgn="b">
                        <a:lnSpc>
                          <a:spcPct val="150000"/>
                        </a:lnSpc>
                      </a:pPr>
                      <a:r>
                        <a:rPr lang="en-US" sz="2200" u="none" strike="noStrike">
                          <a:effectLst/>
                          <a:latin typeface="Times New Roman" panose="02020603050405020304" pitchFamily="18" charset="0"/>
                          <a:cs typeface="Times New Roman" panose="02020603050405020304" pitchFamily="18" charset="0"/>
                        </a:rPr>
                        <a:t>Relate cost performance and design trade-offs in designing and constructing a computer processor which includes memory.</a:t>
                      </a:r>
                      <a:endParaRPr lang="en-US" sz="2200" b="0" i="0" u="none" strike="noStrike">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b"/>
                </a:tc>
                <a:extLst>
                  <a:ext uri="{0D108BD9-81ED-4DB2-BD59-A6C34878D82A}">
                    <a16:rowId xmlns:a16="http://schemas.microsoft.com/office/drawing/2014/main" val="145006100"/>
                  </a:ext>
                </a:extLst>
              </a:tr>
              <a:tr h="369319">
                <a:tc>
                  <a:txBody>
                    <a:bodyPr/>
                    <a:lstStyle/>
                    <a:p>
                      <a:pPr algn="l" fontAlgn="ctr">
                        <a:lnSpc>
                          <a:spcPct val="150000"/>
                        </a:lnSpc>
                      </a:pPr>
                      <a:r>
                        <a:rPr lang="en-IN" sz="1800" b="1" u="none" strike="noStrike" dirty="0">
                          <a:effectLst/>
                          <a:latin typeface="Times New Roman" panose="02020603050405020304" pitchFamily="18" charset="0"/>
                          <a:cs typeface="Times New Roman" panose="02020603050405020304" pitchFamily="18" charset="0"/>
                        </a:rPr>
                        <a:t>CO4</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ctr"/>
                </a:tc>
                <a:tc>
                  <a:txBody>
                    <a:bodyPr/>
                    <a:lstStyle/>
                    <a:p>
                      <a:pPr algn="l" fontAlgn="b">
                        <a:lnSpc>
                          <a:spcPct val="150000"/>
                        </a:lnSpc>
                      </a:pPr>
                      <a:r>
                        <a:rPr lang="en-US" sz="2200" u="none" strike="noStrike" dirty="0">
                          <a:effectLst/>
                          <a:latin typeface="Times New Roman" panose="02020603050405020304" pitchFamily="18" charset="0"/>
                          <a:cs typeface="Times New Roman" panose="02020603050405020304" pitchFamily="18" charset="0"/>
                        </a:rPr>
                        <a:t>Understanding the different ways of communicating with I/O devices and standard I/O interfaces.</a:t>
                      </a:r>
                      <a:endParaRPr lang="en-US" sz="2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b"/>
                </a:tc>
                <a:extLst>
                  <a:ext uri="{0D108BD9-81ED-4DB2-BD59-A6C34878D82A}">
                    <a16:rowId xmlns:a16="http://schemas.microsoft.com/office/drawing/2014/main" val="1597029053"/>
                  </a:ext>
                </a:extLst>
              </a:tr>
              <a:tr h="369319">
                <a:tc>
                  <a:txBody>
                    <a:bodyPr/>
                    <a:lstStyle/>
                    <a:p>
                      <a:pPr algn="l" fontAlgn="ctr">
                        <a:lnSpc>
                          <a:spcPct val="150000"/>
                        </a:lnSpc>
                      </a:pPr>
                      <a:r>
                        <a:rPr lang="en-IN" sz="1800" b="1" u="none" strike="noStrike" dirty="0">
                          <a:effectLst/>
                          <a:latin typeface="Times New Roman" panose="02020603050405020304" pitchFamily="18" charset="0"/>
                          <a:cs typeface="Times New Roman" panose="02020603050405020304" pitchFamily="18" charset="0"/>
                        </a:rPr>
                        <a:t>CO5</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ctr"/>
                </a:tc>
                <a:tc>
                  <a:txBody>
                    <a:bodyPr/>
                    <a:lstStyle/>
                    <a:p>
                      <a:pPr algn="l" fontAlgn="b">
                        <a:lnSpc>
                          <a:spcPct val="150000"/>
                        </a:lnSpc>
                      </a:pPr>
                      <a:r>
                        <a:rPr lang="en-US" sz="2200" u="none" strike="noStrike" dirty="0">
                          <a:effectLst/>
                          <a:latin typeface="Times New Roman" panose="02020603050405020304" pitchFamily="18" charset="0"/>
                          <a:cs typeface="Times New Roman" panose="02020603050405020304" pitchFamily="18" charset="0"/>
                        </a:rPr>
                        <a:t>Implementation of control unit techniques and the concept of Pipelining.</a:t>
                      </a:r>
                      <a:endParaRPr lang="en-US" sz="2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b"/>
                </a:tc>
                <a:extLst>
                  <a:ext uri="{0D108BD9-81ED-4DB2-BD59-A6C34878D82A}">
                    <a16:rowId xmlns:a16="http://schemas.microsoft.com/office/drawing/2014/main" val="511960307"/>
                  </a:ext>
                </a:extLst>
              </a:tr>
            </a:tbl>
          </a:graphicData>
        </a:graphic>
      </p:graphicFrame>
    </p:spTree>
    <p:extLst>
      <p:ext uri="{BB962C8B-B14F-4D97-AF65-F5344CB8AC3E}">
        <p14:creationId xmlns:p14="http://schemas.microsoft.com/office/powerpoint/2010/main" val="4018097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411" y="251012"/>
            <a:ext cx="11403107" cy="6194612"/>
          </a:xfrm>
        </p:spPr>
        <p:txBody>
          <a:bodyPr>
            <a:noAutofit/>
          </a:bodyPr>
          <a:lstStyle/>
          <a:p>
            <a:pPr marL="0" indent="0" algn="ctr">
              <a:lnSpc>
                <a:spcPct val="120000"/>
              </a:lnSpc>
              <a:buNone/>
            </a:pPr>
            <a:r>
              <a:rPr lang="en-US" sz="3200" b="1" dirty="0">
                <a:latin typeface="Times New Roman" panose="02020603050405020304" pitchFamily="18" charset="0"/>
                <a:cs typeface="Times New Roman" panose="02020603050405020304" pitchFamily="18" charset="0"/>
              </a:rPr>
              <a:t>Cache Memory</a:t>
            </a:r>
          </a:p>
          <a:p>
            <a:pPr marL="0" indent="0" algn="ctr">
              <a:lnSpc>
                <a:spcPct val="120000"/>
              </a:lnSpc>
              <a:buNone/>
            </a:pPr>
            <a:endParaRPr lang="en-US" sz="800" b="1"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data or contents of the main memory that are used frequently by CPU are stored in the cache memory so that the processor can easily access that data in a shorter time. Whenever the CPU needs to access memory, it first checks the cache memory. If the data is not found in cache memory, then the CPU moves into the main memory. Cache memory is placed between the CPU and the main memory. The block diagram for a cache memory can be represented as:</a:t>
            </a:r>
          </a:p>
        </p:txBody>
      </p:sp>
      <p:sp>
        <p:nvSpPr>
          <p:cNvPr id="5" name="Slide Number Placeholder 4"/>
          <p:cNvSpPr>
            <a:spLocks noGrp="1"/>
          </p:cNvSpPr>
          <p:nvPr>
            <p:ph type="sldNum" sz="quarter" idx="12"/>
          </p:nvPr>
        </p:nvSpPr>
        <p:spPr/>
        <p:txBody>
          <a:bodyPr/>
          <a:lstStyle/>
          <a:p>
            <a:fld id="{BDCDBBEF-AA6C-4BA6-85B2-A17D7F280E38}" type="slidenum">
              <a:rPr lang="en-US" smtClean="0"/>
              <a:pPr/>
              <a:t>4</a:t>
            </a:fld>
            <a:endParaRPr lang="en-US" dirty="0"/>
          </a:p>
        </p:txBody>
      </p:sp>
      <p:pic>
        <p:nvPicPr>
          <p:cNvPr id="4" name="Picture 3" descr="Cache Memory">
            <a:extLst>
              <a:ext uri="{FF2B5EF4-FFF2-40B4-BE49-F238E27FC236}">
                <a16:creationId xmlns:a16="http://schemas.microsoft.com/office/drawing/2014/main" id="{8A33D917-2216-6340-F13E-696B5EA4925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21946" y="3441606"/>
            <a:ext cx="7348108" cy="2914744"/>
          </a:xfrm>
          <a:prstGeom prst="rect">
            <a:avLst/>
          </a:prstGeom>
          <a:noFill/>
          <a:ln>
            <a:noFill/>
          </a:ln>
        </p:spPr>
      </p:pic>
    </p:spTree>
    <p:extLst>
      <p:ext uri="{BB962C8B-B14F-4D97-AF65-F5344CB8AC3E}">
        <p14:creationId xmlns:p14="http://schemas.microsoft.com/office/powerpoint/2010/main" val="1231453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411" y="251012"/>
            <a:ext cx="11403107" cy="6194612"/>
          </a:xfrm>
        </p:spPr>
        <p:txBody>
          <a:bodyPr>
            <a:noAutofit/>
          </a:bodyPr>
          <a:lstStyle/>
          <a:p>
            <a:pPr marL="0" indent="0" algn="ctr">
              <a:lnSpc>
                <a:spcPct val="120000"/>
              </a:lnSpc>
              <a:buNone/>
            </a:pPr>
            <a:r>
              <a:rPr lang="en-US" sz="3200" b="1" dirty="0">
                <a:latin typeface="Times New Roman" panose="02020603050405020304" pitchFamily="18" charset="0"/>
                <a:cs typeface="Times New Roman" panose="02020603050405020304" pitchFamily="18" charset="0"/>
              </a:rPr>
              <a:t> </a:t>
            </a:r>
          </a:p>
          <a:p>
            <a:pPr marL="0" indent="0" algn="ctr">
              <a:lnSpc>
                <a:spcPct val="120000"/>
              </a:lnSpc>
              <a:buNone/>
            </a:pPr>
            <a:endParaRPr lang="en-US" sz="800" b="1"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cache is the fastest component in the memory hierarchy and approaches the speed of CPU components. Cache memory is organized as distinct set of blocks where each set contains a small fixed number of blocks.</a:t>
            </a:r>
          </a:p>
          <a:p>
            <a:pPr algn="just">
              <a:lnSpc>
                <a:spcPct val="12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DCDBBEF-AA6C-4BA6-85B2-A17D7F280E38}" type="slidenum">
              <a:rPr lang="en-US" smtClean="0"/>
              <a:pPr/>
              <a:t>5</a:t>
            </a:fld>
            <a:endParaRPr lang="en-US" dirty="0"/>
          </a:p>
        </p:txBody>
      </p:sp>
      <p:pic>
        <p:nvPicPr>
          <p:cNvPr id="2" name="Picture 1" descr="Cache Memory">
            <a:extLst>
              <a:ext uri="{FF2B5EF4-FFF2-40B4-BE49-F238E27FC236}">
                <a16:creationId xmlns:a16="http://schemas.microsoft.com/office/drawing/2014/main" id="{04236902-20D0-73E6-99CE-9486E332555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81717" y="2088775"/>
            <a:ext cx="3985933" cy="4632699"/>
          </a:xfrm>
          <a:prstGeom prst="rect">
            <a:avLst/>
          </a:prstGeom>
          <a:noFill/>
          <a:ln>
            <a:noFill/>
          </a:ln>
        </p:spPr>
      </p:pic>
    </p:spTree>
    <p:extLst>
      <p:ext uri="{BB962C8B-B14F-4D97-AF65-F5344CB8AC3E}">
        <p14:creationId xmlns:p14="http://schemas.microsoft.com/office/powerpoint/2010/main" val="2103301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411" y="251012"/>
            <a:ext cx="11403107" cy="6194612"/>
          </a:xfrm>
        </p:spPr>
        <p:txBody>
          <a:bodyPr>
            <a:noAutofit/>
          </a:bodyPr>
          <a:lstStyle/>
          <a:p>
            <a:pPr marL="0" indent="0" algn="ctr">
              <a:lnSpc>
                <a:spcPct val="120000"/>
              </a:lnSpc>
              <a:buNone/>
            </a:pPr>
            <a:endParaRPr lang="en-US" sz="3200" b="1" dirty="0">
              <a:latin typeface="Times New Roman" panose="02020603050405020304" pitchFamily="18" charset="0"/>
              <a:cs typeface="Times New Roman" panose="02020603050405020304" pitchFamily="18" charset="0"/>
            </a:endParaRPr>
          </a:p>
          <a:p>
            <a:pPr marL="0" indent="0" algn="ctr">
              <a:lnSpc>
                <a:spcPct val="120000"/>
              </a:lnSpc>
              <a:buNone/>
            </a:pPr>
            <a:endParaRPr lang="en-US" sz="800" b="1"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As shown in the above sets are represented by the rows. The example contains N sets and each set contains four blocks. Whenever an access is made to cache, the cache controller does not search the entire cache in order to look for a match. Rather, the controller maps the address to a particular set of the cache and therefore searches only the set for a match.</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If a required block is not found in that set, the block is not present in the cache and cache controller does not search it further. This kind of cache organization is called set associative because the cache is divided into distinct sets of blocks. As each set contains four blocks the cache is said to be four way set associative.</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basic operation of a cache memory is as follows:</a:t>
            </a:r>
          </a:p>
          <a:p>
            <a:pPr marL="268288" indent="0" algn="just">
              <a:lnSpc>
                <a:spcPct val="120000"/>
              </a:lnSpc>
              <a:buNone/>
            </a:pPr>
            <a:r>
              <a:rPr lang="en-US" sz="2000" dirty="0">
                <a:latin typeface="Times New Roman" panose="02020603050405020304" pitchFamily="18" charset="0"/>
                <a:cs typeface="Times New Roman" panose="02020603050405020304" pitchFamily="18" charset="0"/>
              </a:rPr>
              <a:t>• When the CPU needs to access memory, the cache is examined. If the word is found in the cache, it is read from the fast memory.</a:t>
            </a:r>
          </a:p>
          <a:p>
            <a:pPr marL="268288" indent="0" algn="just">
              <a:lnSpc>
                <a:spcPct val="120000"/>
              </a:lnSpc>
              <a:buNone/>
            </a:pPr>
            <a:r>
              <a:rPr lang="en-US" sz="2000" dirty="0">
                <a:latin typeface="Times New Roman" panose="02020603050405020304" pitchFamily="18" charset="0"/>
                <a:cs typeface="Times New Roman" panose="02020603050405020304" pitchFamily="18" charset="0"/>
              </a:rPr>
              <a:t>• If the word addressed by the CPU is not found in the cache, the main memory is accessed to read the word.</a:t>
            </a:r>
          </a:p>
          <a:p>
            <a:pPr algn="just">
              <a:lnSpc>
                <a:spcPct val="12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DCDBBEF-AA6C-4BA6-85B2-A17D7F280E38}" type="slidenum">
              <a:rPr lang="en-US" smtClean="0"/>
              <a:pPr/>
              <a:t>6</a:t>
            </a:fld>
            <a:endParaRPr lang="en-US" dirty="0"/>
          </a:p>
        </p:txBody>
      </p:sp>
    </p:spTree>
    <p:extLst>
      <p:ext uri="{BB962C8B-B14F-4D97-AF65-F5344CB8AC3E}">
        <p14:creationId xmlns:p14="http://schemas.microsoft.com/office/powerpoint/2010/main" val="2450695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411" y="251012"/>
            <a:ext cx="11403107" cy="6194612"/>
          </a:xfrm>
        </p:spPr>
        <p:txBody>
          <a:bodyPr>
            <a:noAutofit/>
          </a:bodyPr>
          <a:lstStyle/>
          <a:p>
            <a:pPr marL="0" indent="0" algn="ctr">
              <a:lnSpc>
                <a:spcPct val="120000"/>
              </a:lnSpc>
              <a:buNone/>
            </a:pPr>
            <a:endParaRPr lang="en-US" sz="3200" b="1" dirty="0">
              <a:latin typeface="Times New Roman" panose="02020603050405020304" pitchFamily="18" charset="0"/>
              <a:cs typeface="Times New Roman" panose="02020603050405020304" pitchFamily="18" charset="0"/>
            </a:endParaRPr>
          </a:p>
          <a:p>
            <a:pPr marL="0" indent="0" algn="ctr">
              <a:lnSpc>
                <a:spcPct val="120000"/>
              </a:lnSpc>
              <a:buNone/>
            </a:pPr>
            <a:endParaRPr lang="en-US" sz="800" b="1"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basic operation of a cache memory is as follows:</a:t>
            </a:r>
          </a:p>
          <a:p>
            <a:pPr marL="268288" indent="0" algn="just">
              <a:lnSpc>
                <a:spcPct val="120000"/>
              </a:lnSpc>
              <a:buNone/>
            </a:pPr>
            <a:r>
              <a:rPr lang="en-US" sz="2000" dirty="0">
                <a:latin typeface="Times New Roman" panose="02020603050405020304" pitchFamily="18" charset="0"/>
                <a:cs typeface="Times New Roman" panose="02020603050405020304" pitchFamily="18" charset="0"/>
              </a:rPr>
              <a:t>• A block of words one just accessed is then transferred from main memory to cache memory. The block size may vary from one word (the one just accessed) to about 16 words adjacent to the one just accessed.</a:t>
            </a:r>
          </a:p>
          <a:p>
            <a:pPr marL="268288" indent="0" algn="just">
              <a:lnSpc>
                <a:spcPct val="120000"/>
              </a:lnSpc>
              <a:buNone/>
            </a:pPr>
            <a:r>
              <a:rPr lang="en-US" sz="2000" dirty="0">
                <a:latin typeface="Times New Roman" panose="02020603050405020304" pitchFamily="18" charset="0"/>
                <a:cs typeface="Times New Roman" panose="02020603050405020304" pitchFamily="18" charset="0"/>
              </a:rPr>
              <a:t>• The performance of the cache memory is frequently measured in terms of a quantity called hit ratio.</a:t>
            </a:r>
          </a:p>
          <a:p>
            <a:pPr marL="268288" indent="0" algn="just">
              <a:lnSpc>
                <a:spcPct val="120000"/>
              </a:lnSpc>
              <a:buNone/>
            </a:pPr>
            <a:r>
              <a:rPr lang="en-US" sz="2000" dirty="0">
                <a:latin typeface="Times New Roman" panose="02020603050405020304" pitchFamily="18" charset="0"/>
                <a:cs typeface="Times New Roman" panose="02020603050405020304" pitchFamily="18" charset="0"/>
              </a:rPr>
              <a:t>• When the CPU refers to memory and finds the word in cache, it is said to produce a hit.</a:t>
            </a:r>
          </a:p>
          <a:p>
            <a:pPr marL="268288" indent="0" algn="just">
              <a:lnSpc>
                <a:spcPct val="120000"/>
              </a:lnSpc>
              <a:buNone/>
            </a:pPr>
            <a:r>
              <a:rPr lang="en-US" sz="2000" dirty="0">
                <a:latin typeface="Times New Roman" panose="02020603050405020304" pitchFamily="18" charset="0"/>
                <a:cs typeface="Times New Roman" panose="02020603050405020304" pitchFamily="18" charset="0"/>
              </a:rPr>
              <a:t>• If the word is not found in the cache, it is in main memory and it counts as a miss.</a:t>
            </a:r>
          </a:p>
          <a:p>
            <a:pPr marL="268288" indent="0" algn="just">
              <a:lnSpc>
                <a:spcPct val="120000"/>
              </a:lnSpc>
              <a:buNone/>
            </a:pPr>
            <a:r>
              <a:rPr lang="en-US" sz="2000" dirty="0">
                <a:latin typeface="Times New Roman" panose="02020603050405020304" pitchFamily="18" charset="0"/>
                <a:cs typeface="Times New Roman" panose="02020603050405020304" pitchFamily="18" charset="0"/>
              </a:rPr>
              <a:t>• The ratio of the number of hits divided by the total CPU references to memory (hits plus misses) is the hit ratio.</a:t>
            </a:r>
          </a:p>
          <a:p>
            <a:pPr marL="0" indent="0" algn="just">
              <a:lnSpc>
                <a:spcPct val="120000"/>
              </a:lnSpc>
              <a:buNone/>
            </a:pPr>
            <a:r>
              <a:rPr lang="en-US" sz="2000" b="1" dirty="0">
                <a:latin typeface="Times New Roman" panose="02020603050405020304" pitchFamily="18" charset="0"/>
                <a:cs typeface="Times New Roman" panose="02020603050405020304" pitchFamily="18" charset="0"/>
              </a:rPr>
              <a:t>Levels of memory:</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Level 1: It is a type of memory in which data is stored and accepted that are immediately stored in CPU. Most commonly used register is accumulator, Program counter, address register etc.</a:t>
            </a:r>
          </a:p>
          <a:p>
            <a:pPr algn="just">
              <a:lnSpc>
                <a:spcPct val="12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DCDBBEF-AA6C-4BA6-85B2-A17D7F280E38}" type="slidenum">
              <a:rPr lang="en-US" smtClean="0"/>
              <a:pPr/>
              <a:t>7</a:t>
            </a:fld>
            <a:endParaRPr lang="en-US" dirty="0"/>
          </a:p>
        </p:txBody>
      </p:sp>
    </p:spTree>
    <p:extLst>
      <p:ext uri="{BB962C8B-B14F-4D97-AF65-F5344CB8AC3E}">
        <p14:creationId xmlns:p14="http://schemas.microsoft.com/office/powerpoint/2010/main" val="1437724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411" y="136525"/>
            <a:ext cx="11403107" cy="6309099"/>
          </a:xfrm>
        </p:spPr>
        <p:txBody>
          <a:bodyPr>
            <a:noAutofit/>
          </a:bodyPr>
          <a:lstStyle/>
          <a:p>
            <a:pPr marL="0" indent="0" algn="ctr">
              <a:lnSpc>
                <a:spcPct val="120000"/>
              </a:lnSpc>
              <a:buNone/>
            </a:pPr>
            <a:endParaRPr lang="en-US" sz="3200" b="1" dirty="0">
              <a:latin typeface="Times New Roman" panose="02020603050405020304" pitchFamily="18" charset="0"/>
              <a:cs typeface="Times New Roman" panose="02020603050405020304" pitchFamily="18" charset="0"/>
            </a:endParaRPr>
          </a:p>
          <a:p>
            <a:pPr marL="0" indent="0" algn="ctr">
              <a:lnSpc>
                <a:spcPct val="120000"/>
              </a:lnSpc>
              <a:buNone/>
            </a:pPr>
            <a:endParaRPr lang="en-US" sz="800" b="1"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Level 2: It is the fastest memory which has faster access time where data is temporarily stored for faster access.</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Level 3: It is memory on which computer works currently. It is small in size and once power is off data no longer stays in this memory.</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Level 4: It is external memory which is not as fast as main memory but data stays permanently in this memory.</a:t>
            </a:r>
          </a:p>
          <a:p>
            <a:pPr marL="0" indent="0" algn="just">
              <a:lnSpc>
                <a:spcPct val="120000"/>
              </a:lnSpc>
              <a:buNone/>
            </a:pPr>
            <a:r>
              <a:rPr lang="en-US" sz="2000" b="1" dirty="0">
                <a:latin typeface="Times New Roman" panose="02020603050405020304" pitchFamily="18" charset="0"/>
                <a:cs typeface="Times New Roman" panose="02020603050405020304" pitchFamily="18" charset="0"/>
              </a:rPr>
              <a:t>Cache Organization: Block Size, Writes</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Remember that the memory in a modern system has many levels of cache. Typically, the more data that the memory can store, the slower it is. It turns out that a third of the core of a processor is a cache. For each cache line, you have:</a:t>
            </a:r>
          </a:p>
          <a:p>
            <a:pPr marL="268288" indent="0" algn="just">
              <a:lnSpc>
                <a:spcPct val="120000"/>
              </a:lnSpc>
              <a:buNone/>
            </a:pPr>
            <a:r>
              <a:rPr lang="en-US" sz="2000" dirty="0">
                <a:latin typeface="Times New Roman" panose="02020603050405020304" pitchFamily="18" charset="0"/>
                <a:cs typeface="Times New Roman" panose="02020603050405020304" pitchFamily="18" charset="0"/>
              </a:rPr>
              <a:t>• 1-bit valid bit</a:t>
            </a:r>
          </a:p>
          <a:p>
            <a:pPr marL="268288" indent="0" algn="just">
              <a:lnSpc>
                <a:spcPct val="120000"/>
              </a:lnSpc>
              <a:buNone/>
            </a:pPr>
            <a:r>
              <a:rPr lang="en-US" sz="2000" dirty="0">
                <a:latin typeface="Times New Roman" panose="02020603050405020304" pitchFamily="18" charset="0"/>
                <a:cs typeface="Times New Roman" panose="02020603050405020304" pitchFamily="18" charset="0"/>
              </a:rPr>
              <a:t>• 4-bit tag bits</a:t>
            </a:r>
          </a:p>
          <a:p>
            <a:pPr marL="268288" indent="0" algn="just">
              <a:lnSpc>
                <a:spcPct val="120000"/>
              </a:lnSpc>
              <a:buNone/>
            </a:pPr>
            <a:r>
              <a:rPr lang="en-US" sz="2000" dirty="0">
                <a:latin typeface="Times New Roman" panose="02020603050405020304" pitchFamily="18" charset="0"/>
                <a:cs typeface="Times New Roman" panose="02020603050405020304" pitchFamily="18" charset="0"/>
              </a:rPr>
              <a:t>• 8-bit data bits</a:t>
            </a:r>
          </a:p>
          <a:p>
            <a:pPr algn="just">
              <a:lnSpc>
                <a:spcPct val="12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DCDBBEF-AA6C-4BA6-85B2-A17D7F280E38}" type="slidenum">
              <a:rPr lang="en-US" smtClean="0"/>
              <a:pPr/>
              <a:t>8</a:t>
            </a:fld>
            <a:endParaRPr lang="en-US" dirty="0"/>
          </a:p>
        </p:txBody>
      </p:sp>
    </p:spTree>
    <p:extLst>
      <p:ext uri="{BB962C8B-B14F-4D97-AF65-F5344CB8AC3E}">
        <p14:creationId xmlns:p14="http://schemas.microsoft.com/office/powerpoint/2010/main" val="2772909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411" y="136525"/>
            <a:ext cx="11403107" cy="6309099"/>
          </a:xfrm>
        </p:spPr>
        <p:txBody>
          <a:bodyPr>
            <a:noAutofit/>
          </a:bodyPr>
          <a:lstStyle/>
          <a:p>
            <a:pPr marL="0" indent="0" algn="ctr">
              <a:lnSpc>
                <a:spcPct val="120000"/>
              </a:lnSpc>
              <a:buNone/>
            </a:pPr>
            <a:endParaRPr lang="en-US" sz="3200" b="1" dirty="0">
              <a:latin typeface="Times New Roman" panose="02020603050405020304" pitchFamily="18" charset="0"/>
              <a:cs typeface="Times New Roman" panose="02020603050405020304" pitchFamily="18" charset="0"/>
            </a:endParaRPr>
          </a:p>
          <a:p>
            <a:pPr marL="0" indent="0" algn="ctr">
              <a:lnSpc>
                <a:spcPct val="120000"/>
              </a:lnSpc>
              <a:buNone/>
            </a:pPr>
            <a:endParaRPr lang="en-US" sz="800" b="1"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This has 5 bits of overhead for every 8 bits of data! This is a problem. How do we reduce this? What if instead of storing one byte per tag, we stored multiple bytes per tag?</a:t>
            </a:r>
          </a:p>
          <a:p>
            <a:pPr marL="0" indent="0" algn="just">
              <a:lnSpc>
                <a:spcPct val="120000"/>
              </a:lnSpc>
              <a:buNone/>
            </a:pPr>
            <a:r>
              <a:rPr lang="en-US" sz="2000" b="1" dirty="0">
                <a:latin typeface="Times New Roman" panose="02020603050405020304" pitchFamily="18" charset="0"/>
                <a:cs typeface="Times New Roman" panose="02020603050405020304" pitchFamily="18" charset="0"/>
              </a:rPr>
              <a:t>Advantages:</a:t>
            </a:r>
          </a:p>
          <a:p>
            <a:pPr marL="268288" indent="0" algn="just">
              <a:lnSpc>
                <a:spcPct val="120000"/>
              </a:lnSpc>
              <a:buNone/>
            </a:pPr>
            <a:r>
              <a:rPr lang="en-US" sz="2000" dirty="0">
                <a:latin typeface="Times New Roman" panose="02020603050405020304" pitchFamily="18" charset="0"/>
                <a:cs typeface="Times New Roman" panose="02020603050405020304" pitchFamily="18" charset="0"/>
              </a:rPr>
              <a:t>• Increase the data</a:t>
            </a:r>
          </a:p>
          <a:p>
            <a:pPr marL="268288" indent="0" algn="just">
              <a:lnSpc>
                <a:spcPct val="120000"/>
              </a:lnSpc>
              <a:buNone/>
            </a:pPr>
            <a:r>
              <a:rPr lang="en-US" sz="2000" dirty="0">
                <a:latin typeface="Times New Roman" panose="02020603050405020304" pitchFamily="18" charset="0"/>
                <a:cs typeface="Times New Roman" panose="02020603050405020304" pitchFamily="18" charset="0"/>
              </a:rPr>
              <a:t>• Reduce the bits needed per tag</a:t>
            </a:r>
          </a:p>
          <a:p>
            <a:pPr marL="268288" indent="0" algn="just">
              <a:lnSpc>
                <a:spcPct val="120000"/>
              </a:lnSpc>
              <a:buNone/>
            </a:pPr>
            <a:r>
              <a:rPr lang="en-US" sz="2000" dirty="0">
                <a:latin typeface="Times New Roman" panose="02020603050405020304" pitchFamily="18" charset="0"/>
                <a:cs typeface="Times New Roman" panose="02020603050405020304" pitchFamily="18" charset="0"/>
              </a:rPr>
              <a:t>• Can get a higher hit rate by bringing sequential values to higher cache level (loops!)</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Let's say you have 16 memory addresses, and originally a block size of 1. If you double the block size, the tag space is halved and hence you can actually shave a bit off of the tag field!</a:t>
            </a:r>
          </a:p>
        </p:txBody>
      </p:sp>
      <p:sp>
        <p:nvSpPr>
          <p:cNvPr id="5" name="Slide Number Placeholder 4"/>
          <p:cNvSpPr>
            <a:spLocks noGrp="1"/>
          </p:cNvSpPr>
          <p:nvPr>
            <p:ph type="sldNum" sz="quarter" idx="12"/>
          </p:nvPr>
        </p:nvSpPr>
        <p:spPr/>
        <p:txBody>
          <a:bodyPr/>
          <a:lstStyle/>
          <a:p>
            <a:fld id="{BDCDBBEF-AA6C-4BA6-85B2-A17D7F280E38}" type="slidenum">
              <a:rPr lang="en-US" smtClean="0"/>
              <a:pPr/>
              <a:t>9</a:t>
            </a:fld>
            <a:endParaRPr lang="en-US" dirty="0"/>
          </a:p>
        </p:txBody>
      </p:sp>
    </p:spTree>
    <p:extLst>
      <p:ext uri="{BB962C8B-B14F-4D97-AF65-F5344CB8AC3E}">
        <p14:creationId xmlns:p14="http://schemas.microsoft.com/office/powerpoint/2010/main" val="327924216"/>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1782</TotalTime>
  <Words>1578</Words>
  <Application>Microsoft Office PowerPoint</Application>
  <PresentationFormat>Widescreen</PresentationFormat>
  <Paragraphs>110</Paragraphs>
  <Slides>13</Slides>
  <Notes>0</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13</vt:i4>
      </vt:variant>
    </vt:vector>
  </HeadingPairs>
  <TitlesOfParts>
    <vt:vector size="23" baseType="lpstr">
      <vt:lpstr>Arial</vt:lpstr>
      <vt:lpstr>Calibri</vt:lpstr>
      <vt:lpstr>Calibri Light</vt:lpstr>
      <vt:lpstr>Cambria</vt:lpstr>
      <vt:lpstr>Casper</vt:lpstr>
      <vt:lpstr>Times New Roman</vt:lpstr>
      <vt:lpstr>Wingdings</vt:lpstr>
      <vt:lpstr>1_Office Theme</vt:lpstr>
      <vt:lpstr>Contents Slide Master</vt:lpstr>
      <vt:lpstr>CorelDRAW</vt:lpstr>
      <vt:lpstr>PowerPoint Presentation</vt:lpstr>
      <vt:lpstr>Computer Organization &amp; Architecture: Course Objectives</vt:lpstr>
      <vt:lpstr>COURSE OUTCOMES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Siddharth Kumar</cp:lastModifiedBy>
  <cp:revision>271</cp:revision>
  <dcterms:created xsi:type="dcterms:W3CDTF">2019-01-09T10:33:58Z</dcterms:created>
  <dcterms:modified xsi:type="dcterms:W3CDTF">2023-01-24T08:07:53Z</dcterms:modified>
</cp:coreProperties>
</file>