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8B9C-0A42-4566-B8AF-389D3126C02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4E62-2C0B-46F3-A434-AF009759D15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6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8B9C-0A42-4566-B8AF-389D3126C02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4E62-2C0B-46F3-A434-AF009759D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0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8B9C-0A42-4566-B8AF-389D3126C02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4E62-2C0B-46F3-A434-AF009759D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0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8B9C-0A42-4566-B8AF-389D3126C02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4E62-2C0B-46F3-A434-AF009759D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5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8B9C-0A42-4566-B8AF-389D3126C02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4E62-2C0B-46F3-A434-AF009759D15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60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8B9C-0A42-4566-B8AF-389D3126C02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4E62-2C0B-46F3-A434-AF009759D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5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8B9C-0A42-4566-B8AF-389D3126C02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4E62-2C0B-46F3-A434-AF009759D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0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8B9C-0A42-4566-B8AF-389D3126C02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4E62-2C0B-46F3-A434-AF009759D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78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8B9C-0A42-4566-B8AF-389D3126C02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4E62-2C0B-46F3-A434-AF009759D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36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858B9C-0A42-4566-B8AF-389D3126C02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14E62-2C0B-46F3-A434-AF009759D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8B9C-0A42-4566-B8AF-389D3126C02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4E62-2C0B-46F3-A434-AF009759D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73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858B9C-0A42-4566-B8AF-389D3126C02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B14E62-2C0B-46F3-A434-AF009759D15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Deepak.e11296@cumail.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4D34-D50F-392B-2534-4654DAFC9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50ED8-5455-5DC8-80CA-4BA9C8E86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Mehta</a:t>
            </a:r>
            <a:endParaRPr lang="en-IN" dirty="0"/>
          </a:p>
        </p:txBody>
      </p:sp>
      <p:pic>
        <p:nvPicPr>
          <p:cNvPr id="1028" name="Picture 4" descr="Exploratory Data Analysis - Blog | luminousmen">
            <a:extLst>
              <a:ext uri="{FF2B5EF4-FFF2-40B4-BE49-F238E27FC236}">
                <a16:creationId xmlns:a16="http://schemas.microsoft.com/office/drawing/2014/main" id="{A44D6D37-9804-C388-C07D-C25DB9BAD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6908" r="6449" b="11973"/>
          <a:stretch/>
        </p:blipFill>
        <p:spPr bwMode="auto">
          <a:xfrm>
            <a:off x="0" y="0"/>
            <a:ext cx="3209732" cy="16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4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00BB-8E85-8BF6-4613-C1B16DAA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/>
          <a:lstStyle/>
          <a:p>
            <a:r>
              <a:rPr lang="en-US" dirty="0"/>
              <a:t>Skewness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4849-F1AA-12A7-3970-66FC30E7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Skewness is a measure of asymmetry of the probability distribution about its mean and helps describe the shape of the probability distribution. </a:t>
            </a:r>
          </a:p>
          <a:p>
            <a:r>
              <a:rPr lang="en-US" dirty="0"/>
              <a:t>Basically it measures the level of how much a given distribution is different from a normal distribution (which is symmetric)</a:t>
            </a:r>
          </a:p>
          <a:p>
            <a:r>
              <a:rPr lang="en-IN" dirty="0" err="1"/>
              <a:t>Data.skew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pic>
        <p:nvPicPr>
          <p:cNvPr id="5122" name="Picture 2" descr="skewness in python">
            <a:extLst>
              <a:ext uri="{FF2B5EF4-FFF2-40B4-BE49-F238E27FC236}">
                <a16:creationId xmlns:a16="http://schemas.microsoft.com/office/drawing/2014/main" id="{6CC4E3E7-3696-68AA-B7A2-EC89FF555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10" y="3900196"/>
            <a:ext cx="7538358" cy="196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7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AAAD-7F5E-D579-EAA2-1F41AA57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plot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1D5BE-5880-4249-46C2-D8AB21926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444" t="24616" r="25022" b="35721"/>
          <a:stretch/>
        </p:blipFill>
        <p:spPr>
          <a:xfrm>
            <a:off x="1097279" y="1737360"/>
            <a:ext cx="7486883" cy="3927170"/>
          </a:xfrm>
        </p:spPr>
      </p:pic>
    </p:spTree>
    <p:extLst>
      <p:ext uri="{BB962C8B-B14F-4D97-AF65-F5344CB8AC3E}">
        <p14:creationId xmlns:p14="http://schemas.microsoft.com/office/powerpoint/2010/main" val="67931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977E-3AB6-9F0B-9268-90B3D2FB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6F57E-1A51-3495-F40C-2FED829ED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65" t="25776" r="25806" b="15190"/>
          <a:stretch/>
        </p:blipFill>
        <p:spPr>
          <a:xfrm>
            <a:off x="989044" y="1803644"/>
            <a:ext cx="7735078" cy="4550503"/>
          </a:xfrm>
        </p:spPr>
      </p:pic>
      <p:pic>
        <p:nvPicPr>
          <p:cNvPr id="6148" name="Picture 4" descr="Detection and Removal of Outliers in Python - An Easy to Understand Guide -  AskPython">
            <a:extLst>
              <a:ext uri="{FF2B5EF4-FFF2-40B4-BE49-F238E27FC236}">
                <a16:creationId xmlns:a16="http://schemas.microsoft.com/office/drawing/2014/main" id="{84931BEE-0EAB-7331-528E-88503C72B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463" y="100107"/>
            <a:ext cx="4410075" cy="130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53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1BBC-30B3-296F-66CB-F7B2C416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5D198-8F8B-3D19-A352-5967AA0DB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66" t="30647" r="25023" b="30154"/>
          <a:stretch/>
        </p:blipFill>
        <p:spPr>
          <a:xfrm>
            <a:off x="195944" y="1838920"/>
            <a:ext cx="5325664" cy="3843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CA292-86F3-8EBE-785E-B63145B50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61" t="28844" r="25689" b="6122"/>
          <a:stretch/>
        </p:blipFill>
        <p:spPr>
          <a:xfrm>
            <a:off x="5521607" y="1779195"/>
            <a:ext cx="6020359" cy="41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76DF-DCB1-49C8-FD25-E168DC81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FB40-4299-B1CF-893B-5AAEEFDB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Deepak.e11296@cumail.in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9812881611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90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BF61-4029-8322-3FDC-6515F140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Intuition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9676-8B36-21D3-4363-09C5CFFF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Exploratory Data Analysis refers to the critical process of performing initial investigations on data so 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to discover patterns,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to spot anomalies,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to test hypothesis </a:t>
            </a:r>
            <a:endParaRPr lang="en-US" dirty="0">
              <a:solidFill>
                <a:srgbClr val="757575"/>
              </a:solidFill>
              <a:latin typeface="sohn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to check assumptions </a:t>
            </a:r>
          </a:p>
          <a:p>
            <a:r>
              <a:rPr lang="en-US" b="0" i="0" dirty="0">
                <a:solidFill>
                  <a:srgbClr val="757575"/>
                </a:solidFill>
                <a:effectLst/>
                <a:latin typeface="sohne"/>
              </a:rPr>
              <a:t>with the help of summary statistics and graphical representations.0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XPLORATORY DATA ANALYSIS IN DATA SCIENCE | Exploratory data analysis, Data  science, Data analysis">
            <a:extLst>
              <a:ext uri="{FF2B5EF4-FFF2-40B4-BE49-F238E27FC236}">
                <a16:creationId xmlns:a16="http://schemas.microsoft.com/office/drawing/2014/main" id="{BD843EEB-D3D3-D12A-38F1-BFD95F1E49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 r="9417" b="12034"/>
          <a:stretch/>
        </p:blipFill>
        <p:spPr bwMode="auto">
          <a:xfrm>
            <a:off x="942702" y="569168"/>
            <a:ext cx="10160727" cy="487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3C95-5605-6ED6-64E1-FA16141F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Insight Knowledge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A920-8F51-E8E6-41AB-751DAB25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395"/>
            <a:ext cx="10058400" cy="4023360"/>
          </a:xfrm>
        </p:spPr>
        <p:txBody>
          <a:bodyPr/>
          <a:lstStyle/>
          <a:p>
            <a:r>
              <a:rPr lang="en-US" dirty="0"/>
              <a:t>Syntax: </a:t>
            </a:r>
            <a:r>
              <a:rPr lang="en-US" dirty="0" err="1"/>
              <a:t>dataframe.shape</a:t>
            </a:r>
            <a:endParaRPr lang="en-US" dirty="0"/>
          </a:p>
          <a:p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Return 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Returns tuple of shape (Rows, columns) of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dataframe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/series</a:t>
            </a:r>
          </a:p>
          <a:p>
            <a:endParaRPr lang="en-US" b="1" i="1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Syntax: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dataframe.ndim</a:t>
            </a:r>
            <a:br>
              <a:rPr lang="en-US" dirty="0"/>
            </a:b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Return 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Returns dimension of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dataframe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/series. 1 for one dimension (series), 2 for two dimension (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dataframe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)</a:t>
            </a:r>
          </a:p>
          <a:p>
            <a:endParaRPr lang="en-US" b="1" i="1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Syntax: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dataframe.size</a:t>
            </a:r>
            <a:br>
              <a:rPr lang="en-US" dirty="0"/>
            </a:b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Return 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Returns size of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dataframe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/series which is equivalent to total number of elements. That is rows x columns.</a:t>
            </a:r>
            <a:endParaRPr lang="en-IN" dirty="0"/>
          </a:p>
        </p:txBody>
      </p:sp>
      <p:pic>
        <p:nvPicPr>
          <p:cNvPr id="1026" name="Picture 2" descr="Case Study] How CrowdStrike Upgraded From Python 2 to 3">
            <a:extLst>
              <a:ext uri="{FF2B5EF4-FFF2-40B4-BE49-F238E27FC236}">
                <a16:creationId xmlns:a16="http://schemas.microsoft.com/office/drawing/2014/main" id="{76685C5E-ACC4-CBA9-A869-D441616DB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739" y="-18661"/>
            <a:ext cx="2152261" cy="157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07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378C-8BB8-369E-C7FF-496D35F8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and Numerical Columns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6639D-F169-45C8-4B82-62B896AA3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65" t="47115" r="32200" b="39432"/>
          <a:stretch/>
        </p:blipFill>
        <p:spPr>
          <a:xfrm>
            <a:off x="1097280" y="2023963"/>
            <a:ext cx="7888100" cy="2081506"/>
          </a:xfrm>
        </p:spPr>
      </p:pic>
      <p:pic>
        <p:nvPicPr>
          <p:cNvPr id="2050" name="Picture 2" descr="Python in Tableau Prep: simple useful scripts | VizPainter">
            <a:extLst>
              <a:ext uri="{FF2B5EF4-FFF2-40B4-BE49-F238E27FC236}">
                <a16:creationId xmlns:a16="http://schemas.microsoft.com/office/drawing/2014/main" id="{7DBBBF2A-D934-29E5-45D9-A1C70E608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76" b="24479"/>
          <a:stretch/>
        </p:blipFill>
        <p:spPr bwMode="auto">
          <a:xfrm>
            <a:off x="10253303" y="0"/>
            <a:ext cx="1938697" cy="164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6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47EC-9AA1-574A-3DAF-A90DE9E7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Calculations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2990B-F73F-9172-F8CC-4FD71C0FC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57" t="39345" r="47334" b="35225"/>
          <a:stretch/>
        </p:blipFill>
        <p:spPr>
          <a:xfrm>
            <a:off x="1194317" y="1847460"/>
            <a:ext cx="8849957" cy="3741577"/>
          </a:xfrm>
        </p:spPr>
      </p:pic>
      <p:pic>
        <p:nvPicPr>
          <p:cNvPr id="3074" name="Picture 2" descr="Working with Missing Data in Pandas - GeeksforGeeks">
            <a:extLst>
              <a:ext uri="{FF2B5EF4-FFF2-40B4-BE49-F238E27FC236}">
                <a16:creationId xmlns:a16="http://schemas.microsoft.com/office/drawing/2014/main" id="{8C1198C9-36BD-B521-B5CA-83155D17B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" r="54571" b="3469"/>
          <a:stretch/>
        </p:blipFill>
        <p:spPr bwMode="auto">
          <a:xfrm>
            <a:off x="10151707" y="1"/>
            <a:ext cx="2040294" cy="20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5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112C-0BE5-8529-83D4-A236EF15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Covariance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1276F2-3DF7-39D0-6CC1-288E8635B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30" t="31087" r="38853" b="24124"/>
          <a:stretch/>
        </p:blipFill>
        <p:spPr>
          <a:xfrm>
            <a:off x="5561045" y="2638213"/>
            <a:ext cx="5887616" cy="3193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6AFD3-9D42-771F-DED1-8EC47C749DC0}"/>
              </a:ext>
            </a:extLst>
          </p:cNvPr>
          <p:cNvSpPr txBox="1"/>
          <p:nvPr/>
        </p:nvSpPr>
        <p:spPr>
          <a:xfrm>
            <a:off x="1024034" y="1864621"/>
            <a:ext cx="10058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5578"/>
                </a:solidFill>
                <a:effectLst/>
                <a:latin typeface="Inter"/>
              </a:rPr>
              <a:t>Covariance indicates the linear relationship between variables while correlation measures the direction and strength of the linear relationship between variables. 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05DF4-99B7-B3D5-A20E-577FB0B92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14" t="30068" r="43444" b="30612"/>
          <a:stretch/>
        </p:blipFill>
        <p:spPr>
          <a:xfrm>
            <a:off x="1109567" y="2510952"/>
            <a:ext cx="4115576" cy="32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6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3434-DFEE-B57F-7BD3-7D6F1DC4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60400-19FC-3A92-836B-927191755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35" t="29487" r="41593" b="44303"/>
          <a:stretch/>
        </p:blipFill>
        <p:spPr>
          <a:xfrm>
            <a:off x="994247" y="2024437"/>
            <a:ext cx="6320953" cy="3644222"/>
          </a:xfrm>
        </p:spPr>
      </p:pic>
    </p:spTree>
    <p:extLst>
      <p:ext uri="{BB962C8B-B14F-4D97-AF65-F5344CB8AC3E}">
        <p14:creationId xmlns:p14="http://schemas.microsoft.com/office/powerpoint/2010/main" val="311595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5E33-0A79-A5B0-383B-470CA6A3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/>
          <a:lstStyle/>
          <a:p>
            <a:r>
              <a:rPr lang="en-US" dirty="0"/>
              <a:t>Filters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50DAF-69A6-6DD1-F917-0E81291BD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13" t="27863" r="43681" b="47086"/>
          <a:stretch/>
        </p:blipFill>
        <p:spPr>
          <a:xfrm>
            <a:off x="1194317" y="1875451"/>
            <a:ext cx="6372809" cy="3903245"/>
          </a:xfrm>
        </p:spPr>
      </p:pic>
      <p:pic>
        <p:nvPicPr>
          <p:cNvPr id="4098" name="Picture 2" descr="Python's filter(): Extract Values From Iterables – Real Python">
            <a:extLst>
              <a:ext uri="{FF2B5EF4-FFF2-40B4-BE49-F238E27FC236}">
                <a16:creationId xmlns:a16="http://schemas.microsoft.com/office/drawing/2014/main" id="{0D206EAE-89C5-4EF2-2F50-A541D92A5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2"/>
          <a:stretch/>
        </p:blipFill>
        <p:spPr bwMode="auto">
          <a:xfrm>
            <a:off x="8561990" y="0"/>
            <a:ext cx="3630010" cy="17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0426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228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sohne</vt:lpstr>
      <vt:lpstr>urw-din</vt:lpstr>
      <vt:lpstr>Wingdings</vt:lpstr>
      <vt:lpstr>Retrospect</vt:lpstr>
      <vt:lpstr>Exploratory Data Analysis</vt:lpstr>
      <vt:lpstr>Basic Intuition</vt:lpstr>
      <vt:lpstr>PowerPoint Presentation</vt:lpstr>
      <vt:lpstr>Gain Insight Knowledge</vt:lpstr>
      <vt:lpstr>Categorical and Numerical Columns</vt:lpstr>
      <vt:lpstr>Missing Values Calculations</vt:lpstr>
      <vt:lpstr>Correlation vs Covariance</vt:lpstr>
      <vt:lpstr>Group by</vt:lpstr>
      <vt:lpstr>Filters</vt:lpstr>
      <vt:lpstr>Skewness</vt:lpstr>
      <vt:lpstr>Distribution plot</vt:lpstr>
      <vt:lpstr>Outlier Detection</vt:lpstr>
      <vt:lpstr>Graphical Analysis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Dr. Deepak Mehta</dc:creator>
  <cp:lastModifiedBy>Dr. Deepak Mehta</cp:lastModifiedBy>
  <cp:revision>4</cp:revision>
  <dcterms:created xsi:type="dcterms:W3CDTF">2022-10-13T07:27:12Z</dcterms:created>
  <dcterms:modified xsi:type="dcterms:W3CDTF">2022-10-14T05:33:50Z</dcterms:modified>
</cp:coreProperties>
</file>