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5"/>
  </p:notesMasterIdLst>
  <p:handoutMasterIdLst>
    <p:handoutMasterId r:id="rId46"/>
  </p:handoutMasterIdLst>
  <p:sldIdLst>
    <p:sldId id="525" r:id="rId2"/>
    <p:sldId id="522" r:id="rId3"/>
    <p:sldId id="265" r:id="rId4"/>
    <p:sldId id="490" r:id="rId5"/>
    <p:sldId id="570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2" r:id="rId24"/>
    <p:sldId id="581" r:id="rId25"/>
    <p:sldId id="583" r:id="rId26"/>
    <p:sldId id="580" r:id="rId27"/>
    <p:sldId id="584" r:id="rId28"/>
    <p:sldId id="585" r:id="rId29"/>
    <p:sldId id="58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6" r:id="rId40"/>
    <p:sldId id="572" r:id="rId41"/>
    <p:sldId id="607" r:id="rId42"/>
    <p:sldId id="553" r:id="rId43"/>
    <p:sldId id="52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>
        <p:scale>
          <a:sx n="70" d="100"/>
          <a:sy n="70" d="100"/>
        </p:scale>
        <p:origin x="-72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82" r:id="rId4"/>
    <p:sldLayoutId id="2147483705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achine_learning/index.htm" TargetMode="External"/><Relationship Id="rId2" Type="http://schemas.openxmlformats.org/officeDocument/2006/relationships/hyperlink" Target="https://www.javatpoint.com/machine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hyperlink" Target="mailto:vineet.e13038@cumail.in" TargetMode="Externa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9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55187" y="6027219"/>
            <a:ext cx="6432043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IN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4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7492" y="1461582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 smtClean="0">
                <a:latin typeface="Cambria" panose="02040503050406030204" pitchFamily="18" charset="0"/>
              </a:rPr>
              <a:t>DEPARTMENT </a:t>
            </a:r>
            <a:r>
              <a:rPr lang="en-IN" sz="3200" b="1" dirty="0">
                <a:latin typeface="Cambria" panose="02040503050406030204" pitchFamily="18" charset="0"/>
              </a:rPr>
              <a:t>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 smtClean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MACHINE LEARNING (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21CSH-286)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Vineet Mehan (E13038)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/>
              <a:t>pandas as </a:t>
            </a:r>
            <a:r>
              <a:rPr lang="en-US" dirty="0" err="1"/>
              <a:t>pd</a:t>
            </a:r>
            <a:r>
              <a:rPr lang="en-US" dirty="0"/>
              <a:t> and </a:t>
            </a:r>
            <a:r>
              <a:rPr lang="en-US" dirty="0" smtClean="0"/>
              <a:t>use </a:t>
            </a:r>
            <a:r>
              <a:rPr lang="en-US" dirty="0" err="1"/>
              <a:t>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4" y="1868038"/>
            <a:ext cx="5196314" cy="3249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32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/>
              <a:t>data from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95" y="1452490"/>
            <a:ext cx="9208614" cy="538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1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but print without converting to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5" y="1823184"/>
            <a:ext cx="9308911" cy="4359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4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pandas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6" y="1826738"/>
            <a:ext cx="6970026" cy="2076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95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2 dimensional data structure</a:t>
            </a:r>
            <a:r>
              <a:rPr lang="en-US" dirty="0"/>
              <a:t>, like a </a:t>
            </a:r>
            <a:r>
              <a:rPr lang="en-US" dirty="0">
                <a:solidFill>
                  <a:srgbClr val="FF0000"/>
                </a:solidFill>
              </a:rPr>
              <a:t>2 dimensional array</a:t>
            </a:r>
            <a:r>
              <a:rPr lang="en-US" dirty="0"/>
              <a:t>, or a </a:t>
            </a:r>
            <a:r>
              <a:rPr lang="en-US" dirty="0">
                <a:solidFill>
                  <a:srgbClr val="FF0000"/>
                </a:solidFill>
              </a:rPr>
              <a:t>table with </a:t>
            </a:r>
            <a:r>
              <a:rPr lang="en-US" dirty="0" smtClean="0">
                <a:solidFill>
                  <a:srgbClr val="FF0000"/>
                </a:solidFill>
              </a:rPr>
              <a:t>rows </a:t>
            </a:r>
            <a:r>
              <a:rPr lang="en-US" dirty="0">
                <a:solidFill>
                  <a:srgbClr val="FF0000"/>
                </a:solidFill>
              </a:rPr>
              <a:t>and columns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0"/>
            <a:r>
              <a:rPr lang="en-US" dirty="0"/>
              <a:t>Create a simple Panda Data Frame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30" y="3861036"/>
            <a:ext cx="5365348" cy="2444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8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/>
              <a:t>the CSV file into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6" y="1830576"/>
            <a:ext cx="10619096" cy="4392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3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means </a:t>
            </a:r>
            <a:r>
              <a:rPr lang="en-US" dirty="0">
                <a:solidFill>
                  <a:srgbClr val="FF0000"/>
                </a:solidFill>
              </a:rPr>
              <a:t>fixing bad data in your data 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Bad data could be: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Empty cells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in wrong format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Wrong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Duplicates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779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77970" y="12680"/>
            <a:ext cx="5636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data set contains some empty cells ("Date" in row 22, and "Calories" in row 18 and 28</a:t>
            </a:r>
            <a:r>
              <a:rPr lang="en-US" b="1" dirty="0" smtClean="0"/>
              <a:t>).</a:t>
            </a:r>
          </a:p>
          <a:p>
            <a:endParaRPr lang="en-US" b="1" dirty="0"/>
          </a:p>
          <a:p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18431" y="520891"/>
            <a:ext cx="3548418" cy="42421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27595" y="723331"/>
            <a:ext cx="2565778" cy="32345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27595" y="723331"/>
            <a:ext cx="3268638" cy="52680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4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779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77970" y="12680"/>
            <a:ext cx="56365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 data set contains wrong format ("Date" in row 26</a:t>
            </a:r>
            <a:r>
              <a:rPr lang="en-US" b="1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43451" y="1407996"/>
            <a:ext cx="7699613" cy="42421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779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77970" y="12680"/>
            <a:ext cx="56365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The data set contains wrong data ("Duration" in row 7</a:t>
            </a:r>
            <a:r>
              <a:rPr lang="en-US" b="1" dirty="0" smtClean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555845" y="1720840"/>
            <a:ext cx="9485196" cy="5037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DBMS: Course Objectives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 various data handling and visualization techniques.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some basic learning algorithms and techniques and their applications, as well as general questions related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handling large data sets. 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skills of supervised and unsupervised learning techniques and implementation of these to solve real life problems. 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basic knowledge on the machine techniques to build an intellectual machine for making decisions behalf of humans.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skills for selecting suitable model parameters and apply them for designing optimized machine learning applications.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779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77970" y="12680"/>
            <a:ext cx="56365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 data set contains duplicates (row 11 and 12).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43451" y="2593076"/>
            <a:ext cx="7219666" cy="4179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43451" y="2802056"/>
            <a:ext cx="7096836" cy="2089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	Remove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deal with empty cells is to </a:t>
            </a:r>
            <a:r>
              <a:rPr lang="en-US" dirty="0">
                <a:solidFill>
                  <a:srgbClr val="FF0000"/>
                </a:solidFill>
              </a:rPr>
              <a:t>remove rows </a:t>
            </a:r>
            <a:r>
              <a:rPr lang="en-US" dirty="0"/>
              <a:t>that contain </a:t>
            </a:r>
            <a:r>
              <a:rPr lang="en-US" dirty="0">
                <a:solidFill>
                  <a:srgbClr val="FF0000"/>
                </a:solidFill>
              </a:rPr>
              <a:t>empty cells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is usually OK, since </a:t>
            </a:r>
            <a:r>
              <a:rPr lang="en-US" dirty="0">
                <a:solidFill>
                  <a:srgbClr val="FF0000"/>
                </a:solidFill>
              </a:rPr>
              <a:t>data sets</a:t>
            </a:r>
            <a:r>
              <a:rPr lang="en-US" dirty="0"/>
              <a:t> can be very </a:t>
            </a:r>
            <a:r>
              <a:rPr lang="en-US" dirty="0">
                <a:solidFill>
                  <a:srgbClr val="FF0000"/>
                </a:solidFill>
              </a:rPr>
              <a:t>big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removing a few rows</a:t>
            </a:r>
            <a:r>
              <a:rPr lang="en-US" dirty="0"/>
              <a:t> will </a:t>
            </a:r>
            <a:r>
              <a:rPr lang="en-US" u="sng" dirty="0"/>
              <a:t>not have a big impact on the result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See Row 17 and 27 (removed)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3424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672083" y="3086333"/>
            <a:ext cx="681933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Pandas </a:t>
            </a:r>
            <a:r>
              <a:rPr lang="en-US" sz="2400" b="1" i="1" dirty="0" err="1"/>
              <a:t>dropna</a:t>
            </a:r>
            <a:r>
              <a:rPr lang="en-US" sz="2400" b="1" i="1" dirty="0"/>
              <a:t>()</a:t>
            </a:r>
            <a:r>
              <a:rPr lang="en-US" sz="2400" b="1" dirty="0"/>
              <a:t> method allows the user to analyze and drop Rows/Columns with Null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2082" y="4320486"/>
            <a:ext cx="681933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By default, the </a:t>
            </a:r>
            <a:r>
              <a:rPr lang="en-US" sz="2400" b="1" dirty="0" err="1"/>
              <a:t>dropna</a:t>
            </a:r>
            <a:r>
              <a:rPr lang="en-US" sz="2400" b="1" dirty="0"/>
              <a:t>() method returns a new </a:t>
            </a:r>
            <a:r>
              <a:rPr lang="en-US" sz="2400" b="1" dirty="0" err="1"/>
              <a:t>DataFrame</a:t>
            </a:r>
            <a:r>
              <a:rPr lang="en-US" sz="2400" b="1" dirty="0"/>
              <a:t>, and will not change the original.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36730"/>
            <a:ext cx="3357349" cy="259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4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1" animBg="1"/>
      <p:bldP spid="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" y="0"/>
            <a:ext cx="594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07807" y="3772177"/>
            <a:ext cx="681933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If you want to change the original </a:t>
            </a:r>
            <a:r>
              <a:rPr lang="en-US" sz="2400" b="1" dirty="0" err="1"/>
              <a:t>DataFrame</a:t>
            </a:r>
            <a:r>
              <a:rPr lang="en-US" sz="2400" b="1" dirty="0"/>
              <a:t>, use the </a:t>
            </a:r>
            <a:r>
              <a:rPr lang="en-US" sz="2400" b="1" dirty="0" err="1"/>
              <a:t>inplace</a:t>
            </a:r>
            <a:r>
              <a:rPr lang="en-US" sz="2400" b="1" dirty="0"/>
              <a:t> = True </a:t>
            </a:r>
            <a:r>
              <a:rPr lang="en-US" sz="2400" b="1" dirty="0" smtClean="0"/>
              <a:t>argument.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907808" y="2598003"/>
            <a:ext cx="681933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By default, the </a:t>
            </a:r>
            <a:r>
              <a:rPr lang="en-US" sz="2400" b="1" dirty="0" err="1"/>
              <a:t>dropna</a:t>
            </a:r>
            <a:r>
              <a:rPr lang="en-US" sz="2400" b="1" dirty="0"/>
              <a:t>() method returns a new </a:t>
            </a:r>
            <a:r>
              <a:rPr lang="en-US" sz="2400" b="1" dirty="0" err="1"/>
              <a:t>DataFrame</a:t>
            </a:r>
            <a:r>
              <a:rPr lang="en-US" sz="2400" b="1" dirty="0"/>
              <a:t>, and will not change the original.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14" y="409434"/>
            <a:ext cx="3357349" cy="259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1" animBg="1"/>
      <p:bldP spid="10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Replace </a:t>
            </a:r>
            <a:r>
              <a:rPr lang="en-US" dirty="0"/>
              <a:t>Empty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98591"/>
            <a:ext cx="7929349" cy="69565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930024" y="3244334"/>
            <a:ext cx="546585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See Row 17 replaced with 130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4673" y="3767554"/>
            <a:ext cx="4073858" cy="4359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30024" y="4306838"/>
            <a:ext cx="6096000" cy="95410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800" b="1" dirty="0"/>
              <a:t>The </a:t>
            </a:r>
            <a:r>
              <a:rPr lang="en-US" sz="2800" b="1" dirty="0" err="1"/>
              <a:t>fillna</a:t>
            </a:r>
            <a:r>
              <a:rPr lang="en-US" sz="2800" b="1" dirty="0"/>
              <a:t>() method allows us to replace empty cells with a </a:t>
            </a:r>
            <a:r>
              <a:rPr lang="en-US" sz="2800" b="1" dirty="0" smtClean="0"/>
              <a:t>value.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930024" y="5564454"/>
            <a:ext cx="6422592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It will Replace </a:t>
            </a:r>
            <a:r>
              <a:rPr lang="en-US" sz="2400" b="1" dirty="0"/>
              <a:t>NULL values with the number </a:t>
            </a:r>
            <a:r>
              <a:rPr lang="en-US" sz="2400" b="1" dirty="0" smtClean="0"/>
              <a:t>130.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354842" y="668741"/>
            <a:ext cx="3357349" cy="259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1" animBg="1"/>
      <p:bldP spid="16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Replace </a:t>
            </a:r>
            <a:r>
              <a:rPr lang="en-US" dirty="0"/>
              <a:t>value in a particular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419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054220" y="3105835"/>
            <a:ext cx="6846627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Values are replaced at position 17, 27, 91, 118, and 141 in the </a:t>
            </a:r>
            <a:r>
              <a:rPr lang="en-US" sz="2800" b="1" dirty="0">
                <a:solidFill>
                  <a:srgbClr val="FF0000"/>
                </a:solidFill>
              </a:rPr>
              <a:t>Calories column only</a:t>
            </a:r>
            <a:r>
              <a:rPr lang="en-US" sz="2800" b="1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59808"/>
            <a:ext cx="4708478" cy="259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5. Replace </a:t>
            </a:r>
            <a:r>
              <a:rPr lang="en-US" dirty="0"/>
              <a:t>Using Mean, Median, or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way to replace empty cells, is to calculate the mean, median or mode value of the column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Mean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A</a:t>
            </a:r>
            <a:r>
              <a:rPr lang="en-US" dirty="0" smtClean="0"/>
              <a:t>verage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Median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Center </a:t>
            </a:r>
            <a:r>
              <a:rPr lang="en-US" dirty="0"/>
              <a:t>value</a:t>
            </a:r>
          </a:p>
          <a:p>
            <a:pPr>
              <a:lnSpc>
                <a:spcPct val="150000"/>
              </a:lnSpc>
            </a:pPr>
            <a:r>
              <a:rPr lang="en-US" dirty="0"/>
              <a:t>Mode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Most </a:t>
            </a:r>
            <a:r>
              <a:rPr lang="en-US" dirty="0"/>
              <a:t>common occurring value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248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976884" y="1489545"/>
            <a:ext cx="6096000" cy="138499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800" b="1" dirty="0"/>
              <a:t>Empty Values are replaced with mean at position 17, 27, 91, 118, and 141 in the </a:t>
            </a:r>
            <a:r>
              <a:rPr lang="en-US" sz="2800" b="1" dirty="0">
                <a:solidFill>
                  <a:srgbClr val="FF0000"/>
                </a:solidFill>
              </a:rPr>
              <a:t>Calories column only</a:t>
            </a:r>
            <a:r>
              <a:rPr lang="en-US" sz="2800" b="1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884" y="3244334"/>
            <a:ext cx="394608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/>
              <a:t>Mean here is 375.790244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00501"/>
            <a:ext cx="4708478" cy="382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43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464024"/>
            <a:ext cx="4708478" cy="518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6884" y="1489545"/>
            <a:ext cx="6096000" cy="138499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800" b="1" dirty="0"/>
              <a:t>Empty Values are replaced with </a:t>
            </a:r>
            <a:r>
              <a:rPr lang="en-US" sz="2800" b="1" dirty="0" smtClean="0"/>
              <a:t>median at </a:t>
            </a:r>
            <a:r>
              <a:rPr lang="en-US" sz="2800" b="1" dirty="0"/>
              <a:t>position 17, 27, 91, 118, and 141 in the </a:t>
            </a:r>
            <a:r>
              <a:rPr lang="en-US" sz="2800" b="1" dirty="0">
                <a:solidFill>
                  <a:srgbClr val="FF0000"/>
                </a:solidFill>
              </a:rPr>
              <a:t>Calories column only</a:t>
            </a:r>
            <a:r>
              <a:rPr lang="en-US" sz="2800" b="1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6884" y="3244334"/>
            <a:ext cx="331289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 smtClean="0"/>
              <a:t>Median here </a:t>
            </a:r>
            <a:r>
              <a:rPr lang="en-US" sz="2800" b="1" dirty="0"/>
              <a:t>is </a:t>
            </a:r>
            <a:r>
              <a:rPr lang="en-US" sz="2800" b="1" dirty="0" smtClean="0"/>
              <a:t>318.6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032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844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723332"/>
            <a:ext cx="4708478" cy="382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6884" y="1489545"/>
            <a:ext cx="6096000" cy="138499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800" b="1" dirty="0"/>
              <a:t>Empty Values are replaced with </a:t>
            </a:r>
            <a:r>
              <a:rPr lang="en-US" sz="2800" b="1" dirty="0" smtClean="0"/>
              <a:t>mode at </a:t>
            </a:r>
            <a:r>
              <a:rPr lang="en-US" sz="2800" b="1" dirty="0"/>
              <a:t>position 17, 27, 91, 118, and 141 in the </a:t>
            </a:r>
            <a:r>
              <a:rPr lang="en-US" sz="2800" b="1" dirty="0">
                <a:solidFill>
                  <a:srgbClr val="FF0000"/>
                </a:solidFill>
              </a:rPr>
              <a:t>Calories column only</a:t>
            </a:r>
            <a:r>
              <a:rPr lang="en-US" sz="2800" b="1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6884" y="3244334"/>
            <a:ext cx="304679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 smtClean="0"/>
              <a:t>Mode here </a:t>
            </a:r>
            <a:r>
              <a:rPr lang="en-US" sz="2800" b="1" dirty="0"/>
              <a:t>is </a:t>
            </a:r>
            <a:r>
              <a:rPr lang="en-US" sz="2800" b="1" dirty="0" smtClean="0"/>
              <a:t>300.0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11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62458"/>
              </p:ext>
            </p:extLst>
          </p:nvPr>
        </p:nvGraphicFramePr>
        <p:xfrm>
          <a:off x="837127" y="1931829"/>
          <a:ext cx="10824649" cy="722595"/>
        </p:xfrm>
        <a:graphic>
          <a:graphicData uri="http://schemas.openxmlformats.org/drawingml/2006/table">
            <a:tbl>
              <a:tblPr firstRow="1" firstCol="1" bandRow="1"/>
              <a:tblGrid>
                <a:gridCol w="941273"/>
                <a:gridCol w="9883376"/>
              </a:tblGrid>
              <a:tr h="722595">
                <a:tc>
                  <a:txBody>
                    <a:bodyPr/>
                    <a:lstStyle/>
                    <a:p>
                      <a:pPr marL="0" marR="5397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CO1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30"/>
                        </a:spcBef>
                        <a:spcAft>
                          <a:spcPts val="0"/>
                        </a:spcAft>
                        <a:tabLst>
                          <a:tab pos="408305" algn="l"/>
                        </a:tabLst>
                      </a:pPr>
                      <a:r>
                        <a:rPr lang="en-US" sz="2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Understand machine learning techniques and computing environment that are suitable for the applications under consideration.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</a:t>
            </a:r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"Wrong data" does not have to be "empty cells" or "wrong format", it can just be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, like if </a:t>
            </a:r>
            <a:r>
              <a:rPr lang="en-US" dirty="0">
                <a:solidFill>
                  <a:srgbClr val="FF0000"/>
                </a:solidFill>
              </a:rPr>
              <a:t>someone registered "199" instead of "1.99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Sometimes you can </a:t>
            </a:r>
            <a:r>
              <a:rPr lang="en-US" dirty="0">
                <a:solidFill>
                  <a:srgbClr val="FF0000"/>
                </a:solidFill>
              </a:rPr>
              <a:t>spot</a:t>
            </a:r>
            <a:r>
              <a:rPr lang="en-US" dirty="0"/>
              <a:t> wrong data </a:t>
            </a:r>
            <a:r>
              <a:rPr lang="en-US" dirty="0">
                <a:solidFill>
                  <a:srgbClr val="FF0000"/>
                </a:solidFill>
              </a:rPr>
              <a:t>by looking at the data set</a:t>
            </a:r>
            <a:r>
              <a:rPr lang="en-US" dirty="0"/>
              <a:t>, because you have an expectation of what it should be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you take a look at our data set, you can see that in </a:t>
            </a:r>
            <a:r>
              <a:rPr lang="en-US" dirty="0">
                <a:solidFill>
                  <a:srgbClr val="FF0000"/>
                </a:solidFill>
              </a:rPr>
              <a:t>row 7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duration is 450</a:t>
            </a:r>
            <a:r>
              <a:rPr lang="en-US" dirty="0"/>
              <a:t>, but for all the </a:t>
            </a:r>
            <a:r>
              <a:rPr lang="en-US" dirty="0">
                <a:solidFill>
                  <a:srgbClr val="FF0000"/>
                </a:solidFill>
              </a:rPr>
              <a:t>other rows the duration is between 30 and 60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7" y="0"/>
            <a:ext cx="1061795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524836" y="2224586"/>
            <a:ext cx="1105468" cy="382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1"/>
            <a:ext cx="8106770" cy="6854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559188" y="2109549"/>
            <a:ext cx="6096000" cy="95410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800" b="1" dirty="0"/>
              <a:t>One way to fix wrong values is to replace them with something else.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59188" y="3542564"/>
            <a:ext cx="6096000" cy="181588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800" b="1" dirty="0"/>
              <a:t>In our example, it is most likely a typo, and the value should be "45" instead of "450", and we could just insert "45" in row 7:</a:t>
            </a:r>
          </a:p>
        </p:txBody>
      </p:sp>
      <p:sp>
        <p:nvSpPr>
          <p:cNvPr id="9" name="Rectangle 8"/>
          <p:cNvSpPr/>
          <p:nvPr/>
        </p:nvSpPr>
        <p:spPr>
          <a:xfrm>
            <a:off x="818866" y="2190817"/>
            <a:ext cx="1105468" cy="382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132" y="418882"/>
            <a:ext cx="3022978" cy="382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Larger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 data sets you might be able to </a:t>
            </a:r>
            <a:r>
              <a:rPr lang="en-US" dirty="0">
                <a:solidFill>
                  <a:srgbClr val="FF0000"/>
                </a:solidFill>
              </a:rPr>
              <a:t>replace the wrong data one by one</a:t>
            </a:r>
            <a:r>
              <a:rPr lang="en-US" dirty="0"/>
              <a:t>, but not for big data 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replace wrong data for </a:t>
            </a:r>
            <a:r>
              <a:rPr lang="en-US" dirty="0">
                <a:solidFill>
                  <a:srgbClr val="FF0000"/>
                </a:solidFill>
              </a:rPr>
              <a:t>larger</a:t>
            </a:r>
            <a:r>
              <a:rPr lang="en-US" dirty="0"/>
              <a:t> data sets you can create some </a:t>
            </a:r>
            <a:r>
              <a:rPr lang="en-US" dirty="0">
                <a:solidFill>
                  <a:srgbClr val="FF0000"/>
                </a:solidFill>
              </a:rPr>
              <a:t>rules</a:t>
            </a:r>
            <a:r>
              <a:rPr lang="en-US" dirty="0"/>
              <a:t>, e.g. set some </a:t>
            </a:r>
            <a:r>
              <a:rPr lang="en-US" dirty="0">
                <a:solidFill>
                  <a:srgbClr val="FF0000"/>
                </a:solidFill>
              </a:rPr>
              <a:t>boundaries for legal values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replace</a:t>
            </a:r>
            <a:r>
              <a:rPr lang="en-US" dirty="0"/>
              <a:t> any values that are outside of the boundaries.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80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66131" y="496571"/>
            <a:ext cx="4592471" cy="677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</a:t>
            </a:r>
            <a:r>
              <a:rPr lang="en-US" dirty="0"/>
              <a:t>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Another way </a:t>
            </a:r>
            <a:r>
              <a:rPr lang="en-US" dirty="0"/>
              <a:t>of handling wrong data is to </a:t>
            </a:r>
            <a:r>
              <a:rPr lang="en-US" dirty="0">
                <a:solidFill>
                  <a:srgbClr val="FF0000"/>
                </a:solidFill>
              </a:rPr>
              <a:t>remove the rows </a:t>
            </a:r>
            <a:r>
              <a:rPr lang="en-US" dirty="0"/>
              <a:t>that contains wrong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way you do not have to find out what to replace them with, and there is a good chance you do not need them to do your analyses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Value at position no 7 is removed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25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66131" y="496571"/>
            <a:ext cx="4592471" cy="677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</a:t>
            </a:r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Duplicate rows </a:t>
            </a:r>
            <a:r>
              <a:rPr lang="en-US" dirty="0"/>
              <a:t>are rows that have been </a:t>
            </a:r>
            <a:r>
              <a:rPr lang="en-US" dirty="0">
                <a:solidFill>
                  <a:srgbClr val="FF0000"/>
                </a:solidFill>
              </a:rPr>
              <a:t>registered more than one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 taking a look at our test data set, we can assume that </a:t>
            </a:r>
            <a:r>
              <a:rPr lang="en-US" dirty="0">
                <a:solidFill>
                  <a:srgbClr val="FF0000"/>
                </a:solidFill>
              </a:rPr>
              <a:t>row 11 and 12 are duplicates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discover duplicates</a:t>
            </a:r>
            <a:r>
              <a:rPr lang="en-US" dirty="0"/>
              <a:t>, we can use the </a:t>
            </a:r>
            <a:r>
              <a:rPr lang="en-US" dirty="0">
                <a:solidFill>
                  <a:srgbClr val="FF0000"/>
                </a:solidFill>
              </a:rPr>
              <a:t>duplicated() 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duplicated() method </a:t>
            </a:r>
            <a:r>
              <a:rPr lang="en-US" dirty="0">
                <a:solidFill>
                  <a:srgbClr val="FF0000"/>
                </a:solidFill>
              </a:rPr>
              <a:t>returns a Boolean values for each </a:t>
            </a:r>
            <a:r>
              <a:rPr lang="en-US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7450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048000" y="3105835"/>
            <a:ext cx="6096000" cy="95410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800" b="1" dirty="0"/>
              <a:t>Above program Returns True for every row that is a duplicate, otherwise 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131" y="496571"/>
            <a:ext cx="2781869" cy="338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3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</a:t>
            </a:r>
            <a:r>
              <a:rPr lang="en-US" dirty="0"/>
              <a:t>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duplicates, use the </a:t>
            </a:r>
            <a:r>
              <a:rPr lang="en-US" dirty="0" err="1"/>
              <a:t>drop_duplicates</a:t>
            </a:r>
            <a:r>
              <a:rPr lang="en-US" dirty="0"/>
              <a:t>()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0"/>
            <a:ext cx="720374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66131" y="496571"/>
            <a:ext cx="4592471" cy="338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4580" y="3244333"/>
            <a:ext cx="712066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/>
              <a:t>The duplicate row (row no 12) is now removed</a:t>
            </a:r>
          </a:p>
        </p:txBody>
      </p:sp>
    </p:spTree>
    <p:extLst>
      <p:ext uri="{BB962C8B-B14F-4D97-AF65-F5344CB8AC3E}">
        <p14:creationId xmlns:p14="http://schemas.microsoft.com/office/powerpoint/2010/main" val="30680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1" y="94670"/>
            <a:ext cx="10515600" cy="85836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Unit-1 Syllabus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09890"/>
              </p:ext>
            </p:extLst>
          </p:nvPr>
        </p:nvGraphicFramePr>
        <p:xfrm>
          <a:off x="708338" y="1120462"/>
          <a:ext cx="11127347" cy="4679837"/>
        </p:xfrm>
        <a:graphic>
          <a:graphicData uri="http://schemas.openxmlformats.org/drawingml/2006/table">
            <a:tbl>
              <a:tblPr firstRow="1" firstCol="1" bandRow="1"/>
              <a:tblGrid>
                <a:gridCol w="2456155"/>
                <a:gridCol w="8671192"/>
              </a:tblGrid>
              <a:tr h="529260"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Unit-1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Introduction to Machine Learning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434672">
                <a:tc>
                  <a:txBody>
                    <a:bodyPr/>
                    <a:lstStyle/>
                    <a:p>
                      <a:pPr marL="0" marR="539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Introduction to Machine Learning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Definition of Machine Learning, Working principles of Machine Learning; Classification of Machine Learning algorithms: Supervised Learning, Unsupervised Learning, Reinforcement Learning, Semi-Supervised Learning; Applications of Machine Learning.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513">
                <a:tc>
                  <a:txBody>
                    <a:bodyPr/>
                    <a:lstStyle/>
                    <a:p>
                      <a:pPr marL="0" marR="539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Pre-Processing and Feature Extraction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Sourcing and Cleaning, Handling Missing data, Encoding Categorical data, Feature Scaling, Handling Time Series data; Feature Selection techniques, Data Transformation, Normalization, Dimensionality reduction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4497">
                <a:tc>
                  <a:txBody>
                    <a:bodyPr/>
                    <a:lstStyle/>
                    <a:p>
                      <a:pPr marL="0" marR="5397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Visualization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Frame Basics, Different types of analysis, Different types of plots, Plotting fundamentals using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Calibri"/>
                          <a:cs typeface="Arial"/>
                        </a:rPr>
                        <a:t>Matplotlib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, Plotting Data Distributions using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Calibri"/>
                          <a:cs typeface="Arial"/>
                        </a:rPr>
                        <a:t>Seaborn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of Sourcing Data</a:t>
            </a:r>
          </a:p>
          <a:p>
            <a:endParaRPr lang="en-US" dirty="0"/>
          </a:p>
          <a:p>
            <a:r>
              <a:rPr lang="en-US" dirty="0" smtClean="0"/>
              <a:t>Methods of Cleaning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2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smtClean="0"/>
              <a:t>various methods that are used for </a:t>
            </a:r>
            <a:r>
              <a:rPr lang="en-US" dirty="0" smtClean="0"/>
              <a:t>sourcing </a:t>
            </a:r>
            <a:r>
              <a:rPr lang="en-US" dirty="0" smtClean="0"/>
              <a:t>the data by taking a suitable </a:t>
            </a:r>
            <a:r>
              <a:rPr lang="en-US" dirty="0" smtClean="0"/>
              <a:t>arrays\datasets etc. </a:t>
            </a:r>
            <a:r>
              <a:rPr lang="en-US" dirty="0" smtClean="0"/>
              <a:t>(</a:t>
            </a:r>
            <a:r>
              <a:rPr lang="en-US" dirty="0" smtClean="0"/>
              <a:t>BT-Level3)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Design a model that is used to clean Empty cells, Data </a:t>
            </a:r>
            <a:r>
              <a:rPr lang="en-US" dirty="0"/>
              <a:t>in wrong </a:t>
            </a:r>
            <a:r>
              <a:rPr lang="en-US" dirty="0" smtClean="0"/>
              <a:t>format, Wrong data, and Duplicates.</a:t>
            </a:r>
            <a:r>
              <a:rPr lang="en-US" dirty="0"/>
              <a:t> (</a:t>
            </a:r>
            <a:r>
              <a:rPr lang="en-US" dirty="0" smtClean="0"/>
              <a:t>BT-Level6)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www.javatpoint.com/machine-learning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www.tutorialspoint.com/machine_learning/index.htm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https://www.w3schools.com/python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8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4994043"/>
            <a:ext cx="5961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</a:rPr>
              <a:t>Email</a:t>
            </a:r>
            <a:r>
              <a:rPr lang="en-US" sz="3200">
                <a:latin typeface="Casper" panose="02000506000000020004" pitchFamily="2" charset="0"/>
                <a:cs typeface="Segoe UI" panose="020B0502040204020203" pitchFamily="34" charset="0"/>
              </a:rPr>
              <a:t>: </a:t>
            </a:r>
            <a:r>
              <a:rPr lang="en-US" sz="3200" smtClean="0">
                <a:latin typeface="Casper" panose="02000506000000020004" pitchFamily="2" charset="0"/>
                <a:cs typeface="Segoe UI" panose="020B0502040204020203" pitchFamily="34" charset="0"/>
                <a:hlinkClick r:id="rId5"/>
              </a:rPr>
              <a:t>vineet.e13038@cumail.in</a:t>
            </a:r>
            <a:endParaRPr lang="en-US" sz="3200" dirty="0" smtClean="0">
              <a:latin typeface="Casper" panose="02000506000000020004" pitchFamily="2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Casper" panose="02000506000000020004" pitchFamily="2" charset="0"/>
                <a:cs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TEXT BOOKS:</a:t>
            </a:r>
            <a:endParaRPr lang="en-US" b="1" i="1" dirty="0"/>
          </a:p>
          <a:p>
            <a:r>
              <a:rPr lang="en-US" dirty="0" smtClean="0"/>
              <a:t>There </a:t>
            </a:r>
            <a:r>
              <a:rPr lang="en-US" dirty="0"/>
              <a:t>is no single textbook covering the material presented in this course. Here is a list of books recommended for further reading in connection with the material presented:</a:t>
            </a:r>
          </a:p>
          <a:p>
            <a:r>
              <a:rPr lang="en-US" b="1" dirty="0"/>
              <a:t>T1:</a:t>
            </a:r>
            <a:r>
              <a:rPr lang="en-US" dirty="0"/>
              <a:t> </a:t>
            </a:r>
            <a:r>
              <a:rPr lang="en-IN" dirty="0" err="1"/>
              <a:t>Tom.M.Mitchell</a:t>
            </a:r>
            <a:r>
              <a:rPr lang="en-IN" dirty="0"/>
              <a:t>, “Machine Learning, McGraw Hill International Edition”.</a:t>
            </a:r>
            <a:endParaRPr lang="en-US" dirty="0"/>
          </a:p>
          <a:p>
            <a:r>
              <a:rPr lang="en-US" b="1" dirty="0"/>
              <a:t>T2</a:t>
            </a:r>
            <a:r>
              <a:rPr lang="en-US" dirty="0"/>
              <a:t>: </a:t>
            </a:r>
            <a:r>
              <a:rPr lang="en-IN" dirty="0" err="1"/>
              <a:t>Ethern</a:t>
            </a:r>
            <a:r>
              <a:rPr lang="en-IN" dirty="0"/>
              <a:t> </a:t>
            </a:r>
            <a:r>
              <a:rPr lang="en-IN" dirty="0" err="1"/>
              <a:t>Alpaydin</a:t>
            </a:r>
            <a:r>
              <a:rPr lang="en-IN" dirty="0"/>
              <a:t>,” Introduction to Machine Learning. Eastern Economy Edition, Prentice Hall of India, 2005”.</a:t>
            </a:r>
            <a:endParaRPr lang="en-US" dirty="0"/>
          </a:p>
          <a:p>
            <a:r>
              <a:rPr lang="en-IN" b="1" dirty="0"/>
              <a:t>T3</a:t>
            </a:r>
            <a:r>
              <a:rPr lang="en-IN" dirty="0"/>
              <a:t>: Andreas C. Miller, Sarah Guido, Introduction to Machine Learning with Python, O’REILLY (2001).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algn="just"/>
            <a:endParaRPr lang="en-US" sz="2000" dirty="0"/>
          </a:p>
          <a:p>
            <a:r>
              <a:rPr lang="en-IN" b="1" dirty="0"/>
              <a:t>REFERENCE BOOKS:</a:t>
            </a:r>
            <a:endParaRPr lang="en-US" dirty="0"/>
          </a:p>
          <a:p>
            <a:r>
              <a:rPr lang="en-IN" b="1" dirty="0" smtClean="0"/>
              <a:t>R1 </a:t>
            </a:r>
            <a:r>
              <a:rPr lang="en-IN" dirty="0"/>
              <a:t>Sebastian </a:t>
            </a:r>
            <a:r>
              <a:rPr lang="en-IN" dirty="0" err="1"/>
              <a:t>Raschka</a:t>
            </a:r>
            <a:r>
              <a:rPr lang="en-IN" dirty="0"/>
              <a:t>, </a:t>
            </a:r>
            <a:r>
              <a:rPr lang="en-IN" dirty="0" err="1"/>
              <a:t>Vahid</a:t>
            </a:r>
            <a:r>
              <a:rPr lang="en-IN" dirty="0"/>
              <a:t> </a:t>
            </a:r>
            <a:r>
              <a:rPr lang="en-IN" dirty="0" err="1"/>
              <a:t>Mirjalili</a:t>
            </a:r>
            <a:r>
              <a:rPr lang="en-IN" dirty="0"/>
              <a:t>, Python Machine Learning, (2014)</a:t>
            </a:r>
            <a:endParaRPr lang="en-US" dirty="0"/>
          </a:p>
          <a:p>
            <a:r>
              <a:rPr lang="en-IN" b="1" dirty="0"/>
              <a:t>R2</a:t>
            </a:r>
            <a:r>
              <a:rPr lang="en-IN" dirty="0"/>
              <a:t> Richard O. </a:t>
            </a:r>
            <a:r>
              <a:rPr lang="en-IN" dirty="0" err="1"/>
              <a:t>Duda</a:t>
            </a:r>
            <a:r>
              <a:rPr lang="en-IN" dirty="0"/>
              <a:t>, Peter E. Hart, David G. Stork, “Pattern Classification, Wiley, 2nd Edition”. </a:t>
            </a:r>
            <a:endParaRPr lang="en-US" dirty="0"/>
          </a:p>
          <a:p>
            <a:r>
              <a:rPr lang="en-IN" b="1" dirty="0"/>
              <a:t>R3</a:t>
            </a:r>
            <a:r>
              <a:rPr lang="en-IN" dirty="0"/>
              <a:t> Christopher Bishop, “Pattern Recognition and Machine Learning, illustrated Edition, Springer, 2006”.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data sourcing </a:t>
            </a:r>
            <a:r>
              <a:rPr lang="en-US" dirty="0" smtClean="0">
                <a:solidFill>
                  <a:srgbClr val="FF0000"/>
                </a:solidFill>
              </a:rPr>
              <a:t>Panda</a:t>
            </a:r>
            <a:r>
              <a:rPr lang="en-US" dirty="0" smtClean="0"/>
              <a:t> is used.</a:t>
            </a:r>
          </a:p>
          <a:p>
            <a:endParaRPr lang="en-US" dirty="0"/>
          </a:p>
          <a:p>
            <a:r>
              <a:rPr lang="en-US" dirty="0"/>
              <a:t>Panda is a </a:t>
            </a:r>
            <a:r>
              <a:rPr lang="en-US" dirty="0">
                <a:solidFill>
                  <a:srgbClr val="FF0000"/>
                </a:solidFill>
              </a:rPr>
              <a:t>python Library for analyzing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Name?</a:t>
            </a:r>
            <a:endParaRPr lang="en-US" dirty="0"/>
          </a:p>
          <a:p>
            <a:r>
              <a:rPr lang="en-US" dirty="0"/>
              <a:t>Panda = </a:t>
            </a:r>
            <a:r>
              <a:rPr lang="en-US" dirty="0">
                <a:solidFill>
                  <a:srgbClr val="FF0000"/>
                </a:solidFill>
              </a:rPr>
              <a:t>Panel Data + Python Data Analysis </a:t>
            </a:r>
            <a:r>
              <a:rPr lang="en-US" dirty="0"/>
              <a:t>(Combination) gave the name.</a:t>
            </a:r>
          </a:p>
          <a:p>
            <a:r>
              <a:rPr lang="en-US" dirty="0"/>
              <a:t>Panel data is a </a:t>
            </a:r>
            <a:r>
              <a:rPr lang="en-US" dirty="0">
                <a:solidFill>
                  <a:srgbClr val="FF0000"/>
                </a:solidFill>
              </a:rPr>
              <a:t>subset of longitudinal data </a:t>
            </a:r>
            <a:r>
              <a:rPr lang="en-US" dirty="0"/>
              <a:t>where </a:t>
            </a:r>
            <a:r>
              <a:rPr lang="en-US" dirty="0">
                <a:solidFill>
                  <a:srgbClr val="FF0000"/>
                </a:solidFill>
              </a:rPr>
              <a:t>observations are for the same subjects each time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 of Panda 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Pandas allow us to </a:t>
            </a:r>
            <a:r>
              <a:rPr lang="en-US" dirty="0">
                <a:solidFill>
                  <a:srgbClr val="FF0000"/>
                </a:solidFill>
              </a:rPr>
              <a:t>analyze big data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make conclusions </a:t>
            </a:r>
            <a:r>
              <a:rPr lang="en-US" dirty="0"/>
              <a:t>based on statistical theories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Pandas can </a:t>
            </a:r>
            <a:r>
              <a:rPr lang="en-US" dirty="0">
                <a:solidFill>
                  <a:srgbClr val="FF0000"/>
                </a:solidFill>
              </a:rPr>
              <a:t>clean messy data sets</a:t>
            </a:r>
            <a:r>
              <a:rPr lang="en-US" dirty="0"/>
              <a:t>, and make them </a:t>
            </a:r>
            <a:r>
              <a:rPr lang="en-US" dirty="0">
                <a:solidFill>
                  <a:srgbClr val="FF0000"/>
                </a:solidFill>
              </a:rPr>
              <a:t>readable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relevant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Pandas are </a:t>
            </a:r>
            <a:r>
              <a:rPr lang="en-US" dirty="0">
                <a:solidFill>
                  <a:srgbClr val="FF0000"/>
                </a:solidFill>
              </a:rPr>
              <a:t>used in Data Science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Science: is a branch of computer science where we study how to </a:t>
            </a:r>
            <a:r>
              <a:rPr lang="en-US" dirty="0">
                <a:solidFill>
                  <a:srgbClr val="FF0000"/>
                </a:solidFill>
              </a:rPr>
              <a:t>store</a:t>
            </a:r>
            <a:r>
              <a:rPr lang="en-US" dirty="0"/>
              <a:t>, use and </a:t>
            </a:r>
            <a:r>
              <a:rPr lang="en-US" dirty="0">
                <a:solidFill>
                  <a:srgbClr val="FF0000"/>
                </a:solidFill>
              </a:rPr>
              <a:t>analyze</a:t>
            </a:r>
            <a:r>
              <a:rPr lang="en-US" dirty="0"/>
              <a:t> data for </a:t>
            </a:r>
            <a:r>
              <a:rPr lang="en-US" dirty="0" smtClean="0">
                <a:solidFill>
                  <a:srgbClr val="FF0000"/>
                </a:solidFill>
              </a:rPr>
              <a:t>deriving </a:t>
            </a:r>
            <a:r>
              <a:rPr lang="en-US" dirty="0">
                <a:solidFill>
                  <a:srgbClr val="FF0000"/>
                </a:solidFill>
              </a:rPr>
              <a:t>information </a:t>
            </a:r>
            <a:r>
              <a:rPr lang="en-US" dirty="0"/>
              <a:t>from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How to install Pandas?</a:t>
            </a:r>
          </a:p>
          <a:p>
            <a:r>
              <a:rPr lang="en-US" dirty="0"/>
              <a:t>1.	Open </a:t>
            </a:r>
            <a:r>
              <a:rPr lang="en-US" dirty="0" err="1"/>
              <a:t>cmd</a:t>
            </a:r>
            <a:r>
              <a:rPr lang="en-US" dirty="0"/>
              <a:t> prompt</a:t>
            </a:r>
          </a:p>
          <a:p>
            <a:r>
              <a:rPr lang="en-US" dirty="0"/>
              <a:t>2.	Type </a:t>
            </a:r>
          </a:p>
          <a:p>
            <a:r>
              <a:rPr lang="en-US" dirty="0"/>
              <a:t>&gt;&gt;&gt; python –m pip install pandas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a data Frame that tells the type of vehicles that passed a toll plaza.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</a:t>
            </a:r>
          </a:p>
          <a:p>
            <a:r>
              <a:rPr lang="en-US" dirty="0" err="1"/>
              <a:t>mydataset</a:t>
            </a:r>
            <a:r>
              <a:rPr lang="en-US" dirty="0"/>
              <a:t> = { 'cars': ["</a:t>
            </a:r>
            <a:r>
              <a:rPr lang="en-US" dirty="0" err="1"/>
              <a:t>Maruti</a:t>
            </a:r>
            <a:r>
              <a:rPr lang="en-US" dirty="0"/>
              <a:t>", "</a:t>
            </a:r>
            <a:r>
              <a:rPr lang="en-US" dirty="0" err="1"/>
              <a:t>Hundai</a:t>
            </a:r>
            <a:r>
              <a:rPr lang="en-US" dirty="0"/>
              <a:t>", "Tata"],  '</a:t>
            </a:r>
            <a:r>
              <a:rPr lang="en-US" dirty="0" err="1"/>
              <a:t>passings</a:t>
            </a:r>
            <a:r>
              <a:rPr lang="en-US" dirty="0"/>
              <a:t>': [20, 12, 15]}</a:t>
            </a:r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pandas.DataFrame</a:t>
            </a:r>
            <a:r>
              <a:rPr lang="en-US" dirty="0"/>
              <a:t>(</a:t>
            </a:r>
            <a:r>
              <a:rPr lang="en-US" dirty="0" err="1"/>
              <a:t>mydataset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054" y="4036538"/>
            <a:ext cx="8393373" cy="2323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96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1349</TotalTime>
  <Words>1787</Words>
  <Application>Microsoft Office PowerPoint</Application>
  <PresentationFormat>Custom</PresentationFormat>
  <Paragraphs>270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1_Office Theme</vt:lpstr>
      <vt:lpstr>CorelDRAW</vt:lpstr>
      <vt:lpstr>PowerPoint Presentation</vt:lpstr>
      <vt:lpstr>DBMS: Course Objectives</vt:lpstr>
      <vt:lpstr>COURSE OUTCOMES</vt:lpstr>
      <vt:lpstr>Unit-1 Syllabus</vt:lpstr>
      <vt:lpstr>SUGGESTIVE READINGS</vt:lpstr>
      <vt:lpstr>Data Sourcing</vt:lpstr>
      <vt:lpstr>Data Sourcing</vt:lpstr>
      <vt:lpstr>Data Sourcing</vt:lpstr>
      <vt:lpstr>Make a data Frame that tells the type of vehicles that passed a toll plaza.</vt:lpstr>
      <vt:lpstr>Import pandas as pd and use pd</vt:lpstr>
      <vt:lpstr>Read data from a CSV File</vt:lpstr>
      <vt:lpstr>Reading CSV but print without converting to string</vt:lpstr>
      <vt:lpstr>Checking the pandas version</vt:lpstr>
      <vt:lpstr>Pandas Data Frames</vt:lpstr>
      <vt:lpstr>Load the CSV file into data Frame</vt:lpstr>
      <vt:lpstr>Data Cleaning</vt:lpstr>
      <vt:lpstr>PowerPoint Presentation</vt:lpstr>
      <vt:lpstr>PowerPoint Presentation</vt:lpstr>
      <vt:lpstr>PowerPoint Presentation</vt:lpstr>
      <vt:lpstr>PowerPoint Presentation</vt:lpstr>
      <vt:lpstr>1. Remove Rows</vt:lpstr>
      <vt:lpstr>PowerPoint Presentation</vt:lpstr>
      <vt:lpstr>PowerPoint Presentation</vt:lpstr>
      <vt:lpstr>3. Replace Empty Values</vt:lpstr>
      <vt:lpstr>4. Replace value in a particular column</vt:lpstr>
      <vt:lpstr>5. Replace Using Mean, Median, or Mode</vt:lpstr>
      <vt:lpstr>PowerPoint Presentation</vt:lpstr>
      <vt:lpstr>PowerPoint Presentation</vt:lpstr>
      <vt:lpstr>PowerPoint Presentation</vt:lpstr>
      <vt:lpstr>Wrong Data</vt:lpstr>
      <vt:lpstr>PowerPoint Presentation</vt:lpstr>
      <vt:lpstr>PowerPoint Presentation</vt:lpstr>
      <vt:lpstr>For Larger Data</vt:lpstr>
      <vt:lpstr>PowerPoint Presentation</vt:lpstr>
      <vt:lpstr>Removing Rows</vt:lpstr>
      <vt:lpstr>PowerPoint Presentation</vt:lpstr>
      <vt:lpstr>Duplicate Data</vt:lpstr>
      <vt:lpstr>PowerPoint Presentation</vt:lpstr>
      <vt:lpstr>Removing Duplicates</vt:lpstr>
      <vt:lpstr>Summary</vt:lpstr>
      <vt:lpstr>Task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Vineet</cp:lastModifiedBy>
  <cp:revision>235</cp:revision>
  <dcterms:created xsi:type="dcterms:W3CDTF">2019-01-09T10:33:58Z</dcterms:created>
  <dcterms:modified xsi:type="dcterms:W3CDTF">2023-01-13T07:25:00Z</dcterms:modified>
</cp:coreProperties>
</file>