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7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9" r:id="rId14"/>
    <p:sldId id="270" r:id="rId15"/>
    <p:sldId id="271" r:id="rId16"/>
    <p:sldId id="272" r:id="rId17"/>
    <p:sldId id="275" r:id="rId18"/>
    <p:sldId id="274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1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4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5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81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8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7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5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0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6B6E00-B1AE-4474-9F95-AD2FBD43B30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BF3ACB-CF3D-4E8F-9D94-A913C4E49F0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0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.e11296@cumail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AE92-C2C0-9B87-C839-6CE5C0259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77614"/>
            <a:ext cx="10058400" cy="3566160"/>
          </a:xfrm>
        </p:spPr>
        <p:txBody>
          <a:bodyPr/>
          <a:lstStyle/>
          <a:p>
            <a:r>
              <a:rPr lang="en-US" dirty="0"/>
              <a:t>Standardization and Normalization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58FF2-DD66-4EB5-6689-66D7331CD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Mehta</a:t>
            </a:r>
            <a:endParaRPr lang="en-IN" dirty="0"/>
          </a:p>
        </p:txBody>
      </p:sp>
      <p:pic>
        <p:nvPicPr>
          <p:cNvPr id="1026" name="Picture 2" descr="feature scaling | Standardization vs Normalization. | Towards AI">
            <a:extLst>
              <a:ext uri="{FF2B5EF4-FFF2-40B4-BE49-F238E27FC236}">
                <a16:creationId xmlns:a16="http://schemas.microsoft.com/office/drawing/2014/main" id="{03D440E7-624E-4D44-CD31-2B183CD86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5" b="20774"/>
          <a:stretch/>
        </p:blipFill>
        <p:spPr bwMode="auto">
          <a:xfrm>
            <a:off x="6935820" y="3118337"/>
            <a:ext cx="2242590" cy="12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04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CA9E-3E33-6ACA-E962-47824F96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Z-Score Table (Standard Normal Table)</a:t>
            </a:r>
            <a:endParaRPr lang="en-IN" sz="4000" dirty="0"/>
          </a:p>
        </p:txBody>
      </p:sp>
      <p:pic>
        <p:nvPicPr>
          <p:cNvPr id="9218" name="Picture 2" descr="Z-Score table - 2">
            <a:extLst>
              <a:ext uri="{FF2B5EF4-FFF2-40B4-BE49-F238E27FC236}">
                <a16:creationId xmlns:a16="http://schemas.microsoft.com/office/drawing/2014/main" id="{B26AAC69-0A41-A2BA-920C-7FBBA21B5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180114"/>
            <a:ext cx="4529079" cy="221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Z-Score table - 1">
            <a:extLst>
              <a:ext uri="{FF2B5EF4-FFF2-40B4-BE49-F238E27FC236}">
                <a16:creationId xmlns:a16="http://schemas.microsoft.com/office/drawing/2014/main" id="{29C6AE08-11B6-5EE3-D580-0F9F89002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22"/>
          <a:stretch/>
        </p:blipFill>
        <p:spPr bwMode="auto">
          <a:xfrm>
            <a:off x="1036320" y="1675847"/>
            <a:ext cx="4590039" cy="25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Z-Score table">
            <a:extLst>
              <a:ext uri="{FF2B5EF4-FFF2-40B4-BE49-F238E27FC236}">
                <a16:creationId xmlns:a16="http://schemas.microsoft.com/office/drawing/2014/main" id="{A81BD1B8-0421-8491-A6AA-51400485A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42"/>
          <a:stretch/>
        </p:blipFill>
        <p:spPr bwMode="auto">
          <a:xfrm>
            <a:off x="5896131" y="1830667"/>
            <a:ext cx="5259549" cy="214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Z-Score table">
            <a:extLst>
              <a:ext uri="{FF2B5EF4-FFF2-40B4-BE49-F238E27FC236}">
                <a16:creationId xmlns:a16="http://schemas.microsoft.com/office/drawing/2014/main" id="{08F4CB58-40D3-4ADE-CAC0-98A7650F8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31" y="4065684"/>
            <a:ext cx="5259549" cy="232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Z-Score table - 1">
            <a:extLst>
              <a:ext uri="{FF2B5EF4-FFF2-40B4-BE49-F238E27FC236}">
                <a16:creationId xmlns:a16="http://schemas.microsoft.com/office/drawing/2014/main" id="{83F2CD82-98A0-E26E-0ED3-69F87E63E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2" b="55145"/>
          <a:stretch/>
        </p:blipFill>
        <p:spPr bwMode="auto">
          <a:xfrm>
            <a:off x="8822729" y="0"/>
            <a:ext cx="3369271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56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648B-47AD-2E9A-546B-A9DBF34E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267942"/>
            <a:ext cx="11000792" cy="1450757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Exercise: </a:t>
            </a:r>
            <a:r>
              <a:rPr lang="en-US" sz="240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For some computers, the time period between charges of the battery is normally distributed with a mean of 50 hours and a standard deviation of 15 hours. Rohan has one of these computers and needs to know the probability that the time period will be between 50 and 70 hours.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1B8E-F6FE-BB9F-072A-EC4DCAAC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2" y="1845733"/>
            <a:ext cx="11140750" cy="438711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Let x be the random variable that represents the time period.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Given Mean, μ= 50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and standard deviation, σ = 15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 find: Probability that x is between 50 and 70 or P( 50&lt; x &lt; 70)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By using the transformation equation, we know;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z = (X – μ) / σ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For x = 50 , z = (50 – 50) / 15 = 0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For x = 70 , z = (70 – 50) / 15 = 1.33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P( 50&lt; x &lt; 70) = P( 0&lt; z &lt; 1.33) = [area to the left of z = 1.33] – [area to the left of z = 0]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From the table we get the value, such as;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P( 0&lt; z &lt; 1.33) = 0.9082 – 0.5 = 0.4082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probability that Rohan’s computer has a time period between 50 and 70 hours is equal to 0.4082.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31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91A28A7-B801-1DC0-7EA0-8DA1D6343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7665" y="870068"/>
            <a:ext cx="780523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matplotlib.pyplot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 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plt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A2A2A"/>
              </a:solidFill>
              <a:effectLst/>
              <a:latin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A2A2A"/>
                </a:solidFill>
                <a:latin typeface="Fira Mono" panose="020B0509050000020004" pitchFamily="49" charset="0"/>
              </a:rPr>
              <a:t>Import </a:t>
            </a:r>
            <a:r>
              <a:rPr lang="en-US" altLang="en-US" sz="1400" dirty="0" err="1">
                <a:solidFill>
                  <a:srgbClr val="2A2A2A"/>
                </a:solidFill>
                <a:latin typeface="Fira Mono" panose="020B0509050000020004" pitchFamily="49" charset="0"/>
              </a:rPr>
              <a:t>numpy</a:t>
            </a:r>
            <a:r>
              <a:rPr lang="en-US" altLang="en-US" sz="1400" dirty="0">
                <a:solidFill>
                  <a:srgbClr val="2A2A2A"/>
                </a:solidFill>
                <a:latin typeface="Fira Mono" panose="020B0509050000020004" pitchFamily="49" charset="0"/>
              </a:rPr>
              <a:t> as np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7790"/>
                </a:solidFill>
                <a:effectLst/>
                <a:latin typeface="Fira Mono" panose="020B0509050000020004" pitchFamily="49" charset="0"/>
              </a:rPr>
              <a:t># Creating a series of data of in range of 1-50.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x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np.linspace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F00B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F00B8"/>
                </a:solidFill>
                <a:effectLst/>
                <a:latin typeface="Fira Mono" panose="020B0509050000020004" pitchFamily="49" charset="0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F00B8"/>
                </a:solidFill>
                <a:effectLst/>
                <a:latin typeface="Fira Mono" panose="020B0509050000020004" pitchFamily="49" charset="0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7790"/>
                </a:solidFill>
                <a:effectLst/>
                <a:latin typeface="Fira Mono" panose="020B0509050000020004" pitchFamily="49" charset="0"/>
              </a:rPr>
              <a:t>#Creating a Function.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normal_dist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(x , mean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sd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prob_density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np.pi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sd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np.exp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F00B8"/>
                </a:solidFill>
                <a:effectLst/>
                <a:latin typeface="Fira Mono" panose="020B0509050000020004" pitchFamily="49" charset="0"/>
              </a:rPr>
              <a:t>0.5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((x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mean)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sd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**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F00B8"/>
                </a:solidFill>
                <a:effectLst/>
                <a:latin typeface="Fira Mono" panose="020B05090500000200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prob_density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7790"/>
                </a:solidFill>
                <a:effectLst/>
                <a:latin typeface="Fira Mono" panose="020B0509050000020004" pitchFamily="49" charset="0"/>
              </a:rPr>
              <a:t>#Calculate mean and Standard deviation.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mean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np.mean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(x)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sd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np.std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(x)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7790"/>
                </a:solidFill>
                <a:effectLst/>
                <a:latin typeface="Fira Mono" panose="020B0509050000020004" pitchFamily="49" charset="0"/>
              </a:rPr>
              <a:t>#Apply function to the data.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pdf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normal_dist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x,mean,sd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7790"/>
                </a:solidFill>
                <a:effectLst/>
                <a:latin typeface="Fira Mono" panose="020B0509050000020004" pitchFamily="49" charset="0"/>
              </a:rPr>
              <a:t>#Plotting the Results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plt.plot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x,pdf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 , color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D5AFE"/>
                </a:solidFill>
                <a:effectLst/>
                <a:latin typeface="Fira Mono" panose="020B0509050000020004" pitchFamily="49" charset="0"/>
              </a:rPr>
              <a:t>'red'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plt.xlabel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D5AFE"/>
                </a:solidFill>
                <a:effectLst/>
                <a:latin typeface="Fira Mono" panose="020B0509050000020004" pitchFamily="49" charset="0"/>
              </a:rPr>
              <a:t>'Data points'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plt.ylabel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D5AFE"/>
                </a:solidFill>
                <a:effectLst/>
                <a:latin typeface="Fira Mono" panose="020B0509050000020004" pitchFamily="49" charset="0"/>
              </a:rPr>
              <a:t>'Probability Density'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8B93D-6ACF-10DC-DE4C-37A3ADA6C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4" t="39728" r="44056" b="24490"/>
          <a:stretch/>
        </p:blipFill>
        <p:spPr>
          <a:xfrm>
            <a:off x="7747517" y="2030568"/>
            <a:ext cx="4027716" cy="2796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F99A2F-89BE-DF2A-AD04-C5FDADE7F442}"/>
              </a:ext>
            </a:extLst>
          </p:cNvPr>
          <p:cNvSpPr txBox="1"/>
          <p:nvPr/>
        </p:nvSpPr>
        <p:spPr>
          <a:xfrm>
            <a:off x="4898571" y="242797"/>
            <a:ext cx="7037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A0C10"/>
                </a:solidFill>
                <a:effectLst/>
                <a:latin typeface="-apple-system"/>
              </a:rPr>
              <a:t>The normal distribution density function simply accepts a data point along with a mean value and a standard deviation and throws a value which we call </a:t>
            </a:r>
            <a:r>
              <a:rPr lang="en-US" b="1" i="0" dirty="0">
                <a:solidFill>
                  <a:srgbClr val="0A0C10"/>
                </a:solidFill>
                <a:effectLst/>
                <a:latin typeface="-apple-system"/>
              </a:rPr>
              <a:t>probability density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60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0D98-3F3C-3E08-C11A-3BB63575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Stat Norm library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525E46-5C87-A3B3-D578-296546F52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07927"/>
              </p:ext>
            </p:extLst>
          </p:nvPr>
        </p:nvGraphicFramePr>
        <p:xfrm>
          <a:off x="1096962" y="1846262"/>
          <a:ext cx="6003633" cy="4517215"/>
        </p:xfrm>
        <a:graphic>
          <a:graphicData uri="http://schemas.openxmlformats.org/drawingml/2006/table">
            <a:tbl>
              <a:tblPr/>
              <a:tblGrid>
                <a:gridCol w="6003633">
                  <a:extLst>
                    <a:ext uri="{9D8B030D-6E8A-4147-A177-3AD203B41FA5}">
                      <a16:colId xmlns:a16="http://schemas.microsoft.com/office/drawing/2014/main" val="3938441312"/>
                    </a:ext>
                  </a:extLst>
                </a:gridCol>
              </a:tblGrid>
              <a:tr h="45172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# import required libraries</a:t>
                      </a: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from </a:t>
                      </a:r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scipy.stats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 import norm</a:t>
                      </a: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import </a:t>
                      </a:r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numpy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 as np</a:t>
                      </a: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import </a:t>
                      </a:r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matplotlib.pyplot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 as </a:t>
                      </a:r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plt</a:t>
                      </a:r>
                      <a:endParaRPr lang="en-IN" sz="1500" b="0" i="0" dirty="0">
                        <a:effectLst/>
                        <a:latin typeface="Fira Mono" panose="020B0509050000020004" pitchFamily="49" charset="0"/>
                      </a:endParaRP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import seaborn as </a:t>
                      </a:r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sb</a:t>
                      </a:r>
                      <a:endParaRPr lang="en-IN" sz="1500" b="0" i="0" dirty="0">
                        <a:effectLst/>
                        <a:latin typeface="Fira Mono" panose="020B0509050000020004" pitchFamily="49" charset="0"/>
                      </a:endParaRP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# Creating the distribution</a:t>
                      </a: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data = </a:t>
                      </a:r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np.arange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(1,10,0.01)</a:t>
                      </a: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pdf = norm.pdf(data , </a:t>
                      </a:r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loc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 = 5.3 , scale = 1 )</a:t>
                      </a: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#Visualizing the distribution</a:t>
                      </a:r>
                    </a:p>
                    <a:p>
                      <a:pPr algn="l" rtl="0" fontAlgn="base"/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sb.set_style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('</a:t>
                      </a:r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whitegrid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')</a:t>
                      </a:r>
                    </a:p>
                    <a:p>
                      <a:pPr algn="l" rtl="0" fontAlgn="base"/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sb.lineplot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(data, pdf , </a:t>
                      </a:r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color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 = 'black')</a:t>
                      </a:r>
                    </a:p>
                    <a:p>
                      <a:pPr algn="l" rtl="0" fontAlgn="base"/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plt.xlabel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('Heights')</a:t>
                      </a:r>
                    </a:p>
                    <a:p>
                      <a:pPr algn="l" rtl="0" fontAlgn="base"/>
                      <a:r>
                        <a:rPr lang="en-IN" sz="1500" b="0" i="0" dirty="0" err="1">
                          <a:effectLst/>
                          <a:latin typeface="Fira Mono" panose="020B0509050000020004" pitchFamily="49" charset="0"/>
                        </a:rPr>
                        <a:t>plt.ylabel</a:t>
                      </a:r>
                      <a:r>
                        <a:rPr lang="en-IN" sz="1500" b="0" i="0" dirty="0">
                          <a:effectLst/>
                          <a:latin typeface="Fira Mono" panose="020B0509050000020004" pitchFamily="49" charset="0"/>
                        </a:rPr>
                        <a:t>('Probability Density')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392312"/>
                  </a:ext>
                </a:extLst>
              </a:tr>
            </a:tbl>
          </a:graphicData>
        </a:graphic>
      </p:graphicFrame>
      <p:sp>
        <p:nvSpPr>
          <p:cNvPr id="5" name="AutoShape 2" descr="Heights Distribution">
            <a:extLst>
              <a:ext uri="{FF2B5EF4-FFF2-40B4-BE49-F238E27FC236}">
                <a16:creationId xmlns:a16="http://schemas.microsoft.com/office/drawing/2014/main" id="{88EB989D-006C-F976-8166-60602469C9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6FC93-1B06-8F52-4D44-AD335E2BABC2}"/>
              </a:ext>
            </a:extLst>
          </p:cNvPr>
          <p:cNvSpPr txBox="1"/>
          <p:nvPr/>
        </p:nvSpPr>
        <p:spPr>
          <a:xfrm>
            <a:off x="6671387" y="2304661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 : mean</a:t>
            </a:r>
          </a:p>
          <a:p>
            <a:r>
              <a:rPr lang="en-US" dirty="0"/>
              <a:t>Scale: Standard deviation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48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9A6D-AC99-8796-DE4E-E1DCE98B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Calculating Probability of Specific Data Occurrence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FF01-D92E-23D5-1AE7-08A67887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C10"/>
                </a:solidFill>
                <a:effectLst/>
                <a:latin typeface="-apple-system"/>
              </a:rPr>
              <a:t>pick one person randomly from this distribution, then what is the probability that the height of the person will be smaller than 4.5 ft</a:t>
            </a:r>
          </a:p>
          <a:p>
            <a:endParaRPr lang="en-IN" dirty="0"/>
          </a:p>
        </p:txBody>
      </p:sp>
      <p:sp>
        <p:nvSpPr>
          <p:cNvPr id="4" name="AutoShape 2" descr="Area Under The Curve As Probability">
            <a:extLst>
              <a:ext uri="{FF2B5EF4-FFF2-40B4-BE49-F238E27FC236}">
                <a16:creationId xmlns:a16="http://schemas.microsoft.com/office/drawing/2014/main" id="{8EA0159B-3863-033E-6BE5-6F9477E24B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59265-5A5B-1DEE-B5B1-2B23CDDB2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4" t="15918" r="42449" b="50000"/>
          <a:stretch/>
        </p:blipFill>
        <p:spPr>
          <a:xfrm>
            <a:off x="1015171" y="2967134"/>
            <a:ext cx="5010538" cy="290195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CA0068-457F-CE9E-626B-2465486E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78944"/>
              </p:ext>
            </p:extLst>
          </p:nvPr>
        </p:nvGraphicFramePr>
        <p:xfrm>
          <a:off x="6166293" y="2275471"/>
          <a:ext cx="5804883" cy="4114800"/>
        </p:xfrm>
        <a:graphic>
          <a:graphicData uri="http://schemas.openxmlformats.org/drawingml/2006/table">
            <a:tbl>
              <a:tblPr/>
              <a:tblGrid>
                <a:gridCol w="5804883">
                  <a:extLst>
                    <a:ext uri="{9D8B030D-6E8A-4147-A177-3AD203B41FA5}">
                      <a16:colId xmlns:a16="http://schemas.microsoft.com/office/drawing/2014/main" val="1159683768"/>
                    </a:ext>
                  </a:extLst>
                </a:gridCol>
              </a:tblGrid>
              <a:tr h="40227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# import required libraries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from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scipy.stats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import norm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import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numpy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as np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import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matplotlib.pyplot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as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plt</a:t>
                      </a:r>
                      <a:endParaRPr lang="en-IN" sz="1000" b="1" i="0" dirty="0">
                        <a:effectLst/>
                        <a:latin typeface="Fira Mono" panose="020B0509050000020004" pitchFamily="49" charset="0"/>
                      </a:endParaRP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import seaborn as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sb</a:t>
                      </a:r>
                      <a:endParaRPr lang="en-IN" sz="1000" b="1" i="0" dirty="0">
                        <a:effectLst/>
                        <a:latin typeface="Fira Mono" panose="020B0509050000020004" pitchFamily="49" charset="0"/>
                      </a:endParaRP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# Creating the distribution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data =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np.arange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(1,10,0.01)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pdf = norm.pdf(data ,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loc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= 5.3 , scale = 1 )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#Probability of height to be under 4.5 ft.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prob_1 = norm(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loc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= 5.3 , scale = 1).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(4.5)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print(prob_1)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#probability that the height of the person will be between 6.5 and 4.5 ft.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cdf_upper_limit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= norm(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loc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= 5.3 , scale = 1).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(6.5)</a:t>
                      </a:r>
                    </a:p>
                    <a:p>
                      <a:pPr algn="l" rtl="0" fontAlgn="base"/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cdf_lower_limit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= norm(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loc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= 5.3 , scale = 1).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(4.5)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prob_2 =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cdf_upper_limit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-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cdf_lower_limit</a:t>
                      </a:r>
                      <a:endParaRPr lang="en-IN" sz="1000" b="1" i="0" dirty="0">
                        <a:effectLst/>
                        <a:latin typeface="Fira Mono" panose="020B0509050000020004" pitchFamily="49" charset="0"/>
                      </a:endParaRP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print(prob_2)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#probability that the height of a person chosen randomly will be above 6.5ft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cdf_value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= norm(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loc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 = 5.3 , scale = 1).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</a:t>
                      </a:r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(6.5)</a:t>
                      </a: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prob_3 = 1- </a:t>
                      </a:r>
                      <a:r>
                        <a:rPr lang="en-IN" sz="1000" b="1" i="0" dirty="0" err="1">
                          <a:effectLst/>
                          <a:latin typeface="Fira Mono" panose="020B0509050000020004" pitchFamily="49" charset="0"/>
                        </a:rPr>
                        <a:t>cdf_value</a:t>
                      </a:r>
                      <a:endParaRPr lang="en-IN" sz="1000" b="1" i="0" dirty="0">
                        <a:effectLst/>
                        <a:latin typeface="Fira Mono" panose="020B0509050000020004" pitchFamily="49" charset="0"/>
                      </a:endParaRPr>
                    </a:p>
                    <a:p>
                      <a:pPr algn="l" rtl="0" fontAlgn="base"/>
                      <a:r>
                        <a:rPr lang="en-IN" sz="1000" b="1" i="0" dirty="0">
                          <a:effectLst/>
                          <a:latin typeface="Fira Mono" panose="020B0509050000020004" pitchFamily="49" charset="0"/>
                        </a:rPr>
                        <a:t>print(prob_3)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6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9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5FC5-CC17-1CDC-6B7E-EE4A5EE7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Standardization: Why?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CE7B87-8194-4A7B-E369-CCCD5203C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737360"/>
            <a:ext cx="8821161" cy="409342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can be done using </a:t>
            </a:r>
            <a:r>
              <a:rPr kumimoji="0" lang="en-US" altLang="en-US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sklearn.preprocessing.StandardScaler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two variables: years of study and salary.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 of study will float somewhere between 1 to 30, the salary variable will be within the tens of thousands 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Take Machine learning, Linear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egression algorithm will calculate the coefficients, naturally it will give a higher number to salary in opposition to years of study.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But we know we don’t want the model to make that differentiation, so we can standardize the data to put them in the same scale.</a:t>
            </a:r>
            <a:endParaRPr lang="en-US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247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F08B-77C4-325E-5349-72B6974C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Standardization: Distribution Shape doesn’t Affected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6A6C94-81FB-E5E1-59E0-2E10C73D1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306" y="2222893"/>
            <a:ext cx="4814596" cy="282117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normalize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scipy.stats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Pull a dataset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sns.load_dataset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('tips')# Histogram of tip variable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sns.histoplot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x='tip');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5EDF8D13-85B3-91D1-FE66-62A88DBF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38" y="1751578"/>
            <a:ext cx="3582954" cy="321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6C8DCB-F9BC-2799-B28C-C8254BCB1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" y="4967122"/>
            <a:ext cx="8658808" cy="15592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[['tip’]])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f'Mean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scaled.mean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().round()} | Std: 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scaled.std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().round()}’)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sns.histplot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(scaled);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85DAECA1-2B98-2A12-E0FA-7061FAE6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56" y="1751578"/>
            <a:ext cx="3943739" cy="28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93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02FC-CA6C-B442-3BA3-C20BBFF0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3EDF-404E-4F98-0454-476C5DF3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Normalization or Min-Max Scaling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used to transform features to be on a similar scale.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new point is calculated as: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(X 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X_min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)/(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X_max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X_min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Normalization is useful when there are no outliers as it cannot cope up with them.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Usually, we would scale age and not incomes because only a few people have high incomes but the age is close to uniform.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600" b="0" i="0" dirty="0">
              <a:solidFill>
                <a:srgbClr val="D73A49"/>
              </a:solidFill>
              <a:effectLst/>
              <a:latin typeface="ui-monospace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D73A49"/>
                </a:solidFill>
                <a:effectLst/>
                <a:latin typeface="ui-monospace"/>
              </a:rPr>
              <a:t>from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ui-monospace"/>
              </a:rPr>
              <a:t>sklearn.preprocessing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600" b="0" i="0" dirty="0">
                <a:solidFill>
                  <a:srgbClr val="D73A49"/>
                </a:solidFill>
                <a:effectLst/>
                <a:latin typeface="ui-monospace"/>
              </a:rPr>
              <a:t>import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600" b="0" i="0" dirty="0" err="1">
                <a:solidFill>
                  <a:srgbClr val="E36209"/>
                </a:solidFill>
                <a:effectLst/>
                <a:latin typeface="ui-monospace"/>
              </a:rPr>
              <a:t>MinMaxScaler</a:t>
            </a:r>
            <a:endParaRPr lang="en-US" sz="1800" b="0" i="0" u="none" strike="noStrike" kern="1200" dirty="0">
              <a:solidFill>
                <a:srgbClr val="000000"/>
              </a:solidFill>
              <a:effectLst/>
              <a:latin typeface="ui-monospace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ui-monospace"/>
              </a:rPr>
              <a:t>scaledData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lang="en-US" sz="1800" b="0" i="0" u="none" strike="noStrike" kern="1200" dirty="0">
                <a:solidFill>
                  <a:srgbClr val="005CC5"/>
                </a:solidFill>
                <a:effectLst/>
                <a:latin typeface="ui-monospace"/>
              </a:rPr>
              <a:t>=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lang="en-US" sz="1800" b="0" i="0" u="none" strike="noStrike" kern="1200" dirty="0" err="1">
                <a:solidFill>
                  <a:srgbClr val="E36209"/>
                </a:solidFill>
                <a:effectLst/>
                <a:latin typeface="ui-monospace"/>
              </a:rPr>
              <a:t>MinMaxScaler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().</a:t>
            </a:r>
            <a:r>
              <a:rPr lang="en-US" sz="1800" b="0" i="0" u="none" strike="noStrike" kern="1200" dirty="0" err="1">
                <a:solidFill>
                  <a:srgbClr val="6F42C1"/>
                </a:solidFill>
                <a:effectLst/>
                <a:latin typeface="ui-monospace"/>
              </a:rPr>
              <a:t>fit_transform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(data)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6A737D"/>
                </a:solidFill>
                <a:effectLst/>
                <a:latin typeface="ui-monospace"/>
              </a:rPr>
              <a:t># Printing the Normalized Data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6F42C1"/>
                </a:solidFill>
                <a:effectLst/>
                <a:latin typeface="ui-monospace"/>
              </a:rPr>
              <a:t>print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(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ui-monospace"/>
              </a:rPr>
              <a:t>scaledData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)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04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A8DA-43DC-C33B-35C5-00665FEA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vs Standardization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B5CD7C-0450-D9A7-514C-98F1B854A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151784"/>
              </p:ext>
            </p:extLst>
          </p:nvPr>
        </p:nvGraphicFramePr>
        <p:xfrm>
          <a:off x="1097280" y="1737360"/>
          <a:ext cx="8536971" cy="499181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04184">
                  <a:extLst>
                    <a:ext uri="{9D8B030D-6E8A-4147-A177-3AD203B41FA5}">
                      <a16:colId xmlns:a16="http://schemas.microsoft.com/office/drawing/2014/main" val="3464994268"/>
                    </a:ext>
                  </a:extLst>
                </a:gridCol>
                <a:gridCol w="3125755">
                  <a:extLst>
                    <a:ext uri="{9D8B030D-6E8A-4147-A177-3AD203B41FA5}">
                      <a16:colId xmlns:a16="http://schemas.microsoft.com/office/drawing/2014/main" val="2745546105"/>
                    </a:ext>
                  </a:extLst>
                </a:gridCol>
                <a:gridCol w="4507032">
                  <a:extLst>
                    <a:ext uri="{9D8B030D-6E8A-4147-A177-3AD203B41FA5}">
                      <a16:colId xmlns:a16="http://schemas.microsoft.com/office/drawing/2014/main" val="1441822814"/>
                    </a:ext>
                  </a:extLst>
                </a:gridCol>
              </a:tblGrid>
              <a:tr h="31043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marL="64674" marR="64674" marT="64674" marB="6467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Normalization</a:t>
                      </a:r>
                    </a:p>
                  </a:txBody>
                  <a:tcPr marL="64674" marR="64674" marT="64674" marB="6467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Standardization</a:t>
                      </a:r>
                    </a:p>
                  </a:txBody>
                  <a:tcPr marL="64674" marR="64674" marT="64674" marB="64674" anchor="ctr"/>
                </a:tc>
                <a:extLst>
                  <a:ext uri="{0D108BD9-81ED-4DB2-BD59-A6C34878D82A}">
                    <a16:rowId xmlns:a16="http://schemas.microsoft.com/office/drawing/2014/main" val="801272094"/>
                  </a:ext>
                </a:extLst>
              </a:tr>
              <a:tr h="50445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and maximum value of features are used for scaling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and standard deviation is used for scaling.</a:t>
                      </a:r>
                    </a:p>
                  </a:txBody>
                  <a:tcPr marL="64674" marR="64674" marT="90544" marB="90544" anchor="ctr"/>
                </a:tc>
                <a:extLst>
                  <a:ext uri="{0D108BD9-81ED-4DB2-BD59-A6C34878D82A}">
                    <a16:rowId xmlns:a16="http://schemas.microsoft.com/office/drawing/2014/main" val="3392053215"/>
                  </a:ext>
                </a:extLst>
              </a:tr>
              <a:tr h="50445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when features are of different scales.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when we want to ensure zero mean and unit standard deviation.</a:t>
                      </a:r>
                    </a:p>
                  </a:txBody>
                  <a:tcPr marL="64674" marR="64674" marT="90544" marB="90544" anchor="ctr"/>
                </a:tc>
                <a:extLst>
                  <a:ext uri="{0D108BD9-81ED-4DB2-BD59-A6C34878D82A}">
                    <a16:rowId xmlns:a16="http://schemas.microsoft.com/office/drawing/2014/main" val="343210694"/>
                  </a:ext>
                </a:extLst>
              </a:tr>
              <a:tr h="34277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Scales values between [0, 1] or [-1, 1].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bounded to a certain range.</a:t>
                      </a:r>
                    </a:p>
                  </a:txBody>
                  <a:tcPr marL="64674" marR="64674" marT="90544" marB="90544" anchor="ctr"/>
                </a:tc>
                <a:extLst>
                  <a:ext uri="{0D108BD9-81ED-4DB2-BD59-A6C34878D82A}">
                    <a16:rowId xmlns:a16="http://schemas.microsoft.com/office/drawing/2014/main" val="2133147373"/>
                  </a:ext>
                </a:extLst>
              </a:tr>
              <a:tr h="34277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really affected by outliers.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much less affected by outliers.</a:t>
                      </a:r>
                    </a:p>
                  </a:txBody>
                  <a:tcPr marL="64674" marR="64674" marT="90544" marB="90544" anchor="ctr"/>
                </a:tc>
                <a:extLst>
                  <a:ext uri="{0D108BD9-81ED-4DB2-BD59-A6C34878D82A}">
                    <a16:rowId xmlns:a16="http://schemas.microsoft.com/office/drawing/2014/main" val="1089065986"/>
                  </a:ext>
                </a:extLst>
              </a:tr>
              <a:tr h="50445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Scikit-Learn provides a transformer called MinMaxScaler for Normalization.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Scikit-Learn provides a transformer called StandardScaler for standardization.</a:t>
                      </a:r>
                    </a:p>
                  </a:txBody>
                  <a:tcPr marL="64674" marR="64674" marT="90544" marB="90544" anchor="ctr"/>
                </a:tc>
                <a:extLst>
                  <a:ext uri="{0D108BD9-81ED-4DB2-BD59-A6C34878D82A}">
                    <a16:rowId xmlns:a16="http://schemas.microsoft.com/office/drawing/2014/main" val="3117282686"/>
                  </a:ext>
                </a:extLst>
              </a:tr>
              <a:tr h="66614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transformation squishes the n-dimensional data into an n-dimensional unit hypercube.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translates the data to the mean vector of original data to the origin and squishes or expands.</a:t>
                      </a:r>
                    </a:p>
                  </a:txBody>
                  <a:tcPr marL="64674" marR="64674" marT="90544" marB="90544" anchor="ctr"/>
                </a:tc>
                <a:extLst>
                  <a:ext uri="{0D108BD9-81ED-4DB2-BD59-A6C34878D82A}">
                    <a16:rowId xmlns:a16="http://schemas.microsoft.com/office/drawing/2014/main" val="3525828187"/>
                  </a:ext>
                </a:extLst>
              </a:tr>
              <a:tr h="50445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useful when we don’t know about the distribution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useful when the feature distribution is Normal or Gaussian.</a:t>
                      </a:r>
                    </a:p>
                  </a:txBody>
                  <a:tcPr marL="64674" marR="64674" marT="90544" marB="90544" anchor="ctr"/>
                </a:tc>
                <a:extLst>
                  <a:ext uri="{0D108BD9-81ED-4DB2-BD59-A6C34878D82A}">
                    <a16:rowId xmlns:a16="http://schemas.microsoft.com/office/drawing/2014/main" val="1646787785"/>
                  </a:ext>
                </a:extLst>
              </a:tr>
              <a:tr h="34277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often called as Scaling Normalization</a:t>
                      </a:r>
                    </a:p>
                  </a:txBody>
                  <a:tcPr marL="64674" marR="64674" marT="90544" marB="905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often called as Z-Score Normalization.</a:t>
                      </a:r>
                    </a:p>
                  </a:txBody>
                  <a:tcPr marL="64674" marR="64674" marT="90544" marB="90544" anchor="ctr"/>
                </a:tc>
                <a:extLst>
                  <a:ext uri="{0D108BD9-81ED-4DB2-BD59-A6C34878D82A}">
                    <a16:rowId xmlns:a16="http://schemas.microsoft.com/office/drawing/2014/main" val="395637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62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028D-6A03-36B0-3C70-95CB438A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286603"/>
            <a:ext cx="10829109" cy="1450757"/>
          </a:xfrm>
        </p:spPr>
        <p:txBody>
          <a:bodyPr/>
          <a:lstStyle/>
          <a:p>
            <a:r>
              <a:rPr lang="en-US" dirty="0"/>
              <a:t>Log Transformation: Normal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61EA-C534-89F0-67AA-441EBD2E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45733"/>
            <a:ext cx="11597951" cy="4555067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There is a transformation that can change the shape of your data and make it to approximate of a normal distribution. That is the logarithmic transformation.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log transformation will remove the skewness of a dataset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because it puts everything in perspective.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variances will be proportional rather than absolute, thus the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shape changes and resembles a normal distribution.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 Log transform and Normality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scs.shapiro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df.tip.apply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(np.log))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[OUT]: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(0.9888471961021423, 0.05621703341603279)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p-Value &gt; 0.05 : Data is normal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 Histogram after Log transformation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sns.histplot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df.tip.apply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(np.log) 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1CDD99-B2AE-978C-23CA-1DA6CA7E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4C486494-7504-1112-6F9E-DD95C8526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531" y="2231669"/>
            <a:ext cx="4476750" cy="318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3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EE3E-823E-7B19-2654-4C75B480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7FF5-94E3-28DD-48BA-1EB5AB91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 Techniques</a:t>
            </a:r>
          </a:p>
          <a:p>
            <a:r>
              <a:rPr lang="en-US" dirty="0"/>
              <a:t>Normal Distribution</a:t>
            </a:r>
          </a:p>
          <a:p>
            <a:r>
              <a:rPr lang="en-US" dirty="0"/>
              <a:t>Standard Normal Distribution</a:t>
            </a:r>
          </a:p>
          <a:p>
            <a:r>
              <a:rPr lang="en-US" dirty="0"/>
              <a:t>Z-Score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03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96F1-062E-0A12-9034-C5EBCC98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C921-4FAD-B40A-4A05-BC8AA24D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Deepak.e11296@cumail.in</a:t>
            </a:r>
            <a:endParaRPr lang="en-US" dirty="0"/>
          </a:p>
          <a:p>
            <a:r>
              <a:rPr lang="en-US" dirty="0"/>
              <a:t>9812881611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96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402C-34E6-1D10-0442-143FEB5C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Technique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3371-D6BF-FDCA-28F0-9E66FAE8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426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Algorithms that compute the distance between the features are biased towards numerically larger values if the data is not scaled.</a:t>
            </a:r>
            <a:endParaRPr lang="en-US" dirty="0"/>
          </a:p>
          <a:p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normalization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and </a:t>
            </a: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standardization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will not change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distribution of your data.</a:t>
            </a:r>
            <a:endParaRPr lang="en-IN" dirty="0"/>
          </a:p>
        </p:txBody>
      </p:sp>
      <p:pic>
        <p:nvPicPr>
          <p:cNvPr id="4" name="Picture 2" descr="feature scaling | Standardization vs Normalization. | Towards AI">
            <a:extLst>
              <a:ext uri="{FF2B5EF4-FFF2-40B4-BE49-F238E27FC236}">
                <a16:creationId xmlns:a16="http://schemas.microsoft.com/office/drawing/2014/main" id="{3DC60DDF-1A20-EC21-5F20-2FEE5813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713584"/>
            <a:ext cx="4011774" cy="253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tandardization vs Normalization. Distinguishing between two common… | by  Aashish Nair | Towards Data Science">
            <a:extLst>
              <a:ext uri="{FF2B5EF4-FFF2-40B4-BE49-F238E27FC236}">
                <a16:creationId xmlns:a16="http://schemas.microsoft.com/office/drawing/2014/main" id="{05DCF3AA-F0B7-F108-B835-98A214D8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013" y="-155642"/>
            <a:ext cx="2726987" cy="189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andardization Vs Normalization from scratch| Interview Preparation for  Data Science - YouTube">
            <a:extLst>
              <a:ext uri="{FF2B5EF4-FFF2-40B4-BE49-F238E27FC236}">
                <a16:creationId xmlns:a16="http://schemas.microsoft.com/office/drawing/2014/main" id="{86428A92-5A88-BB71-CEC7-4228595FD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94" y="2179604"/>
            <a:ext cx="4429503" cy="28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7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3CA7-BF7B-A245-225B-006F5428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AC81-DBEE-80A4-E037-AF1B1E82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2386"/>
            <a:ext cx="10058400" cy="402336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Skewness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measure of the asymmetry of a distribution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 distribution is asymmetrical when its left and right side are not mirror images. </a:t>
            </a: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distribution can have right (or positive), left (or negative), or zero skewness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real life variable that has a skewed left distribution is age of death from natural causes (heart disease, cancer, etc.). Most such deaths happen at older ages, with fewer cases happening at younger ages.</a:t>
            </a:r>
          </a:p>
          <a:p>
            <a:pPr algn="just"/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distribution is a prominent example of positively skewed distribution. This is because a large percentage of the total people residing in a particular state tends to fall under the category of a low-income earning group, while only a few people fall under the high-income earning group. The mean of such data is generally greater than the other measures of central tendency of data such as median or mode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kewness - Wikipedia">
            <a:extLst>
              <a:ext uri="{FF2B5EF4-FFF2-40B4-BE49-F238E27FC236}">
                <a16:creationId xmlns:a16="http://schemas.microsoft.com/office/drawing/2014/main" id="{239A89A8-02DB-6261-D9D4-BE38B86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16" y="76516"/>
            <a:ext cx="4489328" cy="16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kewed Distribution">
            <a:extLst>
              <a:ext uri="{FF2B5EF4-FFF2-40B4-BE49-F238E27FC236}">
                <a16:creationId xmlns:a16="http://schemas.microsoft.com/office/drawing/2014/main" id="{48008EED-CBE1-F4DA-3AB9-E3E3A4FFB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604" y="-37322"/>
            <a:ext cx="2833396" cy="177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5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9809-889B-879A-F093-F599BA35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Gaussian/Normal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906A-84DA-F658-FE7F-942E07AF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 symmetrical bell-shaped curve. The area of curve is 1</a:t>
            </a:r>
          </a:p>
          <a:p>
            <a:r>
              <a:rPr lang="en-US" dirty="0"/>
              <a:t>Age, weight, Height follows normal distribution</a:t>
            </a:r>
          </a:p>
          <a:p>
            <a:endParaRPr lang="en-IN" dirty="0"/>
          </a:p>
        </p:txBody>
      </p:sp>
      <p:pic>
        <p:nvPicPr>
          <p:cNvPr id="4106" name="Picture 10" descr="Learn More about Normal Distribution">
            <a:extLst>
              <a:ext uri="{FF2B5EF4-FFF2-40B4-BE49-F238E27FC236}">
                <a16:creationId xmlns:a16="http://schemas.microsoft.com/office/drawing/2014/main" id="{D402E945-4373-F5EE-4C69-08703B94A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470" y="3039487"/>
            <a:ext cx="3825530" cy="24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ormal Distribution (solutions, examples, formulas, videos)">
            <a:extLst>
              <a:ext uri="{FF2B5EF4-FFF2-40B4-BE49-F238E27FC236}">
                <a16:creationId xmlns:a16="http://schemas.microsoft.com/office/drawing/2014/main" id="{FEDA95C5-B134-25F0-F7BB-5CA135FB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17" y="3107582"/>
            <a:ext cx="2664163" cy="241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What Is a Normal Distribution?">
            <a:extLst>
              <a:ext uri="{FF2B5EF4-FFF2-40B4-BE49-F238E27FC236}">
                <a16:creationId xmlns:a16="http://schemas.microsoft.com/office/drawing/2014/main" id="{61A7DA57-B39A-A283-46D2-18229DCE0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8"/>
          <a:stretch/>
        </p:blipFill>
        <p:spPr bwMode="auto">
          <a:xfrm>
            <a:off x="4163438" y="3107582"/>
            <a:ext cx="3708278" cy="223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39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C51B-56B9-9B21-7EED-B903E221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Rule (68-95-99.7% rule)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9C6C-B488-F890-3DAF-7BD0D814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first standard deviation </a:t>
            </a:r>
            <a:r>
              <a:rPr lang="en-US" dirty="0" err="1"/>
              <a:t>b.w</a:t>
            </a:r>
            <a:r>
              <a:rPr lang="en-US" dirty="0"/>
              <a:t> left and right there are around 68% of the entire data will be available to the first standard distribution from left to right</a:t>
            </a:r>
          </a:p>
          <a:p>
            <a:r>
              <a:rPr lang="en-US" dirty="0"/>
              <a:t>Within the 2</a:t>
            </a:r>
            <a:r>
              <a:rPr lang="en-US" baseline="30000" dirty="0"/>
              <a:t>nd</a:t>
            </a:r>
            <a:r>
              <a:rPr lang="en-US" dirty="0"/>
              <a:t> standard distribution to the right and left around 95% of entire data falling in these region</a:t>
            </a:r>
          </a:p>
          <a:p>
            <a:r>
              <a:rPr lang="en-US" dirty="0"/>
              <a:t>Within the 3</a:t>
            </a:r>
            <a:r>
              <a:rPr lang="en-US" baseline="30000" dirty="0"/>
              <a:t>rd</a:t>
            </a:r>
            <a:r>
              <a:rPr lang="en-US" dirty="0"/>
              <a:t> standard distribution to the right and left around 99.7%  of the entire data falling in this region</a:t>
            </a:r>
          </a:p>
          <a:p>
            <a:r>
              <a:rPr lang="en-US" dirty="0"/>
              <a:t>With the help of q-q plot we can check whether distribution is normal or not</a:t>
            </a:r>
            <a:endParaRPr lang="en-IN" dirty="0"/>
          </a:p>
        </p:txBody>
      </p:sp>
      <p:pic>
        <p:nvPicPr>
          <p:cNvPr id="4" name="Picture 8" descr="Research Associates - THE STORY OF THE NORMAL CURVE The normal curve  (a.k.a. Gaussian curve, bell-shaped curve) is a picture of populations.  Technically it tells us, for any given variable, right where">
            <a:extLst>
              <a:ext uri="{FF2B5EF4-FFF2-40B4-BE49-F238E27FC236}">
                <a16:creationId xmlns:a16="http://schemas.microsoft.com/office/drawing/2014/main" id="{CF0E6E4B-FF9A-EE3E-18E7-ABCC51D7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4479793"/>
            <a:ext cx="4250987" cy="179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5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16CE-61A6-C406-686D-1FFA6FC9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(SNR)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A0E9-66B2-2F3E-5AF1-1EEA2C51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standard normal distribution, also called the z-distribution,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special normal distribution where the mean is 0 and the standard deviation is 1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Any normal distribution can be standardized by converting its values into z-scores.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Z-scores tell you how many standard deviations from the mean each value lies</a:t>
            </a:r>
          </a:p>
          <a:p>
            <a:endParaRPr lang="en-IN" dirty="0"/>
          </a:p>
        </p:txBody>
      </p:sp>
      <p:pic>
        <p:nvPicPr>
          <p:cNvPr id="6146" name="Picture 2" descr="Normal Distribution">
            <a:extLst>
              <a:ext uri="{FF2B5EF4-FFF2-40B4-BE49-F238E27FC236}">
                <a16:creationId xmlns:a16="http://schemas.microsoft.com/office/drawing/2014/main" id="{C781308C-5C27-C600-0890-38678D034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517626"/>
            <a:ext cx="4045890" cy="235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ormal Distribution">
            <a:extLst>
              <a:ext uri="{FF2B5EF4-FFF2-40B4-BE49-F238E27FC236}">
                <a16:creationId xmlns:a16="http://schemas.microsoft.com/office/drawing/2014/main" id="{F478E661-B5EA-B060-338E-31DB3DAE9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" t="10318" r="1951" b="2783"/>
          <a:stretch/>
        </p:blipFill>
        <p:spPr bwMode="auto">
          <a:xfrm>
            <a:off x="6126480" y="3678446"/>
            <a:ext cx="4451315" cy="21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0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3F97-4928-808E-BD32-7631320C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2493E-4C34-AD54-D13F-92B0E5F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distribution is the most commonly used probability distribution in statistics.</a:t>
            </a:r>
          </a:p>
          <a:p>
            <a:r>
              <a:rPr lang="en-US" dirty="0"/>
              <a:t>Symmetrical</a:t>
            </a:r>
          </a:p>
          <a:p>
            <a:r>
              <a:rPr lang="en-US" dirty="0"/>
              <a:t>Bell-shaped</a:t>
            </a:r>
          </a:p>
          <a:p>
            <a:r>
              <a:rPr lang="en-US" dirty="0"/>
              <a:t>Mean and median are equal; both located at the center of the distribution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mean of the normal distribution determines its location and the standard deviation determines its spread.</a:t>
            </a:r>
          </a:p>
          <a:p>
            <a:endParaRPr lang="en-IN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0785F17-5415-04D4-C319-CA976B4D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36" y="3993502"/>
            <a:ext cx="3424625" cy="21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0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76BB-FC09-B547-44F1-FD20DA9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1F09-4FB8-D97F-7318-22BA942E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8413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Any normal distribution can be converted into a standard normal distribution by converting the data values into z-scores, using the following formula:</a:t>
            </a:r>
            <a:endParaRPr lang="en-US" b="0" i="0" dirty="0">
              <a:solidFill>
                <a:srgbClr val="3D3D3D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z = (x – μ) / σ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Lato" panose="020F0502020204030203" pitchFamily="34" charset="0"/>
              </a:rPr>
              <a:t>Mean=6</a:t>
            </a:r>
          </a:p>
          <a:p>
            <a:pPr algn="l" fontAlgn="base"/>
            <a:r>
              <a:rPr lang="en-US" dirty="0">
                <a:solidFill>
                  <a:srgbClr val="3D3D3D"/>
                </a:solidFill>
                <a:latin typeface="Lato" panose="020F0502020204030203" pitchFamily="34" charset="0"/>
              </a:rPr>
              <a:t>SD=2.152</a:t>
            </a:r>
          </a:p>
          <a:p>
            <a:pPr algn="l" fontAlgn="base"/>
            <a:endParaRPr lang="en-US" b="0" i="0" dirty="0">
              <a:solidFill>
                <a:srgbClr val="3D3D3D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9EE797C-F8AA-8E14-739C-055FBAE7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31" y="2431835"/>
            <a:ext cx="1504950" cy="38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nvert normal to standard normal distribution">
            <a:extLst>
              <a:ext uri="{FF2B5EF4-FFF2-40B4-BE49-F238E27FC236}">
                <a16:creationId xmlns:a16="http://schemas.microsoft.com/office/drawing/2014/main" id="{CD8CADDD-4252-E364-0E72-9B56DE3F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75" y="2431835"/>
            <a:ext cx="2778125" cy="375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25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1896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-apple-system</vt:lpstr>
      <vt:lpstr>Arial</vt:lpstr>
      <vt:lpstr>Arial</vt:lpstr>
      <vt:lpstr>Calibri</vt:lpstr>
      <vt:lpstr>Calibri Light</vt:lpstr>
      <vt:lpstr>Consolas</vt:lpstr>
      <vt:lpstr>Fira Mono</vt:lpstr>
      <vt:lpstr>Helvetica</vt:lpstr>
      <vt:lpstr>inherit</vt:lpstr>
      <vt:lpstr>Lato</vt:lpstr>
      <vt:lpstr>Menlo</vt:lpstr>
      <vt:lpstr>Roboto</vt:lpstr>
      <vt:lpstr>source-serif-pro</vt:lpstr>
      <vt:lpstr>Times New Roman</vt:lpstr>
      <vt:lpstr>ui-monospace</vt:lpstr>
      <vt:lpstr>urw-din</vt:lpstr>
      <vt:lpstr>Retrospect</vt:lpstr>
      <vt:lpstr>Standardization and Normalization</vt:lpstr>
      <vt:lpstr>Agendas</vt:lpstr>
      <vt:lpstr>Feature Scaling Technique</vt:lpstr>
      <vt:lpstr>Skewness</vt:lpstr>
      <vt:lpstr>Gaussian/Normal Distribution</vt:lpstr>
      <vt:lpstr>Empirical Rule (68-95-99.7% rule)</vt:lpstr>
      <vt:lpstr>Standard Normal Distribution (SNR)</vt:lpstr>
      <vt:lpstr>Properties</vt:lpstr>
      <vt:lpstr>..continued</vt:lpstr>
      <vt:lpstr>Z-Score Table (Standard Normal Table)</vt:lpstr>
      <vt:lpstr>Exercise: For some computers, the time period between charges of the battery is normally distributed with a mean of 50 hours and a standard deviation of 15 hours. Rohan has one of these computers and needs to know the probability that the time period will be between 50 and 70 hours.</vt:lpstr>
      <vt:lpstr>PowerPoint Presentation</vt:lpstr>
      <vt:lpstr>Scipy Stat Norm library</vt:lpstr>
      <vt:lpstr>Calculating Probability of Specific Data Occurrence</vt:lpstr>
      <vt:lpstr>Standardization: Why?</vt:lpstr>
      <vt:lpstr>Standardization: Distribution Shape doesn’t Affected</vt:lpstr>
      <vt:lpstr>Normalization</vt:lpstr>
      <vt:lpstr>Normalization vs Standardization</vt:lpstr>
      <vt:lpstr>Log Transformation: Normal Distribution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Standardization and Normalization</dc:title>
  <dc:creator>Dr. Deepak Mehta</dc:creator>
  <cp:lastModifiedBy>Dr. Deepak Mehta</cp:lastModifiedBy>
  <cp:revision>5</cp:revision>
  <dcterms:created xsi:type="dcterms:W3CDTF">2022-09-18T06:38:16Z</dcterms:created>
  <dcterms:modified xsi:type="dcterms:W3CDTF">2022-09-19T05:27:14Z</dcterms:modified>
</cp:coreProperties>
</file>