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65" r:id="rId5"/>
    <p:sldId id="259" r:id="rId6"/>
    <p:sldId id="260" r:id="rId7"/>
    <p:sldId id="261" r:id="rId8"/>
    <p:sldId id="262" r:id="rId9"/>
    <p:sldId id="258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A7F759-C1C4-4B9B-B795-E34352E64B28}" v="2" dt="2022-12-02T12:06:38.2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POORAV TYAGI" userId="08e2fbe20f1c1782" providerId="Windows Live" clId="Web-{4AA7F759-C1C4-4B9B-B795-E34352E64B28}"/>
    <pc:docChg chg="modSld">
      <pc:chgData name="APOORAV TYAGI" userId="08e2fbe20f1c1782" providerId="Windows Live" clId="Web-{4AA7F759-C1C4-4B9B-B795-E34352E64B28}" dt="2022-12-02T12:06:38.219" v="1" actId="20577"/>
      <pc:docMkLst>
        <pc:docMk/>
      </pc:docMkLst>
      <pc:sldChg chg="modSp">
        <pc:chgData name="APOORAV TYAGI" userId="08e2fbe20f1c1782" providerId="Windows Live" clId="Web-{4AA7F759-C1C4-4B9B-B795-E34352E64B28}" dt="2022-12-02T12:06:38.219" v="1" actId="20577"/>
        <pc:sldMkLst>
          <pc:docMk/>
          <pc:sldMk cId="1970856642" sldId="261"/>
        </pc:sldMkLst>
        <pc:spChg chg="mod">
          <ac:chgData name="APOORAV TYAGI" userId="08e2fbe20f1c1782" providerId="Windows Live" clId="Web-{4AA7F759-C1C4-4B9B-B795-E34352E64B28}" dt="2022-12-02T12:06:38.219" v="1" actId="20577"/>
          <ac:spMkLst>
            <pc:docMk/>
            <pc:sldMk cId="1970856642" sldId="261"/>
            <ac:spMk id="2" creationId="{84C5AEE1-C9DE-4299-E4E0-902E4C92DF6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6EAA-EF3A-405C-AB83-741219071C10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47FAA-4A7F-4371-9EEF-71EF268C73F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359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6EAA-EF3A-405C-AB83-741219071C10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47FAA-4A7F-4371-9EEF-71EF268C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857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6EAA-EF3A-405C-AB83-741219071C10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47FAA-4A7F-4371-9EEF-71EF268C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818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6EAA-EF3A-405C-AB83-741219071C10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47FAA-4A7F-4371-9EEF-71EF268C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129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6EAA-EF3A-405C-AB83-741219071C10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47FAA-4A7F-4371-9EEF-71EF268C73F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056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6EAA-EF3A-405C-AB83-741219071C10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47FAA-4A7F-4371-9EEF-71EF268C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858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6EAA-EF3A-405C-AB83-741219071C10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47FAA-4A7F-4371-9EEF-71EF268C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982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6EAA-EF3A-405C-AB83-741219071C10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47FAA-4A7F-4371-9EEF-71EF268C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34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6EAA-EF3A-405C-AB83-741219071C10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47FAA-4A7F-4371-9EEF-71EF268C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12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63C6EAA-EF3A-405C-AB83-741219071C10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A47FAA-4A7F-4371-9EEF-71EF268C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722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6EAA-EF3A-405C-AB83-741219071C10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47FAA-4A7F-4371-9EEF-71EF268C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582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63C6EAA-EF3A-405C-AB83-741219071C10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9A47FAA-4A7F-4371-9EEF-71EF268C73F3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963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Deepak.e11296@cumail.i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byjus.com/maths/multiple-regression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yjus.com/maths/scatter-plot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27EB4-E390-1750-642C-10B05EED04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Regression									</a:t>
            </a:r>
            <a:r>
              <a:rPr lang="en-US" sz="7200" dirty="0"/>
              <a:t>Chapter-01</a:t>
            </a:r>
            <a:endParaRPr lang="en-IN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CE9093-285E-621B-6AA7-1DB79A365D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Deepak Mehta</a:t>
            </a:r>
            <a:endParaRPr lang="en-IN" dirty="0"/>
          </a:p>
        </p:txBody>
      </p:sp>
      <p:pic>
        <p:nvPicPr>
          <p:cNvPr id="4100" name="Picture 4" descr="Watch Vismayamaay Bahubali Season 1 Full Episodes on Hotstar">
            <a:extLst>
              <a:ext uri="{FF2B5EF4-FFF2-40B4-BE49-F238E27FC236}">
                <a16:creationId xmlns:a16="http://schemas.microsoft.com/office/drawing/2014/main" id="{FBA137F2-7437-3F53-FD1A-5052E99D3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4025" y="0"/>
            <a:ext cx="28479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3704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A3EFB-C257-7F4B-7E80-A1B35C9ED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E4B9A-BE05-CCA7-9890-EA6F473F9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Deepak.e11296@cumail.in</a:t>
            </a:r>
            <a:endParaRPr lang="en-US" dirty="0"/>
          </a:p>
          <a:p>
            <a:r>
              <a:rPr lang="en-US" dirty="0"/>
              <a:t>9812881611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1161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11523-91D2-7585-2265-65795DE80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F7A63-ED3F-7B7C-7468-A483EA1A1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Basic Intuition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Linear Regression Equation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Regression vs Correlation Coefficient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Linear vs Multiple Linear Regression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Seaborn Libraries Method plot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Scatterplot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  <p:pic>
        <p:nvPicPr>
          <p:cNvPr id="5122" name="Picture 2" descr="Agenda with Pencil Means Written Agendas Stock Illustration - Illustration  of timetable, agenda: 40246845">
            <a:extLst>
              <a:ext uri="{FF2B5EF4-FFF2-40B4-BE49-F238E27FC236}">
                <a16:creationId xmlns:a16="http://schemas.microsoft.com/office/drawing/2014/main" id="{8B022092-A087-CF40-D5F5-C544170765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21"/>
          <a:stretch/>
        </p:blipFill>
        <p:spPr bwMode="auto">
          <a:xfrm>
            <a:off x="1036320" y="463954"/>
            <a:ext cx="2362200" cy="1234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A brief primer on linear regression – Part I | CleverTap">
            <a:extLst>
              <a:ext uri="{FF2B5EF4-FFF2-40B4-BE49-F238E27FC236}">
                <a16:creationId xmlns:a16="http://schemas.microsoft.com/office/drawing/2014/main" id="{58DEEE0E-46F8-C1B0-B4A5-24445E152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917" y="2009089"/>
            <a:ext cx="5803121" cy="369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741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952A4-911F-6B7D-6CD5-EB3F8DB6D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7942"/>
            <a:ext cx="10058400" cy="1450757"/>
          </a:xfrm>
        </p:spPr>
        <p:txBody>
          <a:bodyPr/>
          <a:lstStyle/>
          <a:p>
            <a:r>
              <a:rPr lang="en-US" dirty="0"/>
              <a:t>Basic Intuition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C2287-60E7-9146-BD8F-9B2E56111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Linear regression strives to show the relationship between two variables by applying a linear equation to observed data.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One variable is supposed to be an independent variable, and the other is to be a dependent variable.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For example, the weight of the person is linearly related to his height.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Hence this shows a linear relationship between the height and weight of the person. As the height is increased, the weight of the person also gets increased.</a:t>
            </a:r>
            <a:endParaRPr lang="en-IN" dirty="0"/>
          </a:p>
        </p:txBody>
      </p:sp>
      <p:pic>
        <p:nvPicPr>
          <p:cNvPr id="6146" name="Picture 2" descr="Intuition - Wikipedia">
            <a:extLst>
              <a:ext uri="{FF2B5EF4-FFF2-40B4-BE49-F238E27FC236}">
                <a16:creationId xmlns:a16="http://schemas.microsoft.com/office/drawing/2014/main" id="{0FC2914B-925A-DBFB-FC8B-864FF515F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325" y="0"/>
            <a:ext cx="1971675" cy="171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837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D20BB-AB67-A961-CF1D-8225720B8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32F3E"/>
                </a:solidFill>
                <a:effectLst/>
                <a:latin typeface="Amazon Ember Mono"/>
              </a:rPr>
              <a:t>Linear regression is a supervised algorithm</a:t>
            </a:r>
            <a:r>
              <a:rPr lang="en-US" baseline="30000" dirty="0">
                <a:solidFill>
                  <a:srgbClr val="232F3E"/>
                </a:solidFill>
                <a:latin typeface="Amazon Ember Mono"/>
              </a:rPr>
              <a:t> </a:t>
            </a:r>
            <a:r>
              <a:rPr lang="en-US" b="0" i="0" dirty="0">
                <a:solidFill>
                  <a:srgbClr val="232F3E"/>
                </a:solidFill>
                <a:effectLst/>
                <a:latin typeface="Amazon Ember Mono"/>
              </a:rPr>
              <a:t>that learns to model a dependent variable, </a:t>
            </a:r>
            <a:r>
              <a:rPr lang="en-US" b="0" dirty="0">
                <a:solidFill>
                  <a:srgbClr val="232F3E"/>
                </a:solidFill>
                <a:effectLst/>
                <a:latin typeface="KaTeX_Main"/>
              </a:rPr>
              <a:t>y</a:t>
            </a:r>
            <a:r>
              <a:rPr lang="en-US" b="0" i="0" dirty="0">
                <a:solidFill>
                  <a:srgbClr val="232F3E"/>
                </a:solidFill>
                <a:effectLst/>
                <a:latin typeface="Amazon Ember Mono"/>
              </a:rPr>
              <a:t>, as a function of some independent variables (aka "features"), </a:t>
            </a:r>
            <a:r>
              <a:rPr lang="en-US" b="0" dirty="0">
                <a:solidFill>
                  <a:srgbClr val="232F3E"/>
                </a:solidFill>
                <a:effectLst/>
                <a:latin typeface="KaTeX_Main"/>
              </a:rPr>
              <a:t>x</a:t>
            </a:r>
            <a:r>
              <a:rPr lang="en-US" b="0" i="1" dirty="0">
                <a:solidFill>
                  <a:srgbClr val="232F3E"/>
                </a:solidFill>
                <a:effectLst/>
                <a:latin typeface="KaTeX_Math"/>
              </a:rPr>
              <a:t>i</a:t>
            </a:r>
            <a:r>
              <a:rPr lang="en-US" b="0" dirty="0">
                <a:solidFill>
                  <a:srgbClr val="232F3E"/>
                </a:solidFill>
                <a:effectLst/>
                <a:latin typeface="KaTeX_Main"/>
              </a:rPr>
              <a:t>​</a:t>
            </a:r>
            <a:r>
              <a:rPr lang="en-US" b="0" i="0" dirty="0">
                <a:solidFill>
                  <a:srgbClr val="232F3E"/>
                </a:solidFill>
                <a:effectLst/>
                <a:latin typeface="Amazon Ember Mono"/>
              </a:rPr>
              <a:t>, by finding a line (or surface) that best "fits" the data.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32F3E"/>
                </a:solidFill>
                <a:effectLst/>
                <a:latin typeface="Amazon Ember Mono"/>
              </a:rPr>
              <a:t>In general, we assume </a:t>
            </a:r>
            <a:r>
              <a:rPr lang="en-US" b="0" dirty="0">
                <a:solidFill>
                  <a:srgbClr val="232F3E"/>
                </a:solidFill>
                <a:effectLst/>
                <a:latin typeface="KaTeX_Main"/>
              </a:rPr>
              <a:t>y</a:t>
            </a:r>
            <a:r>
              <a:rPr lang="en-US" b="0" i="0" dirty="0">
                <a:solidFill>
                  <a:srgbClr val="232F3E"/>
                </a:solidFill>
                <a:effectLst/>
                <a:latin typeface="Amazon Ember Mono"/>
              </a:rPr>
              <a:t> to be some number and each </a:t>
            </a:r>
            <a:r>
              <a:rPr lang="en-US" b="0" dirty="0">
                <a:solidFill>
                  <a:srgbClr val="232F3E"/>
                </a:solidFill>
                <a:effectLst/>
                <a:latin typeface="KaTeX_Main"/>
              </a:rPr>
              <a:t>x</a:t>
            </a:r>
            <a:r>
              <a:rPr lang="en-US" b="0" i="1" dirty="0">
                <a:solidFill>
                  <a:srgbClr val="232F3E"/>
                </a:solidFill>
                <a:effectLst/>
                <a:latin typeface="KaTeX_Math"/>
              </a:rPr>
              <a:t>i</a:t>
            </a:r>
            <a:r>
              <a:rPr lang="en-US" b="0" dirty="0">
                <a:solidFill>
                  <a:srgbClr val="232F3E"/>
                </a:solidFill>
                <a:effectLst/>
                <a:latin typeface="KaTeX_Main"/>
              </a:rPr>
              <a:t>​</a:t>
            </a:r>
            <a:r>
              <a:rPr lang="en-US" b="0" i="0" dirty="0">
                <a:solidFill>
                  <a:srgbClr val="232F3E"/>
                </a:solidFill>
                <a:effectLst/>
                <a:latin typeface="Amazon Ember Mono"/>
              </a:rPr>
              <a:t> can be basically anything.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32F3E"/>
                </a:solidFill>
                <a:effectLst/>
                <a:latin typeface="Amazon Ember Mono"/>
              </a:rPr>
              <a:t>For example: predicting the price of a house using the number of rooms in that house (</a:t>
            </a:r>
            <a:r>
              <a:rPr lang="en-US" b="0" dirty="0">
                <a:solidFill>
                  <a:srgbClr val="232F3E"/>
                </a:solidFill>
                <a:effectLst/>
                <a:latin typeface="KaTeX_Main"/>
              </a:rPr>
              <a:t>y</a:t>
            </a:r>
            <a:r>
              <a:rPr lang="en-US" b="0" i="0" dirty="0">
                <a:solidFill>
                  <a:srgbClr val="232F3E"/>
                </a:solidFill>
                <a:effectLst/>
                <a:latin typeface="Amazon Ember Mono"/>
              </a:rPr>
              <a:t>: price, </a:t>
            </a:r>
            <a:r>
              <a:rPr lang="en-US" b="0" dirty="0">
                <a:solidFill>
                  <a:srgbClr val="232F3E"/>
                </a:solidFill>
                <a:effectLst/>
                <a:latin typeface="KaTeX_Main"/>
              </a:rPr>
              <a:t>x</a:t>
            </a:r>
            <a:r>
              <a:rPr lang="en-US" b="0" i="0" dirty="0">
                <a:solidFill>
                  <a:srgbClr val="232F3E"/>
                </a:solidFill>
                <a:effectLst/>
                <a:latin typeface="Amazon Ember Mono"/>
              </a:rPr>
              <a:t>: number of rooms) or predicting weight from height and age (</a:t>
            </a:r>
            <a:r>
              <a:rPr lang="en-US" b="0" dirty="0">
                <a:solidFill>
                  <a:srgbClr val="232F3E"/>
                </a:solidFill>
                <a:effectLst/>
                <a:latin typeface="KaTeX_Main"/>
              </a:rPr>
              <a:t>y</a:t>
            </a:r>
            <a:r>
              <a:rPr lang="en-US" b="0" i="0" dirty="0">
                <a:solidFill>
                  <a:srgbClr val="232F3E"/>
                </a:solidFill>
                <a:effectLst/>
                <a:latin typeface="Amazon Ember Mono"/>
              </a:rPr>
              <a:t>: weight, </a:t>
            </a:r>
            <a:r>
              <a:rPr lang="en-US" b="0" dirty="0">
                <a:solidFill>
                  <a:srgbClr val="232F3E"/>
                </a:solidFill>
                <a:effectLst/>
                <a:latin typeface="KaTeX_Main"/>
              </a:rPr>
              <a:t>x​i</a:t>
            </a:r>
            <a:r>
              <a:rPr lang="en-US" b="0" i="0" dirty="0">
                <a:solidFill>
                  <a:srgbClr val="232F3E"/>
                </a:solidFill>
                <a:effectLst/>
                <a:latin typeface="Amazon Ember Mono"/>
              </a:rPr>
              <a:t>: height, age).</a:t>
            </a:r>
            <a:endParaRPr lang="en-IN" dirty="0"/>
          </a:p>
        </p:txBody>
      </p:sp>
      <p:pic>
        <p:nvPicPr>
          <p:cNvPr id="7170" name="Picture 2" descr="Why Performance Matters, Part 2: Perception Management — Smashing Magazine">
            <a:extLst>
              <a:ext uri="{FF2B5EF4-FFF2-40B4-BE49-F238E27FC236}">
                <a16:creationId xmlns:a16="http://schemas.microsoft.com/office/drawing/2014/main" id="{E9F63AC5-33D4-C4E8-38C2-A69E67C6E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" y="214604"/>
            <a:ext cx="2473959" cy="1407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9308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B4915-6FAF-C5BB-DEF5-D4F655FB3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813588"/>
                </a:solidFill>
                <a:effectLst/>
                <a:latin typeface="Roboto" panose="02000000000000000000" pitchFamily="2" charset="0"/>
              </a:rPr>
              <a:t>Linear Regression Equation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9BC10-B684-A1AC-29DF-A270C58E6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The measure of the extent of the relationship between two variables is shown by the </a:t>
            </a:r>
            <a:r>
              <a:rPr lang="en-US" sz="18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correlation coefficient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The range of this coefficient lies between -1 to +1.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This coefficient shows the strength of the association of the observed data for two variables.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18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A linear regression line equation is written in the form of: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18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Y = a + </a:t>
            </a:r>
            <a:r>
              <a:rPr lang="en-US" sz="1800" b="1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bX</a:t>
            </a:r>
            <a:endParaRPr lang="en-US" sz="1800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18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where X is the independent variable and plotted along the x-axis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18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Y is the dependent variable and plotted along the y-axis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18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The slope of the line is b, and a is the intercept (the value of y when x = 0).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1800" dirty="0"/>
          </a:p>
        </p:txBody>
      </p:sp>
      <p:pic>
        <p:nvPicPr>
          <p:cNvPr id="8196" name="Picture 4" descr="3 Reasons Why You Should Use Linear Regression Models Instead of Neural  Networks - KDnuggets">
            <a:extLst>
              <a:ext uri="{FF2B5EF4-FFF2-40B4-BE49-F238E27FC236}">
                <a16:creationId xmlns:a16="http://schemas.microsoft.com/office/drawing/2014/main" id="{14428E6F-0E05-884A-D7B3-6578D021F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2150" y="-15240"/>
            <a:ext cx="260985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619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8EF70-819B-A8E0-41F9-1C64B8B54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vs Regression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C24457-945F-4FB5-35C4-C0A1C9C20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most commonly used techniques for investigating the relationship between two quantitative variables are correlation and linear regression. 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Correlation quantifies the strength of the linear relationship between a pair of variables, whereas regression expresses the relationship in the form of an equation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Note: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Use correlation for a quick and simple summary of the direction and strength of the relationship between two or more numeric variables.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Use regression when you're looking to predict, optimize, or explain a number response between the variables (how x influences y)</a:t>
            </a:r>
            <a:endParaRPr lang="en-IN" dirty="0"/>
          </a:p>
        </p:txBody>
      </p:sp>
      <p:pic>
        <p:nvPicPr>
          <p:cNvPr id="2052" name="Picture 4" descr="Difference Between Correlation and Regression (with Comparison Chart) - Key  Differences">
            <a:extLst>
              <a:ext uri="{FF2B5EF4-FFF2-40B4-BE49-F238E27FC236}">
                <a16:creationId xmlns:a16="http://schemas.microsoft.com/office/drawing/2014/main" id="{0E52A6FE-0FB7-ABC5-A1A3-A269C7168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6545" y="0"/>
            <a:ext cx="3155923" cy="167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9627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5AEE1-C9DE-4299-E4E0-902E4C92D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Linear Vs Multiple Linear Regression</a:t>
            </a:r>
            <a:endParaRPr lang="en-IN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1963A-BE43-70A2-0E31-762A166C7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The very most straightforward case of a single scalar predictor variable x and a single scalar response variable y is known as simple linear regression. 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The equation for this regression is represented by;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y=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a+bx</a:t>
            </a:r>
            <a:endParaRPr lang="en-US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The expansion to multiple and vector-valued predictor variables is known as </a:t>
            </a:r>
            <a:r>
              <a:rPr lang="en-US" b="0" i="0" u="none" strike="noStrike" dirty="0">
                <a:solidFill>
                  <a:srgbClr val="73AD21"/>
                </a:solidFill>
                <a:effectLst/>
                <a:latin typeface="Roboto" panose="02000000000000000000" pitchFamily="2" charset="0"/>
                <a:hlinkClick r:id="rId2"/>
              </a:rPr>
              <a:t>multiple linear regression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, also known as multivariable linear regression. 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The equation for this regression is represented by;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Y =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a+bX</a:t>
            </a:r>
            <a:endParaRPr lang="en-US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Almost all real-world regression patterns include multiple predictors, and basic explanations of linear regression are often explained in terms of the multiple regression form. 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Note that, though, in these cases, the dependent variable y is yet a scalar.</a:t>
            </a:r>
          </a:p>
        </p:txBody>
      </p:sp>
      <p:pic>
        <p:nvPicPr>
          <p:cNvPr id="9218" name="Picture 2" descr="Multiple Linear Regression: Sklearn and Statsmodels | by Subarna Lamsal |  codeburst">
            <a:extLst>
              <a:ext uri="{FF2B5EF4-FFF2-40B4-BE49-F238E27FC236}">
                <a16:creationId xmlns:a16="http://schemas.microsoft.com/office/drawing/2014/main" id="{D261D1BD-BFC8-C2FC-33F1-CC1B487304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90" r="7662" b="5566"/>
          <a:stretch/>
        </p:blipFill>
        <p:spPr bwMode="auto">
          <a:xfrm>
            <a:off x="9787813" y="-18661"/>
            <a:ext cx="2404188" cy="173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856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F9A86-3AAE-4E06-AC84-950749316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Seaborn Library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928186A-687D-E81C-3D65-C6D7363C1A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5024895"/>
              </p:ext>
            </p:extLst>
          </p:nvPr>
        </p:nvGraphicFramePr>
        <p:xfrm>
          <a:off x="1097281" y="2096705"/>
          <a:ext cx="5798042" cy="3566160"/>
        </p:xfrm>
        <a:graphic>
          <a:graphicData uri="http://schemas.openxmlformats.org/drawingml/2006/table">
            <a:tbl>
              <a:tblPr/>
              <a:tblGrid>
                <a:gridCol w="5798042">
                  <a:extLst>
                    <a:ext uri="{9D8B030D-6E8A-4147-A177-3AD203B41FA5}">
                      <a16:colId xmlns:a16="http://schemas.microsoft.com/office/drawing/2014/main" val="1644147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2000" b="0" i="0" dirty="0">
                          <a:effectLst/>
                          <a:latin typeface="Consolas" panose="020B0609020204030204" pitchFamily="49" charset="0"/>
                        </a:rPr>
                        <a:t># importing libraries</a:t>
                      </a:r>
                    </a:p>
                    <a:p>
                      <a:pPr algn="l" rtl="0" fontAlgn="base"/>
                      <a:r>
                        <a:rPr lang="en-IN" sz="2000" b="0" i="0" dirty="0">
                          <a:effectLst/>
                          <a:latin typeface="Consolas" panose="020B0609020204030204" pitchFamily="49" charset="0"/>
                        </a:rPr>
                        <a:t>import seaborn as </a:t>
                      </a:r>
                      <a:r>
                        <a:rPr lang="en-IN" sz="2000" b="0" i="0" dirty="0" err="1">
                          <a:effectLst/>
                          <a:latin typeface="Consolas" panose="020B0609020204030204" pitchFamily="49" charset="0"/>
                        </a:rPr>
                        <a:t>sb</a:t>
                      </a:r>
                      <a:endParaRPr lang="en-IN" sz="2000" b="0" i="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rtl="0" fontAlgn="base"/>
                      <a:r>
                        <a:rPr lang="en-IN" sz="2000" b="0" i="0" dirty="0"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</a:p>
                    <a:p>
                      <a:pPr algn="l" rtl="0" fontAlgn="base"/>
                      <a:r>
                        <a:rPr lang="en-IN" sz="2000" b="0" i="0" dirty="0">
                          <a:effectLst/>
                          <a:latin typeface="Consolas" panose="020B0609020204030204" pitchFamily="49" charset="0"/>
                        </a:rPr>
                        <a:t># load data</a:t>
                      </a:r>
                    </a:p>
                    <a:p>
                      <a:pPr algn="l" rtl="0" fontAlgn="base"/>
                      <a:r>
                        <a:rPr lang="en-IN" sz="2000" b="0" i="0" dirty="0" err="1">
                          <a:effectLst/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IN" sz="2000" b="0" i="0" dirty="0">
                          <a:effectLst/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IN" sz="2000" b="0" i="0" dirty="0" err="1">
                          <a:effectLst/>
                          <a:latin typeface="Consolas" panose="020B0609020204030204" pitchFamily="49" charset="0"/>
                        </a:rPr>
                        <a:t>sb.load_dataset</a:t>
                      </a:r>
                      <a:r>
                        <a:rPr lang="en-IN" sz="2000" b="0" i="0" dirty="0">
                          <a:effectLst/>
                          <a:latin typeface="Consolas" panose="020B0609020204030204" pitchFamily="49" charset="0"/>
                        </a:rPr>
                        <a:t>('iris')</a:t>
                      </a:r>
                    </a:p>
                    <a:p>
                      <a:pPr algn="l" rtl="0" fontAlgn="base"/>
                      <a:r>
                        <a:rPr lang="en-IN" sz="2000" b="0" i="0" dirty="0"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</a:p>
                    <a:p>
                      <a:pPr algn="l" rtl="0" fontAlgn="base"/>
                      <a:r>
                        <a:rPr lang="en-IN" sz="2000" b="0" i="0" dirty="0">
                          <a:effectLst/>
                          <a:latin typeface="Consolas" panose="020B0609020204030204" pitchFamily="49" charset="0"/>
                        </a:rPr>
                        <a:t># use </a:t>
                      </a:r>
                      <a:r>
                        <a:rPr lang="en-IN" sz="2000" b="0" i="0" dirty="0" err="1">
                          <a:effectLst/>
                          <a:latin typeface="Consolas" panose="020B0609020204030204" pitchFamily="49" charset="0"/>
                        </a:rPr>
                        <a:t>regplot</a:t>
                      </a:r>
                      <a:endParaRPr lang="en-IN" sz="2000" b="0" i="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rtl="0" fontAlgn="base"/>
                      <a:r>
                        <a:rPr lang="en-IN" sz="2000" b="0" i="0" dirty="0" err="1">
                          <a:effectLst/>
                          <a:latin typeface="Consolas" panose="020B0609020204030204" pitchFamily="49" charset="0"/>
                        </a:rPr>
                        <a:t>sb.regplot</a:t>
                      </a:r>
                      <a:r>
                        <a:rPr lang="en-IN" sz="2000" b="0" i="0" dirty="0">
                          <a:effectLst/>
                          <a:latin typeface="Consolas" panose="020B0609020204030204" pitchFamily="49" charset="0"/>
                        </a:rPr>
                        <a:t>(x = "</a:t>
                      </a:r>
                      <a:r>
                        <a:rPr lang="en-IN" sz="2000" b="0" i="0" dirty="0" err="1">
                          <a:effectLst/>
                          <a:latin typeface="Consolas" panose="020B0609020204030204" pitchFamily="49" charset="0"/>
                        </a:rPr>
                        <a:t>sepal_length</a:t>
                      </a:r>
                      <a:r>
                        <a:rPr lang="en-IN" sz="2000" b="0" i="0" dirty="0">
                          <a:effectLst/>
                          <a:latin typeface="Consolas" panose="020B0609020204030204" pitchFamily="49" charset="0"/>
                        </a:rPr>
                        <a:t>",</a:t>
                      </a:r>
                    </a:p>
                    <a:p>
                      <a:pPr algn="l" rtl="0" fontAlgn="base"/>
                      <a:r>
                        <a:rPr lang="en-IN" sz="2000" b="0" i="0" dirty="0">
                          <a:effectLst/>
                          <a:latin typeface="Consolas" panose="020B0609020204030204" pitchFamily="49" charset="0"/>
                        </a:rPr>
                        <a:t>            y = "</a:t>
                      </a:r>
                      <a:r>
                        <a:rPr lang="en-IN" sz="2000" b="0" i="0" dirty="0" err="1">
                          <a:effectLst/>
                          <a:latin typeface="Consolas" panose="020B0609020204030204" pitchFamily="49" charset="0"/>
                        </a:rPr>
                        <a:t>petal_length</a:t>
                      </a:r>
                      <a:r>
                        <a:rPr lang="en-IN" sz="2000" b="0" i="0" dirty="0">
                          <a:effectLst/>
                          <a:latin typeface="Consolas" panose="020B0609020204030204" pitchFamily="49" charset="0"/>
                        </a:rPr>
                        <a:t>", </a:t>
                      </a:r>
                    </a:p>
                    <a:p>
                      <a:pPr algn="l" rtl="0" fontAlgn="base"/>
                      <a:r>
                        <a:rPr lang="en-IN" sz="2000" b="0" i="0" dirty="0">
                          <a:effectLst/>
                          <a:latin typeface="Consolas" panose="020B0609020204030204" pitchFamily="49" charset="0"/>
                        </a:rPr>
                        <a:t>            ci = None,</a:t>
                      </a:r>
                    </a:p>
                    <a:p>
                      <a:pPr algn="l" rtl="0" fontAlgn="base"/>
                      <a:r>
                        <a:rPr lang="en-IN" sz="2000" b="0" i="0" dirty="0">
                          <a:effectLst/>
                          <a:latin typeface="Consolas" panose="020B0609020204030204" pitchFamily="49" charset="0"/>
                        </a:rPr>
                        <a:t>            data = </a:t>
                      </a:r>
                      <a:r>
                        <a:rPr lang="en-IN" sz="2000" b="0" i="0" dirty="0" err="1">
                          <a:effectLst/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IN" sz="2000" b="0" i="0" dirty="0"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687045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FD1091F7-3281-4E06-9C77-AFF65DCEC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378837" y="-60649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1FCEC55B-02DE-EF66-1118-51DEC41F7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729" y="1988297"/>
            <a:ext cx="4605656" cy="328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662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197EB-4940-3E47-E320-9AAB76BCF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 : Relationship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DB8B9F4-A714-9790-BDD1-5096A6B21A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98700" y="2468442"/>
            <a:ext cx="6624734" cy="1846659"/>
          </a:xfrm>
          <a:prstGeom prst="rect">
            <a:avLst/>
          </a:prstGeom>
          <a:solidFill>
            <a:srgbClr val="ECECE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#use green as color for individual points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2020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plt.plot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(x, y, 'o', color='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#obtain m (slope) and b(intercept) of linear regression line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m, b =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2020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np.polyfit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(x, y, 1)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#use red as color for regression line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2020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plt.plot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(x, m*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2020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x+b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color='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027" name="Picture 3" descr="Scatterplot with regression line in numpy">
            <a:extLst>
              <a:ext uri="{FF2B5EF4-FFF2-40B4-BE49-F238E27FC236}">
                <a16:creationId xmlns:a16="http://schemas.microsoft.com/office/drawing/2014/main" id="{CFB933C7-891F-D95E-E1C5-D70AC8DEE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2696" y="1931626"/>
            <a:ext cx="3530023" cy="2920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F2FE24-AA3D-E02C-5AD0-9B0063307D16}"/>
              </a:ext>
            </a:extLst>
          </p:cNvPr>
          <p:cNvSpPr txBox="1"/>
          <p:nvPr/>
        </p:nvSpPr>
        <p:spPr>
          <a:xfrm>
            <a:off x="798700" y="4540072"/>
            <a:ext cx="69239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It is not necessary that here one variable is dependent on others, or one causes the other, but there is some critical relationship between the two variables. In such cases, we use a </a:t>
            </a:r>
            <a:r>
              <a:rPr lang="en-US" sz="1600" b="0" i="0" u="none" strike="noStrike" dirty="0">
                <a:solidFill>
                  <a:srgbClr val="73AD21"/>
                </a:solidFill>
                <a:effectLst/>
                <a:latin typeface="Roboto" panose="02000000000000000000" pitchFamily="2" charset="0"/>
                <a:hlinkClick r:id="rId3"/>
              </a:rPr>
              <a:t>scatter plot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 to imply the strength of the relationship between the variables.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If there is no relation or linking between the variables, the scatter plot does not indicate any increasing or decreasing pattern. 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86951473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51</TotalTime>
  <Words>789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Retrospect</vt:lpstr>
      <vt:lpstr>Linear Regression         Chapter-01</vt:lpstr>
      <vt:lpstr>Agendas</vt:lpstr>
      <vt:lpstr>Basic Intuition</vt:lpstr>
      <vt:lpstr>PowerPoint Presentation</vt:lpstr>
      <vt:lpstr>Linear Regression Equation</vt:lpstr>
      <vt:lpstr>Correlation vs Regression</vt:lpstr>
      <vt:lpstr>Linear Vs Multiple Linear Regression</vt:lpstr>
      <vt:lpstr>Seaborn Library</vt:lpstr>
      <vt:lpstr>Scatter Plot : Relationship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</dc:title>
  <dc:creator>Dr. Deepak Mehta</dc:creator>
  <cp:lastModifiedBy>Dr. Deepak Mehta</cp:lastModifiedBy>
  <cp:revision>7</cp:revision>
  <dcterms:created xsi:type="dcterms:W3CDTF">2022-10-26T15:43:05Z</dcterms:created>
  <dcterms:modified xsi:type="dcterms:W3CDTF">2022-12-02T12:08:30Z</dcterms:modified>
</cp:coreProperties>
</file>