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88" r:id="rId3"/>
    <p:sldId id="389" r:id="rId4"/>
    <p:sldId id="390" r:id="rId5"/>
    <p:sldId id="391" r:id="rId6"/>
    <p:sldId id="307" r:id="rId7"/>
    <p:sldId id="256" r:id="rId8"/>
    <p:sldId id="257" r:id="rId9"/>
    <p:sldId id="262" r:id="rId10"/>
    <p:sldId id="258" r:id="rId11"/>
    <p:sldId id="259" r:id="rId12"/>
    <p:sldId id="260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E459C-729F-4D40-BBEE-E4D4BA6A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38467F-F3CC-492E-AE63-3CBC40D5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36988E-C87D-42F3-ABDE-BD1AF29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82D5AD-656A-4704-9F12-EAF8AE46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CF987-C68B-4A74-A4E6-C4AE0EB2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1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ECD40-09EC-4B47-B0A0-58203B7E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17A7B6-E7B3-4B3D-A768-C6936594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7B7EF5-6E52-4196-A19D-BCB879A6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095462-8C0D-42D5-AEA2-9E51D0C7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1CEA96-E709-481A-BE5E-68E41872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A43097-5E37-4C96-811F-9B9E8D7D6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1F5F1C-3F98-43D7-9C34-E4A42DAD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E6EC9B-6E9D-49D5-AE76-304BDEAE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E8B387-3962-46AF-8295-5F60FF49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6A5575-211A-43E8-9B6A-65E08EC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C95D6-647A-40BD-A553-171683F8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2E8075-8F3E-40EA-8032-D13B8830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98CB6-CC12-4738-9B3D-7B389615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E9703E-4B3A-4BB0-9355-551C89F0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6E8E3-2AD7-4FBC-9676-5668F3A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EAD85-4401-4C75-B71D-449E6B05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370E12-5BA4-4CA1-B656-9A4C17CA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A8256E-3C80-47D0-B6E3-E8429BA1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6EE57-E278-4EE6-9BEC-6B72A886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D725B-98E5-44AD-B88E-E699EF58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7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576A2-945E-4AD7-8808-8891CAA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067A87-0D67-4B0F-8581-8CB44726A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E91BF7-996B-4DE8-8C20-4834954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B01734-7E07-4246-A304-3FF39321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8088B8-BC7E-4836-AB0F-1C3E466E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3B963B-30ED-4B08-B066-5F3D0A1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77D1D-CB2B-495D-91DA-F5B600B1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E8AAD6-706F-49E8-8876-70B2FC02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C86824-2279-4084-9538-3CB3439F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7FB58-C2EB-4DD2-BBFC-BFD4E876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9419EE-3A9E-415C-87BE-969711A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76FCC2-92B5-42B5-877B-A6624C08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3F0EC3-9365-4924-97D6-0F334165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5A9E39-A242-4BC9-90FB-1D6BB72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BB370-0471-4FED-99ED-B3F544BC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D4045B-7E9E-4521-A711-034982C7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2631BF-8968-407C-8371-99ED75CC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C9F465-75B9-455F-93EF-EAE1633C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6B9D7D-1E0A-402A-877D-1F93A43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242C97-26F2-4B1D-AE40-443253DF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F3F54D-81C2-4AEE-9AD8-A4B1CCD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2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87DAE-7C4B-4D33-8C4D-95061A2B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00578C-6E69-416F-92BA-501EA703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65D058-E1B5-40FC-89DA-B27922F7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18F38F-BB55-4E1B-91E6-778615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ED190-3F3A-4D73-AE49-7B37E2C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9BB607-AE33-43C6-8741-6B30A441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9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3DCAE-1958-49C1-85CB-B016331A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1F595A-B564-480B-A5E4-A32790BA1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0A682C-17FC-44C8-94FE-AA852EAF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105EC3-923F-4032-A629-988A760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DF9B33-C4CC-41DB-AF19-F812ADCD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0E43AF-84BF-40A4-9F29-DF07298B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8F8DE1-8185-4985-86F9-2641CE5A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357F5C-E632-4E8F-9C08-BD1E94D3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B7EE3F-6272-4678-9C94-BA8206CC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887D-C001-4DF6-94EB-6A65F6AA8C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DF1280-ED2B-4579-B6EC-C501CCFC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B6E1CD-9AC6-4AD3-91B0-3C9DFA52F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7A29-C67F-4977-BFED-CCCBDF372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7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tudytonight.com/post/classification-problem-introduction-to-logistic-reg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0685" y="4927757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/>
          <p:nvPr/>
        </p:nvSpPr>
        <p:spPr>
          <a:xfrm>
            <a:off x="1750649" y="5283740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8814"/>
            <a:ext cx="2057400" cy="2738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4144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ID" sz="1351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1591" y="3198542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591" y="3198542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808077" y="837921"/>
            <a:ext cx="3859923" cy="4389331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>
              <a:defRPr/>
            </a:pPr>
            <a:endParaRPr lang="en-ID" sz="135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7056" y="2376395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9" y="875627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6350" y="4857751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5019" y="5371922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337" y="5389986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82041" y="5056898"/>
            <a:ext cx="4824032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I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Performance Metrix for Regression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97120" y="1953438"/>
            <a:ext cx="8327571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mbria" panose="02040503050406030204" pitchFamily="18" charset="0"/>
              </a:rPr>
              <a:t>APEX INSTITUTE OF TECHNOLOGY</a:t>
            </a:r>
            <a:endParaRPr lang="en-US" sz="3600" dirty="0">
              <a:latin typeface="Cambria" panose="02040503050406030204" pitchFamily="18" charset="0"/>
            </a:endParaRPr>
          </a:p>
          <a:p>
            <a:pPr algn="ctr"/>
            <a:r>
              <a:rPr lang="en-IN" sz="24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2400" b="1" dirty="0">
              <a:latin typeface="Cambria" panose="02040503050406030204" pitchFamily="18" charset="0"/>
            </a:endParaRP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endParaRPr lang="en-US" altLang="en-US" sz="24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Learning (21CSH-286)</a:t>
            </a: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defTabSz="466714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B11FF-FC95-4325-8B8C-69AE340F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457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Mean Absolute Error(MAE)</a:t>
            </a: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/>
            </a:r>
            <a:b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0A54CC-E9F6-48D5-8AA1-15D2D56A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66"/>
            <a:ext cx="10515600" cy="4351338"/>
          </a:xfrm>
        </p:spPr>
        <p:txBody>
          <a:bodyPr/>
          <a:lstStyle/>
          <a:p>
            <a:r>
              <a:rPr lang="en-US" dirty="0"/>
              <a:t>In simple terms, mean absolute error is the sum of absolute/positive error of all values</a:t>
            </a:r>
          </a:p>
          <a:p>
            <a:endParaRPr lang="en-IN" dirty="0"/>
          </a:p>
        </p:txBody>
      </p:sp>
      <p:pic>
        <p:nvPicPr>
          <p:cNvPr id="4" name="Google Shape;145;p7">
            <a:extLst>
              <a:ext uri="{FF2B5EF4-FFF2-40B4-BE49-F238E27FC236}">
                <a16:creationId xmlns:a16="http://schemas.microsoft.com/office/drawing/2014/main" xmlns="" id="{8FF41A6A-2063-4F98-86B1-78700E89FD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6224" t="21768" r="40000" b="12925"/>
          <a:stretch/>
        </p:blipFill>
        <p:spPr>
          <a:xfrm>
            <a:off x="838200" y="2433919"/>
            <a:ext cx="4863353" cy="424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evaluation metrics for regression mae">
            <a:extLst>
              <a:ext uri="{FF2B5EF4-FFF2-40B4-BE49-F238E27FC236}">
                <a16:creationId xmlns:a16="http://schemas.microsoft.com/office/drawing/2014/main" xmlns="" id="{CB1C5384-5ECE-4E23-BA5A-7B31D22C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084" y="2862874"/>
            <a:ext cx="3147418" cy="218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47E5E4-57FD-4386-82DF-D795F95C6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4039E9-D3BE-44F2-8A2F-5510CB088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9" name="Picture 8" descr="C:\Users\OM\Downloads\naac-sticker.png">
            <a:extLst>
              <a:ext uri="{FF2B5EF4-FFF2-40B4-BE49-F238E27FC236}">
                <a16:creationId xmlns:a16="http://schemas.microsoft.com/office/drawing/2014/main" xmlns="" id="{FF059816-B925-4D75-AE9D-1DFDB5A2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79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1D0A3-BB9E-4DA5-A093-E37EC017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594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Mean Squared Error(MSE)</a:t>
            </a:r>
            <a:b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DAE6D9-A423-4FF4-8BFA-7968AC56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170105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 is a most used and very simple metric with a little bit of change in mean absolute error. Mean squared error states that finding the squared difference between actual and predicted value.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positive and value closer to 0 or a lower value is better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54;p8">
            <a:extLst>
              <a:ext uri="{FF2B5EF4-FFF2-40B4-BE49-F238E27FC236}">
                <a16:creationId xmlns:a16="http://schemas.microsoft.com/office/drawing/2014/main" xmlns="" id="{AC89574A-6342-435B-9CE0-D48A125D4A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9439" t="35102" r="20408" b="26530"/>
          <a:stretch/>
        </p:blipFill>
        <p:spPr>
          <a:xfrm>
            <a:off x="959223" y="3180447"/>
            <a:ext cx="5940581" cy="331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MSE(Mean squared error) evaluation metrics for regression">
            <a:extLst>
              <a:ext uri="{FF2B5EF4-FFF2-40B4-BE49-F238E27FC236}">
                <a16:creationId xmlns:a16="http://schemas.microsoft.com/office/drawing/2014/main" xmlns="" id="{2370239F-021C-40F1-8B00-8D03466A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27" y="2735255"/>
            <a:ext cx="42100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94D2B2-DBE4-435D-8C48-CA99FEA1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E58B46-0A96-4570-BAAE-CA40EB5F0C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9" name="Picture 8" descr="C:\Users\OM\Downloads\naac-sticker.png">
            <a:extLst>
              <a:ext uri="{FF2B5EF4-FFF2-40B4-BE49-F238E27FC236}">
                <a16:creationId xmlns:a16="http://schemas.microsoft.com/office/drawing/2014/main" xmlns="" id="{7B6A5CEE-5ACE-480F-A284-8FC8F736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28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3CAA8-2D49-4359-B233-8DCF226A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323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Root Mean Squared Error(RMSE)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86A3A-8979-4762-81A2-A4203F58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 RMSE is clear by the name itself, that it is a simple square root of mean squared error.</a:t>
            </a:r>
            <a:endParaRPr lang="en-IN" dirty="0"/>
          </a:p>
        </p:txBody>
      </p:sp>
      <p:pic>
        <p:nvPicPr>
          <p:cNvPr id="4098" name="Picture 2" descr="evaluation metrics for regression | Rmse">
            <a:extLst>
              <a:ext uri="{FF2B5EF4-FFF2-40B4-BE49-F238E27FC236}">
                <a16:creationId xmlns:a16="http://schemas.microsoft.com/office/drawing/2014/main" xmlns="" id="{F4FF12A2-C73D-4AC4-8826-C7DA0D8D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88" y="3031752"/>
            <a:ext cx="3263602" cy="22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62;p9">
            <a:extLst>
              <a:ext uri="{FF2B5EF4-FFF2-40B4-BE49-F238E27FC236}">
                <a16:creationId xmlns:a16="http://schemas.microsoft.com/office/drawing/2014/main" xmlns="" id="{1D62E41A-A93C-4C81-A26D-2E7D8EC1F1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515" t="9660" r="51097" b="21497"/>
          <a:stretch/>
        </p:blipFill>
        <p:spPr>
          <a:xfrm>
            <a:off x="1446244" y="2985481"/>
            <a:ext cx="4551144" cy="332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1A1434-C2BA-4FD1-AEC0-C03CC5034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EC29B8-0167-4EBC-BB61-AF8A45CE9D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8" name="Picture 7" descr="C:\Users\OM\Downloads\naac-sticker.png">
            <a:extLst>
              <a:ext uri="{FF2B5EF4-FFF2-40B4-BE49-F238E27FC236}">
                <a16:creationId xmlns:a16="http://schemas.microsoft.com/office/drawing/2014/main" xmlns="" id="{36646BA5-B92D-4251-983A-F9E4A9F9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15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69361-495D-4F63-A928-641F4973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323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 Squared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B33A1-79B3-440D-9F87-FA593A4E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the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determination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metric gives an indication of how good a model fits a given dataset. It indicates how close the 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regression line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values plotted) is to the actual data values. The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squared value lies between 0 and 1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 0 indicates that this model doesn't fit the given data and 1 indicates that the model fits perfectly to the dataset provided.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E4A38D-0B35-40D7-92C6-61F69A70E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7382C8-6930-48C1-8A7E-082AA476F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 descr="C:\Users\OM\Downloads\naac-sticker.png">
            <a:extLst>
              <a:ext uri="{FF2B5EF4-FFF2-40B4-BE49-F238E27FC236}">
                <a16:creationId xmlns:a16="http://schemas.microsoft.com/office/drawing/2014/main" xmlns="" id="{F4B040B1-0277-4BCF-80CD-DE00D3E6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7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35339-1139-4B3A-A4A7-982DE8D0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Evaluation Metrics Pros and 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14A28-6E21-4A79-AD67-ED181F7F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MAE: it doesn’t account for the direction of the value. Even if the value is negative, positive value is used for calculation.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It is less biased for higher value.it may not adequately reflect the performance when dealing with large error values.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MSE: it does account for positive and negative value and it is highly biased for higher value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RMSE: it also does account for positive and negative value. It is better in terms of reflecting performance when dealing with large error value. RMSE penalize large error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E949E5-FFA3-4DB7-9888-45FDD17B5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2F3669-8FD1-499D-8C34-87138584B6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6" name="Picture 5" descr="C:\Users\OM\Downloads\naac-sticker.png">
            <a:extLst>
              <a:ext uri="{FF2B5EF4-FFF2-40B4-BE49-F238E27FC236}">
                <a16:creationId xmlns:a16="http://schemas.microsoft.com/office/drawing/2014/main" xmlns="" id="{0C5DD064-29A4-41A4-9CD4-63A3D01B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425" y="1716916"/>
            <a:ext cx="93460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apply various data handling and visualization techniques.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about some basic learning algorithms and techniques and their applications, as well as general questions related to analysing and handling large data sets.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skills of supervised and unsupervised learning techniques and implementation of these to solve real life problems. </a:t>
            </a: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basic knowledge on the machine techniques to build an intellectual machine for making decisions behalf of humans.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skills for selecting suitable model parameters and apply them for designing optimized machine learning applications.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866661" y="198774"/>
            <a:ext cx="834413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6624" y="925782"/>
            <a:ext cx="65902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6626" y="1532755"/>
          <a:ext cx="8154175" cy="5161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0867"/>
                <a:gridCol w="7443308"/>
              </a:tblGrid>
              <a:tr h="911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machine learning techniques and computing environment that are suitable for the applications under consideration.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data pre-processing techniques and apply these for data cleaning.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8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implement simple learning strategies using data science and statistics principles.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machine learning model’s performance and apply learning strategy to improve the performance of supervised and unsupervised learning model.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5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suitable model for supervised and unsupervised learning algorithm and optimize the model on the expected accuracy.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7528" y="1572028"/>
          <a:ext cx="8104891" cy="4777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2845099"/>
                <a:gridCol w="3387584"/>
              </a:tblGrid>
              <a:tr h="6096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	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Hours: 10 Hours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5325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regression, Ridge Regression, Lasso Regression, and Bayesian Linear Regression.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 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Classification Algorithm: Binary Classification and Multi-Class Classification, Logistic Regression, K-Nearest Neighbours, Decision Trees, Random Forest, Support Vector Machine.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for Regression: Mean Absolute Error, Mean Squared Error, Root Mean Squared Error, R-Squared;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for classification: Confusion Matrix, Accuracy, Precision, Recall, F1 score.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7568" y="47667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Unit-2 Syllabus</a:t>
            </a:r>
          </a:p>
        </p:txBody>
      </p:sp>
    </p:spTree>
    <p:extLst>
      <p:ext uri="{BB962C8B-B14F-4D97-AF65-F5344CB8AC3E}">
        <p14:creationId xmlns:p14="http://schemas.microsoft.com/office/powerpoint/2010/main" val="25785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2125266"/>
            <a:ext cx="7886700" cy="3499247"/>
          </a:xfrm>
        </p:spPr>
        <p:txBody>
          <a:bodyPr>
            <a:normAutofit fontScale="62500" lnSpcReduction="20000"/>
          </a:bodyPr>
          <a:lstStyle/>
          <a:p>
            <a:r>
              <a:rPr lang="en-US" sz="2551" b="1" dirty="0"/>
              <a:t>TEXT BOOKS:</a:t>
            </a:r>
            <a:endParaRPr lang="en-US" sz="2551" dirty="0"/>
          </a:p>
          <a:p>
            <a:r>
              <a:rPr lang="en-US" sz="2551" b="1" dirty="0"/>
              <a:t>T1:</a:t>
            </a:r>
            <a:r>
              <a:rPr lang="en-US" sz="2551" dirty="0"/>
              <a:t> </a:t>
            </a:r>
            <a:r>
              <a:rPr lang="en-IN" sz="2551" dirty="0" err="1"/>
              <a:t>Tom.M.Mitchell</a:t>
            </a:r>
            <a:r>
              <a:rPr lang="en-IN" sz="2551" dirty="0"/>
              <a:t>, “Machine Learning, McGraw Hill International Edition”.</a:t>
            </a:r>
            <a:endParaRPr lang="en-US" sz="2551" dirty="0"/>
          </a:p>
          <a:p>
            <a:r>
              <a:rPr lang="en-US" sz="2551" b="1" dirty="0"/>
              <a:t>T2</a:t>
            </a:r>
            <a:r>
              <a:rPr lang="en-US" sz="2551" dirty="0"/>
              <a:t>: </a:t>
            </a:r>
            <a:r>
              <a:rPr lang="en-IN" sz="2551" dirty="0" err="1"/>
              <a:t>Ethern</a:t>
            </a:r>
            <a:r>
              <a:rPr lang="en-IN" sz="2551" dirty="0"/>
              <a:t> </a:t>
            </a:r>
            <a:r>
              <a:rPr lang="en-IN" sz="2551" dirty="0" err="1"/>
              <a:t>Alpaydin</a:t>
            </a:r>
            <a:r>
              <a:rPr lang="en-IN" sz="2551" dirty="0"/>
              <a:t>,” Introduction to Machine Learning. Eastern Economy Edition, Prentice Hall of India, 2005”.</a:t>
            </a:r>
            <a:endParaRPr lang="en-US" sz="2551" dirty="0"/>
          </a:p>
          <a:p>
            <a:r>
              <a:rPr lang="en-IN" sz="2551" b="1" dirty="0"/>
              <a:t>T3</a:t>
            </a:r>
            <a:r>
              <a:rPr lang="en-IN" sz="2551" dirty="0"/>
              <a:t>: Andreas C. Miller, Sarah Guido, Introduction to Machine Learning with Python, O’REILLY (2001).</a:t>
            </a:r>
            <a:endParaRPr lang="en-US" sz="2551" dirty="0"/>
          </a:p>
          <a:p>
            <a:endParaRPr lang="en-US" sz="2551" dirty="0"/>
          </a:p>
          <a:p>
            <a:r>
              <a:rPr lang="en-IN" sz="2551" b="1" dirty="0"/>
              <a:t>REFERENCE BOOKS:</a:t>
            </a:r>
            <a:endParaRPr lang="en-US" sz="2551" dirty="0"/>
          </a:p>
          <a:p>
            <a:r>
              <a:rPr lang="en-IN" sz="2551" b="1" dirty="0"/>
              <a:t>R1 </a:t>
            </a:r>
            <a:r>
              <a:rPr lang="en-IN" sz="2551" dirty="0"/>
              <a:t>Sebastian </a:t>
            </a:r>
            <a:r>
              <a:rPr lang="en-IN" sz="2551" dirty="0" err="1"/>
              <a:t>Raschka</a:t>
            </a:r>
            <a:r>
              <a:rPr lang="en-IN" sz="2551" dirty="0"/>
              <a:t>, </a:t>
            </a:r>
            <a:r>
              <a:rPr lang="en-IN" sz="2551" dirty="0" err="1"/>
              <a:t>Vahid</a:t>
            </a:r>
            <a:r>
              <a:rPr lang="en-IN" sz="2551" dirty="0"/>
              <a:t> </a:t>
            </a:r>
            <a:r>
              <a:rPr lang="en-IN" sz="2551" dirty="0" err="1"/>
              <a:t>Mirjalili</a:t>
            </a:r>
            <a:r>
              <a:rPr lang="en-IN" sz="2551" dirty="0"/>
              <a:t>, Python Machine Learning, (2014)</a:t>
            </a:r>
            <a:endParaRPr lang="en-US" sz="2551" dirty="0"/>
          </a:p>
          <a:p>
            <a:r>
              <a:rPr lang="en-IN" sz="2551" b="1" dirty="0"/>
              <a:t>R2</a:t>
            </a:r>
            <a:r>
              <a:rPr lang="en-IN" sz="2551" dirty="0"/>
              <a:t> Richard O. </a:t>
            </a:r>
            <a:r>
              <a:rPr lang="en-IN" sz="2551" dirty="0" err="1"/>
              <a:t>Duda</a:t>
            </a:r>
            <a:r>
              <a:rPr lang="en-IN" sz="2551" dirty="0"/>
              <a:t>, Peter E. Hart, David G. Stork, “Pattern Classification, Wiley, 2nd Edition”. </a:t>
            </a:r>
            <a:endParaRPr lang="en-US" sz="2551" dirty="0"/>
          </a:p>
          <a:p>
            <a:r>
              <a:rPr lang="en-IN" sz="2551" b="1" dirty="0"/>
              <a:t>R3</a:t>
            </a:r>
            <a:r>
              <a:rPr lang="en-IN" sz="2551" dirty="0"/>
              <a:t> Christopher Bishop, “Pattern Recognition and Machine Learning, illustrated Edition, Springer, 2006”.</a:t>
            </a:r>
            <a:endParaRPr lang="en-US" sz="2551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486" y="1267138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303030"/>
                </a:solidFill>
                <a:latin typeface="roboto condensed" panose="020B0604020202020204" pitchFamily="2" charset="0"/>
              </a:rPr>
              <a:t>Contents to be Covered</a:t>
            </a:r>
            <a:endParaRPr lang="en-IN" b="1" u="sng" dirty="0">
              <a:solidFill>
                <a:srgbClr val="303030"/>
              </a:solidFill>
              <a:latin typeface="roboto condensed" panose="020B0604020202020204" pitchFamily="2" charset="0"/>
            </a:endParaRPr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xmlns="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55686" y="2309024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for Regression</a:t>
            </a:r>
          </a:p>
          <a:p>
            <a:r>
              <a:rPr lang="en-US" dirty="0"/>
              <a:t> Mean Absolute Error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 Root Mean Squared Error</a:t>
            </a:r>
          </a:p>
          <a:p>
            <a:r>
              <a:rPr lang="en-US" dirty="0"/>
              <a:t> R-Squared;</a:t>
            </a:r>
            <a:endParaRPr lang="en-GB" dirty="0"/>
          </a:p>
        </p:txBody>
      </p:sp>
      <p:pic>
        <p:nvPicPr>
          <p:cNvPr id="5" name="Picture 4" descr="C:\Users\OM\Downloads\naac-sticker.png">
            <a:extLst>
              <a:ext uri="{FF2B5EF4-FFF2-40B4-BE49-F238E27FC236}">
                <a16:creationId xmlns:a16="http://schemas.microsoft.com/office/drawing/2014/main" xmlns="" id="{A5DEFE1E-8845-4148-BCBB-A13C908E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49841" y="237698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0925ED-8B21-474F-B07C-DF30D347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6FC9DE-C16A-467A-A76A-416303AA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81" y="5524295"/>
            <a:ext cx="314619" cy="130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155B0-8545-422C-8A07-4518002D4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1DD19B-0CFF-4608-BE09-CF3994B26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age.jpg">
            <a:extLst>
              <a:ext uri="{FF2B5EF4-FFF2-40B4-BE49-F238E27FC236}">
                <a16:creationId xmlns:a16="http://schemas.microsoft.com/office/drawing/2014/main" xmlns="" id="{516F1D26-5904-4AA7-8797-FAF102CF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0323"/>
            <a:ext cx="12048565" cy="5776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801B97-7C31-4129-9A0F-E523F57A3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BE79F1-63CA-49F9-AADD-CB9CD0C86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8" name="Picture 7" descr="C:\Users\OM\Downloads\naac-sticker.png">
            <a:extLst>
              <a:ext uri="{FF2B5EF4-FFF2-40B4-BE49-F238E27FC236}">
                <a16:creationId xmlns:a16="http://schemas.microsoft.com/office/drawing/2014/main" xmlns="" id="{C3DBC943-1CB8-4DDB-82CA-02571545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80107-8D5F-48AC-B544-580C3279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21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Why We require Evaluation Metrics?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D516D-A5B4-4648-AFF9-FD49ABBF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577"/>
            <a:ext cx="10515600" cy="4778469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beginners and practitioners most of the time do not bother about the model performance. The talk is about building a well-generalized model, Machine learning model cannot have 100 per cent efficiency otherwise the model is known as a biased model, which further includes the concept of overfitting and underfitting. 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obtain the accuracy on training data, But it is also important to get a genuine and approximate result on unseen data otherwise Model is of no use.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to build and deploy a generalized model we require to Evaluate the model on different metrics which helps us to better optimize the performance, fine-tune it, and obtain a better result.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97A6AB-FE44-4AED-8ABC-F11EE6FD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ECA3C-830A-4FDC-93A0-7D741EA9C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9" name="Picture 8" descr="C:\Users\OM\Downloads\naac-sticker.png">
            <a:extLst>
              <a:ext uri="{FF2B5EF4-FFF2-40B4-BE49-F238E27FC236}">
                <a16:creationId xmlns:a16="http://schemas.microsoft.com/office/drawing/2014/main" xmlns="" id="{5EC59537-1C1F-4F1F-8BCD-24B4B829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94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6DECD-AC83-4A52-B478-AFCDE2B8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Regression 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655F4-9331-4B0C-AEAD-AA983190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16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q"/>
            </a:pPr>
            <a:r>
              <a:rPr lang="en-US" dirty="0"/>
              <a:t>Mean Absolute Error (MAE)</a:t>
            </a:r>
          </a:p>
          <a:p>
            <a:pPr marL="4216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q"/>
            </a:pPr>
            <a:r>
              <a:rPr lang="en-US" dirty="0"/>
              <a:t>Mean Squared Error (MSE)</a:t>
            </a:r>
          </a:p>
          <a:p>
            <a:pPr marL="4216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q"/>
            </a:pPr>
            <a:r>
              <a:rPr lang="en-US" dirty="0"/>
              <a:t>Root Mean Square Error( RMSE)</a:t>
            </a:r>
          </a:p>
          <a:p>
            <a:pPr marL="548640" indent="-457200">
              <a:spcBef>
                <a:spcPts val="1400"/>
              </a:spcBef>
              <a:buSzPts val="2000"/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IN" dirty="0"/>
          </a:p>
        </p:txBody>
      </p:sp>
      <p:pic>
        <p:nvPicPr>
          <p:cNvPr id="6" name="Google Shape;138;p6" descr="Linear Regression Performance Metrics | by Louis Bademosi | Geek Culture |  Medium">
            <a:extLst>
              <a:ext uri="{FF2B5EF4-FFF2-40B4-BE49-F238E27FC236}">
                <a16:creationId xmlns:a16="http://schemas.microsoft.com/office/drawing/2014/main" xmlns="" id="{E9CDB9B4-CE38-4073-BD98-C138D2A2A5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46859" y="1481866"/>
            <a:ext cx="614514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5F7DB5-18E6-49E2-88AB-0652DD6E4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7" y="5658693"/>
            <a:ext cx="255493" cy="1037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7FD146-76FB-48B5-86D2-3ACAEE3509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247777" cy="895822"/>
          </a:xfrm>
          <a:prstGeom prst="rect">
            <a:avLst/>
          </a:prstGeom>
        </p:spPr>
      </p:pic>
      <p:pic>
        <p:nvPicPr>
          <p:cNvPr id="9" name="Picture 8" descr="C:\Users\OM\Downloads\naac-sticker.png">
            <a:extLst>
              <a:ext uri="{FF2B5EF4-FFF2-40B4-BE49-F238E27FC236}">
                <a16:creationId xmlns:a16="http://schemas.microsoft.com/office/drawing/2014/main" xmlns="" id="{B431C653-DBA7-4F3B-A8B7-A56092DB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33963" y="161367"/>
            <a:ext cx="2456607" cy="66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0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835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Casper</vt:lpstr>
      <vt:lpstr>Karla</vt:lpstr>
      <vt:lpstr>Lato</vt:lpstr>
      <vt:lpstr>roboto condensed</vt:lpstr>
      <vt:lpstr>system-ui</vt:lpstr>
      <vt:lpstr>Times New Roman</vt:lpstr>
      <vt:lpstr>Wingdings</vt:lpstr>
      <vt:lpstr>Office Theme</vt:lpstr>
      <vt:lpstr>CorelDRAW</vt:lpstr>
      <vt:lpstr>PowerPoint Presentation</vt:lpstr>
      <vt:lpstr>PowerPoint Presentation</vt:lpstr>
      <vt:lpstr>COURSE OUTCOMES</vt:lpstr>
      <vt:lpstr>PowerPoint Presentation</vt:lpstr>
      <vt:lpstr>SUGGESTIVE READINGS</vt:lpstr>
      <vt:lpstr>Contents to be Covered</vt:lpstr>
      <vt:lpstr>PowerPoint Presentation</vt:lpstr>
      <vt:lpstr>Why We require Evaluation Metrics? </vt:lpstr>
      <vt:lpstr>Regression Evaluation Metrics</vt:lpstr>
      <vt:lpstr>Mean Absolute Error(MAE) </vt:lpstr>
      <vt:lpstr>Mean Squared Error(MSE) </vt:lpstr>
      <vt:lpstr>Root Mean Squared Error(RMSE) </vt:lpstr>
      <vt:lpstr>R Squared </vt:lpstr>
      <vt:lpstr>Evaluation Metrics 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Harashleen Kour</dc:creator>
  <cp:lastModifiedBy>Microsoft account</cp:lastModifiedBy>
  <cp:revision>4</cp:revision>
  <dcterms:created xsi:type="dcterms:W3CDTF">2023-01-27T04:53:05Z</dcterms:created>
  <dcterms:modified xsi:type="dcterms:W3CDTF">2023-01-31T06:42:51Z</dcterms:modified>
</cp:coreProperties>
</file>