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8288000" cy="10287000"/>
  <p:notesSz cx="6858000" cy="9144000"/>
  <p:embeddedFontLst>
    <p:embeddedFont>
      <p:font typeface="Bebas Neue Bold" panose="020B0604020202020204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Bold Italics" panose="020B0604020202020204" charset="0"/>
      <p:regular r:id="rId13"/>
    </p:embeddedFont>
    <p:embeddedFont>
      <p:font typeface="Montserrat Semi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1645E-DB47-4F04-AC38-8897ECB9EA26}" v="3" dt="2025-05-10T17:12:43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olab.research.google.com/drive/1rwRx_vQR02d41tvto7JjEouYb2XTcvk9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55440" y="1338562"/>
            <a:ext cx="7509997" cy="7609876"/>
          </a:xfrm>
          <a:custGeom>
            <a:avLst/>
            <a:gdLst/>
            <a:ahLst/>
            <a:cxnLst/>
            <a:rect l="l" t="t" r="r" b="b"/>
            <a:pathLst>
              <a:path w="7509997" h="7609876">
                <a:moveTo>
                  <a:pt x="0" y="0"/>
                </a:moveTo>
                <a:lnTo>
                  <a:pt x="7509997" y="0"/>
                </a:lnTo>
                <a:lnTo>
                  <a:pt x="7509997" y="7609876"/>
                </a:lnTo>
                <a:lnTo>
                  <a:pt x="0" y="760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6" name="TextBox 6"/>
          <p:cNvSpPr txBox="1"/>
          <p:nvPr/>
        </p:nvSpPr>
        <p:spPr>
          <a:xfrm>
            <a:off x="9897370" y="6535499"/>
            <a:ext cx="7521246" cy="278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1" spc="-143">
                <a:solidFill>
                  <a:srgbClr val="5479F7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Comparing SRGAN with Bicubic Interpolation</a:t>
            </a:r>
          </a:p>
          <a:p>
            <a:pPr algn="l">
              <a:lnSpc>
                <a:spcPts val="5599"/>
              </a:lnSpc>
            </a:pPr>
            <a:endParaRPr lang="en-US" sz="3999" b="1" spc="-143">
              <a:solidFill>
                <a:srgbClr val="5479F7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  <a:p>
            <a:pPr algn="l">
              <a:lnSpc>
                <a:spcPts val="5599"/>
              </a:lnSpc>
              <a:spcBef>
                <a:spcPct val="0"/>
              </a:spcBef>
            </a:pPr>
            <a:endParaRPr lang="en-US" sz="3999" b="1" spc="-143">
              <a:solidFill>
                <a:srgbClr val="5479F7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897370" y="2465138"/>
            <a:ext cx="6198511" cy="2940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sz="8000" b="1" dirty="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IMPLEMENTING SRGAN FOR IMAGE SUPER-RESOLUTION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51098" y="3399584"/>
            <a:ext cx="3451574" cy="5371810"/>
            <a:chOff x="0" y="0"/>
            <a:chExt cx="909057" cy="14147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1414798"/>
            </a:xfrm>
            <a:custGeom>
              <a:avLst/>
              <a:gdLst/>
              <a:ahLst/>
              <a:cxnLst/>
              <a:rect l="l" t="t" r="r" b="b"/>
              <a:pathLst>
                <a:path w="909057" h="1414798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338535"/>
                  </a:lnTo>
                  <a:cubicBezTo>
                    <a:pt x="909057" y="1380654"/>
                    <a:pt x="874913" y="1414798"/>
                    <a:pt x="832794" y="1414798"/>
                  </a:cubicBezTo>
                  <a:lnTo>
                    <a:pt x="76262" y="1414798"/>
                  </a:lnTo>
                  <a:cubicBezTo>
                    <a:pt x="34144" y="1414798"/>
                    <a:pt x="0" y="1380654"/>
                    <a:pt x="0" y="133853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1452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285327" y="3399584"/>
            <a:ext cx="3451574" cy="5371810"/>
            <a:chOff x="0" y="0"/>
            <a:chExt cx="909057" cy="14147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1414798"/>
            </a:xfrm>
            <a:custGeom>
              <a:avLst/>
              <a:gdLst/>
              <a:ahLst/>
              <a:cxnLst/>
              <a:rect l="l" t="t" r="r" b="b"/>
              <a:pathLst>
                <a:path w="909057" h="1414798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338535"/>
                  </a:lnTo>
                  <a:cubicBezTo>
                    <a:pt x="909057" y="1380654"/>
                    <a:pt x="874913" y="1414798"/>
                    <a:pt x="832794" y="1414798"/>
                  </a:cubicBezTo>
                  <a:lnTo>
                    <a:pt x="76262" y="1414798"/>
                  </a:lnTo>
                  <a:cubicBezTo>
                    <a:pt x="34144" y="1414798"/>
                    <a:pt x="0" y="1380654"/>
                    <a:pt x="0" y="133853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1452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418213" y="3399584"/>
            <a:ext cx="3451574" cy="5371810"/>
            <a:chOff x="0" y="0"/>
            <a:chExt cx="909057" cy="14147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9057" cy="1414798"/>
            </a:xfrm>
            <a:custGeom>
              <a:avLst/>
              <a:gdLst/>
              <a:ahLst/>
              <a:cxnLst/>
              <a:rect l="l" t="t" r="r" b="b"/>
              <a:pathLst>
                <a:path w="909057" h="1414798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338535"/>
                  </a:lnTo>
                  <a:cubicBezTo>
                    <a:pt x="909057" y="1380654"/>
                    <a:pt x="874913" y="1414798"/>
                    <a:pt x="832794" y="1414798"/>
                  </a:cubicBezTo>
                  <a:lnTo>
                    <a:pt x="76262" y="1414798"/>
                  </a:lnTo>
                  <a:cubicBezTo>
                    <a:pt x="34144" y="1414798"/>
                    <a:pt x="0" y="1380654"/>
                    <a:pt x="0" y="133853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09057" cy="1452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48069" y="3865386"/>
            <a:ext cx="2657633" cy="44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Generator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03812" y="4479278"/>
            <a:ext cx="3195275" cy="340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takes a low resolution (64 x 64) image as input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 pixel shuffle layers for upsampling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outputs high-resolution (256×256) image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82298" y="3865386"/>
            <a:ext cx="2657633" cy="44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VGG Loss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85327" y="4479278"/>
            <a:ext cx="3247989" cy="437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15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extracts high-level perceptual features.</a:t>
            </a:r>
          </a:p>
          <a:p>
            <a:pPr marL="453390" lvl="1" indent="-226695" algn="l">
              <a:lnSpc>
                <a:spcPts val="315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helps the generator create more visually appealing textures.</a:t>
            </a:r>
          </a:p>
          <a:p>
            <a:pPr marL="453390" lvl="1" indent="-226695" algn="l">
              <a:lnSpc>
                <a:spcPts val="315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improves realism of generated high-resolution images.</a:t>
            </a: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endParaRPr lang="en-US" sz="21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656140" y="1528422"/>
            <a:ext cx="8975721" cy="94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6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SRGAN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815184" y="3865386"/>
            <a:ext cx="2657633" cy="44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Discriminator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418213" y="4479278"/>
            <a:ext cx="3247894" cy="417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takes a high-resolution (256×256) image as input.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passes through multiple convolutional layers with Leaky ReLU activation.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outputs a probability score (real vs. fake).</a:t>
            </a:r>
          </a:p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endParaRPr lang="en-US" sz="20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2849182" y="2402182"/>
            <a:ext cx="12589636" cy="110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2"/>
              </a:lnSpc>
            </a:pPr>
            <a:r>
              <a:rPr lang="en-US" sz="1961" b="1" i="1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SRGAN (Super-Resolution Generative Adversarial Network) is a deep learning model that can generate high-quality images by learning from real images.</a:t>
            </a:r>
          </a:p>
          <a:p>
            <a:pPr marL="0" lvl="0" indent="0" algn="ctr">
              <a:lnSpc>
                <a:spcPts val="2942"/>
              </a:lnSpc>
              <a:spcBef>
                <a:spcPct val="0"/>
              </a:spcBef>
            </a:pPr>
            <a:endParaRPr lang="en-US" sz="1961" b="1" i="1">
              <a:solidFill>
                <a:srgbClr val="000000"/>
              </a:solidFill>
              <a:latin typeface="Montserrat Bold Italics"/>
              <a:ea typeface="Montserrat Bold Italics"/>
              <a:cs typeface="Montserrat Bold Italics"/>
              <a:sym typeface="Montserrat Bold Itali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287993" y="3272535"/>
            <a:ext cx="5083780" cy="845380"/>
            <a:chOff x="0" y="0"/>
            <a:chExt cx="1338938" cy="22265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8938" cy="222651"/>
            </a:xfrm>
            <a:custGeom>
              <a:avLst/>
              <a:gdLst/>
              <a:ahLst/>
              <a:cxnLst/>
              <a:rect l="l" t="t" r="r" b="b"/>
              <a:pathLst>
                <a:path w="1338938" h="222651">
                  <a:moveTo>
                    <a:pt x="51777" y="0"/>
                  </a:moveTo>
                  <a:lnTo>
                    <a:pt x="1287161" y="0"/>
                  </a:lnTo>
                  <a:cubicBezTo>
                    <a:pt x="1300893" y="0"/>
                    <a:pt x="1314063" y="5455"/>
                    <a:pt x="1323773" y="15165"/>
                  </a:cubicBezTo>
                  <a:cubicBezTo>
                    <a:pt x="1333483" y="24875"/>
                    <a:pt x="1338938" y="38045"/>
                    <a:pt x="1338938" y="51777"/>
                  </a:cubicBezTo>
                  <a:lnTo>
                    <a:pt x="1338938" y="170874"/>
                  </a:lnTo>
                  <a:cubicBezTo>
                    <a:pt x="1338938" y="199470"/>
                    <a:pt x="1315757" y="222651"/>
                    <a:pt x="1287161" y="222651"/>
                  </a:cubicBezTo>
                  <a:lnTo>
                    <a:pt x="51777" y="222651"/>
                  </a:lnTo>
                  <a:cubicBezTo>
                    <a:pt x="38045" y="222651"/>
                    <a:pt x="24875" y="217196"/>
                    <a:pt x="15165" y="207486"/>
                  </a:cubicBezTo>
                  <a:cubicBezTo>
                    <a:pt x="5455" y="197776"/>
                    <a:pt x="0" y="184606"/>
                    <a:pt x="0" y="170874"/>
                  </a:cubicBezTo>
                  <a:lnTo>
                    <a:pt x="0" y="51777"/>
                  </a:lnTo>
                  <a:cubicBezTo>
                    <a:pt x="0" y="38045"/>
                    <a:pt x="5455" y="24875"/>
                    <a:pt x="15165" y="15165"/>
                  </a:cubicBezTo>
                  <a:cubicBezTo>
                    <a:pt x="24875" y="5455"/>
                    <a:pt x="38045" y="0"/>
                    <a:pt x="51777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38938" cy="2607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2515767" y="4756089"/>
            <a:ext cx="6628233" cy="1425580"/>
            <a:chOff x="0" y="0"/>
            <a:chExt cx="1745708" cy="37546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45708" cy="375461"/>
            </a:xfrm>
            <a:custGeom>
              <a:avLst/>
              <a:gdLst/>
              <a:ahLst/>
              <a:cxnLst/>
              <a:rect l="l" t="t" r="r" b="b"/>
              <a:pathLst>
                <a:path w="1745708" h="375461">
                  <a:moveTo>
                    <a:pt x="39713" y="0"/>
                  </a:moveTo>
                  <a:lnTo>
                    <a:pt x="1705995" y="0"/>
                  </a:lnTo>
                  <a:cubicBezTo>
                    <a:pt x="1727928" y="0"/>
                    <a:pt x="1745708" y="17780"/>
                    <a:pt x="1745708" y="39713"/>
                  </a:cubicBezTo>
                  <a:lnTo>
                    <a:pt x="1745708" y="335749"/>
                  </a:lnTo>
                  <a:cubicBezTo>
                    <a:pt x="1745708" y="357681"/>
                    <a:pt x="1727928" y="375461"/>
                    <a:pt x="1705995" y="375461"/>
                  </a:cubicBezTo>
                  <a:lnTo>
                    <a:pt x="39713" y="375461"/>
                  </a:lnTo>
                  <a:cubicBezTo>
                    <a:pt x="17780" y="375461"/>
                    <a:pt x="0" y="357681"/>
                    <a:pt x="0" y="335749"/>
                  </a:cubicBezTo>
                  <a:lnTo>
                    <a:pt x="0" y="39713"/>
                  </a:lnTo>
                  <a:cubicBezTo>
                    <a:pt x="0" y="17780"/>
                    <a:pt x="17780" y="0"/>
                    <a:pt x="39713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745708" cy="4135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095321" y="6819844"/>
            <a:ext cx="3469125" cy="1424549"/>
            <a:chOff x="0" y="0"/>
            <a:chExt cx="913679" cy="3751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13679" cy="375190"/>
            </a:xfrm>
            <a:custGeom>
              <a:avLst/>
              <a:gdLst/>
              <a:ahLst/>
              <a:cxnLst/>
              <a:rect l="l" t="t" r="r" b="b"/>
              <a:pathLst>
                <a:path w="913679" h="375190">
                  <a:moveTo>
                    <a:pt x="75877" y="0"/>
                  </a:moveTo>
                  <a:lnTo>
                    <a:pt x="837802" y="0"/>
                  </a:lnTo>
                  <a:cubicBezTo>
                    <a:pt x="857926" y="0"/>
                    <a:pt x="877226" y="7994"/>
                    <a:pt x="891455" y="22224"/>
                  </a:cubicBezTo>
                  <a:cubicBezTo>
                    <a:pt x="905685" y="36453"/>
                    <a:pt x="913679" y="55753"/>
                    <a:pt x="913679" y="75877"/>
                  </a:cubicBezTo>
                  <a:lnTo>
                    <a:pt x="913679" y="299313"/>
                  </a:lnTo>
                  <a:cubicBezTo>
                    <a:pt x="913679" y="341219"/>
                    <a:pt x="879708" y="375190"/>
                    <a:pt x="837802" y="375190"/>
                  </a:cubicBezTo>
                  <a:lnTo>
                    <a:pt x="75877" y="375190"/>
                  </a:lnTo>
                  <a:cubicBezTo>
                    <a:pt x="33971" y="375190"/>
                    <a:pt x="0" y="341219"/>
                    <a:pt x="0" y="299313"/>
                  </a:cubicBezTo>
                  <a:lnTo>
                    <a:pt x="0" y="75877"/>
                  </a:lnTo>
                  <a:cubicBezTo>
                    <a:pt x="0" y="33971"/>
                    <a:pt x="33971" y="0"/>
                    <a:pt x="75877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13679" cy="4132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486826" y="2872620"/>
            <a:ext cx="6528087" cy="6373045"/>
          </a:xfrm>
          <a:custGeom>
            <a:avLst/>
            <a:gdLst/>
            <a:ahLst/>
            <a:cxnLst/>
            <a:rect l="l" t="t" r="r" b="b"/>
            <a:pathLst>
              <a:path w="6528087" h="6373045">
                <a:moveTo>
                  <a:pt x="0" y="0"/>
                </a:moveTo>
                <a:lnTo>
                  <a:pt x="6528087" y="0"/>
                </a:lnTo>
                <a:lnTo>
                  <a:pt x="6528087" y="6373045"/>
                </a:lnTo>
                <a:lnTo>
                  <a:pt x="0" y="6373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15" name="TextBox 15"/>
          <p:cNvSpPr txBox="1"/>
          <p:nvPr/>
        </p:nvSpPr>
        <p:spPr>
          <a:xfrm>
            <a:off x="3810389" y="1750848"/>
            <a:ext cx="10667221" cy="94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6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Dataset and preprocessing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684964" y="3538760"/>
            <a:ext cx="4377591" cy="351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Load images from DIV2K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71095" y="5022315"/>
            <a:ext cx="6335128" cy="1036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Resize them to 64 x 64 (Low-Resolution) and 256x256 (High-Resolution)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250649" y="7086070"/>
            <a:ext cx="3140918" cy="1036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56"/>
              </a:lnSpc>
            </a:pPr>
            <a:r>
              <a:rPr lang="en-US" sz="26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Normalize pixel values between 0 and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51098" y="3068365"/>
            <a:ext cx="3451574" cy="5371810"/>
            <a:chOff x="0" y="0"/>
            <a:chExt cx="909057" cy="141479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09057" cy="1414798"/>
            </a:xfrm>
            <a:custGeom>
              <a:avLst/>
              <a:gdLst/>
              <a:ahLst/>
              <a:cxnLst/>
              <a:rect l="l" t="t" r="r" b="b"/>
              <a:pathLst>
                <a:path w="909057" h="1414798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338535"/>
                  </a:lnTo>
                  <a:cubicBezTo>
                    <a:pt x="909057" y="1380654"/>
                    <a:pt x="874913" y="1414798"/>
                    <a:pt x="832794" y="1414798"/>
                  </a:cubicBezTo>
                  <a:lnTo>
                    <a:pt x="76262" y="1414798"/>
                  </a:lnTo>
                  <a:cubicBezTo>
                    <a:pt x="34144" y="1414798"/>
                    <a:pt x="0" y="1380654"/>
                    <a:pt x="0" y="133853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09057" cy="1452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285327" y="3068365"/>
            <a:ext cx="3451574" cy="5371810"/>
            <a:chOff x="0" y="0"/>
            <a:chExt cx="909057" cy="141479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09057" cy="1414798"/>
            </a:xfrm>
            <a:custGeom>
              <a:avLst/>
              <a:gdLst/>
              <a:ahLst/>
              <a:cxnLst/>
              <a:rect l="l" t="t" r="r" b="b"/>
              <a:pathLst>
                <a:path w="909057" h="1414798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338535"/>
                  </a:lnTo>
                  <a:cubicBezTo>
                    <a:pt x="909057" y="1380654"/>
                    <a:pt x="874913" y="1414798"/>
                    <a:pt x="832794" y="1414798"/>
                  </a:cubicBezTo>
                  <a:lnTo>
                    <a:pt x="76262" y="1414798"/>
                  </a:lnTo>
                  <a:cubicBezTo>
                    <a:pt x="34144" y="1414798"/>
                    <a:pt x="0" y="1380654"/>
                    <a:pt x="0" y="133853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09057" cy="1452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7418213" y="3068365"/>
            <a:ext cx="3451574" cy="5371810"/>
            <a:chOff x="0" y="0"/>
            <a:chExt cx="909057" cy="141479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09057" cy="1414798"/>
            </a:xfrm>
            <a:custGeom>
              <a:avLst/>
              <a:gdLst/>
              <a:ahLst/>
              <a:cxnLst/>
              <a:rect l="l" t="t" r="r" b="b"/>
              <a:pathLst>
                <a:path w="909057" h="1414798">
                  <a:moveTo>
                    <a:pt x="76262" y="0"/>
                  </a:moveTo>
                  <a:lnTo>
                    <a:pt x="832794" y="0"/>
                  </a:lnTo>
                  <a:cubicBezTo>
                    <a:pt x="874913" y="0"/>
                    <a:pt x="909057" y="34144"/>
                    <a:pt x="909057" y="76262"/>
                  </a:cubicBezTo>
                  <a:lnTo>
                    <a:pt x="909057" y="1338535"/>
                  </a:lnTo>
                  <a:cubicBezTo>
                    <a:pt x="909057" y="1380654"/>
                    <a:pt x="874913" y="1414798"/>
                    <a:pt x="832794" y="1414798"/>
                  </a:cubicBezTo>
                  <a:lnTo>
                    <a:pt x="76262" y="1414798"/>
                  </a:lnTo>
                  <a:cubicBezTo>
                    <a:pt x="34144" y="1414798"/>
                    <a:pt x="0" y="1380654"/>
                    <a:pt x="0" y="1338535"/>
                  </a:cubicBezTo>
                  <a:lnTo>
                    <a:pt x="0" y="76262"/>
                  </a:lnTo>
                  <a:cubicBezTo>
                    <a:pt x="0" y="34144"/>
                    <a:pt x="34144" y="0"/>
                    <a:pt x="76262" y="0"/>
                  </a:cubicBezTo>
                  <a:close/>
                </a:path>
              </a:pathLst>
            </a:custGeom>
            <a:solidFill>
              <a:srgbClr val="CADD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909057" cy="1452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948069" y="3307319"/>
            <a:ext cx="2657633" cy="897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Training Process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15173" y="4855609"/>
            <a:ext cx="3323425" cy="302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Train the discriminator on real and fake images.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Train the generator to fool the discriminator.</a:t>
            </a: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 label smoothing for stable training.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679412" y="3535919"/>
            <a:ext cx="2672545" cy="897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Evaluation</a:t>
            </a:r>
          </a:p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endParaRPr lang="en-US" sz="2799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346037" y="4855609"/>
            <a:ext cx="3247989" cy="3577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315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Bicubic Upscaling: Smooth but blurry results.</a:t>
            </a:r>
          </a:p>
          <a:p>
            <a:pPr algn="l">
              <a:lnSpc>
                <a:spcPts val="3150"/>
              </a:lnSpc>
            </a:pPr>
            <a:endParaRPr lang="en-US" sz="21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453390" lvl="1" indent="-226695" algn="l">
              <a:lnSpc>
                <a:spcPts val="315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SRGAN Output: Sharper images with finer textures.</a:t>
            </a:r>
          </a:p>
          <a:p>
            <a:pPr algn="l">
              <a:lnSpc>
                <a:spcPts val="3150"/>
              </a:lnSpc>
            </a:pPr>
            <a:endParaRPr lang="en-US" sz="21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endParaRPr lang="en-US" sz="21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4656140" y="1651680"/>
            <a:ext cx="8975721" cy="940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69"/>
              </a:lnSpc>
              <a:spcBef>
                <a:spcPct val="0"/>
              </a:spcBef>
            </a:pPr>
            <a:r>
              <a:rPr lang="en-US" sz="6999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Training the SRGAN model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815184" y="3307319"/>
            <a:ext cx="2657633" cy="897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Loss Functions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418213" y="4855609"/>
            <a:ext cx="3247894" cy="302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Generator: Mean Squared Error (MSE) + VGG loss.</a:t>
            </a:r>
          </a:p>
          <a:p>
            <a:pPr algn="l">
              <a:lnSpc>
                <a:spcPts val="3000"/>
              </a:lnSpc>
            </a:pPr>
            <a:endParaRPr lang="en-US" sz="20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431801" lvl="1" indent="-215900" algn="l">
              <a:lnSpc>
                <a:spcPts val="300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Discriminator: Binary Cross-Entropy Loss.</a:t>
            </a:r>
          </a:p>
          <a:p>
            <a:pPr marL="0" lvl="0" indent="0" algn="l">
              <a:lnSpc>
                <a:spcPts val="3000"/>
              </a:lnSpc>
              <a:spcBef>
                <a:spcPct val="0"/>
              </a:spcBef>
            </a:pPr>
            <a:endParaRPr lang="en-US" sz="2000" b="1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571231" y="2141511"/>
            <a:ext cx="11145537" cy="3691959"/>
          </a:xfrm>
          <a:custGeom>
            <a:avLst/>
            <a:gdLst/>
            <a:ahLst/>
            <a:cxnLst/>
            <a:rect l="l" t="t" r="r" b="b"/>
            <a:pathLst>
              <a:path w="11145537" h="3691959">
                <a:moveTo>
                  <a:pt x="0" y="0"/>
                </a:moveTo>
                <a:lnTo>
                  <a:pt x="11145538" y="0"/>
                </a:lnTo>
                <a:lnTo>
                  <a:pt x="11145538" y="3691959"/>
                </a:lnTo>
                <a:lnTo>
                  <a:pt x="0" y="3691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6" name="Freeform 6"/>
          <p:cNvSpPr/>
          <p:nvPr/>
        </p:nvSpPr>
        <p:spPr>
          <a:xfrm>
            <a:off x="3571231" y="5577583"/>
            <a:ext cx="11100575" cy="3680717"/>
          </a:xfrm>
          <a:custGeom>
            <a:avLst/>
            <a:gdLst/>
            <a:ahLst/>
            <a:cxnLst/>
            <a:rect l="l" t="t" r="r" b="b"/>
            <a:pathLst>
              <a:path w="11100575" h="3680717">
                <a:moveTo>
                  <a:pt x="0" y="0"/>
                </a:moveTo>
                <a:lnTo>
                  <a:pt x="11100576" y="0"/>
                </a:lnTo>
                <a:lnTo>
                  <a:pt x="11100576" y="3680717"/>
                </a:lnTo>
                <a:lnTo>
                  <a:pt x="0" y="36807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7" name="TextBox 7"/>
          <p:cNvSpPr txBox="1"/>
          <p:nvPr/>
        </p:nvSpPr>
        <p:spPr>
          <a:xfrm>
            <a:off x="4656140" y="1274813"/>
            <a:ext cx="8975721" cy="866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375"/>
              </a:lnSpc>
              <a:spcBef>
                <a:spcPct val="0"/>
              </a:spcBef>
            </a:pPr>
            <a:r>
              <a:rPr lang="en-US" sz="6312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Sample outputs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4127" y="683475"/>
            <a:ext cx="16859746" cy="8920050"/>
            <a:chOff x="0" y="0"/>
            <a:chExt cx="4440427" cy="23493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0427" cy="2349314"/>
            </a:xfrm>
            <a:custGeom>
              <a:avLst/>
              <a:gdLst/>
              <a:ahLst/>
              <a:cxnLst/>
              <a:rect l="l" t="t" r="r" b="b"/>
              <a:pathLst>
                <a:path w="4440427" h="2349314">
                  <a:moveTo>
                    <a:pt x="15613" y="0"/>
                  </a:moveTo>
                  <a:lnTo>
                    <a:pt x="4424814" y="0"/>
                  </a:lnTo>
                  <a:cubicBezTo>
                    <a:pt x="4428955" y="0"/>
                    <a:pt x="4432926" y="1645"/>
                    <a:pt x="4435854" y="4573"/>
                  </a:cubicBezTo>
                  <a:cubicBezTo>
                    <a:pt x="4438782" y="7501"/>
                    <a:pt x="4440427" y="11472"/>
                    <a:pt x="4440427" y="15613"/>
                  </a:cubicBezTo>
                  <a:lnTo>
                    <a:pt x="4440427" y="2333701"/>
                  </a:lnTo>
                  <a:cubicBezTo>
                    <a:pt x="4440427" y="2337842"/>
                    <a:pt x="4438782" y="2341813"/>
                    <a:pt x="4435854" y="2344741"/>
                  </a:cubicBezTo>
                  <a:cubicBezTo>
                    <a:pt x="4432926" y="2347669"/>
                    <a:pt x="4428955" y="2349314"/>
                    <a:pt x="4424814" y="2349314"/>
                  </a:cubicBezTo>
                  <a:lnTo>
                    <a:pt x="15613" y="2349314"/>
                  </a:lnTo>
                  <a:cubicBezTo>
                    <a:pt x="11472" y="2349314"/>
                    <a:pt x="7501" y="2347669"/>
                    <a:pt x="4573" y="2344741"/>
                  </a:cubicBezTo>
                  <a:cubicBezTo>
                    <a:pt x="1645" y="2341813"/>
                    <a:pt x="0" y="2337842"/>
                    <a:pt x="0" y="2333701"/>
                  </a:cubicBezTo>
                  <a:lnTo>
                    <a:pt x="0" y="15613"/>
                  </a:lnTo>
                  <a:cubicBezTo>
                    <a:pt x="0" y="11472"/>
                    <a:pt x="1645" y="7501"/>
                    <a:pt x="4573" y="4573"/>
                  </a:cubicBezTo>
                  <a:cubicBezTo>
                    <a:pt x="7501" y="1645"/>
                    <a:pt x="11472" y="0"/>
                    <a:pt x="156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PK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0427" cy="23874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755440" y="1338562"/>
            <a:ext cx="7509997" cy="7609876"/>
          </a:xfrm>
          <a:custGeom>
            <a:avLst/>
            <a:gdLst/>
            <a:ahLst/>
            <a:cxnLst/>
            <a:rect l="l" t="t" r="r" b="b"/>
            <a:pathLst>
              <a:path w="7509997" h="7609876">
                <a:moveTo>
                  <a:pt x="0" y="0"/>
                </a:moveTo>
                <a:lnTo>
                  <a:pt x="7509997" y="0"/>
                </a:lnTo>
                <a:lnTo>
                  <a:pt x="7509997" y="7609876"/>
                </a:lnTo>
                <a:lnTo>
                  <a:pt x="0" y="7609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PK"/>
          </a:p>
        </p:txBody>
      </p:sp>
      <p:sp>
        <p:nvSpPr>
          <p:cNvPr id="6" name="TextBox 6"/>
          <p:cNvSpPr txBox="1"/>
          <p:nvPr/>
        </p:nvSpPr>
        <p:spPr>
          <a:xfrm>
            <a:off x="9897370" y="3637921"/>
            <a:ext cx="5737656" cy="1611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723"/>
              </a:lnSpc>
            </a:pPr>
            <a:r>
              <a:rPr lang="en-US" sz="12471" b="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THANK YOU!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84687" y="5221294"/>
            <a:ext cx="3740946" cy="63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99"/>
              </a:lnSpc>
              <a:spcBef>
                <a:spcPct val="0"/>
              </a:spcBef>
            </a:pPr>
            <a:r>
              <a:rPr lang="en-US" sz="3999" b="1" u="sng">
                <a:solidFill>
                  <a:srgbClr val="5479F7"/>
                </a:solidFill>
                <a:latin typeface="Montserrat Bold"/>
                <a:ea typeface="Montserrat Bold"/>
                <a:cs typeface="Montserrat Bold"/>
                <a:sym typeface="Montserrat Bold"/>
                <a:hlinkClick r:id="rId4" tooltip="https://colab.research.google.com/drive/1rwRx_vQR02d41tvto7JjEouYb2XTcvk9?usp=sharing"/>
              </a:rPr>
              <a:t>Google Collab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34E414A0EF0F4F9C88967193D2DA82" ma:contentTypeVersion="5" ma:contentTypeDescription="Create a new document." ma:contentTypeScope="" ma:versionID="665afa585e54693a558133b1b87507e6">
  <xsd:schema xmlns:xsd="http://www.w3.org/2001/XMLSchema" xmlns:xs="http://www.w3.org/2001/XMLSchema" xmlns:p="http://schemas.microsoft.com/office/2006/metadata/properties" xmlns:ns2="4b792de4-613d-41ac-9d9e-9b9f615c642c" targetNamespace="http://schemas.microsoft.com/office/2006/metadata/properties" ma:root="true" ma:fieldsID="d45954afc7019050de67a8e84efb4642" ns2:_="">
    <xsd:import namespace="4b792de4-613d-41ac-9d9e-9b9f615c642c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92de4-613d-41ac-9d9e-9b9f615c642c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4b792de4-613d-41ac-9d9e-9b9f615c642c" xsi:nil="true"/>
  </documentManagement>
</p:properties>
</file>

<file path=customXml/itemProps1.xml><?xml version="1.0" encoding="utf-8"?>
<ds:datastoreItem xmlns:ds="http://schemas.openxmlformats.org/officeDocument/2006/customXml" ds:itemID="{DD03535F-A6FA-42C6-9A77-7762D61A62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1AC842-DA02-489A-8F7A-21EC51F42F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92de4-613d-41ac-9d9e-9b9f615c64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1540B8-C137-4161-B324-7C674E184206}">
  <ds:schemaRefs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b792de4-613d-41ac-9d9e-9b9f615c642c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216</Words>
  <Application>Microsoft Office PowerPoint</Application>
  <PresentationFormat>Custom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Bebas Neue Bold</vt:lpstr>
      <vt:lpstr>Montserrat Bold</vt:lpstr>
      <vt:lpstr>Arial</vt:lpstr>
      <vt:lpstr>Montserrat Bold Italics</vt:lpstr>
      <vt:lpstr>Montserrat Semi-Bold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Practical Uses of AI in EFL Presentation</dc:title>
  <dc:creator>Lenovo</dc:creator>
  <cp:lastModifiedBy>u2021378</cp:lastModifiedBy>
  <cp:revision>2</cp:revision>
  <dcterms:created xsi:type="dcterms:W3CDTF">2006-08-16T00:00:00Z</dcterms:created>
  <dcterms:modified xsi:type="dcterms:W3CDTF">2025-05-10T17:12:44Z</dcterms:modified>
  <dc:identifier>DAGhql9jmQY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0x0101007034E414A0EF0F4F9C88967193D2DA82</vt:lpwstr>
  </property>
</Properties>
</file>