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2"/>
  </p:notesMasterIdLst>
  <p:sldIdLst>
    <p:sldId id="256" r:id="rId2"/>
    <p:sldId id="259" r:id="rId3"/>
    <p:sldId id="260" r:id="rId4"/>
    <p:sldId id="261" r:id="rId5"/>
    <p:sldId id="267" r:id="rId6"/>
    <p:sldId id="268" r:id="rId7"/>
    <p:sldId id="269" r:id="rId8"/>
    <p:sldId id="262" r:id="rId9"/>
    <p:sldId id="263" r:id="rId10"/>
    <p:sldId id="270" r:id="rId11"/>
    <p:sldId id="272" r:id="rId12"/>
    <p:sldId id="271" r:id="rId13"/>
    <p:sldId id="274" r:id="rId14"/>
    <p:sldId id="275" r:id="rId15"/>
    <p:sldId id="273" r:id="rId16"/>
    <p:sldId id="264" r:id="rId17"/>
    <p:sldId id="266" r:id="rId18"/>
    <p:sldId id="278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16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D5CE32-3058-429F-8BA8-579847D2E8F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591D14-9751-41D3-9905-99A616147C6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Algorithmic trading accounts for 70-80% of the total trading volume.</a:t>
          </a:r>
        </a:p>
      </dgm:t>
    </dgm:pt>
    <dgm:pt modelId="{0DC01BD3-151C-4A35-897E-F2874F39F96F}" type="parTrans" cxnId="{7370DA64-187A-434B-A469-5A4632DF48E8}">
      <dgm:prSet/>
      <dgm:spPr/>
      <dgm:t>
        <a:bodyPr/>
        <a:lstStyle/>
        <a:p>
          <a:endParaRPr lang="en-US"/>
        </a:p>
      </dgm:t>
    </dgm:pt>
    <dgm:pt modelId="{29DA6E57-0D78-407A-8FCA-26053C181685}" type="sibTrans" cxnId="{7370DA64-187A-434B-A469-5A4632DF48E8}">
      <dgm:prSet/>
      <dgm:spPr/>
      <dgm:t>
        <a:bodyPr/>
        <a:lstStyle/>
        <a:p>
          <a:endParaRPr lang="en-US"/>
        </a:p>
      </dgm:t>
    </dgm:pt>
    <dgm:pt modelId="{2E52291D-BB80-4A8D-82BA-EAD5266AEE9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Market crashes are difficult to predict using traditional methods.</a:t>
          </a:r>
        </a:p>
      </dgm:t>
    </dgm:pt>
    <dgm:pt modelId="{35CBE4FC-D3CA-45AC-A1E1-98CD6A4F33DE}" type="parTrans" cxnId="{11AD0DBB-4023-43E4-8592-FEC0E6ADB3AE}">
      <dgm:prSet/>
      <dgm:spPr/>
      <dgm:t>
        <a:bodyPr/>
        <a:lstStyle/>
        <a:p>
          <a:endParaRPr lang="en-US"/>
        </a:p>
      </dgm:t>
    </dgm:pt>
    <dgm:pt modelId="{03C3B624-6A34-47C7-8603-8005F7F4D243}" type="sibTrans" cxnId="{11AD0DBB-4023-43E4-8592-FEC0E6ADB3AE}">
      <dgm:prSet/>
      <dgm:spPr/>
      <dgm:t>
        <a:bodyPr/>
        <a:lstStyle/>
        <a:p>
          <a:endParaRPr lang="en-US"/>
        </a:p>
      </dgm:t>
    </dgm:pt>
    <dgm:pt modelId="{0EAF8A25-5A54-46CC-9460-EDA89854896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The main goal of this project is to create an autonomous trading system that will assist investors and individual traders in maximizing portfolio profits.</a:t>
          </a:r>
        </a:p>
      </dgm:t>
    </dgm:pt>
    <dgm:pt modelId="{EBB389A6-8B4E-44AF-8227-6E1B8B03F888}" type="parTrans" cxnId="{DD78854A-240C-4596-9AA4-D833D1261C9B}">
      <dgm:prSet/>
      <dgm:spPr/>
      <dgm:t>
        <a:bodyPr/>
        <a:lstStyle/>
        <a:p>
          <a:endParaRPr lang="en-US"/>
        </a:p>
      </dgm:t>
    </dgm:pt>
    <dgm:pt modelId="{7B24AED8-16C4-4E44-97C0-B7EFAA5EE840}" type="sibTrans" cxnId="{DD78854A-240C-4596-9AA4-D833D1261C9B}">
      <dgm:prSet/>
      <dgm:spPr/>
      <dgm:t>
        <a:bodyPr/>
        <a:lstStyle/>
        <a:p>
          <a:endParaRPr lang="en-US"/>
        </a:p>
      </dgm:t>
    </dgm:pt>
    <dgm:pt modelId="{27A7369A-10CA-47CD-978C-2B74242AD537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 have worked with Dr.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Trafalis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to develop the Reinforcement Learning based trading agent.</a:t>
          </a:r>
        </a:p>
      </dgm:t>
    </dgm:pt>
    <dgm:pt modelId="{61731DE6-A322-47ED-BF28-ED7CDF715624}" type="parTrans" cxnId="{545D3A57-8AB3-4868-95E8-C648073ABAC4}">
      <dgm:prSet/>
      <dgm:spPr/>
      <dgm:t>
        <a:bodyPr/>
        <a:lstStyle/>
        <a:p>
          <a:endParaRPr lang="en-US"/>
        </a:p>
      </dgm:t>
    </dgm:pt>
    <dgm:pt modelId="{964570D3-ADCD-4CFE-AD44-6659FE0C793E}" type="sibTrans" cxnId="{545D3A57-8AB3-4868-95E8-C648073ABAC4}">
      <dgm:prSet/>
      <dgm:spPr/>
      <dgm:t>
        <a:bodyPr/>
        <a:lstStyle/>
        <a:p>
          <a:endParaRPr lang="en-US"/>
        </a:p>
      </dgm:t>
    </dgm:pt>
    <dgm:pt modelId="{5620F7D3-7EDF-44F8-8D36-613DE0FAD8C1}" type="pres">
      <dgm:prSet presAssocID="{7FD5CE32-3058-429F-8BA8-579847D2E8F1}" presName="root" presStyleCnt="0">
        <dgm:presLayoutVars>
          <dgm:dir/>
          <dgm:resizeHandles val="exact"/>
        </dgm:presLayoutVars>
      </dgm:prSet>
      <dgm:spPr/>
    </dgm:pt>
    <dgm:pt modelId="{3F7EF521-8D98-4A0D-BD71-6BB6230CCD6A}" type="pres">
      <dgm:prSet presAssocID="{6C591D14-9751-41D3-9905-99A616147C6C}" presName="compNode" presStyleCnt="0"/>
      <dgm:spPr/>
    </dgm:pt>
    <dgm:pt modelId="{E238813D-5872-4A57-AA21-6D436139B939}" type="pres">
      <dgm:prSet presAssocID="{6C591D14-9751-41D3-9905-99A616147C6C}" presName="bgRect" presStyleLbl="bgShp" presStyleIdx="0" presStyleCnt="4"/>
      <dgm:spPr/>
    </dgm:pt>
    <dgm:pt modelId="{F069A0CF-EC05-4AA1-9D9D-95577336B1D9}" type="pres">
      <dgm:prSet presAssocID="{6C591D14-9751-41D3-9905-99A616147C6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4B9F45C3-E8F7-44F4-B143-D53D5A5F352E}" type="pres">
      <dgm:prSet presAssocID="{6C591D14-9751-41D3-9905-99A616147C6C}" presName="spaceRect" presStyleCnt="0"/>
      <dgm:spPr/>
    </dgm:pt>
    <dgm:pt modelId="{6932FB3A-4F5E-491F-9E28-39D6D7F98B9E}" type="pres">
      <dgm:prSet presAssocID="{6C591D14-9751-41D3-9905-99A616147C6C}" presName="parTx" presStyleLbl="revTx" presStyleIdx="0" presStyleCnt="4">
        <dgm:presLayoutVars>
          <dgm:chMax val="0"/>
          <dgm:chPref val="0"/>
        </dgm:presLayoutVars>
      </dgm:prSet>
      <dgm:spPr/>
    </dgm:pt>
    <dgm:pt modelId="{BC297B0F-0D37-4EEF-B5BC-A4425261B8C8}" type="pres">
      <dgm:prSet presAssocID="{29DA6E57-0D78-407A-8FCA-26053C181685}" presName="sibTrans" presStyleCnt="0"/>
      <dgm:spPr/>
    </dgm:pt>
    <dgm:pt modelId="{C5D7176B-3719-41A7-B978-DD519352FB59}" type="pres">
      <dgm:prSet presAssocID="{2E52291D-BB80-4A8D-82BA-EAD5266AEE96}" presName="compNode" presStyleCnt="0"/>
      <dgm:spPr/>
    </dgm:pt>
    <dgm:pt modelId="{AA483A55-CDAD-45F0-8D11-AE92745D3620}" type="pres">
      <dgm:prSet presAssocID="{2E52291D-BB80-4A8D-82BA-EAD5266AEE96}" presName="bgRect" presStyleLbl="bgShp" presStyleIdx="1" presStyleCnt="4"/>
      <dgm:spPr/>
    </dgm:pt>
    <dgm:pt modelId="{18DDE8E7-B5AC-4C60-8EA2-2DD8C6AD8BB8}" type="pres">
      <dgm:prSet presAssocID="{2E52291D-BB80-4A8D-82BA-EAD5266AEE9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D3D3BF02-FF9E-464B-934B-CE73AC037514}" type="pres">
      <dgm:prSet presAssocID="{2E52291D-BB80-4A8D-82BA-EAD5266AEE96}" presName="spaceRect" presStyleCnt="0"/>
      <dgm:spPr/>
    </dgm:pt>
    <dgm:pt modelId="{6453402D-0949-4ED6-9193-97BC5C54C85F}" type="pres">
      <dgm:prSet presAssocID="{2E52291D-BB80-4A8D-82BA-EAD5266AEE96}" presName="parTx" presStyleLbl="revTx" presStyleIdx="1" presStyleCnt="4">
        <dgm:presLayoutVars>
          <dgm:chMax val="0"/>
          <dgm:chPref val="0"/>
        </dgm:presLayoutVars>
      </dgm:prSet>
      <dgm:spPr/>
    </dgm:pt>
    <dgm:pt modelId="{6AC8A89E-7D00-4746-A3B2-DB6CFE8CA126}" type="pres">
      <dgm:prSet presAssocID="{03C3B624-6A34-47C7-8603-8005F7F4D243}" presName="sibTrans" presStyleCnt="0"/>
      <dgm:spPr/>
    </dgm:pt>
    <dgm:pt modelId="{3BA938D4-AC79-49E1-A301-827433005CC4}" type="pres">
      <dgm:prSet presAssocID="{0EAF8A25-5A54-46CC-9460-EDA89854896B}" presName="compNode" presStyleCnt="0"/>
      <dgm:spPr/>
    </dgm:pt>
    <dgm:pt modelId="{1DD5DD2A-4754-4784-A1E7-B3E3A4CBB408}" type="pres">
      <dgm:prSet presAssocID="{0EAF8A25-5A54-46CC-9460-EDA89854896B}" presName="bgRect" presStyleLbl="bgShp" presStyleIdx="2" presStyleCnt="4"/>
      <dgm:spPr/>
    </dgm:pt>
    <dgm:pt modelId="{9D4E0CFB-9BFC-4FF1-A640-A13C5E0913BC}" type="pres">
      <dgm:prSet presAssocID="{0EAF8A25-5A54-46CC-9460-EDA89854896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95E2E32F-C39B-40D0-9831-900DAE24F6C8}" type="pres">
      <dgm:prSet presAssocID="{0EAF8A25-5A54-46CC-9460-EDA89854896B}" presName="spaceRect" presStyleCnt="0"/>
      <dgm:spPr/>
    </dgm:pt>
    <dgm:pt modelId="{15255B6A-D938-4D0A-85FE-E773FB84B462}" type="pres">
      <dgm:prSet presAssocID="{0EAF8A25-5A54-46CC-9460-EDA89854896B}" presName="parTx" presStyleLbl="revTx" presStyleIdx="2" presStyleCnt="4">
        <dgm:presLayoutVars>
          <dgm:chMax val="0"/>
          <dgm:chPref val="0"/>
        </dgm:presLayoutVars>
      </dgm:prSet>
      <dgm:spPr/>
    </dgm:pt>
    <dgm:pt modelId="{627E8D09-C819-43B8-BF5A-12BB58EC4652}" type="pres">
      <dgm:prSet presAssocID="{7B24AED8-16C4-4E44-97C0-B7EFAA5EE840}" presName="sibTrans" presStyleCnt="0"/>
      <dgm:spPr/>
    </dgm:pt>
    <dgm:pt modelId="{1F522076-304C-42D4-B47D-51AF25043A81}" type="pres">
      <dgm:prSet presAssocID="{27A7369A-10CA-47CD-978C-2B74242AD537}" presName="compNode" presStyleCnt="0"/>
      <dgm:spPr/>
    </dgm:pt>
    <dgm:pt modelId="{88C1FCA2-7CEC-4E4C-8615-C2A698432C0A}" type="pres">
      <dgm:prSet presAssocID="{27A7369A-10CA-47CD-978C-2B74242AD537}" presName="bgRect" presStyleLbl="bgShp" presStyleIdx="3" presStyleCnt="4"/>
      <dgm:spPr/>
    </dgm:pt>
    <dgm:pt modelId="{5C598EDA-AD40-41E6-B4B0-716AB7BDCC34}" type="pres">
      <dgm:prSet presAssocID="{27A7369A-10CA-47CD-978C-2B74242AD53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1337F62A-107F-484C-8B3E-F915514B788B}" type="pres">
      <dgm:prSet presAssocID="{27A7369A-10CA-47CD-978C-2B74242AD537}" presName="spaceRect" presStyleCnt="0"/>
      <dgm:spPr/>
    </dgm:pt>
    <dgm:pt modelId="{301D3029-4EED-4226-9701-854820F1E804}" type="pres">
      <dgm:prSet presAssocID="{27A7369A-10CA-47CD-978C-2B74242AD53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D78854A-240C-4596-9AA4-D833D1261C9B}" srcId="{7FD5CE32-3058-429F-8BA8-579847D2E8F1}" destId="{0EAF8A25-5A54-46CC-9460-EDA89854896B}" srcOrd="2" destOrd="0" parTransId="{EBB389A6-8B4E-44AF-8227-6E1B8B03F888}" sibTransId="{7B24AED8-16C4-4E44-97C0-B7EFAA5EE840}"/>
    <dgm:cxn modelId="{545D3A57-8AB3-4868-95E8-C648073ABAC4}" srcId="{7FD5CE32-3058-429F-8BA8-579847D2E8F1}" destId="{27A7369A-10CA-47CD-978C-2B74242AD537}" srcOrd="3" destOrd="0" parTransId="{61731DE6-A322-47ED-BF28-ED7CDF715624}" sibTransId="{964570D3-ADCD-4CFE-AD44-6659FE0C793E}"/>
    <dgm:cxn modelId="{7370DA64-187A-434B-A469-5A4632DF48E8}" srcId="{7FD5CE32-3058-429F-8BA8-579847D2E8F1}" destId="{6C591D14-9751-41D3-9905-99A616147C6C}" srcOrd="0" destOrd="0" parTransId="{0DC01BD3-151C-4A35-897E-F2874F39F96F}" sibTransId="{29DA6E57-0D78-407A-8FCA-26053C181685}"/>
    <dgm:cxn modelId="{22476867-B440-41A0-919A-C3689B784E36}" type="presOf" srcId="{7FD5CE32-3058-429F-8BA8-579847D2E8F1}" destId="{5620F7D3-7EDF-44F8-8D36-613DE0FAD8C1}" srcOrd="0" destOrd="0" presId="urn:microsoft.com/office/officeart/2018/2/layout/IconVerticalSolidList"/>
    <dgm:cxn modelId="{844EF192-1CA2-45F8-A258-14DBB2C592F7}" type="presOf" srcId="{27A7369A-10CA-47CD-978C-2B74242AD537}" destId="{301D3029-4EED-4226-9701-854820F1E804}" srcOrd="0" destOrd="0" presId="urn:microsoft.com/office/officeart/2018/2/layout/IconVerticalSolidList"/>
    <dgm:cxn modelId="{1B4E35AC-41B2-48F9-9C07-8EA979F362B0}" type="presOf" srcId="{6C591D14-9751-41D3-9905-99A616147C6C}" destId="{6932FB3A-4F5E-491F-9E28-39D6D7F98B9E}" srcOrd="0" destOrd="0" presId="urn:microsoft.com/office/officeart/2018/2/layout/IconVerticalSolidList"/>
    <dgm:cxn modelId="{2898B4B8-FD26-4F3C-B99E-7ABCF44C7121}" type="presOf" srcId="{0EAF8A25-5A54-46CC-9460-EDA89854896B}" destId="{15255B6A-D938-4D0A-85FE-E773FB84B462}" srcOrd="0" destOrd="0" presId="urn:microsoft.com/office/officeart/2018/2/layout/IconVerticalSolidList"/>
    <dgm:cxn modelId="{11AD0DBB-4023-43E4-8592-FEC0E6ADB3AE}" srcId="{7FD5CE32-3058-429F-8BA8-579847D2E8F1}" destId="{2E52291D-BB80-4A8D-82BA-EAD5266AEE96}" srcOrd="1" destOrd="0" parTransId="{35CBE4FC-D3CA-45AC-A1E1-98CD6A4F33DE}" sibTransId="{03C3B624-6A34-47C7-8603-8005F7F4D243}"/>
    <dgm:cxn modelId="{56D274F2-6233-465E-98DA-B38E2B280D54}" type="presOf" srcId="{2E52291D-BB80-4A8D-82BA-EAD5266AEE96}" destId="{6453402D-0949-4ED6-9193-97BC5C54C85F}" srcOrd="0" destOrd="0" presId="urn:microsoft.com/office/officeart/2018/2/layout/IconVerticalSolidList"/>
    <dgm:cxn modelId="{88F8A5C7-1E84-418D-BE17-A7D52123233F}" type="presParOf" srcId="{5620F7D3-7EDF-44F8-8D36-613DE0FAD8C1}" destId="{3F7EF521-8D98-4A0D-BD71-6BB6230CCD6A}" srcOrd="0" destOrd="0" presId="urn:microsoft.com/office/officeart/2018/2/layout/IconVerticalSolidList"/>
    <dgm:cxn modelId="{0DC63AF0-2552-469E-BAA8-A6116EACEAB8}" type="presParOf" srcId="{3F7EF521-8D98-4A0D-BD71-6BB6230CCD6A}" destId="{E238813D-5872-4A57-AA21-6D436139B939}" srcOrd="0" destOrd="0" presId="urn:microsoft.com/office/officeart/2018/2/layout/IconVerticalSolidList"/>
    <dgm:cxn modelId="{3E2E4AA4-73D4-4607-8B82-651809081561}" type="presParOf" srcId="{3F7EF521-8D98-4A0D-BD71-6BB6230CCD6A}" destId="{F069A0CF-EC05-4AA1-9D9D-95577336B1D9}" srcOrd="1" destOrd="0" presId="urn:microsoft.com/office/officeart/2018/2/layout/IconVerticalSolidList"/>
    <dgm:cxn modelId="{5BF0B80F-AA9B-44A4-B09E-6B1219725FE9}" type="presParOf" srcId="{3F7EF521-8D98-4A0D-BD71-6BB6230CCD6A}" destId="{4B9F45C3-E8F7-44F4-B143-D53D5A5F352E}" srcOrd="2" destOrd="0" presId="urn:microsoft.com/office/officeart/2018/2/layout/IconVerticalSolidList"/>
    <dgm:cxn modelId="{33D10056-90ED-44BA-B993-05B48E732162}" type="presParOf" srcId="{3F7EF521-8D98-4A0D-BD71-6BB6230CCD6A}" destId="{6932FB3A-4F5E-491F-9E28-39D6D7F98B9E}" srcOrd="3" destOrd="0" presId="urn:microsoft.com/office/officeart/2018/2/layout/IconVerticalSolidList"/>
    <dgm:cxn modelId="{2E771B27-5783-49AE-B3E8-5C74AA3D971B}" type="presParOf" srcId="{5620F7D3-7EDF-44F8-8D36-613DE0FAD8C1}" destId="{BC297B0F-0D37-4EEF-B5BC-A4425261B8C8}" srcOrd="1" destOrd="0" presId="urn:microsoft.com/office/officeart/2018/2/layout/IconVerticalSolidList"/>
    <dgm:cxn modelId="{A96F539A-0BFB-4BDB-BAB3-47BFE8E3CD8F}" type="presParOf" srcId="{5620F7D3-7EDF-44F8-8D36-613DE0FAD8C1}" destId="{C5D7176B-3719-41A7-B978-DD519352FB59}" srcOrd="2" destOrd="0" presId="urn:microsoft.com/office/officeart/2018/2/layout/IconVerticalSolidList"/>
    <dgm:cxn modelId="{A61E3085-BEF5-4238-8BA9-14BA591B4895}" type="presParOf" srcId="{C5D7176B-3719-41A7-B978-DD519352FB59}" destId="{AA483A55-CDAD-45F0-8D11-AE92745D3620}" srcOrd="0" destOrd="0" presId="urn:microsoft.com/office/officeart/2018/2/layout/IconVerticalSolidList"/>
    <dgm:cxn modelId="{F5A3B899-CDC9-4F04-AB29-FD08EA7950B7}" type="presParOf" srcId="{C5D7176B-3719-41A7-B978-DD519352FB59}" destId="{18DDE8E7-B5AC-4C60-8EA2-2DD8C6AD8BB8}" srcOrd="1" destOrd="0" presId="urn:microsoft.com/office/officeart/2018/2/layout/IconVerticalSolidList"/>
    <dgm:cxn modelId="{E8C3881A-108E-4432-A2FB-8C1F113C378C}" type="presParOf" srcId="{C5D7176B-3719-41A7-B978-DD519352FB59}" destId="{D3D3BF02-FF9E-464B-934B-CE73AC037514}" srcOrd="2" destOrd="0" presId="urn:microsoft.com/office/officeart/2018/2/layout/IconVerticalSolidList"/>
    <dgm:cxn modelId="{75C19D5C-4787-4A4E-BAA3-3EAA8B698A39}" type="presParOf" srcId="{C5D7176B-3719-41A7-B978-DD519352FB59}" destId="{6453402D-0949-4ED6-9193-97BC5C54C85F}" srcOrd="3" destOrd="0" presId="urn:microsoft.com/office/officeart/2018/2/layout/IconVerticalSolidList"/>
    <dgm:cxn modelId="{E5D195B8-49F4-4E38-B01A-4E94614626FE}" type="presParOf" srcId="{5620F7D3-7EDF-44F8-8D36-613DE0FAD8C1}" destId="{6AC8A89E-7D00-4746-A3B2-DB6CFE8CA126}" srcOrd="3" destOrd="0" presId="urn:microsoft.com/office/officeart/2018/2/layout/IconVerticalSolidList"/>
    <dgm:cxn modelId="{D78C1959-6AF8-445B-8B48-231D611BE64A}" type="presParOf" srcId="{5620F7D3-7EDF-44F8-8D36-613DE0FAD8C1}" destId="{3BA938D4-AC79-49E1-A301-827433005CC4}" srcOrd="4" destOrd="0" presId="urn:microsoft.com/office/officeart/2018/2/layout/IconVerticalSolidList"/>
    <dgm:cxn modelId="{52C07D38-09A3-48C4-BB9A-C6FE11AEC1AB}" type="presParOf" srcId="{3BA938D4-AC79-49E1-A301-827433005CC4}" destId="{1DD5DD2A-4754-4784-A1E7-B3E3A4CBB408}" srcOrd="0" destOrd="0" presId="urn:microsoft.com/office/officeart/2018/2/layout/IconVerticalSolidList"/>
    <dgm:cxn modelId="{B1F6D441-45B6-49B9-BD54-54E6ACBF49E0}" type="presParOf" srcId="{3BA938D4-AC79-49E1-A301-827433005CC4}" destId="{9D4E0CFB-9BFC-4FF1-A640-A13C5E0913BC}" srcOrd="1" destOrd="0" presId="urn:microsoft.com/office/officeart/2018/2/layout/IconVerticalSolidList"/>
    <dgm:cxn modelId="{A830D78E-70E0-49A9-A534-2BB83B736783}" type="presParOf" srcId="{3BA938D4-AC79-49E1-A301-827433005CC4}" destId="{95E2E32F-C39B-40D0-9831-900DAE24F6C8}" srcOrd="2" destOrd="0" presId="urn:microsoft.com/office/officeart/2018/2/layout/IconVerticalSolidList"/>
    <dgm:cxn modelId="{993D5F34-0D80-4347-8D7C-F54501F89363}" type="presParOf" srcId="{3BA938D4-AC79-49E1-A301-827433005CC4}" destId="{15255B6A-D938-4D0A-85FE-E773FB84B462}" srcOrd="3" destOrd="0" presId="urn:microsoft.com/office/officeart/2018/2/layout/IconVerticalSolidList"/>
    <dgm:cxn modelId="{C9DEA993-D962-45C3-B378-65A90E6F202A}" type="presParOf" srcId="{5620F7D3-7EDF-44F8-8D36-613DE0FAD8C1}" destId="{627E8D09-C819-43B8-BF5A-12BB58EC4652}" srcOrd="5" destOrd="0" presId="urn:microsoft.com/office/officeart/2018/2/layout/IconVerticalSolidList"/>
    <dgm:cxn modelId="{436AAC9B-56FE-44D1-9309-2B9129AAF3AB}" type="presParOf" srcId="{5620F7D3-7EDF-44F8-8D36-613DE0FAD8C1}" destId="{1F522076-304C-42D4-B47D-51AF25043A81}" srcOrd="6" destOrd="0" presId="urn:microsoft.com/office/officeart/2018/2/layout/IconVerticalSolidList"/>
    <dgm:cxn modelId="{21E98273-6C62-4C14-9ACA-DFA0604762B4}" type="presParOf" srcId="{1F522076-304C-42D4-B47D-51AF25043A81}" destId="{88C1FCA2-7CEC-4E4C-8615-C2A698432C0A}" srcOrd="0" destOrd="0" presId="urn:microsoft.com/office/officeart/2018/2/layout/IconVerticalSolidList"/>
    <dgm:cxn modelId="{B7EEF172-32EA-497E-9CDD-1120CB18D7C1}" type="presParOf" srcId="{1F522076-304C-42D4-B47D-51AF25043A81}" destId="{5C598EDA-AD40-41E6-B4B0-716AB7BDCC34}" srcOrd="1" destOrd="0" presId="urn:microsoft.com/office/officeart/2018/2/layout/IconVerticalSolidList"/>
    <dgm:cxn modelId="{6B4014EF-6593-4D75-9DDD-1F9BD8550F08}" type="presParOf" srcId="{1F522076-304C-42D4-B47D-51AF25043A81}" destId="{1337F62A-107F-484C-8B3E-F915514B788B}" srcOrd="2" destOrd="0" presId="urn:microsoft.com/office/officeart/2018/2/layout/IconVerticalSolidList"/>
    <dgm:cxn modelId="{201F14F2-ABE9-49A7-B8A3-023721150E49}" type="presParOf" srcId="{1F522076-304C-42D4-B47D-51AF25043A81}" destId="{301D3029-4EED-4226-9701-854820F1E8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38813D-5872-4A57-AA21-6D436139B939}">
      <dsp:nvSpPr>
        <dsp:cNvPr id="0" name=""/>
        <dsp:cNvSpPr/>
      </dsp:nvSpPr>
      <dsp:spPr>
        <a:xfrm>
          <a:off x="0" y="2011"/>
          <a:ext cx="10195560" cy="10194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69A0CF-EC05-4AA1-9D9D-95577336B1D9}">
      <dsp:nvSpPr>
        <dsp:cNvPr id="0" name=""/>
        <dsp:cNvSpPr/>
      </dsp:nvSpPr>
      <dsp:spPr>
        <a:xfrm>
          <a:off x="308377" y="231383"/>
          <a:ext cx="560687" cy="560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2FB3A-4F5E-491F-9E28-39D6D7F98B9E}">
      <dsp:nvSpPr>
        <dsp:cNvPr id="0" name=""/>
        <dsp:cNvSpPr/>
      </dsp:nvSpPr>
      <dsp:spPr>
        <a:xfrm>
          <a:off x="1177442" y="2011"/>
          <a:ext cx="9018117" cy="1019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890" tIns="107890" rIns="107890" bIns="10789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Algorithmic trading accounts for 70-80% of the total trading volume.</a:t>
          </a:r>
        </a:p>
      </dsp:txBody>
      <dsp:txXfrm>
        <a:off x="1177442" y="2011"/>
        <a:ext cx="9018117" cy="1019430"/>
      </dsp:txXfrm>
    </dsp:sp>
    <dsp:sp modelId="{AA483A55-CDAD-45F0-8D11-AE92745D3620}">
      <dsp:nvSpPr>
        <dsp:cNvPr id="0" name=""/>
        <dsp:cNvSpPr/>
      </dsp:nvSpPr>
      <dsp:spPr>
        <a:xfrm>
          <a:off x="0" y="1276300"/>
          <a:ext cx="10195560" cy="10194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DE8E7-B5AC-4C60-8EA2-2DD8C6AD8BB8}">
      <dsp:nvSpPr>
        <dsp:cNvPr id="0" name=""/>
        <dsp:cNvSpPr/>
      </dsp:nvSpPr>
      <dsp:spPr>
        <a:xfrm>
          <a:off x="308377" y="1505672"/>
          <a:ext cx="560687" cy="560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3402D-0949-4ED6-9193-97BC5C54C85F}">
      <dsp:nvSpPr>
        <dsp:cNvPr id="0" name=""/>
        <dsp:cNvSpPr/>
      </dsp:nvSpPr>
      <dsp:spPr>
        <a:xfrm>
          <a:off x="1177442" y="1276300"/>
          <a:ext cx="9018117" cy="1019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890" tIns="107890" rIns="107890" bIns="10789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Market crashes are difficult to predict using traditional methods.</a:t>
          </a:r>
        </a:p>
      </dsp:txBody>
      <dsp:txXfrm>
        <a:off x="1177442" y="1276300"/>
        <a:ext cx="9018117" cy="1019430"/>
      </dsp:txXfrm>
    </dsp:sp>
    <dsp:sp modelId="{1DD5DD2A-4754-4784-A1E7-B3E3A4CBB408}">
      <dsp:nvSpPr>
        <dsp:cNvPr id="0" name=""/>
        <dsp:cNvSpPr/>
      </dsp:nvSpPr>
      <dsp:spPr>
        <a:xfrm>
          <a:off x="0" y="2550588"/>
          <a:ext cx="10195560" cy="10194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4E0CFB-9BFC-4FF1-A640-A13C5E0913BC}">
      <dsp:nvSpPr>
        <dsp:cNvPr id="0" name=""/>
        <dsp:cNvSpPr/>
      </dsp:nvSpPr>
      <dsp:spPr>
        <a:xfrm>
          <a:off x="308377" y="2779960"/>
          <a:ext cx="560687" cy="5606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55B6A-D938-4D0A-85FE-E773FB84B462}">
      <dsp:nvSpPr>
        <dsp:cNvPr id="0" name=""/>
        <dsp:cNvSpPr/>
      </dsp:nvSpPr>
      <dsp:spPr>
        <a:xfrm>
          <a:off x="1177442" y="2550588"/>
          <a:ext cx="9018117" cy="1019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890" tIns="107890" rIns="107890" bIns="10789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main goal of this project is to create an autonomous trading system that will assist investors and individual traders in maximizing portfolio profits.</a:t>
          </a:r>
        </a:p>
      </dsp:txBody>
      <dsp:txXfrm>
        <a:off x="1177442" y="2550588"/>
        <a:ext cx="9018117" cy="1019430"/>
      </dsp:txXfrm>
    </dsp:sp>
    <dsp:sp modelId="{88C1FCA2-7CEC-4E4C-8615-C2A698432C0A}">
      <dsp:nvSpPr>
        <dsp:cNvPr id="0" name=""/>
        <dsp:cNvSpPr/>
      </dsp:nvSpPr>
      <dsp:spPr>
        <a:xfrm>
          <a:off x="0" y="3824877"/>
          <a:ext cx="10195560" cy="10194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98EDA-AD40-41E6-B4B0-716AB7BDCC34}">
      <dsp:nvSpPr>
        <dsp:cNvPr id="0" name=""/>
        <dsp:cNvSpPr/>
      </dsp:nvSpPr>
      <dsp:spPr>
        <a:xfrm>
          <a:off x="308377" y="4054249"/>
          <a:ext cx="560687" cy="5606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1D3029-4EED-4226-9701-854820F1E804}">
      <dsp:nvSpPr>
        <dsp:cNvPr id="0" name=""/>
        <dsp:cNvSpPr/>
      </dsp:nvSpPr>
      <dsp:spPr>
        <a:xfrm>
          <a:off x="1177442" y="3824877"/>
          <a:ext cx="9018117" cy="1019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890" tIns="107890" rIns="107890" bIns="10789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 have worked with Dr. </a:t>
          </a:r>
          <a:r>
            <a:rPr lang="en-US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Trafalis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to develop the Reinforcement Learning based trading agent.</a:t>
          </a:r>
        </a:p>
      </dsp:txBody>
      <dsp:txXfrm>
        <a:off x="1177442" y="3824877"/>
        <a:ext cx="9018117" cy="1019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C5BD2-4D8D-4C7C-9FC3-7949CD64F1DB}" type="datetimeFigureOut">
              <a:rPr lang="en-US" smtClean="0"/>
              <a:t>8/1/21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F85EE-B8C7-4022-BB9B-12295E0AB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52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F85EE-B8C7-4022-BB9B-12295E0AB0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8416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BC34F553-55EA-4369-B68E-EE41D42548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090771" cy="104250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29F3D58-D86E-4144-A128-24EFB891083E}"/>
              </a:ext>
            </a:extLst>
          </p:cNvPr>
          <p:cNvSpPr/>
          <p:nvPr userDrawn="1"/>
        </p:nvSpPr>
        <p:spPr>
          <a:xfrm>
            <a:off x="4090771" y="0"/>
            <a:ext cx="5050848" cy="1096241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568" y="1163788"/>
            <a:ext cx="10195560" cy="4846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0444F7-538A-4798-8CDE-AFD424AF3090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7518E5A-9DA6-4D2C-A601-0F0F61CF69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nserte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994" y="1161288"/>
            <a:ext cx="3474720" cy="48463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E21E41-8BF0-41C9-ACD8-CA6419F77FB4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ABE1F361-C5EB-49C9-93AD-4517D86991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9889E13-2DF0-404F-AB5B-7D9E9A8093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20046" y="1162050"/>
            <a:ext cx="6705670" cy="48450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8416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8416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E2B110-0E06-4FB2-A334-F0AA1DB04B6C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0325713-227A-4668-BD80-2EF04F0A41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8FA6EC9-9A83-4730-B416-38BD5FC51E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700" y="1090613"/>
            <a:ext cx="3225800" cy="481171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Graphic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107" y="1143000"/>
            <a:ext cx="7315200" cy="48463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47C6A2-E6CB-47A5-A271-10EE96FEFAC2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151A1B1-2B06-49A0-84C6-A153EFEE74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C2F945C-2674-4148-B9E6-D293361BD2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999" y="1143000"/>
            <a:ext cx="315468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33C51787-C5B9-41F5-AB84-ED96B8869B1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9099" y="3683000"/>
            <a:ext cx="315468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765" y="864108"/>
            <a:ext cx="10174941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E8D706B1-3225-4C3A-B570-BBE7AD1E361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327506"/>
            <a:ext cx="2081646" cy="5304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708095-C2E4-4097-9C6E-9B6853D3CC12}"/>
              </a:ext>
            </a:extLst>
          </p:cNvPr>
          <p:cNvSpPr/>
          <p:nvPr userDrawn="1"/>
        </p:nvSpPr>
        <p:spPr>
          <a:xfrm>
            <a:off x="2081646" y="6327506"/>
            <a:ext cx="10110354" cy="530494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4" r:id="rId3"/>
    <p:sldLayoutId id="2147483845" r:id="rId4"/>
    <p:sldLayoutId id="2147483848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cw/qdq1m1k957z9pml3s0lbpbnc0000gn/T/com.microsoft.Word/WebArchiveCopyPasteTempFiles/figtmp34.png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cw/qdq1m1k957z9pml3s0lbpbnc0000gn/T/com.microsoft.Word/WebArchiveCopyPasteTempFiles/eng_results_003.png.img.fullhd.medium.pn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file:////var/folders/cw/qdq1m1k957z9pml3s0lbpbnc0000gn/T/com.microsoft.Word/WebArchiveCopyPasteTempFiles/1*26xDRHI-alvDAfcPPJJGjQ.png" TargetMode="Externa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C67C-AED7-4161-9FCA-CF36592E0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5" y="2341756"/>
            <a:ext cx="7315200" cy="108724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Algorithmic Trading Using Deep Reinforcement Learning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2D73A-A897-4632-B581-3B0F4513C2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Harikiran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Madishetti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August 2,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7231EA4-9B34-7E4E-8CAC-BB3F7D35219E}"/>
              </a:ext>
            </a:extLst>
          </p:cNvPr>
          <p:cNvSpPr txBox="1">
            <a:spLocks/>
          </p:cNvSpPr>
          <p:nvPr/>
        </p:nvSpPr>
        <p:spPr>
          <a:xfrm>
            <a:off x="1100015" y="4277838"/>
            <a:ext cx="7315200" cy="39240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Faculty Supervisor: Dr. Theodore </a:t>
            </a:r>
            <a:r>
              <a:rPr lang="en-US" dirty="0" err="1">
                <a:solidFill>
                  <a:schemeClr val="bg1"/>
                </a:solidFill>
              </a:rPr>
              <a:t>Trafalis</a:t>
            </a:r>
            <a:r>
              <a:rPr lang="en-US" dirty="0"/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744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000" y="264968"/>
            <a:ext cx="10704715" cy="644777"/>
          </a:xfrm>
        </p:spPr>
        <p:txBody>
          <a:bodyPr anchor="ctr">
            <a:normAutofit/>
          </a:bodyPr>
          <a:lstStyle/>
          <a:p>
            <a:r>
              <a:rPr lang="en-US" dirty="0"/>
              <a:t>A2C Model Tuning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51357C3-B615-FE46-BFE2-BD6F79E8BF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23005" y="1121371"/>
            <a:ext cx="5202710" cy="2926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D2948D89-4A1A-F647-8521-03475B3A9BB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1000" y="1121371"/>
            <a:ext cx="5225934" cy="2926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750BC9BC-259E-D14A-833D-9B7CE0300011}"/>
              </a:ext>
            </a:extLst>
          </p:cNvPr>
          <p:cNvSpPr txBox="1">
            <a:spLocks/>
          </p:cNvSpPr>
          <p:nvPr/>
        </p:nvSpPr>
        <p:spPr>
          <a:xfrm>
            <a:off x="5962373" y="4047893"/>
            <a:ext cx="5225934" cy="1248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 discount factor of A2C model by keeping constant learning rate.</a:t>
            </a:r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3DD3540A-786E-F34C-9C3B-615A8CBE3C48}"/>
              </a:ext>
            </a:extLst>
          </p:cNvPr>
          <p:cNvSpPr txBox="1">
            <a:spLocks/>
          </p:cNvSpPr>
          <p:nvPr/>
        </p:nvSpPr>
        <p:spPr>
          <a:xfrm>
            <a:off x="521000" y="4047893"/>
            <a:ext cx="5225934" cy="1248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 learning rate of A2C model by keeping constant discount factor.</a:t>
            </a:r>
          </a:p>
        </p:txBody>
      </p:sp>
    </p:spTree>
    <p:extLst>
      <p:ext uri="{BB962C8B-B14F-4D97-AF65-F5344CB8AC3E}">
        <p14:creationId xmlns:p14="http://schemas.microsoft.com/office/powerpoint/2010/main" val="2403204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610A96-9DCD-4827-AEA0-FE92D4682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000" y="4047893"/>
            <a:ext cx="5225934" cy="1248936"/>
          </a:xfrm>
        </p:spPr>
        <p:txBody>
          <a:bodyPr anchor="ctr">
            <a:normAutofit/>
          </a:bodyPr>
          <a:lstStyle/>
          <a:p>
            <a:r>
              <a:rPr lang="en-US" dirty="0"/>
              <a:t>Tuning learning rate of PPO model by keeping constant discount factor.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000" y="264968"/>
            <a:ext cx="10704715" cy="644777"/>
          </a:xfrm>
        </p:spPr>
        <p:txBody>
          <a:bodyPr anchor="ctr">
            <a:normAutofit/>
          </a:bodyPr>
          <a:lstStyle/>
          <a:p>
            <a:r>
              <a:rPr lang="en-US" dirty="0"/>
              <a:t>PPO Model Tuning</a:t>
            </a: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750BC9BC-259E-D14A-833D-9B7CE0300011}"/>
              </a:ext>
            </a:extLst>
          </p:cNvPr>
          <p:cNvSpPr txBox="1">
            <a:spLocks/>
          </p:cNvSpPr>
          <p:nvPr/>
        </p:nvSpPr>
        <p:spPr>
          <a:xfrm>
            <a:off x="5962373" y="4047893"/>
            <a:ext cx="5225934" cy="1248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 discount factor of PPO model by keeping constant learning rate.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2C528FFE-6BA5-1147-B920-C53775D8CB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1000" y="1121371"/>
            <a:ext cx="5261668" cy="29265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C11D7EAA-D7FB-5140-B98F-7E273945215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1121371"/>
            <a:ext cx="5182766" cy="29265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6134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610A96-9DCD-4827-AEA0-FE92D4682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3994" y="1161288"/>
            <a:ext cx="3474720" cy="4846320"/>
          </a:xfrm>
        </p:spPr>
        <p:txBody>
          <a:bodyPr anchor="ctr">
            <a:normAutofit/>
          </a:bodyPr>
          <a:lstStyle/>
          <a:p>
            <a:r>
              <a:rPr lang="en-US" dirty="0"/>
              <a:t>Cumulative portfolio returns of A2C model with and without transaction cost.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000" y="264968"/>
            <a:ext cx="10704715" cy="644777"/>
          </a:xfrm>
        </p:spPr>
        <p:txBody>
          <a:bodyPr anchor="ctr">
            <a:normAutofit/>
          </a:bodyPr>
          <a:lstStyle/>
          <a:p>
            <a:r>
              <a:rPr lang="en-US" dirty="0"/>
              <a:t>A2C Model Results</a:t>
            </a:r>
          </a:p>
        </p:txBody>
      </p:sp>
      <p:pic>
        <p:nvPicPr>
          <p:cNvPr id="5" name="Picture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F2988A12-6193-6D46-88AD-D9B1A7AEF3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20046" y="1740516"/>
            <a:ext cx="6705670" cy="36881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35656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610A96-9DCD-4827-AEA0-FE92D4682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50995" y="1161288"/>
            <a:ext cx="3474720" cy="4846320"/>
          </a:xfrm>
        </p:spPr>
        <p:txBody>
          <a:bodyPr anchor="ctr">
            <a:normAutofit/>
          </a:bodyPr>
          <a:lstStyle/>
          <a:p>
            <a:r>
              <a:rPr lang="en-US" dirty="0"/>
              <a:t>Cumulative portfolio returns of PPO model with and without transaction cost.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000" y="264968"/>
            <a:ext cx="10704715" cy="644777"/>
          </a:xfrm>
        </p:spPr>
        <p:txBody>
          <a:bodyPr anchor="ctr">
            <a:normAutofit/>
          </a:bodyPr>
          <a:lstStyle/>
          <a:p>
            <a:r>
              <a:rPr lang="en-US" dirty="0"/>
              <a:t>PPO Model Results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D5A871E-9251-084E-A9E1-BA6982E2FD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3994" y="1740389"/>
            <a:ext cx="6705670" cy="36881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1879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610A96-9DCD-4827-AEA0-FE92D4682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3994" y="1161288"/>
            <a:ext cx="3474720" cy="4846320"/>
          </a:xfrm>
        </p:spPr>
        <p:txBody>
          <a:bodyPr anchor="ctr">
            <a:normAutofit/>
          </a:bodyPr>
          <a:lstStyle/>
          <a:p>
            <a:r>
              <a:rPr lang="en-US" dirty="0"/>
              <a:t>Cumulative portfolio returns of DJIA Index using Buy and Hold Strategy.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000" y="264968"/>
            <a:ext cx="10704715" cy="644777"/>
          </a:xfrm>
        </p:spPr>
        <p:txBody>
          <a:bodyPr anchor="ctr">
            <a:normAutofit/>
          </a:bodyPr>
          <a:lstStyle/>
          <a:p>
            <a:r>
              <a:rPr lang="en-US" dirty="0"/>
              <a:t>Buy and Hold Strategy Results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5E184E0-9DB8-CE44-B5D8-DEFD7124EF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20046" y="1765662"/>
            <a:ext cx="6705670" cy="3637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0544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610A96-9DCD-4827-AEA0-FE92D4682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3993" y="4291766"/>
            <a:ext cx="10651721" cy="1715841"/>
          </a:xfrm>
        </p:spPr>
        <p:txBody>
          <a:bodyPr>
            <a:normAutofit/>
          </a:bodyPr>
          <a:lstStyle/>
          <a:p>
            <a:r>
              <a:rPr lang="en-US" dirty="0"/>
              <a:t>The strategy employed by A2C and PPO models outperformed DJIA Index’s Buy and Hold strategy.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pic>
        <p:nvPicPr>
          <p:cNvPr id="6" name="Picture 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9AC6F659-1B43-904D-A22A-A22B951DF6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96606" y="1161289"/>
            <a:ext cx="5229109" cy="28701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C60A21B-A70F-7543-924D-96B4974D88B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1000" y="1161289"/>
            <a:ext cx="5229109" cy="28789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8099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610A96-9DCD-4827-AEA0-FE92D4682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3994" y="3878632"/>
            <a:ext cx="10227070" cy="2128975"/>
          </a:xfrm>
        </p:spPr>
        <p:txBody>
          <a:bodyPr/>
          <a:lstStyle/>
          <a:p>
            <a:r>
              <a:rPr lang="en-US" dirty="0"/>
              <a:t>A2C and PPO outperformed DJIA.</a:t>
            </a:r>
          </a:p>
          <a:p>
            <a:r>
              <a:rPr lang="en-US" dirty="0"/>
              <a:t>Annualized returns are almost doubled when RL-based Agent’s strategy was employed.</a:t>
            </a:r>
          </a:p>
          <a:p>
            <a:r>
              <a:rPr lang="en-US" dirty="0"/>
              <a:t>Overall A2C model has a better Sharpe ratio and final portfolio value.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6B364DD-D7EC-CE43-A3F7-A82CD2152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089477"/>
              </p:ext>
            </p:extLst>
          </p:nvPr>
        </p:nvGraphicFramePr>
        <p:xfrm>
          <a:off x="945650" y="1161288"/>
          <a:ext cx="9855414" cy="21289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2200">
                  <a:extLst>
                    <a:ext uri="{9D8B030D-6E8A-4147-A177-3AD203B41FA5}">
                      <a16:colId xmlns:a16="http://schemas.microsoft.com/office/drawing/2014/main" val="2157613473"/>
                    </a:ext>
                  </a:extLst>
                </a:gridCol>
                <a:gridCol w="1472422">
                  <a:extLst>
                    <a:ext uri="{9D8B030D-6E8A-4147-A177-3AD203B41FA5}">
                      <a16:colId xmlns:a16="http://schemas.microsoft.com/office/drawing/2014/main" val="1759169182"/>
                    </a:ext>
                  </a:extLst>
                </a:gridCol>
                <a:gridCol w="1472422">
                  <a:extLst>
                    <a:ext uri="{9D8B030D-6E8A-4147-A177-3AD203B41FA5}">
                      <a16:colId xmlns:a16="http://schemas.microsoft.com/office/drawing/2014/main" val="441617141"/>
                    </a:ext>
                  </a:extLst>
                </a:gridCol>
                <a:gridCol w="1472422">
                  <a:extLst>
                    <a:ext uri="{9D8B030D-6E8A-4147-A177-3AD203B41FA5}">
                      <a16:colId xmlns:a16="http://schemas.microsoft.com/office/drawing/2014/main" val="743368524"/>
                    </a:ext>
                  </a:extLst>
                </a:gridCol>
                <a:gridCol w="1472422">
                  <a:extLst>
                    <a:ext uri="{9D8B030D-6E8A-4147-A177-3AD203B41FA5}">
                      <a16:colId xmlns:a16="http://schemas.microsoft.com/office/drawing/2014/main" val="2144611082"/>
                    </a:ext>
                  </a:extLst>
                </a:gridCol>
                <a:gridCol w="1413526">
                  <a:extLst>
                    <a:ext uri="{9D8B030D-6E8A-4147-A177-3AD203B41FA5}">
                      <a16:colId xmlns:a16="http://schemas.microsoft.com/office/drawing/2014/main" val="1672510229"/>
                    </a:ext>
                  </a:extLst>
                </a:gridCol>
              </a:tblGrid>
              <a:tr h="334711">
                <a:tc rowSpan="2">
                  <a:txBody>
                    <a:bodyPr/>
                    <a:lstStyle/>
                    <a:p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0620" marR="150620" marT="75310" marB="7531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DJIA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0620" marR="150620" marT="75310" marB="7531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965" marR="1129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965" marR="1129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965" marR="1129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965" marR="112965" marT="0" marB="0" anchor="ctr"/>
                </a:tc>
                <a:extLst>
                  <a:ext uri="{0D108BD9-81ED-4DB2-BD59-A6C34878D82A}">
                    <a16:rowId xmlns:a16="http://schemas.microsoft.com/office/drawing/2014/main" val="1730151610"/>
                  </a:ext>
                </a:extLst>
              </a:tr>
              <a:tr h="3347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 Transaction Cost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0620" marR="150620" marT="75310" marB="7531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0.1% Transaction Cost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0620" marR="150620" marT="75310" marB="7531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587817"/>
                  </a:ext>
                </a:extLst>
              </a:tr>
              <a:tr h="33471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 Portfolio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965" marR="1129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$10,000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965" marR="1129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$10,000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965" marR="1129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$10,000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965" marR="1129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$10,000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965" marR="1129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$10,000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965" marR="112965" marT="0" marB="0" anchor="ctr"/>
                </a:tc>
                <a:extLst>
                  <a:ext uri="{0D108BD9-81ED-4DB2-BD59-A6C34878D82A}">
                    <a16:rowId xmlns:a16="http://schemas.microsoft.com/office/drawing/2014/main" val="3256322401"/>
                  </a:ext>
                </a:extLst>
              </a:tr>
              <a:tr h="33471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Portfolio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965" marR="1129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$17,458.49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965" marR="1129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$35,170.77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965" marR="1129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$36,996.80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965" marR="1129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$30,421.43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965" marR="1129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$31,858.18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965" marR="112965" marT="0" marB="0" anchor="ctr"/>
                </a:tc>
                <a:extLst>
                  <a:ext uri="{0D108BD9-81ED-4DB2-BD59-A6C34878D82A}">
                    <a16:rowId xmlns:a16="http://schemas.microsoft.com/office/drawing/2014/main" val="2110887321"/>
                  </a:ext>
                </a:extLst>
              </a:tr>
              <a:tr h="33471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Annualized Returns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965" marR="1129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15.73%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965" marR="1129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36.41%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965" marR="1129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38.07%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965" marR="1129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32.44%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965" marR="1129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33.86%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965" marR="112965" marT="0" marB="0" anchor="ctr"/>
                </a:tc>
                <a:extLst>
                  <a:ext uri="{0D108BD9-81ED-4DB2-BD59-A6C34878D82A}">
                    <a16:rowId xmlns:a16="http://schemas.microsoft.com/office/drawing/2014/main" val="2618913633"/>
                  </a:ext>
                </a:extLst>
              </a:tr>
              <a:tr h="33471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Sharpe Ratio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965" marR="1129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965" marR="1129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965" marR="1129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965" marR="1129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965" marR="1129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965" marR="112965" marT="0" marB="0" anchor="ctr"/>
                </a:tc>
                <a:extLst>
                  <a:ext uri="{0D108BD9-81ED-4DB2-BD59-A6C34878D82A}">
                    <a16:rowId xmlns:a16="http://schemas.microsoft.com/office/drawing/2014/main" val="2355827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055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598675-36CA-4B1D-B226-7CA5E10DC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facilitates the autonomous trading of stocks. The agent learns from market dynamics and determines whether to buy, sell, or hold a stock.</a:t>
            </a:r>
          </a:p>
          <a:p>
            <a:r>
              <a:rPr lang="en-US" dirty="0"/>
              <a:t>The model has not been validated adequately against other market data or trading strategies. Therefore, it might not be suited for real-world trading.</a:t>
            </a:r>
          </a:p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Explore other RL-Algorithms and more technical indicators.</a:t>
            </a:r>
          </a:p>
          <a:p>
            <a:pPr lvl="1"/>
            <a:r>
              <a:rPr lang="en-US" dirty="0"/>
              <a:t>Developing strategy to dynamically change agent or algorithm used for trading based on market.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675B8-9B89-441A-A3C3-548FA6D7A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46022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598675-36CA-4B1D-B226-7CA5E10DC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6843" y="2974588"/>
            <a:ext cx="4561518" cy="908824"/>
          </a:xfrm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70321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F1610F7F-F4A9-4AB2-B295-CBAD1397C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3994" y="1161288"/>
            <a:ext cx="3474720" cy="4846320"/>
          </a:xfrm>
        </p:spPr>
        <p:txBody>
          <a:bodyPr/>
          <a:lstStyle/>
          <a:p>
            <a:r>
              <a:rPr lang="en-US" dirty="0"/>
              <a:t>Variation of stock price over a period of time.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675B8-9B89-441A-A3C3-548FA6D7A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000" y="264968"/>
            <a:ext cx="10704715" cy="644777"/>
          </a:xfrm>
        </p:spPr>
        <p:txBody>
          <a:bodyPr anchor="ctr">
            <a:normAutofit/>
          </a:bodyPr>
          <a:lstStyle/>
          <a:p>
            <a:r>
              <a:rPr lang="en-US" dirty="0"/>
              <a:t>Data Exploration and Preparation (Backup)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CD34F6A1-3997-C541-905C-B792BBD965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20046" y="1824336"/>
            <a:ext cx="6705670" cy="3520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20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AC52F-27CF-4652-86D9-3822E8DD88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000" y="264968"/>
            <a:ext cx="10704715" cy="644777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Definition</a:t>
            </a:r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CB6C9DCE-89E7-4CF4-BBD9-DC8005B286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667793"/>
              </p:ext>
            </p:extLst>
          </p:nvPr>
        </p:nvGraphicFramePr>
        <p:xfrm>
          <a:off x="1070568" y="1163788"/>
          <a:ext cx="10195560" cy="484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483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F1610F7F-F4A9-4AB2-B295-CBAD1397C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3994" y="1161288"/>
            <a:ext cx="3474720" cy="4846320"/>
          </a:xfrm>
        </p:spPr>
        <p:txBody>
          <a:bodyPr anchor="ctr">
            <a:normAutofit/>
          </a:bodyPr>
          <a:lstStyle/>
          <a:p>
            <a:r>
              <a:rPr lang="en-US" dirty="0"/>
              <a:t>Actor-Critic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675B8-9B89-441A-A3C3-548FA6D7A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000" y="264968"/>
            <a:ext cx="10704715" cy="644777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 (Backup)</a:t>
            </a:r>
          </a:p>
        </p:txBody>
      </p:sp>
      <p:pic>
        <p:nvPicPr>
          <p:cNvPr id="3073" name="Picture 9" descr="Diagram&#10;&#10;Description automatically generated">
            <a:extLst>
              <a:ext uri="{FF2B5EF4-FFF2-40B4-BE49-F238E27FC236}">
                <a16:creationId xmlns:a16="http://schemas.microsoft.com/office/drawing/2014/main" id="{3090E18D-ECE9-E349-888C-87A9DA081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29591" y="1162050"/>
            <a:ext cx="4886579" cy="48450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3105DE66-E4A3-2E42-9694-6FF62E2D7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24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598675-36CA-4B1D-B226-7CA5E10DC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part of this project, we collected data from Yahoo Finance</a:t>
            </a:r>
          </a:p>
          <a:p>
            <a:r>
              <a:rPr lang="en-US" dirty="0"/>
              <a:t>Used python library </a:t>
            </a:r>
            <a:r>
              <a:rPr lang="en-US" dirty="0" err="1"/>
              <a:t>yfinance</a:t>
            </a:r>
            <a:r>
              <a:rPr lang="en-US" dirty="0"/>
              <a:t> to download the data from Yahoo Finance</a:t>
            </a:r>
          </a:p>
          <a:p>
            <a:r>
              <a:rPr lang="en-US" b="1" dirty="0"/>
              <a:t>Challenges:</a:t>
            </a:r>
            <a:endParaRPr lang="en-US" dirty="0"/>
          </a:p>
          <a:p>
            <a:pPr lvl="1"/>
            <a:r>
              <a:rPr lang="en-US" dirty="0"/>
              <a:t>Yahoo Finance disabled API to download historical market data.</a:t>
            </a:r>
          </a:p>
          <a:p>
            <a:pPr lvl="1"/>
            <a:r>
              <a:rPr lang="en-US" dirty="0"/>
              <a:t>Manually downloaded 30 stocks and DJIA Index data from Yahoo.</a:t>
            </a:r>
          </a:p>
          <a:p>
            <a:pPr lvl="1"/>
            <a:r>
              <a:rPr lang="en-US" dirty="0"/>
              <a:t>Written python script to read all the data files and consolidated it to a CSV file.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675B8-9B89-441A-A3C3-548FA6D7A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Ingestion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72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610A96-9DCD-4827-AEA0-FE92D4682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143000"/>
            <a:ext cx="5092307" cy="4846320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/>
              <a:t>The downloaded data contains stock opening price, closing price, high price, low price and volume of shares traded.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000" y="264968"/>
            <a:ext cx="10704715" cy="644777"/>
          </a:xfrm>
        </p:spPr>
        <p:txBody>
          <a:bodyPr anchor="ctr">
            <a:normAutofit/>
          </a:bodyPr>
          <a:lstStyle/>
          <a:p>
            <a:r>
              <a:rPr lang="en-US" dirty="0"/>
              <a:t>Data Exploration and Preparation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11ADF63-69C7-BA4B-9C11-01A12F213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99" y="1461840"/>
            <a:ext cx="4062152" cy="2122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" name="Picture 5" descr="A picture containing text, scoreboard, screenshot&#10;&#10;Description automatically generated">
            <a:extLst>
              <a:ext uri="{FF2B5EF4-FFF2-40B4-BE49-F238E27FC236}">
                <a16:creationId xmlns:a16="http://schemas.microsoft.com/office/drawing/2014/main" id="{0E38DFCA-34FD-EA4D-811A-2911C2E67B5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0999" y="4330967"/>
            <a:ext cx="4269379" cy="1055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822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610A96-9DCD-4827-AEA0-FE92D4682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3994" y="1161288"/>
            <a:ext cx="3474720" cy="4846320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/>
              <a:t>To handle the missing trading data of DOW, we used the Next observation carry backward method.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000" y="264968"/>
            <a:ext cx="10704715" cy="644777"/>
          </a:xfrm>
        </p:spPr>
        <p:txBody>
          <a:bodyPr anchor="ctr">
            <a:normAutofit/>
          </a:bodyPr>
          <a:lstStyle/>
          <a:p>
            <a:r>
              <a:rPr lang="en-US" dirty="0"/>
              <a:t>Data Exploration and Preparation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13B6440F-79FE-3B4A-ABA1-5C6DC125C1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20046" y="1672538"/>
            <a:ext cx="6705670" cy="3824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1084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610A96-9DCD-4827-AEA0-FE92D4682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000" y="3099208"/>
            <a:ext cx="10554923" cy="1972205"/>
          </a:xfrm>
        </p:spPr>
        <p:txBody>
          <a:bodyPr anchor="ctr">
            <a:normAutofit lnSpcReduction="10000"/>
          </a:bodyPr>
          <a:lstStyle/>
          <a:p>
            <a:pPr algn="just"/>
            <a:r>
              <a:rPr lang="en-US" dirty="0"/>
              <a:t>Technical Indicators are used to analyze the stock</a:t>
            </a:r>
          </a:p>
          <a:p>
            <a:pPr lvl="1" algn="just"/>
            <a:r>
              <a:rPr lang="en-US" dirty="0"/>
              <a:t>MACD measures the market price movement</a:t>
            </a:r>
          </a:p>
          <a:p>
            <a:pPr lvl="1" algn="just"/>
            <a:r>
              <a:rPr lang="en-US" dirty="0"/>
              <a:t>RSI assess overbought and underbought stocks</a:t>
            </a:r>
          </a:p>
          <a:p>
            <a:pPr lvl="1" algn="just"/>
            <a:r>
              <a:rPr lang="en-US" dirty="0"/>
              <a:t>CCI calculates difference between current and historical prices.</a:t>
            </a:r>
          </a:p>
          <a:p>
            <a:pPr lvl="1" algn="just"/>
            <a:r>
              <a:rPr lang="en-US" dirty="0"/>
              <a:t>ADX assess short-term and long-term trades.</a:t>
            </a:r>
          </a:p>
          <a:p>
            <a:pPr lvl="1" algn="just"/>
            <a:r>
              <a:rPr lang="en-US" dirty="0"/>
              <a:t>PPO compares assets performance and its volatility</a:t>
            </a:r>
          </a:p>
          <a:p>
            <a:pPr lvl="1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000" y="264968"/>
            <a:ext cx="10704715" cy="644777"/>
          </a:xfrm>
        </p:spPr>
        <p:txBody>
          <a:bodyPr anchor="ctr">
            <a:normAutofit/>
          </a:bodyPr>
          <a:lstStyle/>
          <a:p>
            <a:r>
              <a:rPr lang="en-US" dirty="0"/>
              <a:t>Feature Engineering</a:t>
            </a:r>
          </a:p>
        </p:txBody>
      </p:sp>
      <p:pic>
        <p:nvPicPr>
          <p:cNvPr id="5" name="Picture 4" descr="A picture containing text, monitor, screenshot, screen&#10;&#10;Description automatically generated">
            <a:extLst>
              <a:ext uri="{FF2B5EF4-FFF2-40B4-BE49-F238E27FC236}">
                <a16:creationId xmlns:a16="http://schemas.microsoft.com/office/drawing/2014/main" id="{786AB362-3991-E54F-B0CF-7F223794BF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75903" y="1188884"/>
            <a:ext cx="10194908" cy="1631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6743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610A96-9DCD-4827-AEA0-FE92D4682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3994" y="1161288"/>
            <a:ext cx="3474720" cy="4846320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/>
              <a:t>Reinforcement Learning uses Markov Decision Process.</a:t>
            </a:r>
          </a:p>
          <a:p>
            <a:pPr algn="just"/>
            <a:r>
              <a:rPr lang="en-US" dirty="0"/>
              <a:t>It consists of:</a:t>
            </a:r>
          </a:p>
          <a:p>
            <a:pPr lvl="1" algn="just"/>
            <a:r>
              <a:rPr lang="en-US" dirty="0"/>
              <a:t>Agent</a:t>
            </a:r>
          </a:p>
          <a:p>
            <a:pPr lvl="1" algn="just"/>
            <a:r>
              <a:rPr lang="en-US" dirty="0"/>
              <a:t>Action </a:t>
            </a:r>
          </a:p>
          <a:p>
            <a:pPr lvl="1" algn="just"/>
            <a:r>
              <a:rPr lang="en-US" dirty="0"/>
              <a:t>State</a:t>
            </a:r>
          </a:p>
          <a:p>
            <a:pPr lvl="1" algn="just"/>
            <a:r>
              <a:rPr lang="en-US" dirty="0"/>
              <a:t>Environment</a:t>
            </a:r>
          </a:p>
          <a:p>
            <a:pPr lvl="1" algn="just"/>
            <a:r>
              <a:rPr lang="en-US" dirty="0"/>
              <a:t>Reward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000" y="264968"/>
            <a:ext cx="10704715" cy="644777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AC86B635-B63E-B84F-A647-C5F7CEE6C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3357" y="4177186"/>
            <a:ext cx="4913887" cy="183042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6BA3B5FA-A172-494D-B1C6-F5DFFBDE7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FD5AA8B-3DB5-8347-8B4C-0B6B844AC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C250FA0-84AD-1E4B-B642-E4E1FB3BA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1767DFB-E1BB-F44E-8507-C3240CE16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357" y="1174712"/>
            <a:ext cx="4682953" cy="28451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99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999" y="1029037"/>
            <a:ext cx="5355693" cy="644777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610A96-9DCD-4827-AEA0-FE92D4682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999" y="1842206"/>
            <a:ext cx="5355692" cy="209417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To build an autonomous trading agent, we used the below reinforcement algorithms</a:t>
            </a:r>
          </a:p>
          <a:p>
            <a:pPr lvl="1" algn="just"/>
            <a:r>
              <a:rPr lang="en-US" dirty="0"/>
              <a:t>A2C</a:t>
            </a:r>
          </a:p>
          <a:p>
            <a:pPr lvl="1" algn="just"/>
            <a:r>
              <a:rPr lang="en-US" dirty="0"/>
              <a:t>PPO</a:t>
            </a:r>
          </a:p>
          <a:p>
            <a:pPr algn="just"/>
            <a:r>
              <a:rPr lang="en-US" dirty="0"/>
              <a:t>These two algorithms uses Actor-Critic network to update its policy and value function.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3E4460-F263-48D7-B561-86EC0EA61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029036"/>
            <a:ext cx="5129715" cy="644777"/>
          </a:xfrm>
        </p:spPr>
        <p:txBody>
          <a:bodyPr/>
          <a:lstStyle/>
          <a:p>
            <a:r>
              <a:rPr lang="en-US" dirty="0"/>
              <a:t>Process Validation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3CA16E-8250-4AEE-BF64-849D5318E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84678" y="1842206"/>
            <a:ext cx="5352358" cy="251791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RL agent was used to automatically select the the trading strategy and execute orders on trading data.</a:t>
            </a:r>
          </a:p>
          <a:p>
            <a:pPr algn="just"/>
            <a:r>
              <a:rPr lang="en-US" dirty="0"/>
              <a:t>The resulting portfolio was compared with  Buy and Hold strategy portfolio on DJIA Index</a:t>
            </a:r>
          </a:p>
          <a:p>
            <a:pPr algn="just"/>
            <a:r>
              <a:rPr lang="en-US" dirty="0"/>
              <a:t>We have used Final Portfolio, Sharpe ratio and Annualized returns as metrics to compare the strategies.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C5C4BE-C111-41B9-B709-2B6225F85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 Design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1064528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610A96-9DCD-4827-AEA0-FE92D4682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3994" y="3429000"/>
            <a:ext cx="10704714" cy="25786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data was divided into three parts:</a:t>
            </a:r>
          </a:p>
          <a:p>
            <a:pPr lvl="1"/>
            <a:r>
              <a:rPr lang="en-US" dirty="0"/>
              <a:t>Training Data – 01/01/2009 – 12/31/2015</a:t>
            </a:r>
          </a:p>
          <a:p>
            <a:pPr lvl="1"/>
            <a:r>
              <a:rPr lang="en-US" dirty="0"/>
              <a:t>Validation Data – 01/01/2016 – 12/31/2016</a:t>
            </a:r>
          </a:p>
          <a:p>
            <a:pPr lvl="1"/>
            <a:r>
              <a:rPr lang="en-US" dirty="0"/>
              <a:t>Trading Data – 01/01/2017 – 06/30/2021</a:t>
            </a:r>
          </a:p>
          <a:p>
            <a:r>
              <a:rPr lang="en-US" dirty="0"/>
              <a:t>To identify the best hyperparameters, we tuned RL models using the training and validation dataset.</a:t>
            </a:r>
          </a:p>
          <a:p>
            <a:r>
              <a:rPr lang="en-US" dirty="0"/>
              <a:t>Trained model using both training and validation dataset using identified hyperparameters</a:t>
            </a:r>
          </a:p>
          <a:p>
            <a:r>
              <a:rPr lang="en-US" dirty="0"/>
              <a:t>Finally, we used actual trading data to compare the trained model’s strategy with Buy and Hold strategy on DJIA Index.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Training, Validation and Trading</a:t>
            </a:r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1FF17-C30F-8448-ACE8-AA47F5802F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95203" y="1710720"/>
            <a:ext cx="7356308" cy="91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31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UDSA5900_Template" id="{6D24A5AA-226B-4A04-8F31-2593E403756C}" vid="{89E1063A-FFA7-4D95-8F42-343C35BAE0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OUDSA5900_Template</Template>
  <TotalTime>2251</TotalTime>
  <Words>740</Words>
  <Application>Microsoft Macintosh PowerPoint</Application>
  <PresentationFormat>Widescreen</PresentationFormat>
  <Paragraphs>114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Corbel</vt:lpstr>
      <vt:lpstr>Times New Roman</vt:lpstr>
      <vt:lpstr>Wingdings 2</vt:lpstr>
      <vt:lpstr>Frame</vt:lpstr>
      <vt:lpstr>Algorithmic Trading Using Deep Reinforcement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Great Project</dc:title>
  <dc:creator>Matthew Beattie</dc:creator>
  <cp:lastModifiedBy>Madishetti, Harikiran</cp:lastModifiedBy>
  <cp:revision>161</cp:revision>
  <dcterms:created xsi:type="dcterms:W3CDTF">2021-03-06T21:40:40Z</dcterms:created>
  <dcterms:modified xsi:type="dcterms:W3CDTF">2021-08-02T14:23:38Z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https://d.docs.live.net/41d509ce3db0a387/Visualization Class/Lesson 8/Lesson 8.pptx</vt:lpwstr>
  </property>
</Properties>
</file>